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9" r:id="rId6"/>
    <p:sldId id="270" r:id="rId7"/>
    <p:sldId id="263" r:id="rId8"/>
    <p:sldId id="259" r:id="rId9"/>
    <p:sldId id="261" r:id="rId10"/>
    <p:sldId id="266" r:id="rId11"/>
    <p:sldId id="265" r:id="rId12"/>
    <p:sldId id="268" r:id="rId13"/>
  </p:sldIdLst>
  <p:sldSz cx="18288000" cy="10287000"/>
  <p:notesSz cx="6858000" cy="9144000"/>
  <p:embeddedFontLst>
    <p:embeddedFont>
      <p:font typeface="Angella White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</p:embeddedFont>
    <p:embeddedFont>
      <p:font typeface="Kulachat Serif" panose="020B0604020202020204" charset="-34"/>
      <p:regular r:id="rId19"/>
    </p:embeddedFont>
    <p:embeddedFont>
      <p:font typeface="Kulachat Serif Semi-Bold" panose="020B0604020202020204" charset="-3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646F5F-7607-E74E-F76A-1CEB60F2FEDE}" name="R Sh" initials="RS" userId="47279ac0d14fe0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726151"/>
    <a:srgbClr val="8C7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 varScale="1">
        <p:scale>
          <a:sx n="53" d="100"/>
          <a:sy n="53" d="100"/>
        </p:scale>
        <p:origin x="83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15E1F7-FA7E-4CCF-B46D-BBD169BD7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7AB8D-05CD-4608-B8F8-96BE9210D8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C42B-9128-4A7B-9B9D-D5CD4C333AB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55FE0-CCF9-4E7D-B9C4-CEEA95415A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6C67-FFC7-4B69-AC7B-D608F20CD5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3FC8-1140-47BF-958C-26D8AF52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2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27FD5-9326-4447-BB89-10C3F07C0D0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670B-1880-41E2-9219-189A8F00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D7EA-0057-4D91-BAC7-3041D7DDDF75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9B4B-1D8D-41A8-A55A-0A46AE81F733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0751-0F52-4F0A-A0CF-02D99BFBC76B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C48-1989-4213-880C-093F0B067F44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2A66-F7E7-42FC-9AAE-455AB9DCD7F1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574-EB0D-4DCE-AEA8-F280DC59564F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1452-8906-490E-9406-23FD617BE6C4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0F28-2696-467B-939E-C416599C2471}" type="datetime1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0726-6C2A-4C09-8294-BA4D937D556B}" type="datetime1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FBA-F73D-46CD-8676-679AAC691562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1B26-EE25-47C8-81E8-0C3AA64AA210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BDDD-0179-42F9-A1C6-C4F62D49CDE6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6200" y="966084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5.sv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svg"/><Relationship Id="rId5" Type="http://schemas.openxmlformats.org/officeDocument/2006/relationships/image" Target="../media/image10.sv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26175" y="5558093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5" y="0"/>
                </a:lnTo>
                <a:lnTo>
                  <a:pt x="3616775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2236287" y="4170652"/>
            <a:ext cx="13815424" cy="113877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700" b="1" dirty="0">
                <a:solidFill>
                  <a:srgbClr val="8C7E71"/>
                </a:solidFill>
                <a:latin typeface="Kulachat Serif Semi-Bold" panose="020B0604020202020204" charset="-34"/>
                <a:cs typeface="Kulachat Serif Semi-Bold" panose="020B0604020202020204" charset="-34"/>
              </a:rPr>
              <a:t>Maximizing energy efficiency in 5G using deep reinforcement algorithm and IOT</a:t>
            </a:r>
            <a:endParaRPr lang="en-US" sz="3700" b="1" dirty="0">
              <a:solidFill>
                <a:srgbClr val="8C7E71"/>
              </a:solidFill>
              <a:latin typeface="Kulachat Serif Semi-Bold" panose="020B0604020202020204" charset="-34"/>
              <a:ea typeface="Angella White"/>
              <a:cs typeface="Kulachat Serif Semi-Bold" panose="020B0604020202020204" charset="-34"/>
              <a:sym typeface="Angella White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2798279" y="5674528"/>
            <a:ext cx="8768578" cy="8753056"/>
            <a:chOff x="0" y="0"/>
            <a:chExt cx="11691438" cy="11670742"/>
          </a:xfrm>
        </p:grpSpPr>
        <p:sp>
          <p:nvSpPr>
            <p:cNvPr id="9" name="Freeform 9"/>
            <p:cNvSpPr/>
            <p:nvPr/>
          </p:nvSpPr>
          <p:spPr>
            <a:xfrm rot="-7023068">
              <a:off x="1516426" y="1482334"/>
              <a:ext cx="8658586" cy="8706074"/>
            </a:xfrm>
            <a:custGeom>
              <a:avLst/>
              <a:gdLst/>
              <a:ahLst/>
              <a:cxnLst/>
              <a:rect l="l" t="t" r="r" b="b"/>
              <a:pathLst>
                <a:path w="8658586" h="8706074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-1031629">
              <a:off x="1990850" y="1230761"/>
              <a:ext cx="6267189" cy="2199214"/>
            </a:xfrm>
            <a:custGeom>
              <a:avLst/>
              <a:gdLst/>
              <a:ahLst/>
              <a:cxnLst/>
              <a:rect l="l" t="t" r="r" b="b"/>
              <a:pathLst>
                <a:path w="6267189" h="2199214">
                  <a:moveTo>
                    <a:pt x="0" y="0"/>
                  </a:moveTo>
                  <a:lnTo>
                    <a:pt x="6267189" y="0"/>
                  </a:lnTo>
                  <a:lnTo>
                    <a:pt x="6267189" y="2199213"/>
                  </a:lnTo>
                  <a:lnTo>
                    <a:pt x="0" y="219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2909932" flipV="1">
              <a:off x="4832926" y="180598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5858340" y="5628214"/>
            <a:ext cx="6571319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 dirty="0">
                <a:solidFill>
                  <a:srgbClr val="8C7E7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Presented</a:t>
            </a:r>
            <a:r>
              <a:rPr lang="en-US" sz="3699" b="1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 by</a:t>
            </a:r>
            <a:r>
              <a:rPr lang="fa-IR" sz="3699" b="1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 </a:t>
            </a:r>
            <a:r>
              <a:rPr lang="en-US" sz="3699" b="1" dirty="0" err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Reyhaneh</a:t>
            </a:r>
            <a:r>
              <a:rPr lang="en-US" sz="3699" b="1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 </a:t>
            </a:r>
            <a:r>
              <a:rPr lang="en-US" sz="3699" b="1" dirty="0" err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Shirani</a:t>
            </a:r>
            <a:endParaRPr lang="fa-IR" sz="3699" b="1" dirty="0">
              <a:solidFill>
                <a:srgbClr val="726151"/>
              </a:solidFill>
              <a:latin typeface="Kulachat Serif Semi-Bold"/>
              <a:ea typeface="Kulachat Serif Semi-Bold"/>
              <a:cs typeface="Kulachat Serif Semi-Bold"/>
              <a:sym typeface="Kulachat Serif Semi-Bold"/>
            </a:endParaRPr>
          </a:p>
          <a:p>
            <a:pPr algn="ctr">
              <a:lnSpc>
                <a:spcPts val="5179"/>
              </a:lnSpc>
            </a:pPr>
            <a:r>
              <a:rPr lang="en-US" sz="3699" b="1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Dr. Ejei</a:t>
            </a:r>
          </a:p>
        </p:txBody>
      </p:sp>
      <p:sp>
        <p:nvSpPr>
          <p:cNvPr id="13" name="Freeform 13"/>
          <p:cNvSpPr/>
          <p:nvPr/>
        </p:nvSpPr>
        <p:spPr>
          <a:xfrm rot="1363955" flipH="1">
            <a:off x="-1407618" y="-242438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لوگو دانشگاه اصفهان - لوگویاب">
            <a:extLst>
              <a:ext uri="{FF2B5EF4-FFF2-40B4-BE49-F238E27FC236}">
                <a16:creationId xmlns:a16="http://schemas.microsoft.com/office/drawing/2014/main" id="{C11A933D-A08C-4947-9FF0-2F8F3EF8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-221772"/>
            <a:ext cx="46863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5F85D28-C708-4B5F-9647-E307E51F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1/12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A98D6-77A9-4332-BAF8-13DDDA87F7A8}"/>
              </a:ext>
            </a:extLst>
          </p:cNvPr>
          <p:cNvSpPr txBox="1"/>
          <p:nvPr/>
        </p:nvSpPr>
        <p:spPr>
          <a:xfrm>
            <a:off x="7546504" y="6970499"/>
            <a:ext cx="319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1403/10/03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30289" y="2819443"/>
            <a:ext cx="13928911" cy="600164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26151"/>
                </a:solidFill>
                <a:latin typeface="Kulachat Serif Semi-Bold" panose="020B0604020202020204" charset="-34"/>
                <a:cs typeface="Kulachat Serif Semi-Bold" panose="020B0604020202020204" charset="-34"/>
              </a:rPr>
              <a:t>The combination of the Internet of Things (IoT) and deep Reinforcement (DRL) algorithms can significantly reduce energy consumption in 5G networks.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26151"/>
                </a:solidFill>
                <a:latin typeface="Kulachat Serif Semi-Bold" panose="020B0604020202020204" charset="-34"/>
                <a:cs typeface="Kulachat Serif Semi-Bold" panose="020B0604020202020204" charset="-34"/>
              </a:rPr>
              <a:t>This synergy optimizes resource utilization while maintaining Quality of Service (QoS), leading to substantial energy efficiency.</a:t>
            </a:r>
            <a:endParaRPr lang="en-US" sz="3699" dirty="0">
              <a:solidFill>
                <a:srgbClr val="726151"/>
              </a:solidFill>
              <a:latin typeface="Kulachat Serif Semi-Bold" panose="020B0604020202020204" charset="-34"/>
              <a:cs typeface="Kulachat Serif Semi-Bold" panose="020B0604020202020204" charset="-34"/>
              <a:sym typeface="Kulachat Serif"/>
            </a:endParaRP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26151"/>
                </a:solidFill>
                <a:latin typeface="Kulachat Serif Semi-Bold" panose="020B0604020202020204" charset="-34"/>
                <a:cs typeface="Kulachat Serif Semi-Bold" panose="020B0604020202020204" charset="-34"/>
              </a:rPr>
              <a:t>Advanced architectures such as Cloud Radio Access Network    (C-RAN) play a crucial role in achieving these objectives.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726151"/>
              </a:solidFill>
              <a:latin typeface="Kulachat Serif Semi-Bold" panose="020B0604020202020204" charset="-34"/>
              <a:cs typeface="Kulachat Serif Semi-Bold" panose="020B0604020202020204" charset="-3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175821" y="657225"/>
            <a:ext cx="5936359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Conclusion</a:t>
            </a:r>
          </a:p>
        </p:txBody>
      </p:sp>
      <p:sp>
        <p:nvSpPr>
          <p:cNvPr id="4" name="Freeform 4"/>
          <p:cNvSpPr/>
          <p:nvPr/>
        </p:nvSpPr>
        <p:spPr>
          <a:xfrm rot="-1279815">
            <a:off x="16479612" y="1697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286000" y="7022222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4368370">
            <a:off x="-636901" y="4079291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/>
            </a:stretch>
          </a:blipFill>
        </p:spPr>
      </p:sp>
      <p:sp>
        <p:nvSpPr>
          <p:cNvPr id="7" name="Freeform 7"/>
          <p:cNvSpPr/>
          <p:nvPr/>
        </p:nvSpPr>
        <p:spPr>
          <a:xfrm rot="8309932" flipV="1">
            <a:off x="7582" y="6728152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B6D68-102C-44B0-ACBB-13BDC686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10/12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5821" y="657225"/>
            <a:ext cx="5936359" cy="2235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 dirty="0">
                <a:solidFill>
                  <a:srgbClr val="8C7E71"/>
                </a:solidFill>
                <a:latin typeface="Angella White"/>
                <a:ea typeface="Angella White"/>
                <a:cs typeface="Angella White"/>
                <a:sym typeface="Angella White"/>
              </a:rPr>
              <a:t>References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-1440052" y="-1116590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 flipV="1">
            <a:off x="-586364" y="-638206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09341" y="531631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4368370">
            <a:off x="-227723" y="3653089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4740"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76F1E-5225-4BA8-AF77-7BAB66821340}"/>
              </a:ext>
            </a:extLst>
          </p:cNvPr>
          <p:cNvSpPr txBox="1"/>
          <p:nvPr/>
        </p:nvSpPr>
        <p:spPr>
          <a:xfrm>
            <a:off x="2438400" y="3190013"/>
            <a:ext cx="137922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Abdallah, Noor </a:t>
            </a:r>
            <a:r>
              <a:rPr lang="en-US" sz="3700" dirty="0" err="1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Aboueleneen</a:t>
            </a:r>
            <a:r>
              <a:rPr lang="en-US" sz="3700" dirty="0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 et al. "Deep Reinforcement Learning for Internet of Drones Networks."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700" dirty="0">
              <a:solidFill>
                <a:srgbClr val="726151"/>
              </a:solidFill>
              <a:latin typeface="Kulachat Serif" panose="020B0604020202020204" charset="-34"/>
              <a:cs typeface="Kulachat Serif" panose="020B060402020202020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Al-Tam, </a:t>
            </a:r>
            <a:r>
              <a:rPr lang="en-US" sz="3700" dirty="0" err="1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Faroq</a:t>
            </a:r>
            <a:r>
              <a:rPr lang="en-US" sz="3700" dirty="0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 et al. "Learn to Schedule (</a:t>
            </a:r>
            <a:r>
              <a:rPr lang="en-US" sz="3700" dirty="0" err="1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Leasch</a:t>
            </a:r>
            <a:r>
              <a:rPr lang="en-US" sz="3700" dirty="0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): A Deep Reinforcement Learning Approach."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700" dirty="0">
              <a:solidFill>
                <a:srgbClr val="726151"/>
              </a:solidFill>
              <a:latin typeface="Kulachat Serif" panose="020B0604020202020204" charset="-34"/>
              <a:cs typeface="Kulachat Serif" panose="020B060402020202020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700" dirty="0" err="1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Hajisami</a:t>
            </a:r>
            <a:r>
              <a:rPr lang="en-US" sz="3700" dirty="0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, </a:t>
            </a:r>
            <a:r>
              <a:rPr lang="en-US" sz="3700" dirty="0" err="1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Abolfazl</a:t>
            </a:r>
            <a:r>
              <a:rPr lang="en-US" sz="3700" dirty="0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 et al. "Elastic-Net: Boosting Energy Efficiency and Resource Utilization in 5G C-RANs.“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700" dirty="0">
              <a:solidFill>
                <a:srgbClr val="726151"/>
              </a:solidFill>
              <a:latin typeface="Kulachat Serif" panose="020B0604020202020204" charset="-34"/>
              <a:cs typeface="Kulachat Serif" panose="020B060402020202020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700" dirty="0" err="1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Zuo</a:t>
            </a:r>
            <a:r>
              <a:rPr lang="en-US" sz="3700" dirty="0">
                <a:solidFill>
                  <a:srgbClr val="726151"/>
                </a:solidFill>
                <a:latin typeface="Kulachat Serif" panose="020B0604020202020204" charset="-34"/>
                <a:cs typeface="Kulachat Serif" panose="020B0604020202020204" charset="-34"/>
              </a:rPr>
              <a:t>, Jun et al. "Energy Efficient User Association for Cloud Radio Access Networks."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700" dirty="0">
              <a:solidFill>
                <a:srgbClr val="726151"/>
              </a:solidFill>
              <a:latin typeface="Kulachat Serif" panose="020B0604020202020204" charset="-34"/>
              <a:cs typeface="Kulachat Serif" panose="020B0604020202020204" charset="-34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54C8EBC-8789-4612-A327-2DA4AB30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11/12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779688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039486" y="-1321993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V="1">
            <a:off x="753760" y="-1555083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5"/>
                </a:moveTo>
                <a:lnTo>
                  <a:pt x="2450438" y="4185865"/>
                </a:lnTo>
                <a:lnTo>
                  <a:pt x="2450438" y="0"/>
                </a:lnTo>
                <a:lnTo>
                  <a:pt x="0" y="0"/>
                </a:lnTo>
                <a:lnTo>
                  <a:pt x="0" y="418586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955212">
            <a:off x="3204198" y="532540"/>
            <a:ext cx="2909455" cy="1433568"/>
          </a:xfrm>
          <a:custGeom>
            <a:avLst/>
            <a:gdLst/>
            <a:ahLst/>
            <a:cxnLst/>
            <a:rect l="l" t="t" r="r" b="b"/>
            <a:pathLst>
              <a:path w="2909455" h="1433568">
                <a:moveTo>
                  <a:pt x="0" y="0"/>
                </a:moveTo>
                <a:lnTo>
                  <a:pt x="2909454" y="0"/>
                </a:lnTo>
                <a:lnTo>
                  <a:pt x="2909454" y="1433568"/>
                </a:lnTo>
                <a:lnTo>
                  <a:pt x="0" y="1433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3869895" y="6157860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31629">
            <a:off x="14076378" y="6833542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1"/>
                </a:lnTo>
                <a:lnTo>
                  <a:pt x="0" y="16494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909932" flipV="1">
            <a:off x="16777063" y="7194684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77720">
            <a:off x="16398988" y="-143677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0" y="0"/>
                </a:moveTo>
                <a:lnTo>
                  <a:pt x="3637262" y="0"/>
                </a:lnTo>
                <a:lnTo>
                  <a:pt x="3637262" y="7928637"/>
                </a:lnTo>
                <a:lnTo>
                  <a:pt x="0" y="7928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77197" y="2865578"/>
            <a:ext cx="14333605" cy="3301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00"/>
              </a:lnSpc>
            </a:pPr>
            <a:r>
              <a:rPr lang="en-US" sz="185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Thank You So Much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62761" y="6305727"/>
            <a:ext cx="8762478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 dirty="0" err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Reyhaneh</a:t>
            </a:r>
            <a:r>
              <a:rPr lang="en-US" sz="3699" b="1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 </a:t>
            </a:r>
            <a:r>
              <a:rPr lang="en-US" sz="3699" b="1" dirty="0" err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Shirani</a:t>
            </a:r>
            <a:r>
              <a:rPr lang="en-US" sz="3699" b="1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 | Isfahan University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8553F90-D7CD-4E9A-8E7D-0CE5BE68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12/12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20305" y="261031"/>
            <a:ext cx="5936359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0"/>
              </a:lnSpc>
            </a:pPr>
            <a:r>
              <a:rPr lang="en-US" sz="14000" dirty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Overview</a:t>
            </a:r>
          </a:p>
        </p:txBody>
      </p:sp>
      <p:sp>
        <p:nvSpPr>
          <p:cNvPr id="3" name="Freeform 3"/>
          <p:cNvSpPr/>
          <p:nvPr/>
        </p:nvSpPr>
        <p:spPr>
          <a:xfrm rot="-10057392">
            <a:off x="14012330" y="619922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065954">
            <a:off x="12535028" y="7387601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1"/>
                </a:lnTo>
                <a:lnTo>
                  <a:pt x="0" y="1649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4391" flipV="1">
            <a:off x="15612139" y="6421325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00096" y="2388720"/>
            <a:ext cx="9422764" cy="7566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Introduction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Problem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Question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Hypotheses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Methodology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Smart Algorithms in Energy Management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IoT-Based optimization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Conclusion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References</a:t>
            </a:r>
          </a:p>
          <a:p>
            <a:pPr marL="399413" lvl="1">
              <a:lnSpc>
                <a:spcPts val="5882"/>
              </a:lnSpc>
            </a:pPr>
            <a:r>
              <a:rPr lang="de-DE" sz="3700" dirty="0">
                <a:solidFill>
                  <a:srgbClr val="8C7E71"/>
                </a:solidFill>
                <a:latin typeface="Kulachat Serif" panose="020B0604020202020204" charset="-34"/>
                <a:cs typeface="Kulachat Serif" panose="020B0604020202020204" charset="-34"/>
              </a:rPr>
              <a:t>  </a:t>
            </a:r>
            <a:endParaRPr lang="en-US" sz="3699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sp>
        <p:nvSpPr>
          <p:cNvPr id="7" name="Freeform 7"/>
          <p:cNvSpPr/>
          <p:nvPr/>
        </p:nvSpPr>
        <p:spPr>
          <a:xfrm rot="1363955" flipH="1">
            <a:off x="-1407618" y="-242438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8C1A5E-E1BF-4614-86B8-DDA37AC0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2/12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F36DB2-10F8-41C4-BAAB-31563AE0CF52}"/>
              </a:ext>
            </a:extLst>
          </p:cNvPr>
          <p:cNvSpPr/>
          <p:nvPr/>
        </p:nvSpPr>
        <p:spPr>
          <a:xfrm rot="1363955" flipH="1">
            <a:off x="-327826" y="3353544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0B8D5C6E-8116-4B40-9C74-C2BCE4C187A3}"/>
              </a:ext>
            </a:extLst>
          </p:cNvPr>
          <p:cNvSpPr/>
          <p:nvPr/>
        </p:nvSpPr>
        <p:spPr>
          <a:xfrm rot="4546483">
            <a:off x="14507793" y="-2699158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74BA9230-13AB-4A77-B85D-9FA4F3CB533A}"/>
              </a:ext>
            </a:extLst>
          </p:cNvPr>
          <p:cNvSpPr/>
          <p:nvPr/>
        </p:nvSpPr>
        <p:spPr>
          <a:xfrm rot="15112896" flipV="1">
            <a:off x="17062780" y="-54406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42F3FAFE-E9DA-4B7F-BB6C-249F181FC514}"/>
              </a:ext>
            </a:extLst>
          </p:cNvPr>
          <p:cNvSpPr/>
          <p:nvPr/>
        </p:nvSpPr>
        <p:spPr>
          <a:xfrm rot="10537921">
            <a:off x="12080981" y="-314030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5821" y="657225"/>
            <a:ext cx="5936359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29400" y="4610100"/>
            <a:ext cx="5791200" cy="3334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fa-IR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5</a:t>
            </a:r>
            <a:r>
              <a:rPr lang="en-US" sz="3699" baseline="300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</a:t>
            </a: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Generation Internet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High Speed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Low Latency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High Capacity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endParaRPr lang="en-US" sz="3699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rot="7461125" flipH="1">
            <a:off x="-69038" y="-2167738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140C4E0-F28B-4D83-82DF-EBB10468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3/12</a:t>
            </a:r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8EC8B501-6401-4A16-8F8C-C866107338EC}"/>
              </a:ext>
            </a:extLst>
          </p:cNvPr>
          <p:cNvSpPr/>
          <p:nvPr/>
        </p:nvSpPr>
        <p:spPr>
          <a:xfrm rot="853230">
            <a:off x="14365004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5" y="0"/>
                </a:lnTo>
                <a:lnTo>
                  <a:pt x="3616775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5F7F37F3-6DA2-40DF-B77F-2CBA4FD30FDB}"/>
              </a:ext>
            </a:extLst>
          </p:cNvPr>
          <p:cNvGrpSpPr/>
          <p:nvPr/>
        </p:nvGrpSpPr>
        <p:grpSpPr>
          <a:xfrm>
            <a:off x="-1703262" y="5109029"/>
            <a:ext cx="8768578" cy="8753056"/>
            <a:chOff x="0" y="0"/>
            <a:chExt cx="11691438" cy="11670742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E912CA6-3581-472D-807D-FBD1B7B54413}"/>
                </a:ext>
              </a:extLst>
            </p:cNvPr>
            <p:cNvSpPr/>
            <p:nvPr/>
          </p:nvSpPr>
          <p:spPr>
            <a:xfrm rot="-7023068">
              <a:off x="1516426" y="1482334"/>
              <a:ext cx="8658586" cy="8706074"/>
            </a:xfrm>
            <a:custGeom>
              <a:avLst/>
              <a:gdLst/>
              <a:ahLst/>
              <a:cxnLst/>
              <a:rect l="l" t="t" r="r" b="b"/>
              <a:pathLst>
                <a:path w="8658586" h="8706074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E74E4FB-0C11-42A4-B2BB-86CB94E902FE}"/>
                </a:ext>
              </a:extLst>
            </p:cNvPr>
            <p:cNvSpPr/>
            <p:nvPr/>
          </p:nvSpPr>
          <p:spPr>
            <a:xfrm rot="-1031629">
              <a:off x="1990850" y="1230761"/>
              <a:ext cx="6267189" cy="2199214"/>
            </a:xfrm>
            <a:custGeom>
              <a:avLst/>
              <a:gdLst/>
              <a:ahLst/>
              <a:cxnLst/>
              <a:rect l="l" t="t" r="r" b="b"/>
              <a:pathLst>
                <a:path w="6267189" h="2199214">
                  <a:moveTo>
                    <a:pt x="0" y="0"/>
                  </a:moveTo>
                  <a:lnTo>
                    <a:pt x="6267189" y="0"/>
                  </a:lnTo>
                  <a:lnTo>
                    <a:pt x="6267189" y="2199213"/>
                  </a:lnTo>
                  <a:lnTo>
                    <a:pt x="0" y="219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5974B86-53B1-4E2E-9718-9A05296CBED0}"/>
                </a:ext>
              </a:extLst>
            </p:cNvPr>
            <p:cNvSpPr/>
            <p:nvPr/>
          </p:nvSpPr>
          <p:spPr>
            <a:xfrm rot="2909932" flipV="1">
              <a:off x="4832926" y="180598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>
            <a:off x="16479612" y="1697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014169" y="632628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68370">
            <a:off x="-636901" y="4079291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/>
            </a:stretch>
          </a:blipFill>
        </p:spPr>
      </p:sp>
      <p:sp>
        <p:nvSpPr>
          <p:cNvPr id="5" name="Freeform 5"/>
          <p:cNvSpPr/>
          <p:nvPr/>
        </p:nvSpPr>
        <p:spPr>
          <a:xfrm rot="8309932" flipV="1">
            <a:off x="7582" y="664612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175821" y="657225"/>
            <a:ext cx="5936359" cy="2235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 dirty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Problems</a:t>
            </a:r>
          </a:p>
        </p:txBody>
      </p:sp>
      <p:sp>
        <p:nvSpPr>
          <p:cNvPr id="7" name="Freeform 7"/>
          <p:cNvSpPr/>
          <p:nvPr/>
        </p:nvSpPr>
        <p:spPr>
          <a:xfrm>
            <a:off x="2521384" y="3394262"/>
            <a:ext cx="5885440" cy="5864038"/>
          </a:xfrm>
          <a:custGeom>
            <a:avLst/>
            <a:gdLst/>
            <a:ahLst/>
            <a:cxnLst/>
            <a:rect l="l" t="t" r="r" b="b"/>
            <a:pathLst>
              <a:path w="5885440" h="5864038">
                <a:moveTo>
                  <a:pt x="0" y="0"/>
                </a:moveTo>
                <a:lnTo>
                  <a:pt x="5885440" y="0"/>
                </a:lnTo>
                <a:lnTo>
                  <a:pt x="5885440" y="5864038"/>
                </a:lnTo>
                <a:lnTo>
                  <a:pt x="0" y="58640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458752" y="5962037"/>
            <a:ext cx="4593697" cy="288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increase in the number of base stations and the need for new infrastructure leads to high consumption of 5G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73837" y="4211245"/>
            <a:ext cx="2380535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Problem 1</a:t>
            </a:r>
          </a:p>
        </p:txBody>
      </p:sp>
      <p:sp>
        <p:nvSpPr>
          <p:cNvPr id="10" name="Freeform 10"/>
          <p:cNvSpPr/>
          <p:nvPr/>
        </p:nvSpPr>
        <p:spPr>
          <a:xfrm>
            <a:off x="9881176" y="3394262"/>
            <a:ext cx="5885440" cy="5864038"/>
          </a:xfrm>
          <a:custGeom>
            <a:avLst/>
            <a:gdLst/>
            <a:ahLst/>
            <a:cxnLst/>
            <a:rect l="l" t="t" r="r" b="b"/>
            <a:pathLst>
              <a:path w="5885440" h="5864038">
                <a:moveTo>
                  <a:pt x="0" y="0"/>
                </a:moveTo>
                <a:lnTo>
                  <a:pt x="5885440" y="0"/>
                </a:lnTo>
                <a:lnTo>
                  <a:pt x="5885440" y="5864038"/>
                </a:lnTo>
                <a:lnTo>
                  <a:pt x="0" y="58640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744200" y="5962036"/>
            <a:ext cx="4593697" cy="288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Simultaneous management of diverse network resources to maintain Quality of Service (QoS)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33628" y="4211245"/>
            <a:ext cx="2380535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Problem 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6D3BFF0-C8B1-419D-A673-F84D2CDA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4/12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F2D874-684B-42A9-BF20-10923D6B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715500"/>
            <a:ext cx="2895600" cy="365125"/>
          </a:xfrm>
        </p:spPr>
        <p:txBody>
          <a:bodyPr/>
          <a:lstStyle/>
          <a:p>
            <a:r>
              <a:rPr lang="en-US" sz="2000" dirty="0"/>
              <a:t>5/12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3663C10-B461-47C2-B235-3B0D1515B158}"/>
              </a:ext>
            </a:extLst>
          </p:cNvPr>
          <p:cNvSpPr/>
          <p:nvPr/>
        </p:nvSpPr>
        <p:spPr>
          <a:xfrm rot="5400000" flipH="1">
            <a:off x="-1446304" y="-1633022"/>
            <a:ext cx="3350281" cy="7303064"/>
          </a:xfrm>
          <a:custGeom>
            <a:avLst/>
            <a:gdLst/>
            <a:ahLst/>
            <a:cxnLst/>
            <a:rect l="l" t="t" r="r" b="b"/>
            <a:pathLst>
              <a:path w="3350281" h="7303064">
                <a:moveTo>
                  <a:pt x="3350281" y="0"/>
                </a:moveTo>
                <a:lnTo>
                  <a:pt x="0" y="0"/>
                </a:lnTo>
                <a:lnTo>
                  <a:pt x="0" y="7303063"/>
                </a:lnTo>
                <a:lnTo>
                  <a:pt x="3350281" y="7303063"/>
                </a:lnTo>
                <a:lnTo>
                  <a:pt x="3350281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5FD00996-7367-4D44-8178-CEF7AD28CA17}"/>
              </a:ext>
            </a:extLst>
          </p:cNvPr>
          <p:cNvGrpSpPr/>
          <p:nvPr/>
        </p:nvGrpSpPr>
        <p:grpSpPr>
          <a:xfrm>
            <a:off x="589605" y="4152900"/>
            <a:ext cx="17108789" cy="4399313"/>
            <a:chOff x="0" y="0"/>
            <a:chExt cx="22811719" cy="5865751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9EA064D7-97CA-494A-B1C7-3B849B668866}"/>
                </a:ext>
              </a:extLst>
            </p:cNvPr>
            <p:cNvSpPr/>
            <p:nvPr/>
          </p:nvSpPr>
          <p:spPr>
            <a:xfrm>
              <a:off x="0" y="0"/>
              <a:ext cx="11201955" cy="5865751"/>
            </a:xfrm>
            <a:custGeom>
              <a:avLst/>
              <a:gdLst/>
              <a:ahLst/>
              <a:cxnLst/>
              <a:rect l="l" t="t" r="r" b="b"/>
              <a:pathLst>
                <a:path w="11201955" h="5865751">
                  <a:moveTo>
                    <a:pt x="0" y="0"/>
                  </a:moveTo>
                  <a:lnTo>
                    <a:pt x="11201955" y="0"/>
                  </a:lnTo>
                  <a:lnTo>
                    <a:pt x="11201955" y="5865751"/>
                  </a:lnTo>
                  <a:lnTo>
                    <a:pt x="0" y="58657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8392B77D-8527-4673-A12B-E8C46E8C6332}"/>
                </a:ext>
              </a:extLst>
            </p:cNvPr>
            <p:cNvSpPr txBox="1"/>
            <p:nvPr/>
          </p:nvSpPr>
          <p:spPr>
            <a:xfrm>
              <a:off x="907721" y="2078069"/>
              <a:ext cx="9386513" cy="1538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726151"/>
                  </a:solidFill>
                  <a:latin typeface="Kulachat Serif"/>
                  <a:ea typeface="Kulachat Serif"/>
                  <a:cs typeface="Kulachat Serif"/>
                  <a:sym typeface="Kulachat Serif"/>
                </a:rPr>
                <a:t>What algorithms contribute to energy efficiency in 5G networks?</a:t>
              </a: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33517D35-A47A-4972-9992-8CD94B869EB7}"/>
                </a:ext>
              </a:extLst>
            </p:cNvPr>
            <p:cNvSpPr txBox="1"/>
            <p:nvPr/>
          </p:nvSpPr>
          <p:spPr>
            <a:xfrm>
              <a:off x="2131753" y="724969"/>
              <a:ext cx="6938447" cy="889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</a:pPr>
              <a:r>
                <a:rPr lang="en-US" sz="3699" b="1" dirty="0">
                  <a:solidFill>
                    <a:srgbClr val="726151"/>
                  </a:solidFill>
                  <a:latin typeface="Kulachat Serif Semi-Bold"/>
                  <a:ea typeface="Kulachat Serif Semi-Bold"/>
                  <a:cs typeface="Kulachat Serif Semi-Bold"/>
                  <a:sym typeface="Kulachat Serif Semi-Bold"/>
                </a:rPr>
                <a:t>Question 1</a:t>
              </a: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8EEE08DD-AF36-4D0A-A959-AB988D585B25}"/>
                </a:ext>
              </a:extLst>
            </p:cNvPr>
            <p:cNvSpPr/>
            <p:nvPr/>
          </p:nvSpPr>
          <p:spPr>
            <a:xfrm>
              <a:off x="11609764" y="0"/>
              <a:ext cx="11201955" cy="5865751"/>
            </a:xfrm>
            <a:custGeom>
              <a:avLst/>
              <a:gdLst/>
              <a:ahLst/>
              <a:cxnLst/>
              <a:rect l="l" t="t" r="r" b="b"/>
              <a:pathLst>
                <a:path w="11201955" h="5865751">
                  <a:moveTo>
                    <a:pt x="0" y="0"/>
                  </a:moveTo>
                  <a:lnTo>
                    <a:pt x="11201955" y="0"/>
                  </a:lnTo>
                  <a:lnTo>
                    <a:pt x="11201955" y="5865751"/>
                  </a:lnTo>
                  <a:lnTo>
                    <a:pt x="0" y="58657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CCBA6CA1-F2AC-4AA3-9089-B66E025599F7}"/>
                </a:ext>
              </a:extLst>
            </p:cNvPr>
            <p:cNvSpPr txBox="1"/>
            <p:nvPr/>
          </p:nvSpPr>
          <p:spPr>
            <a:xfrm>
              <a:off x="12517486" y="2078069"/>
              <a:ext cx="9386513" cy="2308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726151"/>
                  </a:solidFill>
                  <a:latin typeface="Kulachat Serif"/>
                  <a:ea typeface="Kulachat Serif"/>
                  <a:cs typeface="Kulachat Serif"/>
                  <a:sym typeface="Kulachat Serif"/>
                </a:rPr>
                <a:t>What architectures enable lower energy consumption and are more cost-effective and easier to implement?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669E7725-1454-4AD9-9546-A5A68FCD2016}"/>
                </a:ext>
              </a:extLst>
            </p:cNvPr>
            <p:cNvSpPr txBox="1"/>
            <p:nvPr/>
          </p:nvSpPr>
          <p:spPr>
            <a:xfrm>
              <a:off x="13741518" y="724969"/>
              <a:ext cx="6938447" cy="889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</a:pPr>
              <a:r>
                <a:rPr lang="en-US" sz="3699" b="1" dirty="0">
                  <a:solidFill>
                    <a:srgbClr val="726151"/>
                  </a:solidFill>
                  <a:latin typeface="Kulachat Serif Semi-Bold"/>
                  <a:ea typeface="Kulachat Serif Semi-Bold"/>
                  <a:cs typeface="Kulachat Serif Semi-Bold"/>
                  <a:sym typeface="Kulachat Serif Semi-Bold"/>
                </a:rPr>
                <a:t>Question 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903FD0-BE66-4A5D-86C9-90F219469EFD}"/>
              </a:ext>
            </a:extLst>
          </p:cNvPr>
          <p:cNvSpPr txBox="1"/>
          <p:nvPr/>
        </p:nvSpPr>
        <p:spPr>
          <a:xfrm>
            <a:off x="2438400" y="661540"/>
            <a:ext cx="14020800" cy="2328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 dirty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Questions</a:t>
            </a:r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25FD66D6-15DC-439D-8CF7-C9FF2168E6A6}"/>
              </a:ext>
            </a:extLst>
          </p:cNvPr>
          <p:cNvSpPr/>
          <p:nvPr/>
        </p:nvSpPr>
        <p:spPr>
          <a:xfrm rot="4546483">
            <a:off x="13974394" y="-268915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51B41423-9D80-46DB-A992-A44C1079736F}"/>
              </a:ext>
            </a:extLst>
          </p:cNvPr>
          <p:cNvSpPr/>
          <p:nvPr/>
        </p:nvSpPr>
        <p:spPr>
          <a:xfrm rot="14085810" flipV="1">
            <a:off x="14624380" y="-882650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0F74389A-82F7-42A3-8E4F-DF603B6797F6}"/>
              </a:ext>
            </a:extLst>
          </p:cNvPr>
          <p:cNvSpPr/>
          <p:nvPr/>
        </p:nvSpPr>
        <p:spPr>
          <a:xfrm rot="3006711">
            <a:off x="14283450" y="1049702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253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4DAFE3-A318-4535-81A8-DE0B3719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6/12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7DBAC37-8132-4400-BDCB-2459762E09C3}"/>
              </a:ext>
            </a:extLst>
          </p:cNvPr>
          <p:cNvSpPr/>
          <p:nvPr/>
        </p:nvSpPr>
        <p:spPr>
          <a:xfrm>
            <a:off x="13258800" y="-1181100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6E55232-88D0-44B7-84B3-365DAD3617B8}"/>
              </a:ext>
            </a:extLst>
          </p:cNvPr>
          <p:cNvSpPr/>
          <p:nvPr/>
        </p:nvSpPr>
        <p:spPr>
          <a:xfrm rot="4368370">
            <a:off x="13785064" y="513439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4740"/>
            </a:stretch>
          </a:blipFill>
        </p:spPr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8F8BAE-19F0-4E5A-93D7-E5C445C17047}"/>
              </a:ext>
            </a:extLst>
          </p:cNvPr>
          <p:cNvSpPr/>
          <p:nvPr/>
        </p:nvSpPr>
        <p:spPr>
          <a:xfrm rot="8309932" flipV="1">
            <a:off x="15938250" y="-1199474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55C9B17-68DC-4DAD-9686-1DB88A202ED5}"/>
              </a:ext>
            </a:extLst>
          </p:cNvPr>
          <p:cNvSpPr/>
          <p:nvPr/>
        </p:nvSpPr>
        <p:spPr>
          <a:xfrm rot="20320185" flipH="1">
            <a:off x="776595" y="5901416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6" y="7883979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3485F07F-FA73-4231-92D7-5BA8ED61AC35}"/>
              </a:ext>
            </a:extLst>
          </p:cNvPr>
          <p:cNvSpPr/>
          <p:nvPr/>
        </p:nvSpPr>
        <p:spPr>
          <a:xfrm>
            <a:off x="4491481" y="5753100"/>
            <a:ext cx="9305037" cy="253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D1A18B9-7CE7-4965-BF37-7E7BCD75991F}"/>
              </a:ext>
            </a:extLst>
          </p:cNvPr>
          <p:cNvSpPr/>
          <p:nvPr/>
        </p:nvSpPr>
        <p:spPr>
          <a:xfrm>
            <a:off x="3886200" y="5348455"/>
            <a:ext cx="913457" cy="874619"/>
          </a:xfrm>
          <a:custGeom>
            <a:avLst/>
            <a:gdLst/>
            <a:ahLst/>
            <a:cxnLst/>
            <a:rect l="l" t="t" r="r" b="b"/>
            <a:pathLst>
              <a:path w="913457" h="874619">
                <a:moveTo>
                  <a:pt x="0" y="0"/>
                </a:moveTo>
                <a:lnTo>
                  <a:pt x="913458" y="0"/>
                </a:lnTo>
                <a:lnTo>
                  <a:pt x="913458" y="874619"/>
                </a:lnTo>
                <a:lnTo>
                  <a:pt x="0" y="8746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DB8DD18B-FEBC-4F46-B655-20CF5F102B44}"/>
              </a:ext>
            </a:extLst>
          </p:cNvPr>
          <p:cNvSpPr/>
          <p:nvPr/>
        </p:nvSpPr>
        <p:spPr>
          <a:xfrm>
            <a:off x="8531331" y="5315790"/>
            <a:ext cx="913457" cy="874619"/>
          </a:xfrm>
          <a:custGeom>
            <a:avLst/>
            <a:gdLst/>
            <a:ahLst/>
            <a:cxnLst/>
            <a:rect l="l" t="t" r="r" b="b"/>
            <a:pathLst>
              <a:path w="913457" h="874619">
                <a:moveTo>
                  <a:pt x="0" y="0"/>
                </a:moveTo>
                <a:lnTo>
                  <a:pt x="913458" y="0"/>
                </a:lnTo>
                <a:lnTo>
                  <a:pt x="913458" y="874619"/>
                </a:lnTo>
                <a:lnTo>
                  <a:pt x="0" y="8746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AB13D59F-20BC-4683-8CA1-CAC5C6D388F5}"/>
              </a:ext>
            </a:extLst>
          </p:cNvPr>
          <p:cNvSpPr/>
          <p:nvPr/>
        </p:nvSpPr>
        <p:spPr>
          <a:xfrm>
            <a:off x="13258800" y="5348454"/>
            <a:ext cx="913457" cy="874619"/>
          </a:xfrm>
          <a:custGeom>
            <a:avLst/>
            <a:gdLst/>
            <a:ahLst/>
            <a:cxnLst/>
            <a:rect l="l" t="t" r="r" b="b"/>
            <a:pathLst>
              <a:path w="913457" h="874619">
                <a:moveTo>
                  <a:pt x="0" y="0"/>
                </a:moveTo>
                <a:lnTo>
                  <a:pt x="913458" y="0"/>
                </a:lnTo>
                <a:lnTo>
                  <a:pt x="913458" y="874619"/>
                </a:lnTo>
                <a:lnTo>
                  <a:pt x="0" y="8746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FDE12CEF-280A-40C8-ADA3-777EB68E2B5A}"/>
              </a:ext>
            </a:extLst>
          </p:cNvPr>
          <p:cNvSpPr/>
          <p:nvPr/>
        </p:nvSpPr>
        <p:spPr>
          <a:xfrm flipV="1">
            <a:off x="1529191" y="2913374"/>
            <a:ext cx="5627474" cy="2117977"/>
          </a:xfrm>
          <a:custGeom>
            <a:avLst/>
            <a:gdLst/>
            <a:ahLst/>
            <a:cxnLst/>
            <a:rect l="l" t="t" r="r" b="b"/>
            <a:pathLst>
              <a:path w="5627474" h="2117977">
                <a:moveTo>
                  <a:pt x="0" y="2117977"/>
                </a:moveTo>
                <a:lnTo>
                  <a:pt x="5627474" y="2117977"/>
                </a:lnTo>
                <a:lnTo>
                  <a:pt x="5627474" y="0"/>
                </a:lnTo>
                <a:lnTo>
                  <a:pt x="0" y="0"/>
                </a:lnTo>
                <a:lnTo>
                  <a:pt x="0" y="2117977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B7F9CE9B-5D29-4265-87C7-2984A927ED1A}"/>
              </a:ext>
            </a:extLst>
          </p:cNvPr>
          <p:cNvSpPr/>
          <p:nvPr/>
        </p:nvSpPr>
        <p:spPr>
          <a:xfrm flipV="1">
            <a:off x="10956925" y="2633355"/>
            <a:ext cx="5627474" cy="2674690"/>
          </a:xfrm>
          <a:custGeom>
            <a:avLst/>
            <a:gdLst/>
            <a:ahLst/>
            <a:cxnLst/>
            <a:rect l="l" t="t" r="r" b="b"/>
            <a:pathLst>
              <a:path w="5627474" h="2117977">
                <a:moveTo>
                  <a:pt x="0" y="2117977"/>
                </a:moveTo>
                <a:lnTo>
                  <a:pt x="5627474" y="2117977"/>
                </a:lnTo>
                <a:lnTo>
                  <a:pt x="5627474" y="0"/>
                </a:lnTo>
                <a:lnTo>
                  <a:pt x="0" y="0"/>
                </a:lnTo>
                <a:lnTo>
                  <a:pt x="0" y="2117977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275EDD6B-1FE3-4A9E-BE4D-2CB5D77F6576}"/>
              </a:ext>
            </a:extLst>
          </p:cNvPr>
          <p:cNvGrpSpPr/>
          <p:nvPr/>
        </p:nvGrpSpPr>
        <p:grpSpPr>
          <a:xfrm>
            <a:off x="6174322" y="6497856"/>
            <a:ext cx="5627474" cy="2117977"/>
            <a:chOff x="0" y="0"/>
            <a:chExt cx="7503299" cy="282396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4DB271A-7DCC-4448-A698-4003A11110AC}"/>
                </a:ext>
              </a:extLst>
            </p:cNvPr>
            <p:cNvSpPr/>
            <p:nvPr/>
          </p:nvSpPr>
          <p:spPr>
            <a:xfrm>
              <a:off x="0" y="0"/>
              <a:ext cx="7503299" cy="2823969"/>
            </a:xfrm>
            <a:custGeom>
              <a:avLst/>
              <a:gdLst/>
              <a:ahLst/>
              <a:cxnLst/>
              <a:rect l="l" t="t" r="r" b="b"/>
              <a:pathLst>
                <a:path w="7503299" h="2823969">
                  <a:moveTo>
                    <a:pt x="0" y="0"/>
                  </a:moveTo>
                  <a:lnTo>
                    <a:pt x="7503299" y="0"/>
                  </a:lnTo>
                  <a:lnTo>
                    <a:pt x="7503299" y="2823969"/>
                  </a:lnTo>
                  <a:lnTo>
                    <a:pt x="0" y="28239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AD4AC261-4C7E-4F01-8096-50BDC2D60DEC}"/>
                </a:ext>
              </a:extLst>
            </p:cNvPr>
            <p:cNvSpPr txBox="1"/>
            <p:nvPr/>
          </p:nvSpPr>
          <p:spPr>
            <a:xfrm>
              <a:off x="300964" y="910955"/>
              <a:ext cx="6901372" cy="1538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726151"/>
                  </a:solidFill>
                  <a:latin typeface="Kulachat Serif"/>
                  <a:ea typeface="Kulachat Serif"/>
                  <a:cs typeface="Kulachat Serif"/>
                  <a:sym typeface="Kulachat Serif"/>
                </a:rPr>
                <a:t>IoT-based architectures will reduce energy consumption.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BD47403-087F-4B40-86F7-E60964FB4BF2}"/>
              </a:ext>
            </a:extLst>
          </p:cNvPr>
          <p:cNvSpPr txBox="1"/>
          <p:nvPr/>
        </p:nvSpPr>
        <p:spPr>
          <a:xfrm>
            <a:off x="6328836" y="424743"/>
            <a:ext cx="8926560" cy="4401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0" dirty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Hypotheses</a:t>
            </a:r>
          </a:p>
          <a:p>
            <a:endParaRPr lang="en-US" sz="14000" dirty="0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459B0D0-A6B6-4043-8825-B5B1F980B07E}"/>
              </a:ext>
            </a:extLst>
          </p:cNvPr>
          <p:cNvSpPr txBox="1"/>
          <p:nvPr/>
        </p:nvSpPr>
        <p:spPr>
          <a:xfrm>
            <a:off x="3957551" y="5473697"/>
            <a:ext cx="79606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79E52-F8B2-4B99-BE94-16A574F00B85}"/>
              </a:ext>
            </a:extLst>
          </p:cNvPr>
          <p:cNvSpPr txBox="1"/>
          <p:nvPr/>
        </p:nvSpPr>
        <p:spPr>
          <a:xfrm>
            <a:off x="8567627" y="5473697"/>
            <a:ext cx="796064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2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C6A5589-A573-4A31-92B9-9B819715FB47}"/>
              </a:ext>
            </a:extLst>
          </p:cNvPr>
          <p:cNvSpPr txBox="1"/>
          <p:nvPr/>
        </p:nvSpPr>
        <p:spPr>
          <a:xfrm>
            <a:off x="13317496" y="5470803"/>
            <a:ext cx="796064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3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895776F8-05E8-44F8-9E91-C15C6E842044}"/>
              </a:ext>
            </a:extLst>
          </p:cNvPr>
          <p:cNvSpPr txBox="1"/>
          <p:nvPr/>
        </p:nvSpPr>
        <p:spPr>
          <a:xfrm>
            <a:off x="1733461" y="3075684"/>
            <a:ext cx="5176029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use of smart algorithms in RRHs will contribute to energy efficiency . 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F53B7F4-A246-4C56-84CA-FE3496496F11}"/>
              </a:ext>
            </a:extLst>
          </p:cNvPr>
          <p:cNvSpPr txBox="1"/>
          <p:nvPr/>
        </p:nvSpPr>
        <p:spPr>
          <a:xfrm>
            <a:off x="11217444" y="2708632"/>
            <a:ext cx="5098011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integration of smart algorithm within IoT-based architectures will maximize energy efficiency. </a:t>
            </a:r>
          </a:p>
        </p:txBody>
      </p:sp>
    </p:spTree>
    <p:extLst>
      <p:ext uri="{BB962C8B-B14F-4D97-AF65-F5344CB8AC3E}">
        <p14:creationId xmlns:p14="http://schemas.microsoft.com/office/powerpoint/2010/main" val="3404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3751729" y="4621158"/>
            <a:ext cx="7015142" cy="5679421"/>
            <a:chOff x="0" y="0"/>
            <a:chExt cx="9353523" cy="7572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 flipH="1">
            <a:off x="-1808388" y="292931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6" y="7883979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07578" y="657225"/>
            <a:ext cx="7672844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10460" y="4564261"/>
            <a:ext cx="1186737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b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</a:b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Deep Reinforcement Learning (DRL)</a:t>
            </a:r>
          </a:p>
        </p:txBody>
      </p:sp>
      <p:sp>
        <p:nvSpPr>
          <p:cNvPr id="9" name="Freeform 9"/>
          <p:cNvSpPr/>
          <p:nvPr/>
        </p:nvSpPr>
        <p:spPr>
          <a:xfrm>
            <a:off x="2452652" y="3443632"/>
            <a:ext cx="9129748" cy="1254608"/>
          </a:xfrm>
          <a:custGeom>
            <a:avLst/>
            <a:gdLst/>
            <a:ahLst/>
            <a:cxnLst/>
            <a:rect l="l" t="t" r="r" b="b"/>
            <a:pathLst>
              <a:path w="6011916" h="1254608">
                <a:moveTo>
                  <a:pt x="0" y="0"/>
                </a:moveTo>
                <a:lnTo>
                  <a:pt x="6011915" y="0"/>
                </a:lnTo>
                <a:lnTo>
                  <a:pt x="6011915" y="1254609"/>
                </a:lnTo>
                <a:lnTo>
                  <a:pt x="0" y="12546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39268" y="3759217"/>
            <a:ext cx="9628932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Methods based on Smart Algorithms</a:t>
            </a:r>
          </a:p>
        </p:txBody>
      </p:sp>
      <p:sp>
        <p:nvSpPr>
          <p:cNvPr id="11" name="Freeform 11"/>
          <p:cNvSpPr/>
          <p:nvPr/>
        </p:nvSpPr>
        <p:spPr>
          <a:xfrm>
            <a:off x="2452652" y="6366215"/>
            <a:ext cx="6011916" cy="1254608"/>
          </a:xfrm>
          <a:custGeom>
            <a:avLst/>
            <a:gdLst/>
            <a:ahLst/>
            <a:cxnLst/>
            <a:rect l="l" t="t" r="r" b="b"/>
            <a:pathLst>
              <a:path w="6011916" h="1254608">
                <a:moveTo>
                  <a:pt x="0" y="0"/>
                </a:moveTo>
                <a:lnTo>
                  <a:pt x="6011915" y="0"/>
                </a:lnTo>
                <a:lnTo>
                  <a:pt x="6011915" y="1254608"/>
                </a:lnTo>
                <a:lnTo>
                  <a:pt x="0" y="12546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639268" y="6645221"/>
            <a:ext cx="6323532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Methods based on IoT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10460" y="7828254"/>
            <a:ext cx="11867377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Cloud Radio Access Network (C-RAN)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35AED-0773-4355-98A3-BA658E79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7/12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7610" y="606589"/>
            <a:ext cx="9292779" cy="2235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 dirty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Smart 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06504" y="3086100"/>
            <a:ext cx="10471296" cy="666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Deep Reinforcement Learning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Main components of the algorithm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Agent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Environment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State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Action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Reward</a:t>
            </a:r>
          </a:p>
          <a:p>
            <a:pPr marL="1028700" lvl="1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Policy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r>
              <a:rPr lang="en-US" sz="3699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Achievements</a:t>
            </a:r>
          </a:p>
          <a:p>
            <a:pPr marL="571500" indent="-571500">
              <a:lnSpc>
                <a:spcPts val="5179"/>
              </a:lnSpc>
              <a:buFont typeface="Arial" panose="020B0604020202020204" pitchFamily="34" charset="0"/>
              <a:buChar char="•"/>
            </a:pPr>
            <a:endParaRPr lang="en-US" sz="3699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699183" y="-1162878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4" y="0"/>
                </a:lnTo>
                <a:lnTo>
                  <a:pt x="5114584" y="5142636"/>
                </a:lnTo>
                <a:lnTo>
                  <a:pt x="0" y="5142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367110" y="33067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2406504" y="568489"/>
            <a:ext cx="2909455" cy="1433568"/>
          </a:xfrm>
          <a:custGeom>
            <a:avLst/>
            <a:gdLst/>
            <a:ahLst/>
            <a:cxnLst/>
            <a:rect l="l" t="t" r="r" b="b"/>
            <a:pathLst>
              <a:path w="2909455" h="1433568">
                <a:moveTo>
                  <a:pt x="2909455" y="0"/>
                </a:moveTo>
                <a:lnTo>
                  <a:pt x="0" y="0"/>
                </a:lnTo>
                <a:lnTo>
                  <a:pt x="0" y="1433568"/>
                </a:lnTo>
                <a:lnTo>
                  <a:pt x="2909455" y="1433568"/>
                </a:lnTo>
                <a:lnTo>
                  <a:pt x="290945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78457" y="3979758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79"/>
                </a:lnTo>
                <a:lnTo>
                  <a:pt x="0" y="78839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2050" name="Picture 2" descr="Reinforcement Learning Resources - Intuitive Tutorials">
            <a:extLst>
              <a:ext uri="{FF2B5EF4-FFF2-40B4-BE49-F238E27FC236}">
                <a16:creationId xmlns:a16="http://schemas.microsoft.com/office/drawing/2014/main" id="{C6AC6E6F-C0C5-4785-AA33-348CF67F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61" y="3864759"/>
            <a:ext cx="6816547" cy="61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45628F-DB26-42B2-AD88-4DCAE265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8/12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057392">
            <a:off x="14012330" y="619922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259919">
            <a:off x="15709405" y="3868840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801328">
            <a:off x="17062781" y="716536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0"/>
                </a:moveTo>
                <a:lnTo>
                  <a:pt x="2450438" y="0"/>
                </a:lnTo>
                <a:lnTo>
                  <a:pt x="2450438" y="4185866"/>
                </a:lnTo>
                <a:lnTo>
                  <a:pt x="0" y="4185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741598" flipH="1">
            <a:off x="-1504725" y="-1565846"/>
            <a:ext cx="3350281" cy="7303064"/>
          </a:xfrm>
          <a:custGeom>
            <a:avLst/>
            <a:gdLst/>
            <a:ahLst/>
            <a:cxnLst/>
            <a:rect l="l" t="t" r="r" b="b"/>
            <a:pathLst>
              <a:path w="3350281" h="7303064">
                <a:moveTo>
                  <a:pt x="3350281" y="0"/>
                </a:moveTo>
                <a:lnTo>
                  <a:pt x="0" y="0"/>
                </a:lnTo>
                <a:lnTo>
                  <a:pt x="0" y="7303064"/>
                </a:lnTo>
                <a:lnTo>
                  <a:pt x="3350281" y="7303064"/>
                </a:lnTo>
                <a:lnTo>
                  <a:pt x="3350281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32928" y="342900"/>
            <a:ext cx="12422143" cy="2235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 dirty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IoT-Based optimization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8911F014-0037-4505-92F1-4FF7729E2241}"/>
              </a:ext>
            </a:extLst>
          </p:cNvPr>
          <p:cNvSpPr txBox="1"/>
          <p:nvPr/>
        </p:nvSpPr>
        <p:spPr>
          <a:xfrm>
            <a:off x="940862" y="2807277"/>
            <a:ext cx="11867377" cy="5193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endParaRPr lang="en-US" sz="3200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  <a:p>
            <a:pPr marL="457200" indent="-457200" algn="l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Cloud Radio </a:t>
            </a:r>
            <a:r>
              <a:rPr lang="en-US" sz="37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Access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Network (C-RAN)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Remote Radio Head (RRH)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Base Band Unit (BBU)</a:t>
            </a:r>
            <a:endParaRPr lang="fa-IR" sz="3200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Fiber Optic Network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  <a:p>
            <a:pPr marL="457200" indent="-457200" algn="l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Achievements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Cost and energy reduction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System flexibility enhancement</a:t>
            </a:r>
          </a:p>
        </p:txBody>
      </p:sp>
      <p:sp>
        <p:nvSpPr>
          <p:cNvPr id="18" name="AutoShape 2" descr="C-RAN architecture. ">
            <a:extLst>
              <a:ext uri="{FF2B5EF4-FFF2-40B4-BE49-F238E27FC236}">
                <a16:creationId xmlns:a16="http://schemas.microsoft.com/office/drawing/2014/main" id="{EBFDD71A-BFB9-469F-BE3F-57954D895B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79FB04-49E6-4663-B633-660511201D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85" y="3901615"/>
            <a:ext cx="9955974" cy="5181600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04B376D7-7625-4586-92BF-0603DDCC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/>
              <a:t>9/12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385</Words>
  <Application>Microsoft Office PowerPoint</Application>
  <PresentationFormat>Custom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Kulachat Serif Semi-Bold</vt:lpstr>
      <vt:lpstr>Arial</vt:lpstr>
      <vt:lpstr>Calibri</vt:lpstr>
      <vt:lpstr>Kulachat Serif</vt:lpstr>
      <vt:lpstr>Angella White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 Sh</cp:lastModifiedBy>
  <cp:revision>14</cp:revision>
  <dcterms:created xsi:type="dcterms:W3CDTF">2006-08-16T00:00:00Z</dcterms:created>
  <dcterms:modified xsi:type="dcterms:W3CDTF">2024-12-30T18:02:42Z</dcterms:modified>
  <dc:identifier>DAGZMOESXJw</dc:identifier>
</cp:coreProperties>
</file>