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72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5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91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21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8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3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7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23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77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90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42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90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1BA1DD-F30D-574B-BFA4-27C558F6CA42}"/>
              </a:ext>
            </a:extLst>
          </p:cNvPr>
          <p:cNvSpPr txBox="1"/>
          <p:nvPr/>
        </p:nvSpPr>
        <p:spPr>
          <a:xfrm>
            <a:off x="608331" y="2745424"/>
            <a:ext cx="14460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Import spatial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A4B41-3AE7-494D-B495-E61CC6130E06}"/>
              </a:ext>
            </a:extLst>
          </p:cNvPr>
          <p:cNvSpPr txBox="1"/>
          <p:nvPr/>
        </p:nvSpPr>
        <p:spPr>
          <a:xfrm>
            <a:off x="608330" y="4376901"/>
            <a:ext cx="144602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Courier" pitchFamily="2" charset="0"/>
                <a:cs typeface="Futura Medium" panose="020B0602020204020303" pitchFamily="34" charset="-79"/>
              </a:rPr>
              <a:t>raster</a:t>
            </a:r>
          </a:p>
          <a:p>
            <a:pPr algn="ctr"/>
            <a:r>
              <a:rPr lang="en-GB" sz="1000" dirty="0">
                <a:latin typeface="Courier" pitchFamily="2" charset="0"/>
                <a:cs typeface="Futura Medium" panose="020B0602020204020303" pitchFamily="34" charset="-79"/>
              </a:rPr>
              <a:t>stars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677F4A5F-1A94-E14E-B9B7-0AE68B6A7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143" y="1826558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888F5E-E050-4544-93B1-8C13EB58CD94}"/>
              </a:ext>
            </a:extLst>
          </p:cNvPr>
          <p:cNvSpPr txBox="1"/>
          <p:nvPr/>
        </p:nvSpPr>
        <p:spPr>
          <a:xfrm>
            <a:off x="2759428" y="2740958"/>
            <a:ext cx="14460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Pre-process spatial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29D66-AACD-334C-947B-409EC2ED3F5C}"/>
              </a:ext>
            </a:extLst>
          </p:cNvPr>
          <p:cNvSpPr txBox="1"/>
          <p:nvPr/>
        </p:nvSpPr>
        <p:spPr>
          <a:xfrm>
            <a:off x="7788396" y="2741266"/>
            <a:ext cx="19714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Comparison with null hypothesis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2FED6-DA30-D741-B9D6-82ADD8C90330}"/>
              </a:ext>
            </a:extLst>
          </p:cNvPr>
          <p:cNvSpPr txBox="1"/>
          <p:nvPr/>
        </p:nvSpPr>
        <p:spPr>
          <a:xfrm>
            <a:off x="608330" y="4069124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Raster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B9B65-2BB4-BD49-AE0F-C27D8F2731D7}"/>
              </a:ext>
            </a:extLst>
          </p:cNvPr>
          <p:cNvSpPr txBox="1"/>
          <p:nvPr/>
        </p:nvSpPr>
        <p:spPr>
          <a:xfrm>
            <a:off x="601976" y="5232221"/>
            <a:ext cx="144602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>
                <a:latin typeface="Courier" pitchFamily="2" charset="0"/>
                <a:cs typeface="Futura Medium" panose="020B0602020204020303" pitchFamily="34" charset="-79"/>
              </a:rPr>
              <a:t>sp</a:t>
            </a:r>
            <a:endParaRPr lang="en-GB" sz="1000" dirty="0">
              <a:latin typeface="Courier" pitchFamily="2" charset="0"/>
              <a:cs typeface="Futura Medium" panose="020B0602020204020303" pitchFamily="34" charset="-79"/>
            </a:endParaRPr>
          </a:p>
          <a:p>
            <a:pPr algn="ctr"/>
            <a:r>
              <a:rPr lang="en-GB" sz="1000" dirty="0">
                <a:latin typeface="Courier" pitchFamily="2" charset="0"/>
                <a:cs typeface="Futura Medium" panose="020B0602020204020303" pitchFamily="34" charset="-79"/>
              </a:rPr>
              <a:t>sf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51E7FE-0106-6448-9E3D-B65E9738C63D}"/>
              </a:ext>
            </a:extLst>
          </p:cNvPr>
          <p:cNvSpPr txBox="1"/>
          <p:nvPr/>
        </p:nvSpPr>
        <p:spPr>
          <a:xfrm>
            <a:off x="601976" y="4924444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Vector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C2AEE-77CA-354B-889A-D197E8BD1378}"/>
              </a:ext>
            </a:extLst>
          </p:cNvPr>
          <p:cNvSpPr txBox="1"/>
          <p:nvPr/>
        </p:nvSpPr>
        <p:spPr>
          <a:xfrm>
            <a:off x="601975" y="6085731"/>
            <a:ext cx="144602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>
                <a:latin typeface="Courier" pitchFamily="2" charset="0"/>
                <a:cs typeface="Futura Medium" panose="020B0602020204020303" pitchFamily="34" charset="-79"/>
              </a:rPr>
              <a:t>rgbif</a:t>
            </a:r>
            <a:endParaRPr lang="en-GB" sz="1100" dirty="0">
              <a:latin typeface="Courier" pitchFamily="2" charset="0"/>
              <a:cs typeface="Futura Medium" panose="020B0602020204020303" pitchFamily="34" charset="-79"/>
            </a:endParaRPr>
          </a:p>
          <a:p>
            <a:pPr algn="ctr"/>
            <a:r>
              <a:rPr lang="en-GB" sz="1100" dirty="0" err="1">
                <a:latin typeface="Courier" pitchFamily="2" charset="0"/>
                <a:cs typeface="Futura Medium" panose="020B0602020204020303" pitchFamily="34" charset="-79"/>
              </a:rPr>
              <a:t>rnaturalearth</a:t>
            </a:r>
            <a:endParaRPr lang="en-GB" sz="1100" dirty="0">
              <a:latin typeface="Courier" pitchFamily="2" charset="0"/>
              <a:cs typeface="Futura Medium" panose="020B0602020204020303" pitchFamily="34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1D5F9-4689-7940-9E52-F9E06E10BD6B}"/>
              </a:ext>
            </a:extLst>
          </p:cNvPr>
          <p:cNvSpPr txBox="1"/>
          <p:nvPr/>
        </p:nvSpPr>
        <p:spPr>
          <a:xfrm>
            <a:off x="601976" y="5777953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Online data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56DEAB3-A0B3-934D-8F20-206081371B8C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V="1">
            <a:off x="608331" y="3068590"/>
            <a:ext cx="1" cy="1508366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3D20DB1-EB05-AF44-97F5-16D1711EDC98}"/>
              </a:ext>
            </a:extLst>
          </p:cNvPr>
          <p:cNvCxnSpPr>
            <a:cxnSpLocks/>
            <a:stCxn id="3" idx="1"/>
            <a:endCxn id="11" idx="1"/>
          </p:cNvCxnSpPr>
          <p:nvPr/>
        </p:nvCxnSpPr>
        <p:spPr>
          <a:xfrm rot="10800000" flipV="1">
            <a:off x="601977" y="3068590"/>
            <a:ext cx="6355" cy="2363686"/>
          </a:xfrm>
          <a:prstGeom prst="bentConnector3">
            <a:avLst>
              <a:gd name="adj1" fmla="val 36971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E123206-608A-8848-97BE-190253D9CD48}"/>
              </a:ext>
            </a:extLst>
          </p:cNvPr>
          <p:cNvCxnSpPr>
            <a:cxnSpLocks/>
            <a:stCxn id="3" idx="1"/>
            <a:endCxn id="13" idx="1"/>
          </p:cNvCxnSpPr>
          <p:nvPr/>
        </p:nvCxnSpPr>
        <p:spPr>
          <a:xfrm rot="10800000" flipV="1">
            <a:off x="601975" y="3068589"/>
            <a:ext cx="6356" cy="3232585"/>
          </a:xfrm>
          <a:prstGeom prst="bentConnector3">
            <a:avLst>
              <a:gd name="adj1" fmla="val 369660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Download from cloud">
            <a:extLst>
              <a:ext uri="{FF2B5EF4-FFF2-40B4-BE49-F238E27FC236}">
                <a16:creationId xmlns:a16="http://schemas.microsoft.com/office/drawing/2014/main" id="{F14C7078-F062-A64A-A08A-1ADE52575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8708" y="5773600"/>
            <a:ext cx="306000" cy="306000"/>
          </a:xfrm>
          <a:prstGeom prst="rect">
            <a:avLst/>
          </a:prstGeom>
        </p:spPr>
      </p:pic>
      <p:pic>
        <p:nvPicPr>
          <p:cNvPr id="38" name="Graphic 37" descr="Table">
            <a:extLst>
              <a:ext uri="{FF2B5EF4-FFF2-40B4-BE49-F238E27FC236}">
                <a16:creationId xmlns:a16="http://schemas.microsoft.com/office/drawing/2014/main" id="{E2B1A58B-3605-F242-A055-E8C854A1C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8708" y="4070011"/>
            <a:ext cx="306000" cy="306000"/>
          </a:xfrm>
          <a:prstGeom prst="rect">
            <a:avLst/>
          </a:prstGeom>
        </p:spPr>
      </p:pic>
      <p:pic>
        <p:nvPicPr>
          <p:cNvPr id="40" name="Graphic 39" descr="World">
            <a:extLst>
              <a:ext uri="{FF2B5EF4-FFF2-40B4-BE49-F238E27FC236}">
                <a16:creationId xmlns:a16="http://schemas.microsoft.com/office/drawing/2014/main" id="{6D5DB775-190F-1043-A789-F021E3A71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8708" y="4920057"/>
            <a:ext cx="306000" cy="306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FE893B2-425B-8840-9BBE-2AD3D6AA98A7}"/>
              </a:ext>
            </a:extLst>
          </p:cNvPr>
          <p:cNvSpPr txBox="1"/>
          <p:nvPr/>
        </p:nvSpPr>
        <p:spPr>
          <a:xfrm>
            <a:off x="4910526" y="2741266"/>
            <a:ext cx="22304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Quantify landscape characteristics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C675A0-B4F4-8F4E-A841-5F0E7D1F6599}"/>
              </a:ext>
            </a:extLst>
          </p:cNvPr>
          <p:cNvSpPr txBox="1"/>
          <p:nvPr/>
        </p:nvSpPr>
        <p:spPr>
          <a:xfrm>
            <a:off x="10449824" y="2741267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Create figures</a:t>
            </a:r>
          </a:p>
        </p:txBody>
      </p:sp>
      <p:pic>
        <p:nvPicPr>
          <p:cNvPr id="52" name="Graphic 51" descr="Tools">
            <a:extLst>
              <a:ext uri="{FF2B5EF4-FFF2-40B4-BE49-F238E27FC236}">
                <a16:creationId xmlns:a16="http://schemas.microsoft.com/office/drawing/2014/main" id="{99D5850E-6B88-C649-A010-95E1025A07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22441" y="1923758"/>
            <a:ext cx="720000" cy="720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89BBAC5-6468-A24B-A94E-08EEDA8ACE17}"/>
              </a:ext>
            </a:extLst>
          </p:cNvPr>
          <p:cNvSpPr txBox="1"/>
          <p:nvPr/>
        </p:nvSpPr>
        <p:spPr>
          <a:xfrm>
            <a:off x="2756249" y="4370737"/>
            <a:ext cx="144602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Courier" pitchFamily="2" charset="0"/>
                <a:cs typeface="Futura Medium" panose="020B0602020204020303" pitchFamily="34" charset="-79"/>
              </a:rPr>
              <a:t>raster</a:t>
            </a:r>
          </a:p>
          <a:p>
            <a:pPr algn="ctr"/>
            <a:r>
              <a:rPr lang="en-GB" sz="1000" dirty="0">
                <a:latin typeface="Courier" pitchFamily="2" charset="0"/>
                <a:cs typeface="Futura Medium" panose="020B0602020204020303" pitchFamily="34" charset="-79"/>
              </a:rPr>
              <a:t>stars</a:t>
            </a:r>
          </a:p>
          <a:p>
            <a:pPr algn="ctr"/>
            <a:r>
              <a:rPr lang="en-US" sz="1000" dirty="0" err="1">
                <a:latin typeface="Courier" pitchFamily="2" charset="0"/>
              </a:rPr>
              <a:t>landscapetools</a:t>
            </a:r>
            <a:endParaRPr lang="en-US" sz="1000" dirty="0">
              <a:latin typeface="Courier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263D95-D374-DF40-8A88-8A0D72A6DB85}"/>
              </a:ext>
            </a:extLst>
          </p:cNvPr>
          <p:cNvSpPr txBox="1"/>
          <p:nvPr/>
        </p:nvSpPr>
        <p:spPr>
          <a:xfrm>
            <a:off x="2756249" y="4062960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Raster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094DC8-5397-2845-8046-D33E4496B053}"/>
              </a:ext>
            </a:extLst>
          </p:cNvPr>
          <p:cNvSpPr txBox="1"/>
          <p:nvPr/>
        </p:nvSpPr>
        <p:spPr>
          <a:xfrm>
            <a:off x="2749895" y="5329574"/>
            <a:ext cx="144602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>
                <a:latin typeface="Courier" pitchFamily="2" charset="0"/>
                <a:cs typeface="Futura Medium" panose="020B0602020204020303" pitchFamily="34" charset="-79"/>
              </a:rPr>
              <a:t>sp</a:t>
            </a:r>
            <a:endParaRPr lang="en-GB" sz="1000" dirty="0">
              <a:latin typeface="Courier" pitchFamily="2" charset="0"/>
              <a:cs typeface="Futura Medium" panose="020B0602020204020303" pitchFamily="34" charset="-79"/>
            </a:endParaRPr>
          </a:p>
          <a:p>
            <a:pPr algn="ctr"/>
            <a:r>
              <a:rPr lang="en-GB" sz="1000" dirty="0">
                <a:latin typeface="Courier" pitchFamily="2" charset="0"/>
                <a:cs typeface="Futura Medium" panose="020B0602020204020303" pitchFamily="34" charset="-79"/>
              </a:rPr>
              <a:t>sf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7E0737-F194-EC42-AA10-7387D0030D31}"/>
              </a:ext>
            </a:extLst>
          </p:cNvPr>
          <p:cNvSpPr txBox="1"/>
          <p:nvPr/>
        </p:nvSpPr>
        <p:spPr>
          <a:xfrm>
            <a:off x="2749895" y="5021797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Vector data</a:t>
            </a:r>
          </a:p>
        </p:txBody>
      </p:sp>
      <p:pic>
        <p:nvPicPr>
          <p:cNvPr id="57" name="Graphic 56" descr="Table">
            <a:extLst>
              <a:ext uri="{FF2B5EF4-FFF2-40B4-BE49-F238E27FC236}">
                <a16:creationId xmlns:a16="http://schemas.microsoft.com/office/drawing/2014/main" id="{D700BCA8-CC17-A64C-83C5-2AC7CABC38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6627" y="4063847"/>
            <a:ext cx="306000" cy="306000"/>
          </a:xfrm>
          <a:prstGeom prst="rect">
            <a:avLst/>
          </a:prstGeom>
        </p:spPr>
      </p:pic>
      <p:pic>
        <p:nvPicPr>
          <p:cNvPr id="58" name="Graphic 57" descr="World">
            <a:extLst>
              <a:ext uri="{FF2B5EF4-FFF2-40B4-BE49-F238E27FC236}">
                <a16:creationId xmlns:a16="http://schemas.microsoft.com/office/drawing/2014/main" id="{41B3F980-CA30-3E40-8811-171C422CDD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6627" y="5017410"/>
            <a:ext cx="306000" cy="306000"/>
          </a:xfrm>
          <a:prstGeom prst="rect">
            <a:avLst/>
          </a:prstGeom>
        </p:spPr>
      </p:pic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44700D5A-FE02-1543-A88D-0116E031716E}"/>
              </a:ext>
            </a:extLst>
          </p:cNvPr>
          <p:cNvCxnSpPr>
            <a:cxnSpLocks/>
            <a:stCxn id="7" idx="1"/>
            <a:endCxn id="53" idx="1"/>
          </p:cNvCxnSpPr>
          <p:nvPr/>
        </p:nvCxnSpPr>
        <p:spPr>
          <a:xfrm rot="10800000" flipV="1">
            <a:off x="2756250" y="3064124"/>
            <a:ext cx="3179" cy="1583612"/>
          </a:xfrm>
          <a:prstGeom prst="bentConnector3">
            <a:avLst>
              <a:gd name="adj1" fmla="val 72909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D4D259EB-574B-6043-8A19-3DAFDDE53CCB}"/>
              </a:ext>
            </a:extLst>
          </p:cNvPr>
          <p:cNvCxnSpPr>
            <a:cxnSpLocks/>
            <a:stCxn id="7" idx="1"/>
            <a:endCxn id="55" idx="1"/>
          </p:cNvCxnSpPr>
          <p:nvPr/>
        </p:nvCxnSpPr>
        <p:spPr>
          <a:xfrm rot="10800000" flipV="1">
            <a:off x="2749896" y="3064123"/>
            <a:ext cx="9533" cy="2465505"/>
          </a:xfrm>
          <a:prstGeom prst="bentConnector3">
            <a:avLst>
              <a:gd name="adj1" fmla="val 24979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entagon 65">
            <a:extLst>
              <a:ext uri="{FF2B5EF4-FFF2-40B4-BE49-F238E27FC236}">
                <a16:creationId xmlns:a16="http://schemas.microsoft.com/office/drawing/2014/main" id="{239E6D6C-8C82-4549-A9B8-C828D8A59647}"/>
              </a:ext>
            </a:extLst>
          </p:cNvPr>
          <p:cNvSpPr/>
          <p:nvPr/>
        </p:nvSpPr>
        <p:spPr>
          <a:xfrm>
            <a:off x="611510" y="804258"/>
            <a:ext cx="11015211" cy="744279"/>
          </a:xfrm>
          <a:prstGeom prst="homePlate">
            <a:avLst>
              <a:gd name="adj" fmla="val 14285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Exemplary workflow in landscape ecology in [</a:t>
            </a:r>
            <a:r>
              <a:rPr lang="en-GB" dirty="0">
                <a:solidFill>
                  <a:schemeClr val="tx1"/>
                </a:solidFill>
                <a:latin typeface="Courier" pitchFamily="2" charset="0"/>
                <a:cs typeface="Futura Medium" panose="020B0602020204020303" pitchFamily="34" charset="-79"/>
              </a:rPr>
              <a:t>R</a:t>
            </a:r>
            <a:r>
              <a:rPr lang="en-GB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A4D1DA-F612-E848-B05C-3C957C2DD064}"/>
              </a:ext>
            </a:extLst>
          </p:cNvPr>
          <p:cNvSpPr txBox="1"/>
          <p:nvPr/>
        </p:nvSpPr>
        <p:spPr>
          <a:xfrm>
            <a:off x="4910526" y="4390790"/>
            <a:ext cx="170166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ourier" pitchFamily="2" charset="0"/>
                <a:cs typeface="Futura Medium" panose="020B0602020204020303" pitchFamily="34" charset="-79"/>
              </a:rPr>
              <a:t>landscapemetrics</a:t>
            </a:r>
          </a:p>
          <a:p>
            <a:pPr algn="ctr"/>
            <a:r>
              <a:rPr lang="en-GB" sz="1100" dirty="0" err="1">
                <a:latin typeface="Courier" pitchFamily="2" charset="0"/>
                <a:cs typeface="Futura Medium" panose="020B0602020204020303" pitchFamily="34" charset="-79"/>
              </a:rPr>
              <a:t>belg</a:t>
            </a:r>
            <a:endParaRPr lang="en-GB" sz="1100" dirty="0">
              <a:latin typeface="Courier" pitchFamily="2" charset="0"/>
              <a:cs typeface="Futura Medium" panose="020B0602020204020303" pitchFamily="34" charset="-79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572FFD-4CDB-684A-9971-81F997D7CE95}"/>
              </a:ext>
            </a:extLst>
          </p:cNvPr>
          <p:cNvSpPr txBox="1"/>
          <p:nvPr/>
        </p:nvSpPr>
        <p:spPr>
          <a:xfrm>
            <a:off x="4910526" y="4083013"/>
            <a:ext cx="17016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Raster data</a:t>
            </a:r>
          </a:p>
        </p:txBody>
      </p:sp>
      <p:pic>
        <p:nvPicPr>
          <p:cNvPr id="77" name="Graphic 76" descr="Table">
            <a:extLst>
              <a:ext uri="{FF2B5EF4-FFF2-40B4-BE49-F238E27FC236}">
                <a16:creationId xmlns:a16="http://schemas.microsoft.com/office/drawing/2014/main" id="{4BCF1A97-00C0-0B40-8A75-2FDA20811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07866" y="4083900"/>
            <a:ext cx="306000" cy="306000"/>
          </a:xfrm>
          <a:prstGeom prst="rect">
            <a:avLst/>
          </a:prstGeom>
        </p:spPr>
      </p:pic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89E02F38-75FB-344A-9B97-CA4B099F1EF9}"/>
              </a:ext>
            </a:extLst>
          </p:cNvPr>
          <p:cNvCxnSpPr>
            <a:cxnSpLocks/>
            <a:stCxn id="46" idx="1"/>
            <a:endCxn id="75" idx="1"/>
          </p:cNvCxnSpPr>
          <p:nvPr/>
        </p:nvCxnSpPr>
        <p:spPr>
          <a:xfrm rot="10800000" flipV="1">
            <a:off x="4910526" y="3064432"/>
            <a:ext cx="12700" cy="1541802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D56AC69D-3A4F-D045-A27C-A03AA70DC8AF}"/>
              </a:ext>
            </a:extLst>
          </p:cNvPr>
          <p:cNvCxnSpPr>
            <a:cxnSpLocks/>
            <a:stCxn id="46" idx="1"/>
            <a:endCxn id="84" idx="1"/>
          </p:cNvCxnSpPr>
          <p:nvPr/>
        </p:nvCxnSpPr>
        <p:spPr>
          <a:xfrm rot="10800000" flipV="1">
            <a:off x="4910526" y="3064431"/>
            <a:ext cx="1" cy="2370905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EA7F78F-24A3-1A4A-87BB-9C9E524593C7}"/>
              </a:ext>
            </a:extLst>
          </p:cNvPr>
          <p:cNvSpPr txBox="1"/>
          <p:nvPr/>
        </p:nvSpPr>
        <p:spPr>
          <a:xfrm>
            <a:off x="4910525" y="5219893"/>
            <a:ext cx="170166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ourier" pitchFamily="2" charset="0"/>
                <a:cs typeface="Futura Medium" panose="020B0602020204020303" pitchFamily="34" charset="-79"/>
              </a:rPr>
              <a:t>VLSM</a:t>
            </a:r>
          </a:p>
          <a:p>
            <a:pPr algn="ctr"/>
            <a:r>
              <a:rPr lang="en-GB" sz="1100" dirty="0">
                <a:latin typeface="Courier" pitchFamily="2" charset="0"/>
                <a:cs typeface="Futura Medium" panose="020B0602020204020303" pitchFamily="34" charset="-79"/>
              </a:rPr>
              <a:t>sf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A74E02D-F808-2E47-8716-7FEA4491E1D2}"/>
              </a:ext>
            </a:extLst>
          </p:cNvPr>
          <p:cNvSpPr txBox="1"/>
          <p:nvPr/>
        </p:nvSpPr>
        <p:spPr>
          <a:xfrm>
            <a:off x="4910525" y="4912116"/>
            <a:ext cx="17016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Vector data</a:t>
            </a:r>
          </a:p>
        </p:txBody>
      </p:sp>
      <p:pic>
        <p:nvPicPr>
          <p:cNvPr id="86" name="Graphic 85" descr="World">
            <a:extLst>
              <a:ext uri="{FF2B5EF4-FFF2-40B4-BE49-F238E27FC236}">
                <a16:creationId xmlns:a16="http://schemas.microsoft.com/office/drawing/2014/main" id="{CD94F6E5-DC28-7544-9B95-F3EBF91FE173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01232" y="4912116"/>
            <a:ext cx="306000" cy="306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B049B60-955A-F64C-9B50-EB3EED225991}"/>
              </a:ext>
            </a:extLst>
          </p:cNvPr>
          <p:cNvSpPr txBox="1"/>
          <p:nvPr/>
        </p:nvSpPr>
        <p:spPr>
          <a:xfrm>
            <a:off x="7788396" y="4389900"/>
            <a:ext cx="144602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ourier" pitchFamily="2" charset="0"/>
                <a:cs typeface="Futura Medium" panose="020B0602020204020303" pitchFamily="34" charset="-79"/>
              </a:rPr>
              <a:t>NLMR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D1D43FB-EE41-5A46-9357-D8850A74BBEC}"/>
              </a:ext>
            </a:extLst>
          </p:cNvPr>
          <p:cNvSpPr txBox="1"/>
          <p:nvPr/>
        </p:nvSpPr>
        <p:spPr>
          <a:xfrm>
            <a:off x="7788396" y="4082123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Raster data</a:t>
            </a:r>
          </a:p>
        </p:txBody>
      </p:sp>
      <p:pic>
        <p:nvPicPr>
          <p:cNvPr id="93" name="Graphic 92" descr="Table">
            <a:extLst>
              <a:ext uri="{FF2B5EF4-FFF2-40B4-BE49-F238E27FC236}">
                <a16:creationId xmlns:a16="http://schemas.microsoft.com/office/drawing/2014/main" id="{04A19056-D708-C04A-BA9D-6BECFEFECC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8774" y="4083010"/>
            <a:ext cx="306000" cy="306000"/>
          </a:xfrm>
          <a:prstGeom prst="rect">
            <a:avLst/>
          </a:prstGeom>
        </p:spPr>
      </p:pic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68502A21-579A-6149-855F-8132037A9BD4}"/>
              </a:ext>
            </a:extLst>
          </p:cNvPr>
          <p:cNvCxnSpPr>
            <a:cxnSpLocks/>
            <a:stCxn id="9" idx="1"/>
            <a:endCxn id="91" idx="1"/>
          </p:cNvCxnSpPr>
          <p:nvPr/>
        </p:nvCxnSpPr>
        <p:spPr>
          <a:xfrm rot="10800000" flipV="1">
            <a:off x="7788396" y="3064431"/>
            <a:ext cx="12700" cy="145627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8AD43BB-5B6A-2842-AF75-5BE1CECCD15C}"/>
              </a:ext>
            </a:extLst>
          </p:cNvPr>
          <p:cNvSpPr txBox="1"/>
          <p:nvPr/>
        </p:nvSpPr>
        <p:spPr>
          <a:xfrm>
            <a:off x="10410624" y="4388123"/>
            <a:ext cx="1446027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>
                <a:latin typeface="Courier" pitchFamily="2" charset="0"/>
                <a:cs typeface="Futura Medium" panose="020B0602020204020303" pitchFamily="34" charset="-79"/>
              </a:rPr>
              <a:t>ggspatial</a:t>
            </a:r>
            <a:endParaRPr lang="en-GB" sz="1100" dirty="0">
              <a:latin typeface="Courier" pitchFamily="2" charset="0"/>
              <a:cs typeface="Futura Medium" panose="020B0602020204020303" pitchFamily="34" charset="-79"/>
            </a:endParaRPr>
          </a:p>
          <a:p>
            <a:pPr algn="ctr"/>
            <a:r>
              <a:rPr lang="en-GB" sz="1100" dirty="0" err="1">
                <a:latin typeface="Courier" pitchFamily="2" charset="0"/>
                <a:cs typeface="Futura Medium" panose="020B0602020204020303" pitchFamily="34" charset="-79"/>
              </a:rPr>
              <a:t>tmap</a:t>
            </a:r>
            <a:endParaRPr lang="en-GB" sz="1100" dirty="0">
              <a:latin typeface="Courier" pitchFamily="2" charset="0"/>
              <a:cs typeface="Futura Medium" panose="020B0602020204020303" pitchFamily="34" charset="-79"/>
            </a:endParaRPr>
          </a:p>
          <a:p>
            <a:pPr algn="ctr"/>
            <a:r>
              <a:rPr lang="en-GB" sz="1100" dirty="0" err="1">
                <a:latin typeface="Courier" pitchFamily="2" charset="0"/>
                <a:cs typeface="Futura Medium" panose="020B0602020204020303" pitchFamily="34" charset="-79"/>
              </a:rPr>
              <a:t>mapview</a:t>
            </a:r>
            <a:endParaRPr lang="en-GB" sz="1100" dirty="0">
              <a:latin typeface="Courier" pitchFamily="2" charset="0"/>
              <a:cs typeface="Futura Medium" panose="020B0602020204020303" pitchFamily="34" charset="-79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EBA60B-136A-7146-8846-36131BB96995}"/>
              </a:ext>
            </a:extLst>
          </p:cNvPr>
          <p:cNvSpPr txBox="1"/>
          <p:nvPr/>
        </p:nvSpPr>
        <p:spPr>
          <a:xfrm>
            <a:off x="10410624" y="4088283"/>
            <a:ext cx="14396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Advanced</a:t>
            </a:r>
          </a:p>
        </p:txBody>
      </p:sp>
      <p:pic>
        <p:nvPicPr>
          <p:cNvPr id="107" name="Graphic 106" descr="Easel">
            <a:extLst>
              <a:ext uri="{FF2B5EF4-FFF2-40B4-BE49-F238E27FC236}">
                <a16:creationId xmlns:a16="http://schemas.microsoft.com/office/drawing/2014/main" id="{64B812F6-AB8A-1048-9B6C-381026557E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73721" y="4082123"/>
            <a:ext cx="306000" cy="306000"/>
          </a:xfrm>
          <a:prstGeom prst="rect">
            <a:avLst/>
          </a:prstGeom>
        </p:spPr>
      </p:pic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5E9E678-B3C2-9542-A5B9-5F32A2B3B37E}"/>
              </a:ext>
            </a:extLst>
          </p:cNvPr>
          <p:cNvCxnSpPr>
            <a:cxnSpLocks/>
            <a:stCxn id="47" idx="1"/>
            <a:endCxn id="103" idx="1"/>
          </p:cNvCxnSpPr>
          <p:nvPr/>
        </p:nvCxnSpPr>
        <p:spPr>
          <a:xfrm rot="10800000" flipV="1">
            <a:off x="10410624" y="3064433"/>
            <a:ext cx="39200" cy="1623772"/>
          </a:xfrm>
          <a:prstGeom prst="bentConnector3">
            <a:avLst>
              <a:gd name="adj1" fmla="val 6831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phic 122" descr="Mathematics">
            <a:extLst>
              <a:ext uri="{FF2B5EF4-FFF2-40B4-BE49-F238E27FC236}">
                <a16:creationId xmlns:a16="http://schemas.microsoft.com/office/drawing/2014/main" id="{8029F10F-2B32-CA4C-AC62-C76E63D939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65728" y="1923758"/>
            <a:ext cx="720000" cy="720000"/>
          </a:xfrm>
          <a:prstGeom prst="rect">
            <a:avLst/>
          </a:prstGeom>
        </p:spPr>
      </p:pic>
      <p:pic>
        <p:nvPicPr>
          <p:cNvPr id="125" name="Graphic 124" descr="Presentation with bar chart">
            <a:extLst>
              <a:ext uri="{FF2B5EF4-FFF2-40B4-BE49-F238E27FC236}">
                <a16:creationId xmlns:a16="http://schemas.microsoft.com/office/drawing/2014/main" id="{AACB2B14-3482-B74C-ADDD-C54BE1E0C4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71605" y="1929799"/>
            <a:ext cx="720000" cy="720000"/>
          </a:xfrm>
          <a:prstGeom prst="rect">
            <a:avLst/>
          </a:prstGeom>
        </p:spPr>
      </p:pic>
      <p:pic>
        <p:nvPicPr>
          <p:cNvPr id="127" name="Graphic 126" descr="Arrow circle">
            <a:extLst>
              <a:ext uri="{FF2B5EF4-FFF2-40B4-BE49-F238E27FC236}">
                <a16:creationId xmlns:a16="http://schemas.microsoft.com/office/drawing/2014/main" id="{BFE9452A-2755-9A41-B99A-B420BE6D994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14110" y="1923758"/>
            <a:ext cx="720000" cy="720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CFC4838-786C-E149-AD99-E5D186F3D102}"/>
              </a:ext>
            </a:extLst>
          </p:cNvPr>
          <p:cNvSpPr txBox="1"/>
          <p:nvPr/>
        </p:nvSpPr>
        <p:spPr>
          <a:xfrm>
            <a:off x="2756249" y="6167303"/>
            <a:ext cx="144602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Courier" pitchFamily="2" charset="0"/>
              </a:rPr>
              <a:t>gdalUtils</a:t>
            </a:r>
            <a:endParaRPr lang="en-GB" sz="1000" dirty="0">
              <a:latin typeface="Courier" pitchFamily="2" charset="0"/>
              <a:cs typeface="Futura Medium" panose="020B0602020204020303" pitchFamily="34" charset="-79"/>
            </a:endParaRPr>
          </a:p>
          <a:p>
            <a:pPr algn="ctr"/>
            <a:r>
              <a:rPr lang="en-US" sz="1000" dirty="0">
                <a:latin typeface="Courier" pitchFamily="2" charset="0"/>
                <a:cs typeface="Futura Medium" panose="020B0602020204020303" pitchFamily="34" charset="-79"/>
              </a:rPr>
              <a:t>rgrass7</a:t>
            </a:r>
            <a:endParaRPr lang="en-GB" sz="1000" dirty="0">
              <a:latin typeface="Courier" pitchFamily="2" charset="0"/>
              <a:cs typeface="Futura Medium" panose="020B0602020204020303" pitchFamily="34" charset="-79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683B63-02F8-FB44-84DA-7C510F7B19AF}"/>
              </a:ext>
            </a:extLst>
          </p:cNvPr>
          <p:cNvSpPr txBox="1"/>
          <p:nvPr/>
        </p:nvSpPr>
        <p:spPr>
          <a:xfrm>
            <a:off x="2756249" y="5859526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Bridge tools</a:t>
            </a:r>
          </a:p>
        </p:txBody>
      </p:sp>
      <p:pic>
        <p:nvPicPr>
          <p:cNvPr id="8" name="Graphic 7" descr="Bridge scene with solid fill">
            <a:extLst>
              <a:ext uri="{FF2B5EF4-FFF2-40B4-BE49-F238E27FC236}">
                <a16:creationId xmlns:a16="http://schemas.microsoft.com/office/drawing/2014/main" id="{C074859B-72B7-0B48-982D-C9AAE3C6F31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836627" y="5853362"/>
            <a:ext cx="306000" cy="306000"/>
          </a:xfrm>
          <a:prstGeom prst="rect">
            <a:avLst/>
          </a:prstGeom>
        </p:spPr>
      </p:pic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9ACCD02-DF4C-3F48-95FE-AA3BC59C1D48}"/>
              </a:ext>
            </a:extLst>
          </p:cNvPr>
          <p:cNvCxnSpPr>
            <a:cxnSpLocks/>
            <a:stCxn id="7" idx="1"/>
            <a:endCxn id="60" idx="1"/>
          </p:cNvCxnSpPr>
          <p:nvPr/>
        </p:nvCxnSpPr>
        <p:spPr>
          <a:xfrm rot="10800000" flipV="1">
            <a:off x="2756250" y="3064124"/>
            <a:ext cx="3179" cy="3303234"/>
          </a:xfrm>
          <a:prstGeom prst="bentConnector3">
            <a:avLst>
              <a:gd name="adj1" fmla="val 72909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0BA1D8A-E8FD-2A42-888E-DACE5A54170B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875376" y="2061030"/>
            <a:ext cx="0" cy="179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EA73F3-6B20-9F43-B3E1-7DA7573E600D}"/>
              </a:ext>
            </a:extLst>
          </p:cNvPr>
          <p:cNvSpPr txBox="1"/>
          <p:nvPr/>
        </p:nvSpPr>
        <p:spPr>
          <a:xfrm>
            <a:off x="254376" y="1537810"/>
            <a:ext cx="124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Import spatial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AA0A6-3D15-B044-9982-C60DA7900614}"/>
              </a:ext>
            </a:extLst>
          </p:cNvPr>
          <p:cNvSpPr txBox="1"/>
          <p:nvPr/>
        </p:nvSpPr>
        <p:spPr>
          <a:xfrm>
            <a:off x="254376" y="2523709"/>
            <a:ext cx="1242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Courier" pitchFamily="2" charset="0"/>
                <a:cs typeface="Futura Medium" panose="020B0602020204020303" pitchFamily="34" charset="-79"/>
              </a:rPr>
              <a:t>raster</a:t>
            </a:r>
          </a:p>
          <a:p>
            <a:pPr algn="ctr"/>
            <a:r>
              <a:rPr lang="en-GB" sz="1000" dirty="0">
                <a:latin typeface="Courier" pitchFamily="2" charset="0"/>
                <a:cs typeface="Futura Medium" panose="020B0602020204020303" pitchFamily="34" charset="-79"/>
              </a:rPr>
              <a:t>stars</a:t>
            </a: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A9092ACA-486B-3B48-B15A-861BDCE2F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716" y="982421"/>
            <a:ext cx="540000" cy="5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94D6C-1624-EA4B-A378-9D3A906D0FA3}"/>
              </a:ext>
            </a:extLst>
          </p:cNvPr>
          <p:cNvSpPr txBox="1"/>
          <p:nvPr/>
        </p:nvSpPr>
        <p:spPr>
          <a:xfrm>
            <a:off x="1766048" y="1563208"/>
            <a:ext cx="124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Pre-process spatial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407CF-3AFE-BE4B-8A66-41196F089702}"/>
              </a:ext>
            </a:extLst>
          </p:cNvPr>
          <p:cNvSpPr txBox="1"/>
          <p:nvPr/>
        </p:nvSpPr>
        <p:spPr>
          <a:xfrm>
            <a:off x="5300065" y="1563208"/>
            <a:ext cx="1566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Comparison with null hypothesis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68B40-B7AB-6845-AF1F-CFBBF96B4B24}"/>
              </a:ext>
            </a:extLst>
          </p:cNvPr>
          <p:cNvSpPr txBox="1"/>
          <p:nvPr/>
        </p:nvSpPr>
        <p:spPr>
          <a:xfrm>
            <a:off x="254376" y="2240055"/>
            <a:ext cx="1242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Raster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AC329-1763-8749-AA3A-948027D5EC1F}"/>
              </a:ext>
            </a:extLst>
          </p:cNvPr>
          <p:cNvSpPr txBox="1"/>
          <p:nvPr/>
        </p:nvSpPr>
        <p:spPr>
          <a:xfrm>
            <a:off x="256780" y="3316291"/>
            <a:ext cx="1242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>
                <a:latin typeface="Courier" pitchFamily="2" charset="0"/>
                <a:cs typeface="Futura Medium" panose="020B0602020204020303" pitchFamily="34" charset="-79"/>
              </a:rPr>
              <a:t>sp</a:t>
            </a:r>
            <a:endParaRPr lang="en-GB" sz="1000" dirty="0">
              <a:latin typeface="Courier" pitchFamily="2" charset="0"/>
              <a:cs typeface="Futura Medium" panose="020B0602020204020303" pitchFamily="34" charset="-79"/>
            </a:endParaRPr>
          </a:p>
          <a:p>
            <a:pPr algn="ctr"/>
            <a:r>
              <a:rPr lang="en-GB" sz="1000" dirty="0">
                <a:latin typeface="Courier" pitchFamily="2" charset="0"/>
                <a:cs typeface="Futura Medium" panose="020B0602020204020303" pitchFamily="34" charset="-79"/>
              </a:rPr>
              <a:t>sf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35A45-A8A9-D440-928E-F519521C22CC}"/>
              </a:ext>
            </a:extLst>
          </p:cNvPr>
          <p:cNvSpPr txBox="1"/>
          <p:nvPr/>
        </p:nvSpPr>
        <p:spPr>
          <a:xfrm>
            <a:off x="254376" y="3039292"/>
            <a:ext cx="1242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Vector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16A69-82CB-DE4F-9F91-AAE472D304D1}"/>
              </a:ext>
            </a:extLst>
          </p:cNvPr>
          <p:cNvSpPr txBox="1"/>
          <p:nvPr/>
        </p:nvSpPr>
        <p:spPr>
          <a:xfrm>
            <a:off x="253813" y="4108873"/>
            <a:ext cx="1242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>
                <a:latin typeface="Courier" pitchFamily="2" charset="0"/>
                <a:cs typeface="Futura Medium" panose="020B0602020204020303" pitchFamily="34" charset="-79"/>
              </a:rPr>
              <a:t>rgbif</a:t>
            </a:r>
            <a:endParaRPr lang="en-GB" sz="1000" dirty="0">
              <a:latin typeface="Courier" pitchFamily="2" charset="0"/>
              <a:cs typeface="Futura Medium" panose="020B0602020204020303" pitchFamily="34" charset="-79"/>
            </a:endParaRPr>
          </a:p>
          <a:p>
            <a:pPr algn="ctr"/>
            <a:r>
              <a:rPr lang="en-GB" sz="1000" dirty="0" err="1">
                <a:latin typeface="Courier" pitchFamily="2" charset="0"/>
                <a:cs typeface="Futura Medium" panose="020B0602020204020303" pitchFamily="34" charset="-79"/>
              </a:rPr>
              <a:t>rnaturalearth</a:t>
            </a:r>
            <a:endParaRPr lang="en-GB" sz="1000" dirty="0">
              <a:latin typeface="Courier" pitchFamily="2" charset="0"/>
              <a:cs typeface="Futura Medium" panose="020B0602020204020303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970197-2D53-5E42-8340-0FBFC0C230D8}"/>
              </a:ext>
            </a:extLst>
          </p:cNvPr>
          <p:cNvSpPr txBox="1"/>
          <p:nvPr/>
        </p:nvSpPr>
        <p:spPr>
          <a:xfrm>
            <a:off x="254376" y="3824296"/>
            <a:ext cx="1242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Online data</a:t>
            </a:r>
          </a:p>
        </p:txBody>
      </p:sp>
      <p:pic>
        <p:nvPicPr>
          <p:cNvPr id="15" name="Graphic 14" descr="Download from cloud">
            <a:extLst>
              <a:ext uri="{FF2B5EF4-FFF2-40B4-BE49-F238E27FC236}">
                <a16:creationId xmlns:a16="http://schemas.microsoft.com/office/drawing/2014/main" id="{DC8D413C-62EC-4544-A676-AE4A93387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5977" y="3833831"/>
            <a:ext cx="270000" cy="270000"/>
          </a:xfrm>
          <a:prstGeom prst="rect">
            <a:avLst/>
          </a:prstGeom>
        </p:spPr>
      </p:pic>
      <p:pic>
        <p:nvPicPr>
          <p:cNvPr id="16" name="Graphic 15" descr="Table">
            <a:extLst>
              <a:ext uri="{FF2B5EF4-FFF2-40B4-BE49-F238E27FC236}">
                <a16:creationId xmlns:a16="http://schemas.microsoft.com/office/drawing/2014/main" id="{470D1811-1AC5-3445-8A1B-B9D8F55ACA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5237" y="2253709"/>
            <a:ext cx="270000" cy="270000"/>
          </a:xfrm>
          <a:prstGeom prst="rect">
            <a:avLst/>
          </a:prstGeom>
        </p:spPr>
      </p:pic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58A60619-5901-404C-8830-5025329E68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5237" y="3037345"/>
            <a:ext cx="270000" cy="27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320683-651C-2C46-A261-A719D3840477}"/>
              </a:ext>
            </a:extLst>
          </p:cNvPr>
          <p:cNvSpPr txBox="1"/>
          <p:nvPr/>
        </p:nvSpPr>
        <p:spPr>
          <a:xfrm>
            <a:off x="3272056" y="1563454"/>
            <a:ext cx="1764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Quantify landscape characteristics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1D658-63F5-A341-AD44-563BCD57F2EF}"/>
              </a:ext>
            </a:extLst>
          </p:cNvPr>
          <p:cNvSpPr txBox="1"/>
          <p:nvPr/>
        </p:nvSpPr>
        <p:spPr>
          <a:xfrm>
            <a:off x="7131252" y="1563208"/>
            <a:ext cx="124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Create </a:t>
            </a:r>
          </a:p>
          <a:p>
            <a:pPr algn="ctr"/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maps</a:t>
            </a:r>
          </a:p>
        </p:txBody>
      </p:sp>
      <p:pic>
        <p:nvPicPr>
          <p:cNvPr id="20" name="Graphic 19" descr="Tools">
            <a:extLst>
              <a:ext uri="{FF2B5EF4-FFF2-40B4-BE49-F238E27FC236}">
                <a16:creationId xmlns:a16="http://schemas.microsoft.com/office/drawing/2014/main" id="{DE0CEE49-E857-864A-AB7C-178E7FEA4B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12257" y="982421"/>
            <a:ext cx="540000" cy="54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EA7560-83BD-E545-B7A9-F60E3B745225}"/>
              </a:ext>
            </a:extLst>
          </p:cNvPr>
          <p:cNvSpPr txBox="1"/>
          <p:nvPr/>
        </p:nvSpPr>
        <p:spPr>
          <a:xfrm>
            <a:off x="1755706" y="2525601"/>
            <a:ext cx="1242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Courier" pitchFamily="2" charset="0"/>
                <a:cs typeface="Futura Medium" panose="020B0602020204020303" pitchFamily="34" charset="-79"/>
              </a:rPr>
              <a:t>raster</a:t>
            </a:r>
          </a:p>
          <a:p>
            <a:pPr algn="ctr"/>
            <a:r>
              <a:rPr lang="en-GB" sz="1000" dirty="0">
                <a:latin typeface="Courier" pitchFamily="2" charset="0"/>
                <a:cs typeface="Futura Medium" panose="020B0602020204020303" pitchFamily="34" charset="-79"/>
              </a:rPr>
              <a:t>stars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AEEE6E-79B3-0D4E-AEB9-1181B25635DF}"/>
              </a:ext>
            </a:extLst>
          </p:cNvPr>
          <p:cNvSpPr txBox="1"/>
          <p:nvPr/>
        </p:nvSpPr>
        <p:spPr>
          <a:xfrm>
            <a:off x="1761257" y="2246710"/>
            <a:ext cx="1242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Raster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CF0828-8243-8949-8705-15E3774C87F9}"/>
              </a:ext>
            </a:extLst>
          </p:cNvPr>
          <p:cNvSpPr txBox="1"/>
          <p:nvPr/>
        </p:nvSpPr>
        <p:spPr>
          <a:xfrm>
            <a:off x="1755706" y="3316239"/>
            <a:ext cx="1242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>
                <a:latin typeface="Courier" pitchFamily="2" charset="0"/>
                <a:cs typeface="Futura Medium" panose="020B0602020204020303" pitchFamily="34" charset="-79"/>
              </a:rPr>
              <a:t>sp</a:t>
            </a:r>
            <a:endParaRPr lang="en-GB" sz="1000" dirty="0">
              <a:latin typeface="Courier" pitchFamily="2" charset="0"/>
              <a:cs typeface="Futura Medium" panose="020B0602020204020303" pitchFamily="34" charset="-79"/>
            </a:endParaRPr>
          </a:p>
          <a:p>
            <a:pPr algn="ctr"/>
            <a:r>
              <a:rPr lang="en-GB" sz="1000" dirty="0">
                <a:latin typeface="Courier" pitchFamily="2" charset="0"/>
                <a:cs typeface="Futura Medium" panose="020B0602020204020303" pitchFamily="34" charset="-79"/>
              </a:rPr>
              <a:t>sf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A24B7E-5948-6E4D-878A-9540A6868165}"/>
              </a:ext>
            </a:extLst>
          </p:cNvPr>
          <p:cNvSpPr txBox="1"/>
          <p:nvPr/>
        </p:nvSpPr>
        <p:spPr>
          <a:xfrm>
            <a:off x="1755706" y="3037345"/>
            <a:ext cx="1242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Vector data</a:t>
            </a:r>
          </a:p>
        </p:txBody>
      </p:sp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DD407576-A875-9A46-8B7B-5F26FEDE98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5636" y="2246710"/>
            <a:ext cx="270000" cy="270000"/>
          </a:xfrm>
          <a:prstGeom prst="rect">
            <a:avLst/>
          </a:prstGeom>
        </p:spPr>
      </p:pic>
      <p:pic>
        <p:nvPicPr>
          <p:cNvPr id="26" name="Graphic 25" descr="World">
            <a:extLst>
              <a:ext uri="{FF2B5EF4-FFF2-40B4-BE49-F238E27FC236}">
                <a16:creationId xmlns:a16="http://schemas.microsoft.com/office/drawing/2014/main" id="{52F7729B-A2C0-A149-9288-F01B732C77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88456" y="3033133"/>
            <a:ext cx="270000" cy="270000"/>
          </a:xfrm>
          <a:prstGeom prst="rect">
            <a:avLst/>
          </a:prstGeom>
        </p:spPr>
      </p:pic>
      <p:sp>
        <p:nvSpPr>
          <p:cNvPr id="29" name="Pentagon 28">
            <a:extLst>
              <a:ext uri="{FF2B5EF4-FFF2-40B4-BE49-F238E27FC236}">
                <a16:creationId xmlns:a16="http://schemas.microsoft.com/office/drawing/2014/main" id="{4FED3116-3AD4-DC4E-A36A-9A63932C33E6}"/>
              </a:ext>
            </a:extLst>
          </p:cNvPr>
          <p:cNvSpPr/>
          <p:nvPr/>
        </p:nvSpPr>
        <p:spPr>
          <a:xfrm>
            <a:off x="253812" y="126374"/>
            <a:ext cx="8102249" cy="744279"/>
          </a:xfrm>
          <a:prstGeom prst="homePlate">
            <a:avLst>
              <a:gd name="adj" fmla="val 14285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Exemplary workflow in landscape ecology in [</a:t>
            </a:r>
            <a:r>
              <a:rPr lang="en-GB" sz="1400" dirty="0">
                <a:solidFill>
                  <a:schemeClr val="tx1"/>
                </a:solidFill>
                <a:latin typeface="Courier" pitchFamily="2" charset="0"/>
                <a:cs typeface="Futura Medium" panose="020B0602020204020303" pitchFamily="34" charset="-79"/>
              </a:rPr>
              <a:t>R</a:t>
            </a:r>
            <a:r>
              <a:rPr lang="en-GB" sz="1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0D9CD0-8D4A-D944-A6C7-A2DE13C4EF6F}"/>
              </a:ext>
            </a:extLst>
          </p:cNvPr>
          <p:cNvSpPr txBox="1"/>
          <p:nvPr/>
        </p:nvSpPr>
        <p:spPr>
          <a:xfrm>
            <a:off x="3268411" y="2524661"/>
            <a:ext cx="1764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Courier" pitchFamily="2" charset="0"/>
                <a:cs typeface="Futura Medium" panose="020B0602020204020303" pitchFamily="34" charset="-79"/>
              </a:rPr>
              <a:t>landscapemetrics</a:t>
            </a:r>
          </a:p>
          <a:p>
            <a:pPr algn="ctr"/>
            <a:r>
              <a:rPr lang="en-GB" sz="1000" dirty="0" err="1">
                <a:latin typeface="Courier" pitchFamily="2" charset="0"/>
                <a:cs typeface="Futura Medium" panose="020B0602020204020303" pitchFamily="34" charset="-79"/>
              </a:rPr>
              <a:t>belg</a:t>
            </a:r>
            <a:endParaRPr lang="en-GB" sz="1000" dirty="0">
              <a:latin typeface="Courier" pitchFamily="2" charset="0"/>
              <a:cs typeface="Futura Medium" panose="020B0602020204020303" pitchFamily="34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367AF2-2C37-6447-ABAD-5EC87701450E}"/>
              </a:ext>
            </a:extLst>
          </p:cNvPr>
          <p:cNvSpPr txBox="1"/>
          <p:nvPr/>
        </p:nvSpPr>
        <p:spPr>
          <a:xfrm>
            <a:off x="3270038" y="2246710"/>
            <a:ext cx="1764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Raster data</a:t>
            </a:r>
          </a:p>
        </p:txBody>
      </p:sp>
      <p:pic>
        <p:nvPicPr>
          <p:cNvPr id="32" name="Graphic 31" descr="Table">
            <a:extLst>
              <a:ext uri="{FF2B5EF4-FFF2-40B4-BE49-F238E27FC236}">
                <a16:creationId xmlns:a16="http://schemas.microsoft.com/office/drawing/2014/main" id="{2A51C47A-AA25-FD48-9A72-D9CB62A0D8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8355" y="2255997"/>
            <a:ext cx="270000" cy="270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E5B863F-8AC9-DC44-AE98-92DA07DA10A9}"/>
              </a:ext>
            </a:extLst>
          </p:cNvPr>
          <p:cNvSpPr txBox="1"/>
          <p:nvPr/>
        </p:nvSpPr>
        <p:spPr>
          <a:xfrm>
            <a:off x="3269609" y="3314344"/>
            <a:ext cx="1764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Courier" pitchFamily="2" charset="0"/>
                <a:cs typeface="Futura Medium" panose="020B0602020204020303" pitchFamily="34" charset="-79"/>
              </a:rPr>
              <a:t>VLSM</a:t>
            </a:r>
          </a:p>
          <a:p>
            <a:pPr algn="ctr"/>
            <a:r>
              <a:rPr lang="en-GB" sz="1000" dirty="0">
                <a:latin typeface="Courier" pitchFamily="2" charset="0"/>
                <a:cs typeface="Futura Medium" panose="020B0602020204020303" pitchFamily="34" charset="-79"/>
              </a:rPr>
              <a:t>sf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014CB9-D739-CD43-9EBB-04C5B286BC56}"/>
              </a:ext>
            </a:extLst>
          </p:cNvPr>
          <p:cNvSpPr txBox="1"/>
          <p:nvPr/>
        </p:nvSpPr>
        <p:spPr>
          <a:xfrm>
            <a:off x="3274458" y="3037345"/>
            <a:ext cx="1764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Vector data</a:t>
            </a:r>
          </a:p>
        </p:txBody>
      </p:sp>
      <p:pic>
        <p:nvPicPr>
          <p:cNvPr id="37" name="Graphic 36" descr="World">
            <a:extLst>
              <a:ext uri="{FF2B5EF4-FFF2-40B4-BE49-F238E27FC236}">
                <a16:creationId xmlns:a16="http://schemas.microsoft.com/office/drawing/2014/main" id="{7BA91F7D-6429-8A46-A844-64DBCB0CD0D6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8355" y="3015133"/>
            <a:ext cx="270000" cy="306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41A531C-444F-9E46-A469-EA9DACCB4044}"/>
              </a:ext>
            </a:extLst>
          </p:cNvPr>
          <p:cNvSpPr txBox="1"/>
          <p:nvPr/>
        </p:nvSpPr>
        <p:spPr>
          <a:xfrm>
            <a:off x="5292774" y="2523709"/>
            <a:ext cx="1566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Courier" pitchFamily="2" charset="0"/>
                <a:cs typeface="Futura Medium" panose="020B0602020204020303" pitchFamily="34" charset="-79"/>
              </a:rPr>
              <a:t>NLMR</a:t>
            </a:r>
          </a:p>
          <a:p>
            <a:pPr algn="ctr"/>
            <a:r>
              <a:rPr lang="en-GB" sz="1000" dirty="0" err="1">
                <a:latin typeface="Courier" pitchFamily="2" charset="0"/>
                <a:cs typeface="Futura Medium" panose="020B0602020204020303" pitchFamily="34" charset="-79"/>
              </a:rPr>
              <a:t>RandomFields</a:t>
            </a:r>
            <a:endParaRPr lang="en-GB" sz="1000" dirty="0">
              <a:latin typeface="Courier" pitchFamily="2" charset="0"/>
              <a:cs typeface="Futura Medium" panose="020B0602020204020303" pitchFamily="34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C08FB9-D5B5-6D46-A85B-595BE69E52F0}"/>
              </a:ext>
            </a:extLst>
          </p:cNvPr>
          <p:cNvSpPr txBox="1"/>
          <p:nvPr/>
        </p:nvSpPr>
        <p:spPr>
          <a:xfrm>
            <a:off x="5295643" y="2240469"/>
            <a:ext cx="1566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Raster data</a:t>
            </a:r>
          </a:p>
        </p:txBody>
      </p:sp>
      <p:pic>
        <p:nvPicPr>
          <p:cNvPr id="40" name="Graphic 39" descr="Table">
            <a:extLst>
              <a:ext uri="{FF2B5EF4-FFF2-40B4-BE49-F238E27FC236}">
                <a16:creationId xmlns:a16="http://schemas.microsoft.com/office/drawing/2014/main" id="{B3CD3AF1-1632-0D45-80F6-EDA4B6CE7E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1039" y="2253709"/>
            <a:ext cx="270000" cy="270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3D4195D-B800-5842-9C3A-1862DC531010}"/>
              </a:ext>
            </a:extLst>
          </p:cNvPr>
          <p:cNvSpPr txBox="1"/>
          <p:nvPr/>
        </p:nvSpPr>
        <p:spPr>
          <a:xfrm>
            <a:off x="7131252" y="2533296"/>
            <a:ext cx="1242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>
                <a:latin typeface="Courier" pitchFamily="2" charset="0"/>
                <a:cs typeface="Futura Medium" panose="020B0602020204020303" pitchFamily="34" charset="-79"/>
              </a:rPr>
              <a:t>ggspatial</a:t>
            </a:r>
            <a:endParaRPr lang="en-GB" sz="1000" dirty="0">
              <a:latin typeface="Courier" pitchFamily="2" charset="0"/>
              <a:cs typeface="Futura Medium" panose="020B0602020204020303" pitchFamily="34" charset="-79"/>
            </a:endParaRPr>
          </a:p>
          <a:p>
            <a:pPr algn="ctr"/>
            <a:r>
              <a:rPr lang="en-GB" sz="1000" dirty="0" err="1">
                <a:latin typeface="Courier" pitchFamily="2" charset="0"/>
                <a:cs typeface="Futura Medium" panose="020B0602020204020303" pitchFamily="34" charset="-79"/>
              </a:rPr>
              <a:t>tmap</a:t>
            </a:r>
            <a:endParaRPr lang="en-GB" sz="1000" dirty="0">
              <a:latin typeface="Courier" pitchFamily="2" charset="0"/>
              <a:cs typeface="Futura Medium" panose="020B0602020204020303" pitchFamily="34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DF779-668F-8240-B945-7A9DD3B91963}"/>
              </a:ext>
            </a:extLst>
          </p:cNvPr>
          <p:cNvSpPr txBox="1"/>
          <p:nvPr/>
        </p:nvSpPr>
        <p:spPr>
          <a:xfrm>
            <a:off x="7131252" y="2248170"/>
            <a:ext cx="1242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Advanced</a:t>
            </a:r>
          </a:p>
        </p:txBody>
      </p:sp>
      <p:pic>
        <p:nvPicPr>
          <p:cNvPr id="44" name="Graphic 43" descr="Easel">
            <a:extLst>
              <a:ext uri="{FF2B5EF4-FFF2-40B4-BE49-F238E27FC236}">
                <a16:creationId xmlns:a16="http://schemas.microsoft.com/office/drawing/2014/main" id="{A58360FE-6E6D-6F4F-BBC6-2303ABBF61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59206" y="2253709"/>
            <a:ext cx="270000" cy="270000"/>
          </a:xfrm>
          <a:prstGeom prst="rect">
            <a:avLst/>
          </a:prstGeom>
        </p:spPr>
      </p:pic>
      <p:pic>
        <p:nvPicPr>
          <p:cNvPr id="46" name="Graphic 45" descr="Mathematics">
            <a:extLst>
              <a:ext uri="{FF2B5EF4-FFF2-40B4-BE49-F238E27FC236}">
                <a16:creationId xmlns:a16="http://schemas.microsoft.com/office/drawing/2014/main" id="{E80403C6-5337-D34F-84D9-2861D9F2C9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80411" y="1012348"/>
            <a:ext cx="540000" cy="540000"/>
          </a:xfrm>
          <a:prstGeom prst="rect">
            <a:avLst/>
          </a:prstGeom>
        </p:spPr>
      </p:pic>
      <p:pic>
        <p:nvPicPr>
          <p:cNvPr id="47" name="Graphic 46" descr="Presentation with bar chart">
            <a:extLst>
              <a:ext uri="{FF2B5EF4-FFF2-40B4-BE49-F238E27FC236}">
                <a16:creationId xmlns:a16="http://schemas.microsoft.com/office/drawing/2014/main" id="{C64F7AE5-A625-D14A-B0E0-F54DC4D683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82252" y="982421"/>
            <a:ext cx="540000" cy="540000"/>
          </a:xfrm>
          <a:prstGeom prst="rect">
            <a:avLst/>
          </a:prstGeom>
        </p:spPr>
      </p:pic>
      <p:pic>
        <p:nvPicPr>
          <p:cNvPr id="48" name="Graphic 47" descr="Arrow circle">
            <a:extLst>
              <a:ext uri="{FF2B5EF4-FFF2-40B4-BE49-F238E27FC236}">
                <a16:creationId xmlns:a16="http://schemas.microsoft.com/office/drawing/2014/main" id="{9C3A91A9-AC5E-D249-8635-B66F6D565D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05774" y="982421"/>
            <a:ext cx="540000" cy="540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765D1D5-335B-AD47-96A6-97B1094B33E1}"/>
              </a:ext>
            </a:extLst>
          </p:cNvPr>
          <p:cNvSpPr txBox="1"/>
          <p:nvPr/>
        </p:nvSpPr>
        <p:spPr>
          <a:xfrm>
            <a:off x="1752507" y="4101295"/>
            <a:ext cx="1242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Courier" pitchFamily="2" charset="0"/>
              </a:rPr>
              <a:t>gdalUtils</a:t>
            </a:r>
            <a:endParaRPr lang="en-GB" sz="1000" dirty="0">
              <a:latin typeface="Courier" pitchFamily="2" charset="0"/>
              <a:cs typeface="Futura Medium" panose="020B0602020204020303" pitchFamily="34" charset="-79"/>
            </a:endParaRPr>
          </a:p>
          <a:p>
            <a:pPr algn="ctr"/>
            <a:r>
              <a:rPr lang="en-US" sz="1000" dirty="0">
                <a:latin typeface="Courier" pitchFamily="2" charset="0"/>
                <a:cs typeface="Futura Medium" panose="020B0602020204020303" pitchFamily="34" charset="-79"/>
              </a:rPr>
              <a:t>rgrass7</a:t>
            </a:r>
            <a:endParaRPr lang="en-GB" sz="1000" dirty="0">
              <a:latin typeface="Courier" pitchFamily="2" charset="0"/>
              <a:cs typeface="Futura Medium" panose="020B0602020204020303" pitchFamily="34" charset="-79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245C10-CE08-AE44-BF9E-4E005A59D5CF}"/>
              </a:ext>
            </a:extLst>
          </p:cNvPr>
          <p:cNvSpPr txBox="1"/>
          <p:nvPr/>
        </p:nvSpPr>
        <p:spPr>
          <a:xfrm>
            <a:off x="1752507" y="3824296"/>
            <a:ext cx="1242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Bridge tools</a:t>
            </a:r>
          </a:p>
        </p:txBody>
      </p:sp>
      <p:pic>
        <p:nvPicPr>
          <p:cNvPr id="51" name="Graphic 50" descr="Bridge scene with solid fill">
            <a:extLst>
              <a:ext uri="{FF2B5EF4-FFF2-40B4-BE49-F238E27FC236}">
                <a16:creationId xmlns:a16="http://schemas.microsoft.com/office/drawing/2014/main" id="{66C76B15-9568-BA4A-8DC8-099ED45803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695636" y="3796323"/>
            <a:ext cx="270000" cy="270000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2A0BD9-C157-ED45-B80D-7B65D397947E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875376" y="2923819"/>
            <a:ext cx="0" cy="1154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FF2BA89-D6ED-EC49-8032-2097B17AE7D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75376" y="3716401"/>
            <a:ext cx="2404" cy="107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833663A-6ABB-EC42-9873-EC7D299ADB2E}"/>
              </a:ext>
            </a:extLst>
          </p:cNvPr>
          <p:cNvCxnSpPr>
            <a:cxnSpLocks/>
            <a:stCxn id="43" idx="0"/>
            <a:endCxn id="19" idx="2"/>
          </p:cNvCxnSpPr>
          <p:nvPr/>
        </p:nvCxnSpPr>
        <p:spPr>
          <a:xfrm flipV="1">
            <a:off x="7752252" y="2086428"/>
            <a:ext cx="0" cy="161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22BECFC-A959-CA44-9856-CE17AC23F234}"/>
              </a:ext>
            </a:extLst>
          </p:cNvPr>
          <p:cNvCxnSpPr>
            <a:cxnSpLocks/>
            <a:stCxn id="23" idx="2"/>
            <a:endCxn id="50" idx="0"/>
          </p:cNvCxnSpPr>
          <p:nvPr/>
        </p:nvCxnSpPr>
        <p:spPr>
          <a:xfrm flipH="1">
            <a:off x="2373507" y="3716349"/>
            <a:ext cx="3199" cy="1079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68738E2-6275-2848-8199-839AE2CBAA0F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2376706" y="2925711"/>
            <a:ext cx="0" cy="1116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9BB1740-2772-8541-B81E-D2C452047B90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2382257" y="2086428"/>
            <a:ext cx="4791" cy="1602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F7FEF7F-A1B5-CF4D-A8B6-0A478EAB419D}"/>
              </a:ext>
            </a:extLst>
          </p:cNvPr>
          <p:cNvCxnSpPr>
            <a:cxnSpLocks/>
            <a:stCxn id="31" idx="0"/>
            <a:endCxn id="18" idx="2"/>
          </p:cNvCxnSpPr>
          <p:nvPr/>
        </p:nvCxnSpPr>
        <p:spPr>
          <a:xfrm flipV="1">
            <a:off x="4152038" y="2086674"/>
            <a:ext cx="2018" cy="160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9552BAC-CAA4-8F48-847C-25DE54A42A1B}"/>
              </a:ext>
            </a:extLst>
          </p:cNvPr>
          <p:cNvCxnSpPr>
            <a:cxnSpLocks/>
            <a:stCxn id="36" idx="0"/>
            <a:endCxn id="30" idx="2"/>
          </p:cNvCxnSpPr>
          <p:nvPr/>
        </p:nvCxnSpPr>
        <p:spPr>
          <a:xfrm flipH="1" flipV="1">
            <a:off x="4150411" y="2924771"/>
            <a:ext cx="6047" cy="112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20E0DD5-11E5-6946-9D23-EA6675E2FF2D}"/>
              </a:ext>
            </a:extLst>
          </p:cNvPr>
          <p:cNvCxnSpPr>
            <a:cxnSpLocks/>
            <a:stCxn id="39" idx="0"/>
            <a:endCxn id="6" idx="2"/>
          </p:cNvCxnSpPr>
          <p:nvPr/>
        </p:nvCxnSpPr>
        <p:spPr>
          <a:xfrm flipV="1">
            <a:off x="6078643" y="2086428"/>
            <a:ext cx="4422" cy="154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5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127</Words>
  <Application>Microsoft Macintosh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Futura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Maximilian Hesselbarth</dc:creator>
  <cp:lastModifiedBy>Hesselbarth, Maximilian</cp:lastModifiedBy>
  <cp:revision>19</cp:revision>
  <dcterms:created xsi:type="dcterms:W3CDTF">2020-07-27T12:53:42Z</dcterms:created>
  <dcterms:modified xsi:type="dcterms:W3CDTF">2020-12-11T22:54:48Z</dcterms:modified>
</cp:coreProperties>
</file>