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336" r:id="rId2"/>
    <p:sldId id="366" r:id="rId3"/>
    <p:sldId id="365" r:id="rId4"/>
    <p:sldId id="359" r:id="rId5"/>
    <p:sldId id="370" r:id="rId6"/>
    <p:sldId id="360" r:id="rId7"/>
    <p:sldId id="368" r:id="rId8"/>
    <p:sldId id="361" r:id="rId9"/>
    <p:sldId id="371" r:id="rId10"/>
    <p:sldId id="367" r:id="rId11"/>
    <p:sldId id="363" r:id="rId12"/>
    <p:sldId id="362" r:id="rId13"/>
    <p:sldId id="369" r:id="rId14"/>
    <p:sldId id="358" r:id="rId15"/>
  </p:sldIdLst>
  <p:sldSz cx="12192000" cy="6858000"/>
  <p:notesSz cx="6889750" cy="10021888"/>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ssimo Tavoni" initials="MT" lastIdx="18" clrIdx="0">
    <p:extLst>
      <p:ext uri="{19B8F6BF-5375-455C-9EA6-DF929625EA0E}">
        <p15:presenceInfo xmlns:p15="http://schemas.microsoft.com/office/powerpoint/2012/main" userId="S::10486782@polimi.it::9dbfa00c-4a2f-483a-b4ce-9b9de0febe2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EE0000"/>
    <a:srgbClr val="3B4992"/>
    <a:srgbClr val="008B45"/>
    <a:srgbClr val="FF0000"/>
    <a:srgbClr val="4062A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9253" autoAdjust="0"/>
  </p:normalViewPr>
  <p:slideViewPr>
    <p:cSldViewPr snapToGrid="0">
      <p:cViewPr varScale="1">
        <p:scale>
          <a:sx n="114" d="100"/>
          <a:sy n="114" d="100"/>
        </p:scale>
        <p:origin x="84" y="18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85558" cy="502835"/>
          </a:xfrm>
          <a:prstGeom prst="rect">
            <a:avLst/>
          </a:prstGeom>
        </p:spPr>
        <p:txBody>
          <a:bodyPr vert="horz" lIns="96634" tIns="48317" rIns="96634" bIns="48317" rtlCol="0"/>
          <a:lstStyle>
            <a:lvl1pPr algn="l">
              <a:defRPr sz="1300"/>
            </a:lvl1pPr>
          </a:lstStyle>
          <a:p>
            <a:endParaRPr lang="en-GB"/>
          </a:p>
        </p:txBody>
      </p:sp>
      <p:sp>
        <p:nvSpPr>
          <p:cNvPr id="3" name="Segnaposto data 2"/>
          <p:cNvSpPr>
            <a:spLocks noGrp="1"/>
          </p:cNvSpPr>
          <p:nvPr>
            <p:ph type="dt" sz="quarter" idx="1"/>
          </p:nvPr>
        </p:nvSpPr>
        <p:spPr>
          <a:xfrm>
            <a:off x="3902597" y="0"/>
            <a:ext cx="2985558" cy="502835"/>
          </a:xfrm>
          <a:prstGeom prst="rect">
            <a:avLst/>
          </a:prstGeom>
        </p:spPr>
        <p:txBody>
          <a:bodyPr vert="horz" lIns="96634" tIns="48317" rIns="96634" bIns="48317" rtlCol="0"/>
          <a:lstStyle>
            <a:lvl1pPr algn="r">
              <a:defRPr sz="1300"/>
            </a:lvl1pPr>
          </a:lstStyle>
          <a:p>
            <a:fld id="{81F169FC-65A1-4DFF-A0C9-486D91E1DFF7}" type="datetimeFigureOut">
              <a:rPr lang="en-GB" smtClean="0"/>
              <a:t>10/03/2022</a:t>
            </a:fld>
            <a:endParaRPr lang="en-GB"/>
          </a:p>
        </p:txBody>
      </p:sp>
      <p:sp>
        <p:nvSpPr>
          <p:cNvPr id="4" name="Segnaposto piè di pagina 3"/>
          <p:cNvSpPr>
            <a:spLocks noGrp="1"/>
          </p:cNvSpPr>
          <p:nvPr>
            <p:ph type="ftr" sz="quarter" idx="2"/>
          </p:nvPr>
        </p:nvSpPr>
        <p:spPr>
          <a:xfrm>
            <a:off x="0" y="9519055"/>
            <a:ext cx="2985558" cy="502834"/>
          </a:xfrm>
          <a:prstGeom prst="rect">
            <a:avLst/>
          </a:prstGeom>
        </p:spPr>
        <p:txBody>
          <a:bodyPr vert="horz" lIns="96634" tIns="48317" rIns="96634" bIns="48317" rtlCol="0" anchor="b"/>
          <a:lstStyle>
            <a:lvl1pPr algn="l">
              <a:defRPr sz="1300"/>
            </a:lvl1pPr>
          </a:lstStyle>
          <a:p>
            <a:endParaRPr lang="en-GB"/>
          </a:p>
        </p:txBody>
      </p:sp>
      <p:sp>
        <p:nvSpPr>
          <p:cNvPr id="5" name="Segnaposto numero diapositiva 4"/>
          <p:cNvSpPr>
            <a:spLocks noGrp="1"/>
          </p:cNvSpPr>
          <p:nvPr>
            <p:ph type="sldNum" sz="quarter" idx="3"/>
          </p:nvPr>
        </p:nvSpPr>
        <p:spPr>
          <a:xfrm>
            <a:off x="3902597" y="9519055"/>
            <a:ext cx="2985558" cy="502834"/>
          </a:xfrm>
          <a:prstGeom prst="rect">
            <a:avLst/>
          </a:prstGeom>
        </p:spPr>
        <p:txBody>
          <a:bodyPr vert="horz" lIns="96634" tIns="48317" rIns="96634" bIns="48317" rtlCol="0" anchor="b"/>
          <a:lstStyle>
            <a:lvl1pPr algn="r">
              <a:defRPr sz="1300"/>
            </a:lvl1pPr>
          </a:lstStyle>
          <a:p>
            <a:fld id="{BA97FB2F-25BA-407C-AB63-AC03E3CB2AAF}" type="slidenum">
              <a:rPr lang="en-GB" smtClean="0"/>
              <a:t>‹#›</a:t>
            </a:fld>
            <a:endParaRPr lang="en-GB"/>
          </a:p>
        </p:txBody>
      </p:sp>
    </p:spTree>
    <p:extLst>
      <p:ext uri="{BB962C8B-B14F-4D97-AF65-F5344CB8AC3E}">
        <p14:creationId xmlns:p14="http://schemas.microsoft.com/office/powerpoint/2010/main" val="33438373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85558" cy="502835"/>
          </a:xfrm>
          <a:prstGeom prst="rect">
            <a:avLst/>
          </a:prstGeom>
        </p:spPr>
        <p:txBody>
          <a:bodyPr vert="horz" lIns="96634" tIns="48317" rIns="96634" bIns="48317" rtlCol="0"/>
          <a:lstStyle>
            <a:lvl1pPr algn="l">
              <a:defRPr sz="1300"/>
            </a:lvl1pPr>
          </a:lstStyle>
          <a:p>
            <a:endParaRPr lang="it-IT"/>
          </a:p>
        </p:txBody>
      </p:sp>
      <p:sp>
        <p:nvSpPr>
          <p:cNvPr id="3" name="Segnaposto data 2"/>
          <p:cNvSpPr>
            <a:spLocks noGrp="1"/>
          </p:cNvSpPr>
          <p:nvPr>
            <p:ph type="dt" idx="1"/>
          </p:nvPr>
        </p:nvSpPr>
        <p:spPr>
          <a:xfrm>
            <a:off x="3902597" y="0"/>
            <a:ext cx="2985558" cy="502835"/>
          </a:xfrm>
          <a:prstGeom prst="rect">
            <a:avLst/>
          </a:prstGeom>
        </p:spPr>
        <p:txBody>
          <a:bodyPr vert="horz" lIns="96634" tIns="48317" rIns="96634" bIns="48317" rtlCol="0"/>
          <a:lstStyle>
            <a:lvl1pPr algn="r">
              <a:defRPr sz="1300"/>
            </a:lvl1pPr>
          </a:lstStyle>
          <a:p>
            <a:fld id="{A5EB7D33-DC32-4EE8-AB7A-BFD270B3AE1E}" type="datetimeFigureOut">
              <a:rPr lang="it-IT" smtClean="0"/>
              <a:t>10/03/2022</a:t>
            </a:fld>
            <a:endParaRPr lang="it-IT"/>
          </a:p>
        </p:txBody>
      </p:sp>
      <p:sp>
        <p:nvSpPr>
          <p:cNvPr id="4" name="Segnaposto immagine diapositiva 3"/>
          <p:cNvSpPr>
            <a:spLocks noGrp="1" noRot="1" noChangeAspect="1"/>
          </p:cNvSpPr>
          <p:nvPr>
            <p:ph type="sldImg" idx="2"/>
          </p:nvPr>
        </p:nvSpPr>
        <p:spPr>
          <a:xfrm>
            <a:off x="438150" y="1252538"/>
            <a:ext cx="6013450" cy="3382962"/>
          </a:xfrm>
          <a:prstGeom prst="rect">
            <a:avLst/>
          </a:prstGeom>
          <a:noFill/>
          <a:ln w="12700">
            <a:solidFill>
              <a:prstClr val="black"/>
            </a:solidFill>
          </a:ln>
        </p:spPr>
        <p:txBody>
          <a:bodyPr vert="horz" lIns="96634" tIns="48317" rIns="96634" bIns="48317" rtlCol="0" anchor="ctr"/>
          <a:lstStyle/>
          <a:p>
            <a:endParaRPr lang="it-IT"/>
          </a:p>
        </p:txBody>
      </p:sp>
      <p:sp>
        <p:nvSpPr>
          <p:cNvPr id="5" name="Segnaposto note 4"/>
          <p:cNvSpPr>
            <a:spLocks noGrp="1"/>
          </p:cNvSpPr>
          <p:nvPr>
            <p:ph type="body" sz="quarter" idx="3"/>
          </p:nvPr>
        </p:nvSpPr>
        <p:spPr>
          <a:xfrm>
            <a:off x="688975" y="4823034"/>
            <a:ext cx="5511800" cy="3946118"/>
          </a:xfrm>
          <a:prstGeom prst="rect">
            <a:avLst/>
          </a:prstGeom>
        </p:spPr>
        <p:txBody>
          <a:bodyPr vert="horz" lIns="96634" tIns="48317" rIns="96634" bIns="48317"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9519055"/>
            <a:ext cx="2985558" cy="502834"/>
          </a:xfrm>
          <a:prstGeom prst="rect">
            <a:avLst/>
          </a:prstGeom>
        </p:spPr>
        <p:txBody>
          <a:bodyPr vert="horz" lIns="96634" tIns="48317" rIns="96634" bIns="48317" rtlCol="0" anchor="b"/>
          <a:lstStyle>
            <a:lvl1pPr algn="l">
              <a:defRPr sz="1300"/>
            </a:lvl1pPr>
          </a:lstStyle>
          <a:p>
            <a:endParaRPr lang="it-IT"/>
          </a:p>
        </p:txBody>
      </p:sp>
      <p:sp>
        <p:nvSpPr>
          <p:cNvPr id="7" name="Segnaposto numero diapositiva 6"/>
          <p:cNvSpPr>
            <a:spLocks noGrp="1"/>
          </p:cNvSpPr>
          <p:nvPr>
            <p:ph type="sldNum" sz="quarter" idx="5"/>
          </p:nvPr>
        </p:nvSpPr>
        <p:spPr>
          <a:xfrm>
            <a:off x="3902597" y="9519055"/>
            <a:ext cx="2985558" cy="502834"/>
          </a:xfrm>
          <a:prstGeom prst="rect">
            <a:avLst/>
          </a:prstGeom>
        </p:spPr>
        <p:txBody>
          <a:bodyPr vert="horz" lIns="96634" tIns="48317" rIns="96634" bIns="48317" rtlCol="0" anchor="b"/>
          <a:lstStyle>
            <a:lvl1pPr algn="r">
              <a:defRPr sz="1300"/>
            </a:lvl1pPr>
          </a:lstStyle>
          <a:p>
            <a:fld id="{40477F9A-BA92-4491-B7EA-C7FE5571C2EE}" type="slidenum">
              <a:rPr lang="it-IT" smtClean="0"/>
              <a:t>‹#›</a:t>
            </a:fld>
            <a:endParaRPr lang="it-IT"/>
          </a:p>
        </p:txBody>
      </p:sp>
    </p:spTree>
    <p:extLst>
      <p:ext uri="{BB962C8B-B14F-4D97-AF65-F5344CB8AC3E}">
        <p14:creationId xmlns:p14="http://schemas.microsoft.com/office/powerpoint/2010/main" val="3430376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C309231E-5EF8-40CD-BE01-55A22567E4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D4BB21D2-09BD-464A-A8D3-3B883286EAC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5124" name="Slide Number Placeholder 3">
            <a:extLst>
              <a:ext uri="{FF2B5EF4-FFF2-40B4-BE49-F238E27FC236}">
                <a16:creationId xmlns:a16="http://schemas.microsoft.com/office/drawing/2014/main" id="{D0D16ED8-4864-46D6-9BF8-4105D5BA2A5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Calibri" panose="020F0502020204030204" pitchFamily="34" charset="0"/>
                <a:ea typeface="MS PGothic" panose="020B0600070205080204" pitchFamily="34" charset="-128"/>
              </a:defRPr>
            </a:lvl1pPr>
            <a:lvl2pPr marL="785150" indent="-301981">
              <a:defRPr sz="2500">
                <a:solidFill>
                  <a:schemeClr val="tx1"/>
                </a:solidFill>
                <a:latin typeface="Calibri" panose="020F0502020204030204" pitchFamily="34" charset="0"/>
                <a:ea typeface="MS PGothic" panose="020B0600070205080204" pitchFamily="34" charset="-128"/>
              </a:defRPr>
            </a:lvl2pPr>
            <a:lvl3pPr marL="1207922" indent="-241584">
              <a:defRPr sz="2500">
                <a:solidFill>
                  <a:schemeClr val="tx1"/>
                </a:solidFill>
                <a:latin typeface="Calibri" panose="020F0502020204030204" pitchFamily="34" charset="0"/>
                <a:ea typeface="MS PGothic" panose="020B0600070205080204" pitchFamily="34" charset="-128"/>
              </a:defRPr>
            </a:lvl3pPr>
            <a:lvl4pPr marL="1691091" indent="-241584">
              <a:defRPr sz="2500">
                <a:solidFill>
                  <a:schemeClr val="tx1"/>
                </a:solidFill>
                <a:latin typeface="Calibri" panose="020F0502020204030204" pitchFamily="34" charset="0"/>
                <a:ea typeface="MS PGothic" panose="020B0600070205080204" pitchFamily="34" charset="-128"/>
              </a:defRPr>
            </a:lvl4pPr>
            <a:lvl5pPr marL="2174260" indent="-241584">
              <a:defRPr sz="2500">
                <a:solidFill>
                  <a:schemeClr val="tx1"/>
                </a:solidFill>
                <a:latin typeface="Calibri" panose="020F0502020204030204" pitchFamily="34" charset="0"/>
                <a:ea typeface="MS PGothic" panose="020B0600070205080204" pitchFamily="34" charset="-128"/>
              </a:defRPr>
            </a:lvl5pPr>
            <a:lvl6pPr marL="2657429" indent="-241584" eaLnBrk="0" fontAlgn="base" hangingPunct="0">
              <a:spcBef>
                <a:spcPct val="0"/>
              </a:spcBef>
              <a:spcAft>
                <a:spcPct val="0"/>
              </a:spcAft>
              <a:defRPr sz="2500">
                <a:solidFill>
                  <a:schemeClr val="tx1"/>
                </a:solidFill>
                <a:latin typeface="Calibri" panose="020F0502020204030204" pitchFamily="34" charset="0"/>
                <a:ea typeface="MS PGothic" panose="020B0600070205080204" pitchFamily="34" charset="-128"/>
              </a:defRPr>
            </a:lvl6pPr>
            <a:lvl7pPr marL="3140598" indent="-241584" eaLnBrk="0" fontAlgn="base" hangingPunct="0">
              <a:spcBef>
                <a:spcPct val="0"/>
              </a:spcBef>
              <a:spcAft>
                <a:spcPct val="0"/>
              </a:spcAft>
              <a:defRPr sz="2500">
                <a:solidFill>
                  <a:schemeClr val="tx1"/>
                </a:solidFill>
                <a:latin typeface="Calibri" panose="020F0502020204030204" pitchFamily="34" charset="0"/>
                <a:ea typeface="MS PGothic" panose="020B0600070205080204" pitchFamily="34" charset="-128"/>
              </a:defRPr>
            </a:lvl7pPr>
            <a:lvl8pPr marL="3623767" indent="-241584" eaLnBrk="0" fontAlgn="base" hangingPunct="0">
              <a:spcBef>
                <a:spcPct val="0"/>
              </a:spcBef>
              <a:spcAft>
                <a:spcPct val="0"/>
              </a:spcAft>
              <a:defRPr sz="2500">
                <a:solidFill>
                  <a:schemeClr val="tx1"/>
                </a:solidFill>
                <a:latin typeface="Calibri" panose="020F0502020204030204" pitchFamily="34" charset="0"/>
                <a:ea typeface="MS PGothic" panose="020B0600070205080204" pitchFamily="34" charset="-128"/>
              </a:defRPr>
            </a:lvl8pPr>
            <a:lvl9pPr marL="4106936" indent="-241584" eaLnBrk="0" fontAlgn="base" hangingPunct="0">
              <a:spcBef>
                <a:spcPct val="0"/>
              </a:spcBef>
              <a:spcAft>
                <a:spcPct val="0"/>
              </a:spcAft>
              <a:defRPr sz="2500">
                <a:solidFill>
                  <a:schemeClr val="tx1"/>
                </a:solidFill>
                <a:latin typeface="Calibri" panose="020F0502020204030204" pitchFamily="34" charset="0"/>
                <a:ea typeface="MS PGothic" panose="020B0600070205080204" pitchFamily="34" charset="-128"/>
              </a:defRPr>
            </a:lvl9pPr>
          </a:lstStyle>
          <a:p>
            <a:fld id="{2EC063A6-00B8-49ED-AC4F-E007B8B6365E}" type="slidenum">
              <a:rPr lang="it-IT" altLang="it-IT" sz="1300"/>
              <a:pPr/>
              <a:t>1</a:t>
            </a:fld>
            <a:endParaRPr lang="it-IT" altLang="it-IT"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38A845-205D-4D1E-A47F-DE423707848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8D548B64-6C80-4C12-91CE-D333FA59B3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0FD44E7-D5A0-4992-B6B1-35CA0EDE7DA8}"/>
              </a:ext>
            </a:extLst>
          </p:cNvPr>
          <p:cNvSpPr>
            <a:spLocks noGrp="1"/>
          </p:cNvSpPr>
          <p:nvPr>
            <p:ph type="dt" sz="half" idx="10"/>
          </p:nvPr>
        </p:nvSpPr>
        <p:spPr/>
        <p:txBody>
          <a:bodyPr/>
          <a:lstStyle/>
          <a:p>
            <a:fld id="{0F5366CC-3CDD-4830-A3F1-E1DEE28F707A}" type="datetimeFigureOut">
              <a:rPr lang="it-IT" smtClean="0"/>
              <a:t>10/03/2022</a:t>
            </a:fld>
            <a:endParaRPr lang="it-IT"/>
          </a:p>
        </p:txBody>
      </p:sp>
      <p:sp>
        <p:nvSpPr>
          <p:cNvPr id="5" name="Segnaposto piè di pagina 4">
            <a:extLst>
              <a:ext uri="{FF2B5EF4-FFF2-40B4-BE49-F238E27FC236}">
                <a16:creationId xmlns:a16="http://schemas.microsoft.com/office/drawing/2014/main" id="{7316B93B-0BE3-4DE9-BD8A-67B2651FA38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11C4631-0524-4CE3-A453-FF4A8A3B225C}"/>
              </a:ext>
            </a:extLst>
          </p:cNvPr>
          <p:cNvSpPr>
            <a:spLocks noGrp="1"/>
          </p:cNvSpPr>
          <p:nvPr>
            <p:ph type="sldNum" sz="quarter" idx="12"/>
          </p:nvPr>
        </p:nvSpPr>
        <p:spPr/>
        <p:txBody>
          <a:bodyPr/>
          <a:lstStyle/>
          <a:p>
            <a:fld id="{17732A9F-104C-4DDB-913A-96749FF3AC59}" type="slidenum">
              <a:rPr lang="it-IT" smtClean="0"/>
              <a:t>‹#›</a:t>
            </a:fld>
            <a:endParaRPr lang="it-IT"/>
          </a:p>
        </p:txBody>
      </p:sp>
    </p:spTree>
    <p:extLst>
      <p:ext uri="{BB962C8B-B14F-4D97-AF65-F5344CB8AC3E}">
        <p14:creationId xmlns:p14="http://schemas.microsoft.com/office/powerpoint/2010/main" val="332001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F91CBF-D3BA-46BD-B33B-9BBB91196F35}"/>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190706F-6C8E-4EE4-BDD7-9DC63F986E26}"/>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0543B69-5760-465E-BF1E-0675AA7315E4}"/>
              </a:ext>
            </a:extLst>
          </p:cNvPr>
          <p:cNvSpPr>
            <a:spLocks noGrp="1"/>
          </p:cNvSpPr>
          <p:nvPr>
            <p:ph type="dt" sz="half" idx="10"/>
          </p:nvPr>
        </p:nvSpPr>
        <p:spPr/>
        <p:txBody>
          <a:bodyPr/>
          <a:lstStyle/>
          <a:p>
            <a:fld id="{0F5366CC-3CDD-4830-A3F1-E1DEE28F707A}" type="datetimeFigureOut">
              <a:rPr lang="it-IT" smtClean="0"/>
              <a:t>10/03/2022</a:t>
            </a:fld>
            <a:endParaRPr lang="it-IT"/>
          </a:p>
        </p:txBody>
      </p:sp>
      <p:sp>
        <p:nvSpPr>
          <p:cNvPr id="5" name="Segnaposto piè di pagina 4">
            <a:extLst>
              <a:ext uri="{FF2B5EF4-FFF2-40B4-BE49-F238E27FC236}">
                <a16:creationId xmlns:a16="http://schemas.microsoft.com/office/drawing/2014/main" id="{8DCBEA7E-535C-4CB9-A927-0A4B46D494D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37ED660-CD1C-496F-A488-64FAB71D757A}"/>
              </a:ext>
            </a:extLst>
          </p:cNvPr>
          <p:cNvSpPr>
            <a:spLocks noGrp="1"/>
          </p:cNvSpPr>
          <p:nvPr>
            <p:ph type="sldNum" sz="quarter" idx="12"/>
          </p:nvPr>
        </p:nvSpPr>
        <p:spPr/>
        <p:txBody>
          <a:bodyPr/>
          <a:lstStyle/>
          <a:p>
            <a:fld id="{17732A9F-104C-4DDB-913A-96749FF3AC59}" type="slidenum">
              <a:rPr lang="it-IT" smtClean="0"/>
              <a:t>‹#›</a:t>
            </a:fld>
            <a:endParaRPr lang="it-IT"/>
          </a:p>
        </p:txBody>
      </p:sp>
    </p:spTree>
    <p:extLst>
      <p:ext uri="{BB962C8B-B14F-4D97-AF65-F5344CB8AC3E}">
        <p14:creationId xmlns:p14="http://schemas.microsoft.com/office/powerpoint/2010/main" val="3381897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46C7F4B-3677-48F9-9757-8F2F9D5A5A9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FF083B6-5CE2-4FD6-9356-2A3F7EE632D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388B49B-A492-49ED-976F-3D1CCFE29A0C}"/>
              </a:ext>
            </a:extLst>
          </p:cNvPr>
          <p:cNvSpPr>
            <a:spLocks noGrp="1"/>
          </p:cNvSpPr>
          <p:nvPr>
            <p:ph type="dt" sz="half" idx="10"/>
          </p:nvPr>
        </p:nvSpPr>
        <p:spPr/>
        <p:txBody>
          <a:bodyPr/>
          <a:lstStyle/>
          <a:p>
            <a:fld id="{0F5366CC-3CDD-4830-A3F1-E1DEE28F707A}" type="datetimeFigureOut">
              <a:rPr lang="it-IT" smtClean="0"/>
              <a:t>10/03/2022</a:t>
            </a:fld>
            <a:endParaRPr lang="it-IT"/>
          </a:p>
        </p:txBody>
      </p:sp>
      <p:sp>
        <p:nvSpPr>
          <p:cNvPr id="5" name="Segnaposto piè di pagina 4">
            <a:extLst>
              <a:ext uri="{FF2B5EF4-FFF2-40B4-BE49-F238E27FC236}">
                <a16:creationId xmlns:a16="http://schemas.microsoft.com/office/drawing/2014/main" id="{FDF817F9-72D7-49A0-9823-3052A253952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0EDEB43-603E-473B-89C2-96FFF2E22244}"/>
              </a:ext>
            </a:extLst>
          </p:cNvPr>
          <p:cNvSpPr>
            <a:spLocks noGrp="1"/>
          </p:cNvSpPr>
          <p:nvPr>
            <p:ph type="sldNum" sz="quarter" idx="12"/>
          </p:nvPr>
        </p:nvSpPr>
        <p:spPr/>
        <p:txBody>
          <a:bodyPr/>
          <a:lstStyle/>
          <a:p>
            <a:fld id="{17732A9F-104C-4DDB-913A-96749FF3AC59}" type="slidenum">
              <a:rPr lang="it-IT" smtClean="0"/>
              <a:t>‹#›</a:t>
            </a:fld>
            <a:endParaRPr lang="it-IT"/>
          </a:p>
        </p:txBody>
      </p:sp>
    </p:spTree>
    <p:extLst>
      <p:ext uri="{BB962C8B-B14F-4D97-AF65-F5344CB8AC3E}">
        <p14:creationId xmlns:p14="http://schemas.microsoft.com/office/powerpoint/2010/main" val="1915153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4F3E24-056E-4923-8FBB-813DEE9EEFE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7C158F2-7474-461D-BAAB-794DDC40882E}"/>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56E4669-D012-4972-9846-3EDBEC6B9BDC}"/>
              </a:ext>
            </a:extLst>
          </p:cNvPr>
          <p:cNvSpPr>
            <a:spLocks noGrp="1"/>
          </p:cNvSpPr>
          <p:nvPr>
            <p:ph type="dt" sz="half" idx="10"/>
          </p:nvPr>
        </p:nvSpPr>
        <p:spPr/>
        <p:txBody>
          <a:bodyPr/>
          <a:lstStyle/>
          <a:p>
            <a:fld id="{0F5366CC-3CDD-4830-A3F1-E1DEE28F707A}" type="datetimeFigureOut">
              <a:rPr lang="it-IT" smtClean="0"/>
              <a:t>10/03/2022</a:t>
            </a:fld>
            <a:endParaRPr lang="it-IT"/>
          </a:p>
        </p:txBody>
      </p:sp>
      <p:sp>
        <p:nvSpPr>
          <p:cNvPr id="5" name="Segnaposto piè di pagina 4">
            <a:extLst>
              <a:ext uri="{FF2B5EF4-FFF2-40B4-BE49-F238E27FC236}">
                <a16:creationId xmlns:a16="http://schemas.microsoft.com/office/drawing/2014/main" id="{0161FA44-7CEF-4259-9E6A-2C9C7DB8EBE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74BB9E0-BBDF-428E-8640-0BF3E749EA04}"/>
              </a:ext>
            </a:extLst>
          </p:cNvPr>
          <p:cNvSpPr>
            <a:spLocks noGrp="1"/>
          </p:cNvSpPr>
          <p:nvPr>
            <p:ph type="sldNum" sz="quarter" idx="12"/>
          </p:nvPr>
        </p:nvSpPr>
        <p:spPr/>
        <p:txBody>
          <a:bodyPr/>
          <a:lstStyle/>
          <a:p>
            <a:fld id="{17732A9F-104C-4DDB-913A-96749FF3AC59}" type="slidenum">
              <a:rPr lang="it-IT" smtClean="0"/>
              <a:t>‹#›</a:t>
            </a:fld>
            <a:endParaRPr lang="it-IT"/>
          </a:p>
        </p:txBody>
      </p:sp>
    </p:spTree>
    <p:extLst>
      <p:ext uri="{BB962C8B-B14F-4D97-AF65-F5344CB8AC3E}">
        <p14:creationId xmlns:p14="http://schemas.microsoft.com/office/powerpoint/2010/main" val="12483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C1B7DB-3FB2-4102-BE6B-C9BB70B2D3F3}"/>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E14FF1E7-21E6-4202-ACE8-967C463CEF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0761F85C-8F57-4433-A315-022F9DF8E97C}"/>
              </a:ext>
            </a:extLst>
          </p:cNvPr>
          <p:cNvSpPr>
            <a:spLocks noGrp="1"/>
          </p:cNvSpPr>
          <p:nvPr>
            <p:ph type="dt" sz="half" idx="10"/>
          </p:nvPr>
        </p:nvSpPr>
        <p:spPr/>
        <p:txBody>
          <a:bodyPr/>
          <a:lstStyle/>
          <a:p>
            <a:fld id="{0F5366CC-3CDD-4830-A3F1-E1DEE28F707A}" type="datetimeFigureOut">
              <a:rPr lang="it-IT" smtClean="0"/>
              <a:t>10/03/2022</a:t>
            </a:fld>
            <a:endParaRPr lang="it-IT"/>
          </a:p>
        </p:txBody>
      </p:sp>
      <p:sp>
        <p:nvSpPr>
          <p:cNvPr id="5" name="Segnaposto piè di pagina 4">
            <a:extLst>
              <a:ext uri="{FF2B5EF4-FFF2-40B4-BE49-F238E27FC236}">
                <a16:creationId xmlns:a16="http://schemas.microsoft.com/office/drawing/2014/main" id="{6EBB7736-1BEA-4555-A0BD-35F46AFAE8C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BB2DF38-0AC2-456D-9A56-31637CACE0D5}"/>
              </a:ext>
            </a:extLst>
          </p:cNvPr>
          <p:cNvSpPr>
            <a:spLocks noGrp="1"/>
          </p:cNvSpPr>
          <p:nvPr>
            <p:ph type="sldNum" sz="quarter" idx="12"/>
          </p:nvPr>
        </p:nvSpPr>
        <p:spPr/>
        <p:txBody>
          <a:bodyPr/>
          <a:lstStyle/>
          <a:p>
            <a:fld id="{17732A9F-104C-4DDB-913A-96749FF3AC59}" type="slidenum">
              <a:rPr lang="it-IT" smtClean="0"/>
              <a:t>‹#›</a:t>
            </a:fld>
            <a:endParaRPr lang="it-IT"/>
          </a:p>
        </p:txBody>
      </p:sp>
    </p:spTree>
    <p:extLst>
      <p:ext uri="{BB962C8B-B14F-4D97-AF65-F5344CB8AC3E}">
        <p14:creationId xmlns:p14="http://schemas.microsoft.com/office/powerpoint/2010/main" val="3464685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5B67E2-0FAE-4140-98BC-683D8A1C2AD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80AE377-88E6-4A0B-ACE1-AF027C9E6CE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F4B9550C-9632-4EA9-94AA-6F6A88BFF6C6}"/>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924BC1CE-41CF-4638-A664-ABE1A7C36FE0}"/>
              </a:ext>
            </a:extLst>
          </p:cNvPr>
          <p:cNvSpPr>
            <a:spLocks noGrp="1"/>
          </p:cNvSpPr>
          <p:nvPr>
            <p:ph type="dt" sz="half" idx="10"/>
          </p:nvPr>
        </p:nvSpPr>
        <p:spPr/>
        <p:txBody>
          <a:bodyPr/>
          <a:lstStyle/>
          <a:p>
            <a:fld id="{0F5366CC-3CDD-4830-A3F1-E1DEE28F707A}" type="datetimeFigureOut">
              <a:rPr lang="it-IT" smtClean="0"/>
              <a:t>10/03/2022</a:t>
            </a:fld>
            <a:endParaRPr lang="it-IT"/>
          </a:p>
        </p:txBody>
      </p:sp>
      <p:sp>
        <p:nvSpPr>
          <p:cNvPr id="6" name="Segnaposto piè di pagina 5">
            <a:extLst>
              <a:ext uri="{FF2B5EF4-FFF2-40B4-BE49-F238E27FC236}">
                <a16:creationId xmlns:a16="http://schemas.microsoft.com/office/drawing/2014/main" id="{89510B0E-C174-4302-9527-6EC54D11C9B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8EEF210-0811-45C0-9EBB-10C00DEC8824}"/>
              </a:ext>
            </a:extLst>
          </p:cNvPr>
          <p:cNvSpPr>
            <a:spLocks noGrp="1"/>
          </p:cNvSpPr>
          <p:nvPr>
            <p:ph type="sldNum" sz="quarter" idx="12"/>
          </p:nvPr>
        </p:nvSpPr>
        <p:spPr/>
        <p:txBody>
          <a:bodyPr/>
          <a:lstStyle/>
          <a:p>
            <a:fld id="{17732A9F-104C-4DDB-913A-96749FF3AC59}" type="slidenum">
              <a:rPr lang="it-IT" smtClean="0"/>
              <a:t>‹#›</a:t>
            </a:fld>
            <a:endParaRPr lang="it-IT"/>
          </a:p>
        </p:txBody>
      </p:sp>
    </p:spTree>
    <p:extLst>
      <p:ext uri="{BB962C8B-B14F-4D97-AF65-F5344CB8AC3E}">
        <p14:creationId xmlns:p14="http://schemas.microsoft.com/office/powerpoint/2010/main" val="1817845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593C04-F3F9-4414-BA6C-713A2EE78775}"/>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D9390B0-562A-422F-8595-5ECE85810D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209264B-D14E-4ECB-90ED-AD896D94594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6B9458B-7190-4C8F-91F0-A24BB0FBAE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B8D2FA38-E0E7-437E-A5E3-61B5D206A9AA}"/>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09A46CFE-E572-4DD6-A207-9A09D95FFD80}"/>
              </a:ext>
            </a:extLst>
          </p:cNvPr>
          <p:cNvSpPr>
            <a:spLocks noGrp="1"/>
          </p:cNvSpPr>
          <p:nvPr>
            <p:ph type="dt" sz="half" idx="10"/>
          </p:nvPr>
        </p:nvSpPr>
        <p:spPr/>
        <p:txBody>
          <a:bodyPr/>
          <a:lstStyle/>
          <a:p>
            <a:fld id="{0F5366CC-3CDD-4830-A3F1-E1DEE28F707A}" type="datetimeFigureOut">
              <a:rPr lang="it-IT" smtClean="0"/>
              <a:t>10/03/2022</a:t>
            </a:fld>
            <a:endParaRPr lang="it-IT"/>
          </a:p>
        </p:txBody>
      </p:sp>
      <p:sp>
        <p:nvSpPr>
          <p:cNvPr id="8" name="Segnaposto piè di pagina 7">
            <a:extLst>
              <a:ext uri="{FF2B5EF4-FFF2-40B4-BE49-F238E27FC236}">
                <a16:creationId xmlns:a16="http://schemas.microsoft.com/office/drawing/2014/main" id="{E82D1773-3D95-45BD-9BA2-23E38D5D4B0D}"/>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B51DDBB6-E91A-4C6E-AD48-1739A86E1C3F}"/>
              </a:ext>
            </a:extLst>
          </p:cNvPr>
          <p:cNvSpPr>
            <a:spLocks noGrp="1"/>
          </p:cNvSpPr>
          <p:nvPr>
            <p:ph type="sldNum" sz="quarter" idx="12"/>
          </p:nvPr>
        </p:nvSpPr>
        <p:spPr/>
        <p:txBody>
          <a:bodyPr/>
          <a:lstStyle/>
          <a:p>
            <a:fld id="{17732A9F-104C-4DDB-913A-96749FF3AC59}" type="slidenum">
              <a:rPr lang="it-IT" smtClean="0"/>
              <a:t>‹#›</a:t>
            </a:fld>
            <a:endParaRPr lang="it-IT"/>
          </a:p>
        </p:txBody>
      </p:sp>
    </p:spTree>
    <p:extLst>
      <p:ext uri="{BB962C8B-B14F-4D97-AF65-F5344CB8AC3E}">
        <p14:creationId xmlns:p14="http://schemas.microsoft.com/office/powerpoint/2010/main" val="2231582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0D57F3-C2BA-4F1F-9F30-2C4E76B9A93D}"/>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6718B8E8-A44A-4073-9388-54027FC014FB}"/>
              </a:ext>
            </a:extLst>
          </p:cNvPr>
          <p:cNvSpPr>
            <a:spLocks noGrp="1"/>
          </p:cNvSpPr>
          <p:nvPr>
            <p:ph type="dt" sz="half" idx="10"/>
          </p:nvPr>
        </p:nvSpPr>
        <p:spPr/>
        <p:txBody>
          <a:bodyPr/>
          <a:lstStyle/>
          <a:p>
            <a:fld id="{0F5366CC-3CDD-4830-A3F1-E1DEE28F707A}" type="datetimeFigureOut">
              <a:rPr lang="it-IT" smtClean="0"/>
              <a:t>10/03/2022</a:t>
            </a:fld>
            <a:endParaRPr lang="it-IT"/>
          </a:p>
        </p:txBody>
      </p:sp>
      <p:sp>
        <p:nvSpPr>
          <p:cNvPr id="4" name="Segnaposto piè di pagina 3">
            <a:extLst>
              <a:ext uri="{FF2B5EF4-FFF2-40B4-BE49-F238E27FC236}">
                <a16:creationId xmlns:a16="http://schemas.microsoft.com/office/drawing/2014/main" id="{3B6E82CA-1680-4729-988E-04667AC5AFC2}"/>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521DFC23-528C-42C0-8C71-73F7119BA3FC}"/>
              </a:ext>
            </a:extLst>
          </p:cNvPr>
          <p:cNvSpPr>
            <a:spLocks noGrp="1"/>
          </p:cNvSpPr>
          <p:nvPr>
            <p:ph type="sldNum" sz="quarter" idx="12"/>
          </p:nvPr>
        </p:nvSpPr>
        <p:spPr/>
        <p:txBody>
          <a:bodyPr/>
          <a:lstStyle/>
          <a:p>
            <a:fld id="{17732A9F-104C-4DDB-913A-96749FF3AC59}" type="slidenum">
              <a:rPr lang="it-IT" smtClean="0"/>
              <a:t>‹#›</a:t>
            </a:fld>
            <a:endParaRPr lang="it-IT"/>
          </a:p>
        </p:txBody>
      </p:sp>
    </p:spTree>
    <p:extLst>
      <p:ext uri="{BB962C8B-B14F-4D97-AF65-F5344CB8AC3E}">
        <p14:creationId xmlns:p14="http://schemas.microsoft.com/office/powerpoint/2010/main" val="2801105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34C74FAA-05E1-4458-AD15-87E67CA2DFE1}"/>
              </a:ext>
            </a:extLst>
          </p:cNvPr>
          <p:cNvSpPr>
            <a:spLocks noGrp="1"/>
          </p:cNvSpPr>
          <p:nvPr>
            <p:ph type="dt" sz="half" idx="10"/>
          </p:nvPr>
        </p:nvSpPr>
        <p:spPr/>
        <p:txBody>
          <a:bodyPr/>
          <a:lstStyle/>
          <a:p>
            <a:fld id="{0F5366CC-3CDD-4830-A3F1-E1DEE28F707A}" type="datetimeFigureOut">
              <a:rPr lang="it-IT" smtClean="0"/>
              <a:t>10/03/2022</a:t>
            </a:fld>
            <a:endParaRPr lang="it-IT"/>
          </a:p>
        </p:txBody>
      </p:sp>
      <p:sp>
        <p:nvSpPr>
          <p:cNvPr id="3" name="Segnaposto piè di pagina 2">
            <a:extLst>
              <a:ext uri="{FF2B5EF4-FFF2-40B4-BE49-F238E27FC236}">
                <a16:creationId xmlns:a16="http://schemas.microsoft.com/office/drawing/2014/main" id="{7CA27BB2-7F0C-4A75-BABB-4208803F596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7EFB296-CD7D-4AC3-A8E9-5B073B72469E}"/>
              </a:ext>
            </a:extLst>
          </p:cNvPr>
          <p:cNvSpPr>
            <a:spLocks noGrp="1"/>
          </p:cNvSpPr>
          <p:nvPr>
            <p:ph type="sldNum" sz="quarter" idx="12"/>
          </p:nvPr>
        </p:nvSpPr>
        <p:spPr/>
        <p:txBody>
          <a:bodyPr/>
          <a:lstStyle/>
          <a:p>
            <a:fld id="{17732A9F-104C-4DDB-913A-96749FF3AC59}" type="slidenum">
              <a:rPr lang="it-IT" smtClean="0"/>
              <a:t>‹#›</a:t>
            </a:fld>
            <a:endParaRPr lang="it-IT"/>
          </a:p>
        </p:txBody>
      </p:sp>
    </p:spTree>
    <p:extLst>
      <p:ext uri="{BB962C8B-B14F-4D97-AF65-F5344CB8AC3E}">
        <p14:creationId xmlns:p14="http://schemas.microsoft.com/office/powerpoint/2010/main" val="275144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5432CD-E0C0-4BDA-87F1-19E16167666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9D3EDE1-238B-4AE3-A226-C39BED3D0D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9056758-196B-48A0-B533-A0D8982C09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2679244-F713-4C00-BEE8-26C4EAB511DD}"/>
              </a:ext>
            </a:extLst>
          </p:cNvPr>
          <p:cNvSpPr>
            <a:spLocks noGrp="1"/>
          </p:cNvSpPr>
          <p:nvPr>
            <p:ph type="dt" sz="half" idx="10"/>
          </p:nvPr>
        </p:nvSpPr>
        <p:spPr/>
        <p:txBody>
          <a:bodyPr/>
          <a:lstStyle/>
          <a:p>
            <a:fld id="{0F5366CC-3CDD-4830-A3F1-E1DEE28F707A}" type="datetimeFigureOut">
              <a:rPr lang="it-IT" smtClean="0"/>
              <a:t>10/03/2022</a:t>
            </a:fld>
            <a:endParaRPr lang="it-IT"/>
          </a:p>
        </p:txBody>
      </p:sp>
      <p:sp>
        <p:nvSpPr>
          <p:cNvPr id="6" name="Segnaposto piè di pagina 5">
            <a:extLst>
              <a:ext uri="{FF2B5EF4-FFF2-40B4-BE49-F238E27FC236}">
                <a16:creationId xmlns:a16="http://schemas.microsoft.com/office/drawing/2014/main" id="{B8CD6F95-2428-4A35-B5C8-353E51668A1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40FF980-074F-4B1C-9CE7-78CE21E92F6D}"/>
              </a:ext>
            </a:extLst>
          </p:cNvPr>
          <p:cNvSpPr>
            <a:spLocks noGrp="1"/>
          </p:cNvSpPr>
          <p:nvPr>
            <p:ph type="sldNum" sz="quarter" idx="12"/>
          </p:nvPr>
        </p:nvSpPr>
        <p:spPr/>
        <p:txBody>
          <a:bodyPr/>
          <a:lstStyle/>
          <a:p>
            <a:fld id="{17732A9F-104C-4DDB-913A-96749FF3AC59}" type="slidenum">
              <a:rPr lang="it-IT" smtClean="0"/>
              <a:t>‹#›</a:t>
            </a:fld>
            <a:endParaRPr lang="it-IT"/>
          </a:p>
        </p:txBody>
      </p:sp>
    </p:spTree>
    <p:extLst>
      <p:ext uri="{BB962C8B-B14F-4D97-AF65-F5344CB8AC3E}">
        <p14:creationId xmlns:p14="http://schemas.microsoft.com/office/powerpoint/2010/main" val="816458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DF233F-DAE3-49A5-832F-BBD3F64EA1A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6C124BB-15B3-48C9-A5AB-12CFCAF02F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E177A35-D037-412B-930E-2D1670CC4D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41EA4FC-FE3B-4776-AAF5-A064DF82DEAF}"/>
              </a:ext>
            </a:extLst>
          </p:cNvPr>
          <p:cNvSpPr>
            <a:spLocks noGrp="1"/>
          </p:cNvSpPr>
          <p:nvPr>
            <p:ph type="dt" sz="half" idx="10"/>
          </p:nvPr>
        </p:nvSpPr>
        <p:spPr/>
        <p:txBody>
          <a:bodyPr/>
          <a:lstStyle/>
          <a:p>
            <a:fld id="{0F5366CC-3CDD-4830-A3F1-E1DEE28F707A}" type="datetimeFigureOut">
              <a:rPr lang="it-IT" smtClean="0"/>
              <a:t>10/03/2022</a:t>
            </a:fld>
            <a:endParaRPr lang="it-IT"/>
          </a:p>
        </p:txBody>
      </p:sp>
      <p:sp>
        <p:nvSpPr>
          <p:cNvPr id="6" name="Segnaposto piè di pagina 5">
            <a:extLst>
              <a:ext uri="{FF2B5EF4-FFF2-40B4-BE49-F238E27FC236}">
                <a16:creationId xmlns:a16="http://schemas.microsoft.com/office/drawing/2014/main" id="{CA9C804E-502F-41D3-821B-AB4B644836A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28FC9A2-99AE-4968-B266-1F5B46F5A784}"/>
              </a:ext>
            </a:extLst>
          </p:cNvPr>
          <p:cNvSpPr>
            <a:spLocks noGrp="1"/>
          </p:cNvSpPr>
          <p:nvPr>
            <p:ph type="sldNum" sz="quarter" idx="12"/>
          </p:nvPr>
        </p:nvSpPr>
        <p:spPr/>
        <p:txBody>
          <a:bodyPr/>
          <a:lstStyle/>
          <a:p>
            <a:fld id="{17732A9F-104C-4DDB-913A-96749FF3AC59}" type="slidenum">
              <a:rPr lang="it-IT" smtClean="0"/>
              <a:t>‹#›</a:t>
            </a:fld>
            <a:endParaRPr lang="it-IT"/>
          </a:p>
        </p:txBody>
      </p:sp>
    </p:spTree>
    <p:extLst>
      <p:ext uri="{BB962C8B-B14F-4D97-AF65-F5344CB8AC3E}">
        <p14:creationId xmlns:p14="http://schemas.microsoft.com/office/powerpoint/2010/main" val="2220960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97BE29D-7AF5-414D-83EB-4AF5F3EADC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5F7EFFA-2037-48C6-B98B-62B42DAE44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51ED54B-F440-4510-B57C-7F38A27511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366CC-3CDD-4830-A3F1-E1DEE28F707A}" type="datetimeFigureOut">
              <a:rPr lang="it-IT" smtClean="0"/>
              <a:t>10/03/2022</a:t>
            </a:fld>
            <a:endParaRPr lang="it-IT"/>
          </a:p>
        </p:txBody>
      </p:sp>
      <p:sp>
        <p:nvSpPr>
          <p:cNvPr id="5" name="Segnaposto piè di pagina 4">
            <a:extLst>
              <a:ext uri="{FF2B5EF4-FFF2-40B4-BE49-F238E27FC236}">
                <a16:creationId xmlns:a16="http://schemas.microsoft.com/office/drawing/2014/main" id="{6DEE93C1-A10B-4315-934F-3F1FFD8788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D8C0B63B-59B3-4078-8B7A-1A02251F63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732A9F-104C-4DDB-913A-96749FF3AC59}" type="slidenum">
              <a:rPr lang="it-IT" smtClean="0"/>
              <a:t>‹#›</a:t>
            </a:fld>
            <a:endParaRPr lang="it-IT"/>
          </a:p>
        </p:txBody>
      </p:sp>
    </p:spTree>
    <p:extLst>
      <p:ext uri="{BB962C8B-B14F-4D97-AF65-F5344CB8AC3E}">
        <p14:creationId xmlns:p14="http://schemas.microsoft.com/office/powerpoint/2010/main" val="677812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07D5EABB-1D7E-7843-9047-468E5383A7CB}"/>
              </a:ext>
            </a:extLst>
          </p:cNvPr>
          <p:cNvSpPr/>
          <p:nvPr/>
        </p:nvSpPr>
        <p:spPr>
          <a:xfrm>
            <a:off x="0" y="3020485"/>
            <a:ext cx="12192000" cy="1847849"/>
          </a:xfrm>
          <a:prstGeom prst="rect">
            <a:avLst/>
          </a:prstGeom>
          <a:solidFill>
            <a:srgbClr val="4062A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u="sng" dirty="0"/>
          </a:p>
        </p:txBody>
      </p:sp>
      <p:sp>
        <p:nvSpPr>
          <p:cNvPr id="2" name="Rettangolo 1">
            <a:extLst>
              <a:ext uri="{FF2B5EF4-FFF2-40B4-BE49-F238E27FC236}">
                <a16:creationId xmlns:a16="http://schemas.microsoft.com/office/drawing/2014/main" id="{A46EDC5C-CB62-1C44-A8A3-5167776B277B}"/>
              </a:ext>
            </a:extLst>
          </p:cNvPr>
          <p:cNvSpPr/>
          <p:nvPr/>
        </p:nvSpPr>
        <p:spPr>
          <a:xfrm>
            <a:off x="0" y="-145721"/>
            <a:ext cx="12192000" cy="3530600"/>
          </a:xfrm>
          <a:prstGeom prst="rect">
            <a:avLst/>
          </a:prstGeom>
          <a:solidFill>
            <a:srgbClr val="2D365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buNone/>
            </a:pPr>
            <a:r>
              <a:rPr lang="it-IT" altLang="it-IT" sz="4400" b="1" dirty="0">
                <a:solidFill>
                  <a:schemeClr val="bg1"/>
                </a:solidFill>
                <a:latin typeface="Helvetica" panose="020B0604020202020204" pitchFamily="34" charset="0"/>
                <a:cs typeface="Helvetica" panose="020B0604020202020204" pitchFamily="34" charset="0"/>
              </a:rPr>
              <a:t>EU ETS Price of </a:t>
            </a:r>
            <a:r>
              <a:rPr lang="it-IT" altLang="it-IT" sz="4400" b="1" dirty="0" err="1">
                <a:solidFill>
                  <a:schemeClr val="bg1"/>
                </a:solidFill>
                <a:latin typeface="Helvetica" panose="020B0604020202020204" pitchFamily="34" charset="0"/>
                <a:cs typeface="Helvetica" panose="020B0604020202020204" pitchFamily="34" charset="0"/>
              </a:rPr>
              <a:t>Permits</a:t>
            </a:r>
            <a:endParaRPr lang="it-IT" altLang="it-IT" sz="4400" b="1" dirty="0">
              <a:solidFill>
                <a:schemeClr val="bg1"/>
              </a:solidFill>
              <a:latin typeface="Helvetica" panose="020B0604020202020204" pitchFamily="34" charset="0"/>
              <a:cs typeface="Helvetica" panose="020B0604020202020204" pitchFamily="34" charset="0"/>
            </a:endParaRPr>
          </a:p>
        </p:txBody>
      </p:sp>
      <p:sp>
        <p:nvSpPr>
          <p:cNvPr id="4100" name="Rectangle 1">
            <a:extLst>
              <a:ext uri="{FF2B5EF4-FFF2-40B4-BE49-F238E27FC236}">
                <a16:creationId xmlns:a16="http://schemas.microsoft.com/office/drawing/2014/main" id="{64F00018-1E7F-4A27-B806-D0A9982F4016}"/>
              </a:ext>
            </a:extLst>
          </p:cNvPr>
          <p:cNvSpPr>
            <a:spLocks noChangeArrowheads="1"/>
          </p:cNvSpPr>
          <p:nvPr/>
        </p:nvSpPr>
        <p:spPr bwMode="auto">
          <a:xfrm>
            <a:off x="9065951" y="3368471"/>
            <a:ext cx="65184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tabLst>
                <a:tab pos="906463" algn="l"/>
              </a:tabLst>
              <a:defRPr sz="24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tabLst>
                <a:tab pos="906463" algn="l"/>
              </a:tabLst>
              <a:defRPr sz="21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tabLst>
                <a:tab pos="906463" algn="l"/>
              </a:tabLst>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tabLst>
                <a:tab pos="906463" algn="l"/>
              </a:tabLst>
              <a:defRPr sz="15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tabLst>
                <a:tab pos="906463" algn="l"/>
              </a:tabLst>
              <a:defRPr sz="15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tabLst>
                <a:tab pos="906463" algn="l"/>
              </a:tabLst>
              <a:defRPr sz="15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tabLst>
                <a:tab pos="906463" algn="l"/>
              </a:tabLst>
              <a:defRPr sz="15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tabLst>
                <a:tab pos="906463" algn="l"/>
              </a:tabLst>
              <a:defRPr sz="15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tabLst>
                <a:tab pos="906463" algn="l"/>
              </a:tabLst>
              <a:defRPr sz="1500">
                <a:solidFill>
                  <a:schemeClr val="tx1"/>
                </a:solidFill>
                <a:latin typeface="Calibri" panose="020F0502020204030204" pitchFamily="34" charset="0"/>
                <a:ea typeface="MS PGothic" panose="020B0600070205080204" pitchFamily="34" charset="-128"/>
              </a:defRPr>
            </a:lvl9pPr>
          </a:lstStyle>
          <a:p>
            <a:pPr>
              <a:buNone/>
            </a:pPr>
            <a:r>
              <a:rPr lang="it-IT" altLang="it-IT" sz="2800" b="1" dirty="0">
                <a:solidFill>
                  <a:schemeClr val="bg1"/>
                </a:solidFill>
                <a:latin typeface="Helvetica" panose="020B0604020202020204" pitchFamily="34" charset="0"/>
              </a:rPr>
              <a:t>Valentina Bosetti</a:t>
            </a:r>
            <a:endParaRPr lang="it-IT" altLang="it-IT" sz="2800" b="1" dirty="0">
              <a:solidFill>
                <a:schemeClr val="bg1"/>
              </a:solidFill>
              <a:latin typeface="Helvetica" panose="020B0604020202020204" pitchFamily="34" charset="0"/>
              <a:cs typeface="Helvetica" panose="020B0604020202020204" pitchFamily="34" charset="0"/>
            </a:endParaRPr>
          </a:p>
        </p:txBody>
      </p:sp>
      <p:sp>
        <p:nvSpPr>
          <p:cNvPr id="3078" name="Rectangle 1">
            <a:extLst>
              <a:ext uri="{FF2B5EF4-FFF2-40B4-BE49-F238E27FC236}">
                <a16:creationId xmlns:a16="http://schemas.microsoft.com/office/drawing/2014/main" id="{9923D6D5-70AD-4A4F-9E49-1E7521E85200}"/>
              </a:ext>
            </a:extLst>
          </p:cNvPr>
          <p:cNvSpPr>
            <a:spLocks noChangeArrowheads="1"/>
          </p:cNvSpPr>
          <p:nvPr/>
        </p:nvSpPr>
        <p:spPr bwMode="auto">
          <a:xfrm>
            <a:off x="3735045" y="3707251"/>
            <a:ext cx="830714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tabLst>
                <a:tab pos="906463" algn="l"/>
              </a:tabLst>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tabLst>
                <a:tab pos="906463" algn="l"/>
              </a:tabLst>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tabLst>
                <a:tab pos="906463" algn="l"/>
              </a:tabLst>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tabLst>
                <a:tab pos="906463" algn="l"/>
              </a:tabLst>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tabLst>
                <a:tab pos="906463" algn="l"/>
              </a:tabLst>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tabLst>
                <a:tab pos="906463" algn="l"/>
              </a:tabLst>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tabLst>
                <a:tab pos="906463" algn="l"/>
              </a:tabLst>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tabLst>
                <a:tab pos="906463" algn="l"/>
              </a:tabLst>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tabLst>
                <a:tab pos="906463" algn="l"/>
              </a:tabLst>
              <a:defRPr sz="2000">
                <a:solidFill>
                  <a:schemeClr val="tx1"/>
                </a:solidFill>
                <a:latin typeface="Calibri" panose="020F0502020204030204" pitchFamily="34" charset="0"/>
                <a:ea typeface="MS PGothic" panose="020B0600070205080204" pitchFamily="34" charset="-128"/>
              </a:defRPr>
            </a:lvl9pPr>
          </a:lstStyle>
          <a:p>
            <a:pPr algn="r" eaLnBrk="1" hangingPunct="1">
              <a:spcBef>
                <a:spcPct val="0"/>
              </a:spcBef>
              <a:buFontTx/>
              <a:buNone/>
              <a:defRPr/>
            </a:pPr>
            <a:r>
              <a:rPr lang="it-IT" altLang="it-IT" sz="2000" b="1" i="1" dirty="0">
                <a:solidFill>
                  <a:schemeClr val="bg1"/>
                </a:solidFill>
                <a:latin typeface="Helvetica" panose="020B0604020202020204" pitchFamily="34" charset="0"/>
              </a:rPr>
              <a:t>Bocconi </a:t>
            </a:r>
            <a:r>
              <a:rPr lang="it-IT" altLang="it-IT" sz="2000" b="1" i="1" dirty="0" err="1">
                <a:solidFill>
                  <a:schemeClr val="bg1"/>
                </a:solidFill>
                <a:latin typeface="Helvetica" panose="020B0604020202020204" pitchFamily="34" charset="0"/>
              </a:rPr>
              <a:t>University</a:t>
            </a:r>
            <a:endParaRPr lang="it-IT" altLang="it-IT" sz="2000" b="1" i="1" dirty="0">
              <a:solidFill>
                <a:schemeClr val="bg1"/>
              </a:solidFill>
              <a:latin typeface="Helvetica" panose="020B0604020202020204" pitchFamily="34" charset="0"/>
            </a:endParaRPr>
          </a:p>
          <a:p>
            <a:pPr algn="r" eaLnBrk="1" hangingPunct="1">
              <a:spcBef>
                <a:spcPct val="0"/>
              </a:spcBef>
              <a:buFontTx/>
              <a:buNone/>
              <a:defRPr/>
            </a:pPr>
            <a:r>
              <a:rPr lang="it-IT" altLang="it-IT" sz="2000" b="1" i="1" dirty="0">
                <a:solidFill>
                  <a:schemeClr val="bg1"/>
                </a:solidFill>
                <a:latin typeface="Helvetica" panose="020B0604020202020204" pitchFamily="34" charset="0"/>
              </a:rPr>
              <a:t>RFF-CMCC </a:t>
            </a:r>
            <a:r>
              <a:rPr lang="it-IT" altLang="it-IT" sz="2000" b="1" i="1" dirty="0" err="1">
                <a:solidFill>
                  <a:schemeClr val="bg1"/>
                </a:solidFill>
                <a:latin typeface="Helvetica" panose="020B0604020202020204" pitchFamily="34" charset="0"/>
              </a:rPr>
              <a:t>European</a:t>
            </a:r>
            <a:r>
              <a:rPr lang="it-IT" altLang="it-IT" sz="2000" b="1" i="1" dirty="0">
                <a:solidFill>
                  <a:schemeClr val="bg1"/>
                </a:solidFill>
                <a:latin typeface="Helvetica" panose="020B0604020202020204" pitchFamily="34" charset="0"/>
              </a:rPr>
              <a:t> Institute on </a:t>
            </a:r>
            <a:r>
              <a:rPr lang="it-IT" altLang="it-IT" sz="2000" b="1" i="1" dirty="0" err="1">
                <a:solidFill>
                  <a:schemeClr val="bg1"/>
                </a:solidFill>
                <a:latin typeface="Helvetica" panose="020B0604020202020204" pitchFamily="34" charset="0"/>
              </a:rPr>
              <a:t>Economics</a:t>
            </a:r>
            <a:r>
              <a:rPr lang="it-IT" altLang="it-IT" sz="2000" b="1" i="1" dirty="0">
                <a:solidFill>
                  <a:schemeClr val="bg1"/>
                </a:solidFill>
                <a:latin typeface="Helvetica" panose="020B0604020202020204" pitchFamily="34" charset="0"/>
              </a:rPr>
              <a:t> and the Environment</a:t>
            </a:r>
          </a:p>
          <a:p>
            <a:pPr algn="r" eaLnBrk="1" hangingPunct="1">
              <a:spcBef>
                <a:spcPct val="0"/>
              </a:spcBef>
              <a:buFontTx/>
              <a:buNone/>
              <a:defRPr/>
            </a:pPr>
            <a:r>
              <a:rPr lang="it-IT" altLang="it-IT" sz="2000" b="1" i="1" dirty="0">
                <a:solidFill>
                  <a:schemeClr val="bg1"/>
                </a:solidFill>
                <a:latin typeface="Helvetica" panose="020B0604020202020204" pitchFamily="34" charset="0"/>
              </a:rPr>
              <a:t>TERNA (</a:t>
            </a:r>
            <a:r>
              <a:rPr lang="it-IT" altLang="it-IT" sz="2000" b="1" i="1" dirty="0" err="1">
                <a:solidFill>
                  <a:schemeClr val="bg1"/>
                </a:solidFill>
                <a:latin typeface="Helvetica" panose="020B0604020202020204" pitchFamily="34" charset="0"/>
              </a:rPr>
              <a:t>Italian</a:t>
            </a:r>
            <a:r>
              <a:rPr lang="it-IT" altLang="it-IT" sz="2000" b="1" i="1" dirty="0">
                <a:solidFill>
                  <a:schemeClr val="bg1"/>
                </a:solidFill>
                <a:latin typeface="Helvetica" panose="020B0604020202020204" pitchFamily="34" charset="0"/>
              </a:rPr>
              <a:t> TSO) </a:t>
            </a:r>
          </a:p>
        </p:txBody>
      </p:sp>
      <p:pic>
        <p:nvPicPr>
          <p:cNvPr id="4102" name="Immagine 3">
            <a:extLst>
              <a:ext uri="{FF2B5EF4-FFF2-40B4-BE49-F238E27FC236}">
                <a16:creationId xmlns:a16="http://schemas.microsoft.com/office/drawing/2014/main" id="{2D825B53-CF10-4E94-A4B0-9B4052DCD0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667" y="5545668"/>
            <a:ext cx="3263900" cy="79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Risultati immagini per bocconi logo">
            <a:extLst>
              <a:ext uri="{FF2B5EF4-FFF2-40B4-BE49-F238E27FC236}">
                <a16:creationId xmlns:a16="http://schemas.microsoft.com/office/drawing/2014/main" id="{79203994-9DC8-4662-8F35-D2B049AE50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1633" b="31237"/>
          <a:stretch/>
        </p:blipFill>
        <p:spPr bwMode="auto">
          <a:xfrm>
            <a:off x="9506255" y="5431829"/>
            <a:ext cx="2535936" cy="9415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3863-3E5F-43E0-A0C9-2A74AD4E39AA}"/>
              </a:ext>
            </a:extLst>
          </p:cNvPr>
          <p:cNvSpPr>
            <a:spLocks noGrp="1"/>
          </p:cNvSpPr>
          <p:nvPr>
            <p:ph type="title"/>
          </p:nvPr>
        </p:nvSpPr>
        <p:spPr/>
        <p:txBody>
          <a:bodyPr/>
          <a:lstStyle/>
          <a:p>
            <a:r>
              <a:rPr lang="it-IT" dirty="0"/>
              <a:t>the </a:t>
            </a:r>
            <a:r>
              <a:rPr lang="it-IT" dirty="0" err="1"/>
              <a:t>energy</a:t>
            </a:r>
            <a:r>
              <a:rPr lang="it-IT" dirty="0"/>
              <a:t> demand driver</a:t>
            </a:r>
          </a:p>
        </p:txBody>
      </p:sp>
      <p:sp>
        <p:nvSpPr>
          <p:cNvPr id="3" name="Rectangle 2">
            <a:extLst>
              <a:ext uri="{FF2B5EF4-FFF2-40B4-BE49-F238E27FC236}">
                <a16:creationId xmlns:a16="http://schemas.microsoft.com/office/drawing/2014/main" id="{338E7176-A34A-4545-BF34-F1ED212F17E7}"/>
              </a:ext>
            </a:extLst>
          </p:cNvPr>
          <p:cNvSpPr/>
          <p:nvPr/>
        </p:nvSpPr>
        <p:spPr>
          <a:xfrm>
            <a:off x="838200" y="1959692"/>
            <a:ext cx="10792968" cy="2862322"/>
          </a:xfrm>
          <a:prstGeom prst="rect">
            <a:avLst/>
          </a:prstGeom>
        </p:spPr>
        <p:txBody>
          <a:bodyPr wrap="square">
            <a:spAutoFit/>
          </a:bodyPr>
          <a:lstStyle/>
          <a:p>
            <a:r>
              <a:rPr lang="en-US" dirty="0"/>
              <a:t>Natural gas represents around a quarter of the total energy consumption in the Union. </a:t>
            </a:r>
          </a:p>
          <a:p>
            <a:r>
              <a:rPr lang="en-US" dirty="0"/>
              <a:t>~ 26% used in the energy production sector (also in power plants in cogeneration of thermal and electrical energy) and ~ 23% in the industrial sector. </a:t>
            </a:r>
          </a:p>
          <a:p>
            <a:r>
              <a:rPr lang="en-US" dirty="0"/>
              <a:t>Remainder is divided mostly between households and the tertiary sector, mainly for the purposes of heating and cooling. </a:t>
            </a:r>
          </a:p>
          <a:p>
            <a:r>
              <a:rPr lang="en-US" dirty="0"/>
              <a:t>Although there has been a transition in recent years towards gas and renewables, with nuclear stable at around 25% of the electricity mix, in some Member States, rising gas prices prompted at least a return  temporarily to coal, despite its higher CO2 intensity per MWh.</a:t>
            </a:r>
          </a:p>
          <a:p>
            <a:endParaRPr lang="en-US" dirty="0"/>
          </a:p>
          <a:p>
            <a:r>
              <a:rPr lang="en-US" dirty="0"/>
              <a:t>The EU's dependency rate on energy imports stood at 61% in 2019 (56% in 2000). </a:t>
            </a:r>
            <a:endParaRPr lang="it-IT" dirty="0"/>
          </a:p>
        </p:txBody>
      </p:sp>
    </p:spTree>
    <p:extLst>
      <p:ext uri="{BB962C8B-B14F-4D97-AF65-F5344CB8AC3E}">
        <p14:creationId xmlns:p14="http://schemas.microsoft.com/office/powerpoint/2010/main" val="1786116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A0A618-0201-48B6-B88C-FCF97031B31A}"/>
              </a:ext>
            </a:extLst>
          </p:cNvPr>
          <p:cNvPicPr>
            <a:picLocks noChangeAspect="1"/>
          </p:cNvPicPr>
          <p:nvPr/>
        </p:nvPicPr>
        <p:blipFill rotWithShape="1">
          <a:blip r:embed="rId2"/>
          <a:srcRect l="8027" t="22267" r="29639" b="7200"/>
          <a:stretch/>
        </p:blipFill>
        <p:spPr>
          <a:xfrm>
            <a:off x="905256" y="227219"/>
            <a:ext cx="9262872" cy="6550881"/>
          </a:xfrm>
          <a:prstGeom prst="rect">
            <a:avLst/>
          </a:prstGeom>
        </p:spPr>
      </p:pic>
      <p:pic>
        <p:nvPicPr>
          <p:cNvPr id="4" name="Picture 3">
            <a:extLst>
              <a:ext uri="{FF2B5EF4-FFF2-40B4-BE49-F238E27FC236}">
                <a16:creationId xmlns:a16="http://schemas.microsoft.com/office/drawing/2014/main" id="{5DA83DF7-43BC-4930-B992-722AE69DDFFA}"/>
              </a:ext>
            </a:extLst>
          </p:cNvPr>
          <p:cNvPicPr>
            <a:picLocks noChangeAspect="1"/>
          </p:cNvPicPr>
          <p:nvPr/>
        </p:nvPicPr>
        <p:blipFill rotWithShape="1">
          <a:blip r:embed="rId3"/>
          <a:srcRect l="16367" t="12853" r="39715" b="22523"/>
          <a:stretch/>
        </p:blipFill>
        <p:spPr>
          <a:xfrm>
            <a:off x="2405448" y="881448"/>
            <a:ext cx="5955957" cy="5477445"/>
          </a:xfrm>
          <a:prstGeom prst="rect">
            <a:avLst/>
          </a:prstGeom>
        </p:spPr>
      </p:pic>
    </p:spTree>
    <p:extLst>
      <p:ext uri="{BB962C8B-B14F-4D97-AF65-F5344CB8AC3E}">
        <p14:creationId xmlns:p14="http://schemas.microsoft.com/office/powerpoint/2010/main" val="1471735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2AF86-9B87-4459-BFC4-BBDEB1ABC540}"/>
              </a:ext>
            </a:extLst>
          </p:cNvPr>
          <p:cNvSpPr>
            <a:spLocks noGrp="1"/>
          </p:cNvSpPr>
          <p:nvPr>
            <p:ph type="title"/>
          </p:nvPr>
        </p:nvSpPr>
        <p:spPr/>
        <p:txBody>
          <a:bodyPr/>
          <a:lstStyle/>
          <a:p>
            <a:r>
              <a:rPr lang="it-IT" dirty="0" err="1"/>
              <a:t>Coal</a:t>
            </a:r>
            <a:r>
              <a:rPr lang="it-IT" dirty="0"/>
              <a:t> power</a:t>
            </a:r>
          </a:p>
        </p:txBody>
      </p:sp>
      <p:sp>
        <p:nvSpPr>
          <p:cNvPr id="3" name="Content Placeholder 2">
            <a:extLst>
              <a:ext uri="{FF2B5EF4-FFF2-40B4-BE49-F238E27FC236}">
                <a16:creationId xmlns:a16="http://schemas.microsoft.com/office/drawing/2014/main" id="{51A4C994-D077-48DC-B0DB-9F90B35FD9F2}"/>
              </a:ext>
            </a:extLst>
          </p:cNvPr>
          <p:cNvSpPr>
            <a:spLocks noGrp="1"/>
          </p:cNvSpPr>
          <p:nvPr>
            <p:ph idx="1"/>
          </p:nvPr>
        </p:nvSpPr>
        <p:spPr/>
        <p:txBody>
          <a:bodyPr/>
          <a:lstStyle/>
          <a:p>
            <a:endParaRPr lang="it-IT"/>
          </a:p>
        </p:txBody>
      </p:sp>
      <p:pic>
        <p:nvPicPr>
          <p:cNvPr id="4" name="Picture 3">
            <a:extLst>
              <a:ext uri="{FF2B5EF4-FFF2-40B4-BE49-F238E27FC236}">
                <a16:creationId xmlns:a16="http://schemas.microsoft.com/office/drawing/2014/main" id="{F08C3052-A036-42DF-AA8F-D69584722BF5}"/>
              </a:ext>
            </a:extLst>
          </p:cNvPr>
          <p:cNvPicPr>
            <a:picLocks noChangeAspect="1"/>
          </p:cNvPicPr>
          <p:nvPr/>
        </p:nvPicPr>
        <p:blipFill rotWithShape="1">
          <a:blip r:embed="rId2"/>
          <a:srcRect l="13528" t="19867" r="13805" b="12667"/>
          <a:stretch/>
        </p:blipFill>
        <p:spPr>
          <a:xfrm>
            <a:off x="838200" y="1825625"/>
            <a:ext cx="7973568" cy="4626864"/>
          </a:xfrm>
          <a:prstGeom prst="rect">
            <a:avLst/>
          </a:prstGeom>
        </p:spPr>
      </p:pic>
    </p:spTree>
    <p:extLst>
      <p:ext uri="{BB962C8B-B14F-4D97-AF65-F5344CB8AC3E}">
        <p14:creationId xmlns:p14="http://schemas.microsoft.com/office/powerpoint/2010/main" val="508302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9BF4-4C8E-4C09-85BD-27238E368F91}"/>
              </a:ext>
            </a:extLst>
          </p:cNvPr>
          <p:cNvSpPr>
            <a:spLocks noGrp="1"/>
          </p:cNvSpPr>
          <p:nvPr>
            <p:ph type="title"/>
          </p:nvPr>
        </p:nvSpPr>
        <p:spPr/>
        <p:txBody>
          <a:bodyPr/>
          <a:lstStyle/>
          <a:p>
            <a:r>
              <a:rPr lang="it-IT" dirty="0"/>
              <a:t>the war</a:t>
            </a:r>
          </a:p>
        </p:txBody>
      </p:sp>
      <p:sp>
        <p:nvSpPr>
          <p:cNvPr id="3" name="Content Placeholder 2">
            <a:extLst>
              <a:ext uri="{FF2B5EF4-FFF2-40B4-BE49-F238E27FC236}">
                <a16:creationId xmlns:a16="http://schemas.microsoft.com/office/drawing/2014/main" id="{33FB591F-8D5F-4B08-8628-18D12515100F}"/>
              </a:ext>
            </a:extLst>
          </p:cNvPr>
          <p:cNvSpPr>
            <a:spLocks noGrp="1"/>
          </p:cNvSpPr>
          <p:nvPr>
            <p:ph idx="1"/>
          </p:nvPr>
        </p:nvSpPr>
        <p:spPr/>
        <p:txBody>
          <a:bodyPr>
            <a:normAutofit/>
          </a:bodyPr>
          <a:lstStyle/>
          <a:p>
            <a:pPr fontAlgn="base"/>
            <a:r>
              <a:rPr lang="en-US" dirty="0"/>
              <a:t>While before war prices of EU ETS permits grew in line with fossil fuels as the energy crisis unfolded, now the trend reversed. </a:t>
            </a:r>
          </a:p>
          <a:p>
            <a:pPr fontAlgn="base"/>
            <a:r>
              <a:rPr lang="en-US" dirty="0"/>
              <a:t>Selloff of CO2 permits may be caused by a lack of cash due to losses from energy and other commodities high prices.</a:t>
            </a:r>
            <a:endParaRPr lang="en-US" b="1" dirty="0"/>
          </a:p>
          <a:p>
            <a:pPr fontAlgn="base"/>
            <a:endParaRPr lang="it-IT" dirty="0"/>
          </a:p>
        </p:txBody>
      </p:sp>
    </p:spTree>
    <p:extLst>
      <p:ext uri="{BB962C8B-B14F-4D97-AF65-F5344CB8AC3E}">
        <p14:creationId xmlns:p14="http://schemas.microsoft.com/office/powerpoint/2010/main" val="39629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space.com/images/i/000/028/211/i02/earth-day-image-2013-9.jpg?13666414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257" y="-1012868"/>
            <a:ext cx="12453257" cy="9356189"/>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p:cNvSpPr txBox="1"/>
          <p:nvPr/>
        </p:nvSpPr>
        <p:spPr>
          <a:xfrm>
            <a:off x="1767570" y="367189"/>
            <a:ext cx="5371342" cy="1077218"/>
          </a:xfrm>
          <a:prstGeom prst="rect">
            <a:avLst/>
          </a:prstGeom>
          <a:noFill/>
        </p:spPr>
        <p:txBody>
          <a:bodyPr wrap="none" rtlCol="0">
            <a:spAutoFit/>
          </a:bodyPr>
          <a:lstStyle/>
          <a:p>
            <a:r>
              <a:rPr lang="it-IT" sz="3200" b="1" dirty="0">
                <a:solidFill>
                  <a:schemeClr val="bg1"/>
                </a:solidFill>
                <a:latin typeface="+mj-lt"/>
              </a:rPr>
              <a:t>Valentina.bosetti@unibocconi.it</a:t>
            </a:r>
          </a:p>
          <a:p>
            <a:r>
              <a:rPr lang="it-IT" sz="3200" b="1" dirty="0" err="1">
                <a:solidFill>
                  <a:schemeClr val="bg1"/>
                </a:solidFill>
                <a:latin typeface="+mj-lt"/>
              </a:rPr>
              <a:t>Thank</a:t>
            </a:r>
            <a:r>
              <a:rPr lang="it-IT" sz="3200" b="1" dirty="0">
                <a:solidFill>
                  <a:schemeClr val="bg1"/>
                </a:solidFill>
                <a:latin typeface="+mj-lt"/>
              </a:rPr>
              <a:t> </a:t>
            </a:r>
            <a:r>
              <a:rPr lang="it-IT" sz="3200" b="1" dirty="0" err="1">
                <a:solidFill>
                  <a:schemeClr val="bg1"/>
                </a:solidFill>
                <a:latin typeface="+mj-lt"/>
              </a:rPr>
              <a:t>you</a:t>
            </a:r>
            <a:r>
              <a:rPr lang="it-IT" sz="3200" b="1" dirty="0">
                <a:solidFill>
                  <a:schemeClr val="bg1"/>
                </a:solidFill>
                <a:latin typeface="+mj-lt"/>
              </a:rPr>
              <a:t>!</a:t>
            </a:r>
          </a:p>
        </p:txBody>
      </p:sp>
    </p:spTree>
    <p:extLst>
      <p:ext uri="{BB962C8B-B14F-4D97-AF65-F5344CB8AC3E}">
        <p14:creationId xmlns:p14="http://schemas.microsoft.com/office/powerpoint/2010/main" val="3321830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1FA5C28-C258-4AFD-9B0E-C1FB4DB643DF}"/>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dirty="0"/>
              <a:t>long </a:t>
            </a:r>
            <a:r>
              <a:rPr lang="it-IT" dirty="0" err="1"/>
              <a:t>run</a:t>
            </a:r>
            <a:endParaRPr lang="it-IT" dirty="0"/>
          </a:p>
        </p:txBody>
      </p:sp>
      <p:pic>
        <p:nvPicPr>
          <p:cNvPr id="2" name="Picture 1">
            <a:extLst>
              <a:ext uri="{FF2B5EF4-FFF2-40B4-BE49-F238E27FC236}">
                <a16:creationId xmlns:a16="http://schemas.microsoft.com/office/drawing/2014/main" id="{6BB812AF-AFE6-4BFA-847D-1D377EF71334}"/>
              </a:ext>
            </a:extLst>
          </p:cNvPr>
          <p:cNvPicPr>
            <a:picLocks noChangeAspect="1"/>
          </p:cNvPicPr>
          <p:nvPr/>
        </p:nvPicPr>
        <p:blipFill rotWithShape="1">
          <a:blip r:embed="rId2"/>
          <a:srcRect l="25226" t="12253" r="42567" b="45465"/>
          <a:stretch/>
        </p:blipFill>
        <p:spPr>
          <a:xfrm>
            <a:off x="3863546" y="560173"/>
            <a:ext cx="6763264" cy="5549348"/>
          </a:xfrm>
          <a:prstGeom prst="rect">
            <a:avLst/>
          </a:prstGeom>
        </p:spPr>
      </p:pic>
    </p:spTree>
    <p:extLst>
      <p:ext uri="{BB962C8B-B14F-4D97-AF65-F5344CB8AC3E}">
        <p14:creationId xmlns:p14="http://schemas.microsoft.com/office/powerpoint/2010/main" val="2660975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EDF0320-FEF6-4EF2-92D0-60BE4811C8B8}"/>
              </a:ext>
            </a:extLst>
          </p:cNvPr>
          <p:cNvSpPr txBox="1">
            <a:spLocks/>
          </p:cNvSpPr>
          <p:nvPr/>
        </p:nvSpPr>
        <p:spPr>
          <a:xfrm>
            <a:off x="435864" y="10728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dirty="0"/>
              <a:t>last 6 months</a:t>
            </a:r>
          </a:p>
        </p:txBody>
      </p:sp>
      <p:pic>
        <p:nvPicPr>
          <p:cNvPr id="2" name="Picture 1">
            <a:extLst>
              <a:ext uri="{FF2B5EF4-FFF2-40B4-BE49-F238E27FC236}">
                <a16:creationId xmlns:a16="http://schemas.microsoft.com/office/drawing/2014/main" id="{BA93385C-7BDA-4578-9FF9-869A9242E3C0}"/>
              </a:ext>
            </a:extLst>
          </p:cNvPr>
          <p:cNvPicPr>
            <a:picLocks noChangeAspect="1"/>
          </p:cNvPicPr>
          <p:nvPr/>
        </p:nvPicPr>
        <p:blipFill rotWithShape="1">
          <a:blip r:embed="rId2"/>
          <a:srcRect l="25210" t="11490" r="43372" b="43148"/>
          <a:stretch/>
        </p:blipFill>
        <p:spPr>
          <a:xfrm>
            <a:off x="3855307" y="0"/>
            <a:ext cx="6977449" cy="6296318"/>
          </a:xfrm>
          <a:prstGeom prst="rect">
            <a:avLst/>
          </a:prstGeom>
        </p:spPr>
      </p:pic>
    </p:spTree>
    <p:extLst>
      <p:ext uri="{BB962C8B-B14F-4D97-AF65-F5344CB8AC3E}">
        <p14:creationId xmlns:p14="http://schemas.microsoft.com/office/powerpoint/2010/main" val="4174729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09F85-70DF-4EBD-AC4B-1DA1E842B568}"/>
              </a:ext>
            </a:extLst>
          </p:cNvPr>
          <p:cNvSpPr>
            <a:spLocks noGrp="1"/>
          </p:cNvSpPr>
          <p:nvPr>
            <p:ph type="title"/>
          </p:nvPr>
        </p:nvSpPr>
        <p:spPr/>
        <p:txBody>
          <a:bodyPr/>
          <a:lstStyle/>
          <a:p>
            <a:r>
              <a:rPr lang="it-IT" dirty="0" err="1"/>
              <a:t>Overview</a:t>
            </a:r>
            <a:endParaRPr lang="it-IT" dirty="0"/>
          </a:p>
        </p:txBody>
      </p:sp>
      <p:sp>
        <p:nvSpPr>
          <p:cNvPr id="3" name="Content Placeholder 2">
            <a:extLst>
              <a:ext uri="{FF2B5EF4-FFF2-40B4-BE49-F238E27FC236}">
                <a16:creationId xmlns:a16="http://schemas.microsoft.com/office/drawing/2014/main" id="{F0337BC4-4E1D-4A7E-BF4D-0E34D1EB8045}"/>
              </a:ext>
            </a:extLst>
          </p:cNvPr>
          <p:cNvSpPr>
            <a:spLocks noGrp="1"/>
          </p:cNvSpPr>
          <p:nvPr>
            <p:ph idx="1"/>
          </p:nvPr>
        </p:nvSpPr>
        <p:spPr/>
        <p:txBody>
          <a:bodyPr>
            <a:normAutofit fontScale="70000" lnSpcReduction="20000"/>
          </a:bodyPr>
          <a:lstStyle/>
          <a:p>
            <a:r>
              <a:rPr lang="en-US" dirty="0"/>
              <a:t>In 2021, the European price of carbon marked a sharp increase, albeit far below the increase in gas prices.</a:t>
            </a:r>
          </a:p>
          <a:p>
            <a:r>
              <a:rPr lang="en-US" dirty="0"/>
              <a:t>The increase is due to the increased demand for emission allowances due to </a:t>
            </a:r>
          </a:p>
          <a:p>
            <a:pPr lvl="1"/>
            <a:r>
              <a:rPr lang="en-US" dirty="0"/>
              <a:t>acceleration of activity  economic after COVID-19</a:t>
            </a:r>
          </a:p>
          <a:p>
            <a:pPr lvl="1"/>
            <a:r>
              <a:rPr lang="en-US" dirty="0"/>
              <a:t>expectations related to climate goals for 2030 </a:t>
            </a:r>
          </a:p>
          <a:p>
            <a:pPr lvl="1"/>
            <a:r>
              <a:rPr lang="en-US" dirty="0"/>
              <a:t>high gas prices, as they induce to use more coal for energy purposes</a:t>
            </a:r>
          </a:p>
          <a:p>
            <a:r>
              <a:rPr lang="en-US" dirty="0"/>
              <a:t>And market factors:</a:t>
            </a:r>
          </a:p>
          <a:p>
            <a:pPr lvl="1"/>
            <a:r>
              <a:rPr lang="en-US" dirty="0"/>
              <a:t>market stability reserve only controls quantity</a:t>
            </a:r>
          </a:p>
          <a:p>
            <a:pPr lvl="1"/>
            <a:r>
              <a:rPr lang="en-US" dirty="0"/>
              <a:t>Increased share of auctioned allowances</a:t>
            </a:r>
          </a:p>
          <a:p>
            <a:pPr lvl="1"/>
            <a:endParaRPr lang="en-US" dirty="0"/>
          </a:p>
          <a:p>
            <a:r>
              <a:rPr lang="en-US" dirty="0"/>
              <a:t>The Emissions Trading System (ETS) provides safeguards in case of excessive price fluctuations, but conditions so far have not activated them. </a:t>
            </a:r>
          </a:p>
          <a:p>
            <a:pPr marL="0" indent="0">
              <a:buNone/>
            </a:pPr>
            <a:r>
              <a:rPr lang="en-US" dirty="0"/>
              <a:t>From the end of February 2022, the European price of carbon plummeted to EUR 55 and bounced back at 70 per ton. Prices for CO2 permits have also plunged in North America, the United Kingdom and Australia despite record-high levels for natural gas and coal and an oil surge.</a:t>
            </a:r>
          </a:p>
        </p:txBody>
      </p:sp>
    </p:spTree>
    <p:extLst>
      <p:ext uri="{BB962C8B-B14F-4D97-AF65-F5344CB8AC3E}">
        <p14:creationId xmlns:p14="http://schemas.microsoft.com/office/powerpoint/2010/main" val="3978847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ABCE4-CDCB-4A4F-BDCD-01EE56178F44}"/>
              </a:ext>
            </a:extLst>
          </p:cNvPr>
          <p:cNvSpPr>
            <a:spLocks noGrp="1"/>
          </p:cNvSpPr>
          <p:nvPr>
            <p:ph type="ctrTitle"/>
          </p:nvPr>
        </p:nvSpPr>
        <p:spPr/>
        <p:txBody>
          <a:bodyPr/>
          <a:lstStyle/>
          <a:p>
            <a:r>
              <a:rPr lang="it-IT" dirty="0" err="1"/>
              <a:t>eu</a:t>
            </a:r>
            <a:r>
              <a:rPr lang="it-IT" dirty="0"/>
              <a:t> </a:t>
            </a:r>
            <a:r>
              <a:rPr lang="it-IT" dirty="0" err="1"/>
              <a:t>ets</a:t>
            </a:r>
            <a:r>
              <a:rPr lang="it-IT" dirty="0"/>
              <a:t> market factors</a:t>
            </a:r>
          </a:p>
        </p:txBody>
      </p:sp>
      <p:sp>
        <p:nvSpPr>
          <p:cNvPr id="3" name="Subtitle 2">
            <a:extLst>
              <a:ext uri="{FF2B5EF4-FFF2-40B4-BE49-F238E27FC236}">
                <a16:creationId xmlns:a16="http://schemas.microsoft.com/office/drawing/2014/main" id="{451A7449-6879-4B65-AB73-7A290A0C7D14}"/>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1407608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815E1-9FA1-4D85-8148-9C97F1DC9833}"/>
              </a:ext>
            </a:extLst>
          </p:cNvPr>
          <p:cNvSpPr>
            <a:spLocks noGrp="1"/>
          </p:cNvSpPr>
          <p:nvPr>
            <p:ph type="title"/>
          </p:nvPr>
        </p:nvSpPr>
        <p:spPr/>
        <p:txBody>
          <a:bodyPr/>
          <a:lstStyle/>
          <a:p>
            <a:r>
              <a:rPr lang="it-IT" dirty="0" err="1"/>
              <a:t>expectations</a:t>
            </a:r>
            <a:r>
              <a:rPr lang="it-IT" dirty="0"/>
              <a:t> on the CAP</a:t>
            </a:r>
          </a:p>
        </p:txBody>
      </p:sp>
      <p:sp>
        <p:nvSpPr>
          <p:cNvPr id="3" name="Content Placeholder 2">
            <a:extLst>
              <a:ext uri="{FF2B5EF4-FFF2-40B4-BE49-F238E27FC236}">
                <a16:creationId xmlns:a16="http://schemas.microsoft.com/office/drawing/2014/main" id="{1D4CB2C2-E005-4331-A0D8-FCD6C87E1E36}"/>
              </a:ext>
            </a:extLst>
          </p:cNvPr>
          <p:cNvSpPr>
            <a:spLocks noGrp="1"/>
          </p:cNvSpPr>
          <p:nvPr>
            <p:ph idx="1"/>
          </p:nvPr>
        </p:nvSpPr>
        <p:spPr/>
        <p:txBody>
          <a:bodyPr/>
          <a:lstStyle/>
          <a:p>
            <a:r>
              <a:rPr lang="it-IT" dirty="0"/>
              <a:t>The </a:t>
            </a:r>
            <a:r>
              <a:rPr lang="it-IT" dirty="0" err="1"/>
              <a:t>Fit</a:t>
            </a:r>
            <a:r>
              <a:rPr lang="it-IT" dirty="0"/>
              <a:t> for 55 plan </a:t>
            </a:r>
            <a:r>
              <a:rPr lang="it-IT" dirty="0" err="1"/>
              <a:t>makes</a:t>
            </a:r>
            <a:r>
              <a:rPr lang="it-IT" dirty="0"/>
              <a:t> </a:t>
            </a:r>
            <a:r>
              <a:rPr lang="it-IT" dirty="0" err="1"/>
              <a:t>cap</a:t>
            </a:r>
            <a:r>
              <a:rPr lang="it-IT" dirty="0"/>
              <a:t> more </a:t>
            </a:r>
            <a:r>
              <a:rPr lang="it-IT" dirty="0" err="1"/>
              <a:t>stringent</a:t>
            </a:r>
            <a:r>
              <a:rPr lang="it-IT" dirty="0"/>
              <a:t>, 55% </a:t>
            </a:r>
            <a:r>
              <a:rPr lang="it-IT" dirty="0" err="1"/>
              <a:t>compared</a:t>
            </a:r>
            <a:r>
              <a:rPr lang="it-IT" dirty="0"/>
              <a:t> to 1990</a:t>
            </a:r>
          </a:p>
          <a:p>
            <a:r>
              <a:rPr lang="it-IT" dirty="0"/>
              <a:t>In 2050 </a:t>
            </a:r>
            <a:r>
              <a:rPr lang="it-IT" dirty="0" err="1"/>
              <a:t>climate</a:t>
            </a:r>
            <a:r>
              <a:rPr lang="it-IT" dirty="0"/>
              <a:t> </a:t>
            </a:r>
            <a:r>
              <a:rPr lang="it-IT" dirty="0" err="1"/>
              <a:t>neutrality</a:t>
            </a:r>
            <a:endParaRPr lang="it-IT" dirty="0"/>
          </a:p>
          <a:p>
            <a:r>
              <a:rPr lang="it-IT" dirty="0" err="1"/>
              <a:t>Proposal</a:t>
            </a:r>
            <a:r>
              <a:rPr lang="it-IT" dirty="0"/>
              <a:t> to include shipping </a:t>
            </a:r>
            <a:r>
              <a:rPr lang="it-IT" dirty="0" err="1"/>
              <a:t>emissions</a:t>
            </a:r>
            <a:r>
              <a:rPr lang="it-IT" dirty="0"/>
              <a:t> in EU ETS</a:t>
            </a:r>
          </a:p>
          <a:p>
            <a:r>
              <a:rPr lang="it-IT" dirty="0" err="1"/>
              <a:t>Creating</a:t>
            </a:r>
            <a:r>
              <a:rPr lang="it-IT" dirty="0"/>
              <a:t> a market for other sectors (e.g. </a:t>
            </a:r>
            <a:r>
              <a:rPr lang="it-IT" dirty="0" err="1"/>
              <a:t>transport</a:t>
            </a:r>
            <a:r>
              <a:rPr lang="it-IT" dirty="0"/>
              <a:t>)</a:t>
            </a:r>
          </a:p>
          <a:p>
            <a:endParaRPr lang="it-IT" dirty="0"/>
          </a:p>
        </p:txBody>
      </p:sp>
    </p:spTree>
    <p:extLst>
      <p:ext uri="{BB962C8B-B14F-4D97-AF65-F5344CB8AC3E}">
        <p14:creationId xmlns:p14="http://schemas.microsoft.com/office/powerpoint/2010/main" val="618253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31FC8-00CF-44A8-94F7-0068F1F1EB48}"/>
              </a:ext>
            </a:extLst>
          </p:cNvPr>
          <p:cNvSpPr>
            <a:spLocks noGrp="1"/>
          </p:cNvSpPr>
          <p:nvPr>
            <p:ph type="title"/>
          </p:nvPr>
        </p:nvSpPr>
        <p:spPr/>
        <p:txBody>
          <a:bodyPr/>
          <a:lstStyle/>
          <a:p>
            <a:r>
              <a:rPr lang="en-US" dirty="0"/>
              <a:t>auctioned allowances</a:t>
            </a:r>
            <a:endParaRPr lang="it-IT" dirty="0"/>
          </a:p>
        </p:txBody>
      </p:sp>
      <p:sp>
        <p:nvSpPr>
          <p:cNvPr id="3" name="Content Placeholder 2">
            <a:extLst>
              <a:ext uri="{FF2B5EF4-FFF2-40B4-BE49-F238E27FC236}">
                <a16:creationId xmlns:a16="http://schemas.microsoft.com/office/drawing/2014/main" id="{A00C678B-AAD5-4272-8836-EF26493F6724}"/>
              </a:ext>
            </a:extLst>
          </p:cNvPr>
          <p:cNvSpPr>
            <a:spLocks noGrp="1"/>
          </p:cNvSpPr>
          <p:nvPr>
            <p:ph idx="1"/>
          </p:nvPr>
        </p:nvSpPr>
        <p:spPr/>
        <p:txBody>
          <a:bodyPr>
            <a:normAutofit/>
          </a:bodyPr>
          <a:lstStyle/>
          <a:p>
            <a:r>
              <a:rPr lang="en-US" dirty="0"/>
              <a:t>In total, the Commission estimated that 57% of the total amount of general allowances were auctioned in phase 3. </a:t>
            </a:r>
          </a:p>
          <a:p>
            <a:r>
              <a:rPr lang="en-US" dirty="0"/>
              <a:t>In phase 4 (2021-2030), the share of allowances to be auctioned remains the same.</a:t>
            </a:r>
          </a:p>
          <a:p>
            <a:r>
              <a:rPr lang="it-IT" dirty="0"/>
              <a:t>Progressive Phase out free </a:t>
            </a:r>
            <a:r>
              <a:rPr lang="it-IT" dirty="0" err="1"/>
              <a:t>allowances</a:t>
            </a:r>
            <a:r>
              <a:rPr lang="it-IT" dirty="0"/>
              <a:t> for </a:t>
            </a:r>
            <a:r>
              <a:rPr lang="it-IT" dirty="0" err="1"/>
              <a:t>aviation</a:t>
            </a:r>
            <a:r>
              <a:rPr lang="it-IT" dirty="0"/>
              <a:t> (</a:t>
            </a:r>
            <a:r>
              <a:rPr lang="it-IT" dirty="0" err="1"/>
              <a:t>completed</a:t>
            </a:r>
            <a:r>
              <a:rPr lang="it-IT" dirty="0"/>
              <a:t> in 2027)</a:t>
            </a:r>
          </a:p>
          <a:p>
            <a:endParaRPr lang="it-IT" dirty="0"/>
          </a:p>
        </p:txBody>
      </p:sp>
    </p:spTree>
    <p:extLst>
      <p:ext uri="{BB962C8B-B14F-4D97-AF65-F5344CB8AC3E}">
        <p14:creationId xmlns:p14="http://schemas.microsoft.com/office/powerpoint/2010/main" val="4277251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31FC8-00CF-44A8-94F7-0068F1F1EB48}"/>
              </a:ext>
            </a:extLst>
          </p:cNvPr>
          <p:cNvSpPr>
            <a:spLocks noGrp="1"/>
          </p:cNvSpPr>
          <p:nvPr>
            <p:ph type="title"/>
          </p:nvPr>
        </p:nvSpPr>
        <p:spPr/>
        <p:txBody>
          <a:bodyPr/>
          <a:lstStyle/>
          <a:p>
            <a:r>
              <a:rPr lang="en-US" dirty="0"/>
              <a:t>the  market  stability  reserve</a:t>
            </a:r>
            <a:endParaRPr lang="it-IT" dirty="0"/>
          </a:p>
        </p:txBody>
      </p:sp>
      <p:sp>
        <p:nvSpPr>
          <p:cNvPr id="4" name="Rectangle 3">
            <a:extLst>
              <a:ext uri="{FF2B5EF4-FFF2-40B4-BE49-F238E27FC236}">
                <a16:creationId xmlns:a16="http://schemas.microsoft.com/office/drawing/2014/main" id="{D38764E4-CD94-428D-A983-911CC2C6278A}"/>
              </a:ext>
            </a:extLst>
          </p:cNvPr>
          <p:cNvSpPr/>
          <p:nvPr/>
        </p:nvSpPr>
        <p:spPr>
          <a:xfrm>
            <a:off x="649224" y="1570054"/>
            <a:ext cx="11155680" cy="4801314"/>
          </a:xfrm>
          <a:prstGeom prst="rect">
            <a:avLst/>
          </a:prstGeom>
        </p:spPr>
        <p:txBody>
          <a:bodyPr wrap="square">
            <a:spAutoFit/>
          </a:bodyPr>
          <a:lstStyle/>
          <a:p>
            <a:r>
              <a:rPr lang="en-US" dirty="0"/>
              <a:t>Established  in  2015, in operation from 2019,  the  market  stability  reserve  (MSR)  was  introduced  as  a </a:t>
            </a:r>
            <a:r>
              <a:rPr lang="en-US" b="1" dirty="0"/>
              <a:t>means  to  align  the supply  of  emissions  allowances  more  closely  with  demand</a:t>
            </a:r>
            <a:r>
              <a:rPr lang="en-US" dirty="0"/>
              <a:t>,  and  enhance the  resilience  of  the ETS. </a:t>
            </a:r>
          </a:p>
          <a:p>
            <a:r>
              <a:rPr lang="en-US" dirty="0"/>
              <a:t>The  MSR  operates  entirely  on  the  basis  of  pre-defined rules  without  any possibility  for  intervention  by  the  Commission  or  Member  States,  in  order  to  maintain regulatory stability  and  ensure  long-term  predictability. </a:t>
            </a:r>
          </a:p>
          <a:p>
            <a:r>
              <a:rPr lang="en-US" dirty="0"/>
              <a:t>Rule-based mechanism to reduce/increase total  number  of  allowances  in  circulation,  by  absorbing/releasing  parts  of  the  auction  volumes. The surplus of allowances determines the response of the stability reserve:</a:t>
            </a:r>
          </a:p>
          <a:p>
            <a:pPr marL="514350" indent="-514350">
              <a:buFont typeface="+mj-lt"/>
              <a:buAutoNum type="arabicPeriod"/>
            </a:pPr>
            <a:r>
              <a:rPr lang="en-US" dirty="0"/>
              <a:t>If  surplus &gt; threshold A, a predetermined percentage of the surplus is withheld from auctions and added to the reserve;</a:t>
            </a:r>
          </a:p>
          <a:p>
            <a:pPr marL="514350" indent="-514350">
              <a:buFont typeface="+mj-lt"/>
              <a:buAutoNum type="arabicPeriod"/>
            </a:pPr>
            <a:r>
              <a:rPr lang="en-US" dirty="0"/>
              <a:t>if surplus &lt; threshold B, some allowances are taken from the reserve and injected into the market through auction.</a:t>
            </a:r>
          </a:p>
          <a:p>
            <a:r>
              <a:rPr lang="en-US" b="1" dirty="0"/>
              <a:t>Triggers</a:t>
            </a:r>
            <a:r>
              <a:rPr lang="en-US" dirty="0"/>
              <a:t>: minimum and maximum  total  number  of  allowances  in  circulation; </a:t>
            </a:r>
            <a:r>
              <a:rPr lang="en-US" b="1" dirty="0"/>
              <a:t>actions</a:t>
            </a:r>
            <a:r>
              <a:rPr lang="en-US" dirty="0"/>
              <a:t>: intake rate; minimum number of allowances in the reserve. </a:t>
            </a:r>
          </a:p>
          <a:p>
            <a:r>
              <a:rPr lang="en-US" dirty="0"/>
              <a:t>Amendment  proposed to  maintain the  current  doubled intake rate  (24  %)  and  minimum  number  of  allowances  placed  in  the reserve  (200  million)  until 31  December 2030,  the  end of  Phase  IV  of  the  EU  ETS.  </a:t>
            </a:r>
          </a:p>
          <a:p>
            <a:r>
              <a:rPr lang="en-US" dirty="0"/>
              <a:t>From  1  January  2031 onwards  the  intake  rate would fall  to 12  %  and  the  minimum  number  of  allowances  to 100 million. </a:t>
            </a:r>
          </a:p>
          <a:p>
            <a:r>
              <a:rPr lang="en-US" dirty="0"/>
              <a:t>The  Commission notes  that the  proposal affects  Member  States'  budgets  by  reducing auction  volumes. </a:t>
            </a:r>
          </a:p>
        </p:txBody>
      </p:sp>
    </p:spTree>
    <p:extLst>
      <p:ext uri="{BB962C8B-B14F-4D97-AF65-F5344CB8AC3E}">
        <p14:creationId xmlns:p14="http://schemas.microsoft.com/office/powerpoint/2010/main" val="2557227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ABCE4-CDCB-4A4F-BDCD-01EE56178F44}"/>
              </a:ext>
            </a:extLst>
          </p:cNvPr>
          <p:cNvSpPr>
            <a:spLocks noGrp="1"/>
          </p:cNvSpPr>
          <p:nvPr>
            <p:ph type="ctrTitle"/>
          </p:nvPr>
        </p:nvSpPr>
        <p:spPr/>
        <p:txBody>
          <a:bodyPr/>
          <a:lstStyle/>
          <a:p>
            <a:r>
              <a:rPr lang="it-IT" dirty="0" err="1"/>
              <a:t>energy</a:t>
            </a:r>
            <a:r>
              <a:rPr lang="it-IT" dirty="0"/>
              <a:t> </a:t>
            </a:r>
            <a:r>
              <a:rPr lang="it-IT" dirty="0" err="1"/>
              <a:t>markets</a:t>
            </a:r>
            <a:endParaRPr lang="it-IT" dirty="0"/>
          </a:p>
        </p:txBody>
      </p:sp>
      <p:sp>
        <p:nvSpPr>
          <p:cNvPr id="3" name="Subtitle 2">
            <a:extLst>
              <a:ext uri="{FF2B5EF4-FFF2-40B4-BE49-F238E27FC236}">
                <a16:creationId xmlns:a16="http://schemas.microsoft.com/office/drawing/2014/main" id="{451A7449-6879-4B65-AB73-7A290A0C7D14}"/>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182693586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749</Words>
  <Application>Microsoft Office PowerPoint</Application>
  <PresentationFormat>Widescreen</PresentationFormat>
  <Paragraphs>54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MS PGothic</vt:lpstr>
      <vt:lpstr>Arial</vt:lpstr>
      <vt:lpstr>Calibri</vt:lpstr>
      <vt:lpstr>Calibri Light</vt:lpstr>
      <vt:lpstr>Helvetica</vt:lpstr>
      <vt:lpstr>Tema di Office</vt:lpstr>
      <vt:lpstr>PowerPoint Presentation</vt:lpstr>
      <vt:lpstr>PowerPoint Presentation</vt:lpstr>
      <vt:lpstr>PowerPoint Presentation</vt:lpstr>
      <vt:lpstr>Overview</vt:lpstr>
      <vt:lpstr>eu ets market factors</vt:lpstr>
      <vt:lpstr>expectations on the CAP</vt:lpstr>
      <vt:lpstr>auctioned allowances</vt:lpstr>
      <vt:lpstr>the  market  stability  reserve</vt:lpstr>
      <vt:lpstr>energy markets</vt:lpstr>
      <vt:lpstr>the energy demand driver</vt:lpstr>
      <vt:lpstr>PowerPoint Presentation</vt:lpstr>
      <vt:lpstr>Coal power</vt:lpstr>
      <vt:lpstr>the war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Pietro Andreoni</dc:creator>
  <cp:lastModifiedBy>Valentina Bosetti</cp:lastModifiedBy>
  <cp:revision>190</cp:revision>
  <cp:lastPrinted>2021-06-22T12:59:46Z</cp:lastPrinted>
  <dcterms:created xsi:type="dcterms:W3CDTF">2021-03-29T14:10:47Z</dcterms:created>
  <dcterms:modified xsi:type="dcterms:W3CDTF">2022-03-10T16:19:50Z</dcterms:modified>
</cp:coreProperties>
</file>