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03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01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20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34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8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4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8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32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6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39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07C2-A96B-4631-8336-D5276C86137B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33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507C2-A96B-4631-8336-D5276C86137B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94F3-6955-446D-A097-509769FEF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8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7" Type="http://schemas.openxmlformats.org/officeDocument/2006/relationships/image" Target="../media/image25.png"/><Relationship Id="rId12" Type="http://schemas.openxmlformats.org/officeDocument/2006/relationships/image" Target="../media/image35.png"/><Relationship Id="rId2" Type="http://schemas.openxmlformats.org/officeDocument/2006/relationships/image" Target="../media/image3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1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9" Type="http://schemas.openxmlformats.org/officeDocument/2006/relationships/image" Target="../media/image29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>
            <a:cxnSpLocks/>
          </p:cNvCxnSpPr>
          <p:nvPr/>
        </p:nvCxnSpPr>
        <p:spPr>
          <a:xfrm>
            <a:off x="304800" y="3314700"/>
            <a:ext cx="4800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70832" y="188086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581150" y="25527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048000" y="1752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393292" y="273231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28700" y="447675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962150" y="3810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283845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408711" y="3556908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471185" y="841074"/>
                <a:ext cx="5374826" cy="798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4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85" y="841074"/>
                <a:ext cx="5374826" cy="798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5060177" y="2977575"/>
                <a:ext cx="82016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177" y="2977575"/>
                <a:ext cx="82016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1028700" y="3593865"/>
                <a:ext cx="6009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3593865"/>
                <a:ext cx="6009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/>
          <p:cNvCxnSpPr>
            <a:cxnSpLocks/>
            <a:endCxn id="26" idx="0"/>
          </p:cNvCxnSpPr>
          <p:nvPr/>
        </p:nvCxnSpPr>
        <p:spPr>
          <a:xfrm>
            <a:off x="1104900" y="3336182"/>
            <a:ext cx="0" cy="114056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  <a:endCxn id="11" idx="4"/>
          </p:cNvCxnSpPr>
          <p:nvPr/>
        </p:nvCxnSpPr>
        <p:spPr>
          <a:xfrm flipV="1">
            <a:off x="1657350" y="2705100"/>
            <a:ext cx="0" cy="651119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661708" y="2725010"/>
                <a:ext cx="6009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708" y="2725010"/>
                <a:ext cx="60099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066921" y="4280640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21" y="4280640"/>
                <a:ext cx="681504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11631" y="2309905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31" y="2309905"/>
                <a:ext cx="681504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/>
          <p:cNvSpPr txBox="1"/>
          <p:nvPr/>
        </p:nvSpPr>
        <p:spPr>
          <a:xfrm>
            <a:off x="5733864" y="2187760"/>
            <a:ext cx="6458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rgbClr val="7030A0"/>
                </a:solidFill>
              </a:rPr>
              <a:t>Residuen - Abstand eines Falles zum Mittelwert</a:t>
            </a:r>
            <a:endParaRPr lang="de-DE" sz="2000" b="1" dirty="0">
              <a:solidFill>
                <a:schemeClr val="accent1"/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Mittelwert</a:t>
            </a:r>
          </a:p>
          <a:p>
            <a:endParaRPr lang="de-DE" sz="2000" b="1" dirty="0">
              <a:solidFill>
                <a:srgbClr val="7030A0"/>
              </a:solidFill>
            </a:endParaRPr>
          </a:p>
          <a:p>
            <a:r>
              <a:rPr lang="de-DE" sz="2000" b="1" dirty="0">
                <a:solidFill>
                  <a:srgbClr val="7030A0"/>
                </a:solidFill>
              </a:rPr>
              <a:t>Residuen - Abstand eines Falles zum Mittelwert</a:t>
            </a:r>
            <a:endParaRPr lang="de-DE" sz="2000" b="1" dirty="0">
              <a:solidFill>
                <a:schemeClr val="accent4"/>
              </a:solidFill>
            </a:endParaRPr>
          </a:p>
          <a:p>
            <a:endParaRPr lang="de-DE" sz="2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1301780" y="5227503"/>
                <a:ext cx="9713635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𝑃𝑢𝑛𝑘𝑡𝑒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𝑀𝑖𝑡𝑡𝑒𝑙𝑤𝑒𝑟𝑡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𝑎𝑙𝑙𝑒𝑟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ü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𝐹𝑒h𝑙𝑒𝑟</m:t>
                          </m:r>
                        </m:e>
                        <m:sub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54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80" y="5227503"/>
                <a:ext cx="9713635" cy="5985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/>
          <p:cNvCxnSpPr>
            <a:cxnSpLocks/>
          </p:cNvCxnSpPr>
          <p:nvPr/>
        </p:nvCxnSpPr>
        <p:spPr>
          <a:xfrm flipV="1">
            <a:off x="141514" y="1719524"/>
            <a:ext cx="0" cy="327339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136214" y="4672341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4" y="4672341"/>
                <a:ext cx="47295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38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5" grpId="0"/>
      <p:bldP spid="46" grpId="0"/>
      <p:bldP spid="54" grpId="0"/>
      <p:bldP spid="55" grpId="0"/>
      <p:bldP spid="56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>
            <a:cxnSpLocks/>
          </p:cNvCxnSpPr>
          <p:nvPr/>
        </p:nvCxnSpPr>
        <p:spPr>
          <a:xfrm>
            <a:off x="304800" y="3314700"/>
            <a:ext cx="4800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028700" y="211455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581150" y="25527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048000" y="1752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393292" y="273231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cxnSpLocks/>
          </p:cNvCxnSpPr>
          <p:nvPr/>
        </p:nvCxnSpPr>
        <p:spPr>
          <a:xfrm>
            <a:off x="304800" y="2324100"/>
            <a:ext cx="4968000" cy="0"/>
          </a:xfrm>
          <a:prstGeom prst="line">
            <a:avLst/>
          </a:prstGeom>
          <a:ln w="508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cxnSpLocks/>
          </p:cNvCxnSpPr>
          <p:nvPr/>
        </p:nvCxnSpPr>
        <p:spPr>
          <a:xfrm>
            <a:off x="304800" y="4248150"/>
            <a:ext cx="4968000" cy="0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028700" y="447675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962150" y="3810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283845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408711" y="3671208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471186" y="857404"/>
                <a:ext cx="5374826" cy="798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4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86" y="857404"/>
                <a:ext cx="5374826" cy="798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>
            <a:cxnSpLocks/>
          </p:cNvCxnSpPr>
          <p:nvPr/>
        </p:nvCxnSpPr>
        <p:spPr>
          <a:xfrm flipV="1">
            <a:off x="3124200" y="2333624"/>
            <a:ext cx="0" cy="1008000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3124200" y="2540445"/>
                <a:ext cx="6939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40445"/>
                <a:ext cx="6939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mit Pfeil 38"/>
          <p:cNvCxnSpPr>
            <a:cxnSpLocks/>
          </p:cNvCxnSpPr>
          <p:nvPr/>
        </p:nvCxnSpPr>
        <p:spPr>
          <a:xfrm>
            <a:off x="2535707" y="3285672"/>
            <a:ext cx="0" cy="962478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2518929" y="3388510"/>
                <a:ext cx="7034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29" y="3388510"/>
                <a:ext cx="70346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5060177" y="2977575"/>
                <a:ext cx="82016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177" y="2977575"/>
                <a:ext cx="8201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4499166" y="3708977"/>
                <a:ext cx="753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166" y="3708977"/>
                <a:ext cx="7532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/>
          <p:cNvCxnSpPr>
            <a:cxnSpLocks/>
          </p:cNvCxnSpPr>
          <p:nvPr/>
        </p:nvCxnSpPr>
        <p:spPr>
          <a:xfrm flipV="1">
            <a:off x="4484911" y="3810000"/>
            <a:ext cx="0" cy="43815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  <a:endCxn id="13" idx="0"/>
          </p:cNvCxnSpPr>
          <p:nvPr/>
        </p:nvCxnSpPr>
        <p:spPr>
          <a:xfrm>
            <a:off x="4469492" y="2297000"/>
            <a:ext cx="0" cy="43531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4444793" y="2187760"/>
                <a:ext cx="753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93" y="2187760"/>
                <a:ext cx="75328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15028" y="3477201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028" y="3477201"/>
                <a:ext cx="681504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3810355" y="2476501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355" y="2476501"/>
                <a:ext cx="681504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/>
          <p:cNvSpPr txBox="1"/>
          <p:nvPr/>
        </p:nvSpPr>
        <p:spPr>
          <a:xfrm>
            <a:off x="5733864" y="2187760"/>
            <a:ext cx="9034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/>
                </a:solidFill>
              </a:rPr>
              <a:t>Schule 1 – Fälle und Gruppenmittelwert (Group Mean) </a:t>
            </a:r>
          </a:p>
          <a:p>
            <a:r>
              <a:rPr lang="de-DE" sz="2000" b="1" dirty="0">
                <a:solidFill>
                  <a:schemeClr val="accent4"/>
                </a:solidFill>
              </a:rPr>
              <a:t>Level 2 Residuen – Abstand eines Group zum Grand Mean</a:t>
            </a: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Gesamtmittelwert (Grand Mean)</a:t>
            </a:r>
          </a:p>
          <a:p>
            <a:endParaRPr lang="de-DE" sz="2000" b="1" dirty="0">
              <a:solidFill>
                <a:srgbClr val="7030A0"/>
              </a:solidFill>
            </a:endParaRPr>
          </a:p>
          <a:p>
            <a:r>
              <a:rPr lang="de-DE" sz="2000" b="1" dirty="0">
                <a:solidFill>
                  <a:srgbClr val="7030A0"/>
                </a:solidFill>
              </a:rPr>
              <a:t>Level 1 Residuen - Abstand eines Falles zum Group Mean</a:t>
            </a:r>
            <a:endParaRPr lang="de-DE" sz="2000" b="1" dirty="0">
              <a:solidFill>
                <a:schemeClr val="accent4"/>
              </a:solidFill>
            </a:endParaRPr>
          </a:p>
          <a:p>
            <a:r>
              <a:rPr lang="de-DE" sz="2000" b="1" dirty="0">
                <a:solidFill>
                  <a:srgbClr val="FF0000"/>
                </a:solidFill>
              </a:rPr>
              <a:t>Schule 2 – Fälle und Gruppenmittelwert (Group Mean)</a:t>
            </a:r>
          </a:p>
          <a:p>
            <a:endParaRPr lang="de-DE" sz="2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2599" y="5178341"/>
                <a:ext cx="1219200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𝑃𝑢𝑛𝑘𝑡𝑒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𝑀𝑖𝑡𝑡𝑒𝑙𝑤𝑒𝑟𝑡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𝑎𝑙𝑙𝑒𝑟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ü</m:t>
                      </m:r>
                      <m:r>
                        <a:rPr lang="de-DE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𝑙𝑒𝑟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𝐹𝑒h𝑙𝑒𝑟</m:t>
                          </m:r>
                        </m:e>
                        <m:sub>
                          <m:r>
                            <a:rPr lang="de-DE" sz="3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3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𝐹𝑒h𝑙𝑒𝑟</m:t>
                          </m:r>
                        </m:e>
                        <m:sub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54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9" y="5178341"/>
                <a:ext cx="12192000" cy="5985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/>
          <p:cNvCxnSpPr>
            <a:cxnSpLocks/>
          </p:cNvCxnSpPr>
          <p:nvPr/>
        </p:nvCxnSpPr>
        <p:spPr>
          <a:xfrm flipV="1">
            <a:off x="141514" y="1719524"/>
            <a:ext cx="0" cy="327339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136214" y="4672341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4" y="4672341"/>
                <a:ext cx="47295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5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44" grpId="0"/>
      <p:bldP spid="45" grpId="0"/>
      <p:bldP spid="46" grpId="0"/>
      <p:bldP spid="54" grpId="0"/>
      <p:bldP spid="55" grpId="0"/>
      <p:bldP spid="56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>
            <a:cxnSpLocks/>
          </p:cNvCxnSpPr>
          <p:nvPr/>
        </p:nvCxnSpPr>
        <p:spPr>
          <a:xfrm rot="20604171">
            <a:off x="304800" y="3314700"/>
            <a:ext cx="4800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 rot="20604171">
            <a:off x="1028700" y="22987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 rot="20604171">
            <a:off x="1701070" y="285115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 rot="20604171">
            <a:off x="3048000" y="1752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643284" y="2161455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cxnSpLocks/>
          </p:cNvCxnSpPr>
          <p:nvPr/>
        </p:nvCxnSpPr>
        <p:spPr>
          <a:xfrm rot="20604171">
            <a:off x="315431" y="2298867"/>
            <a:ext cx="4968000" cy="0"/>
          </a:xfrm>
          <a:prstGeom prst="line">
            <a:avLst/>
          </a:prstGeom>
          <a:ln w="508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cxnSpLocks/>
          </p:cNvCxnSpPr>
          <p:nvPr/>
        </p:nvCxnSpPr>
        <p:spPr>
          <a:xfrm rot="20604171">
            <a:off x="304800" y="4248150"/>
            <a:ext cx="4968000" cy="0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028700" y="447675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962150" y="3810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13509" y="4485764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280886" y="3201089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947570" y="224894"/>
                <a:ext cx="10422058" cy="798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4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70" y="224894"/>
                <a:ext cx="10422058" cy="798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>
            <a:cxnSpLocks/>
          </p:cNvCxnSpPr>
          <p:nvPr/>
        </p:nvCxnSpPr>
        <p:spPr>
          <a:xfrm flipV="1">
            <a:off x="3124200" y="2205786"/>
            <a:ext cx="0" cy="1008000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3124200" y="2412607"/>
                <a:ext cx="6939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412607"/>
                <a:ext cx="6939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mit Pfeil 38"/>
          <p:cNvCxnSpPr>
            <a:cxnSpLocks/>
          </p:cNvCxnSpPr>
          <p:nvPr/>
        </p:nvCxnSpPr>
        <p:spPr>
          <a:xfrm>
            <a:off x="2522108" y="3330365"/>
            <a:ext cx="0" cy="1030845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2518929" y="3388510"/>
                <a:ext cx="7034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29" y="3388510"/>
                <a:ext cx="70346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5088938" y="2243113"/>
                <a:ext cx="82016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938" y="2243113"/>
                <a:ext cx="8201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3691876" y="3232151"/>
                <a:ext cx="753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76" y="3232151"/>
                <a:ext cx="7532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/>
          <p:cNvCxnSpPr>
            <a:cxnSpLocks/>
          </p:cNvCxnSpPr>
          <p:nvPr/>
        </p:nvCxnSpPr>
        <p:spPr>
          <a:xfrm flipH="1" flipV="1">
            <a:off x="4374701" y="3339377"/>
            <a:ext cx="13328" cy="451419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</p:cNvCxnSpPr>
          <p:nvPr/>
        </p:nvCxnSpPr>
        <p:spPr>
          <a:xfrm flipH="1">
            <a:off x="4709815" y="1731917"/>
            <a:ext cx="19338" cy="43780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4703619" y="1606101"/>
                <a:ext cx="7532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619" y="1606101"/>
                <a:ext cx="75328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374765" y="2941087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65" y="2941087"/>
                <a:ext cx="681504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137252" y="2074900"/>
                <a:ext cx="68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252" y="2074900"/>
                <a:ext cx="681504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/>
          <p:cNvSpPr txBox="1"/>
          <p:nvPr/>
        </p:nvSpPr>
        <p:spPr>
          <a:xfrm>
            <a:off x="5768950" y="1443416"/>
            <a:ext cx="9034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/>
                </a:solidFill>
              </a:rPr>
              <a:t>Schule 1 – Fälle und Gruppenmittelwert (Group Mean) </a:t>
            </a:r>
          </a:p>
          <a:p>
            <a:r>
              <a:rPr lang="de-DE" sz="2000" b="1" dirty="0">
                <a:solidFill>
                  <a:schemeClr val="accent4"/>
                </a:solidFill>
              </a:rPr>
              <a:t>Level 2 Residuen – Abstand eines Group zum Grand Mean</a:t>
            </a: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Gesamtmittelwert (Grand Mean)</a:t>
            </a:r>
          </a:p>
          <a:p>
            <a:endParaRPr lang="de-DE" sz="2000" b="1" dirty="0">
              <a:solidFill>
                <a:srgbClr val="7030A0"/>
              </a:solidFill>
            </a:endParaRPr>
          </a:p>
          <a:p>
            <a:r>
              <a:rPr lang="de-DE" sz="2000" b="1" dirty="0">
                <a:solidFill>
                  <a:srgbClr val="7030A0"/>
                </a:solidFill>
              </a:rPr>
              <a:t>Level 1 Residuen - Abstand eines Falles zum Group Mean</a:t>
            </a:r>
            <a:endParaRPr lang="de-DE" sz="2000" b="1" dirty="0">
              <a:solidFill>
                <a:schemeClr val="accent4"/>
              </a:solidFill>
            </a:endParaRPr>
          </a:p>
          <a:p>
            <a:r>
              <a:rPr lang="de-DE" sz="2000" b="1" dirty="0">
                <a:solidFill>
                  <a:srgbClr val="FF0000"/>
                </a:solidFill>
              </a:rPr>
              <a:t>Schule 2 – Fälle und Gruppenmittelwert (Group Mean)</a:t>
            </a:r>
          </a:p>
          <a:p>
            <a:endParaRPr lang="de-DE" sz="2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5789718" y="3973285"/>
                <a:ext cx="6106711" cy="1362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𝑃𝑢𝑛𝑘𝑡𝑒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𝑀𝑖𝑡𝑡𝑒𝑙𝑤𝑒𝑟𝑡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𝑎𝑙𝑙𝑒𝑟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ü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𝑙𝑒𝑟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𝑆𝑡𝑒𝑖𝑔𝑢𝑛𝑔</m:t>
                    </m:r>
                  </m:oMath>
                </a14:m>
                <a:r>
                  <a:rPr lang="de-DE" sz="280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𝐿𝑒𝑟𝑛𝑠𝑡𝑢𝑛𝑑𝑒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𝐹𝑒h𝑙𝑒𝑟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𝐹𝑒h𝑙𝑒𝑟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4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718" y="3973285"/>
                <a:ext cx="6106711" cy="13620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371184" y="156719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" y="1567190"/>
                <a:ext cx="47295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r Verbinder 62"/>
          <p:cNvCxnSpPr>
            <a:cxnSpLocks/>
          </p:cNvCxnSpPr>
          <p:nvPr/>
        </p:nvCxnSpPr>
        <p:spPr>
          <a:xfrm>
            <a:off x="495018" y="3997961"/>
            <a:ext cx="1090895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585913" y="3680897"/>
            <a:ext cx="0" cy="317064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1155309" y="3991878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09" y="3991878"/>
                <a:ext cx="464358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rader Verbinder 70"/>
          <p:cNvCxnSpPr>
            <a:cxnSpLocks/>
          </p:cNvCxnSpPr>
          <p:nvPr/>
        </p:nvCxnSpPr>
        <p:spPr>
          <a:xfrm>
            <a:off x="678357" y="4957682"/>
            <a:ext cx="908036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cxnSpLocks/>
          </p:cNvCxnSpPr>
          <p:nvPr/>
        </p:nvCxnSpPr>
        <p:spPr>
          <a:xfrm>
            <a:off x="1586393" y="4620369"/>
            <a:ext cx="0" cy="337313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1233625" y="4928012"/>
                <a:ext cx="386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625" y="4928012"/>
                <a:ext cx="386521" cy="369332"/>
              </a:xfrm>
              <a:prstGeom prst="rect">
                <a:avLst/>
              </a:prstGeom>
              <a:blipFill>
                <a:blip r:embed="rId13"/>
                <a:stretch>
                  <a:fillRect l="-4688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r Verbinder 75"/>
          <p:cNvCxnSpPr>
            <a:cxnSpLocks/>
          </p:cNvCxnSpPr>
          <p:nvPr/>
        </p:nvCxnSpPr>
        <p:spPr>
          <a:xfrm>
            <a:off x="457150" y="3011103"/>
            <a:ext cx="1090895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1548045" y="2694039"/>
            <a:ext cx="0" cy="317064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1117441" y="3005020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41" y="3005020"/>
                <a:ext cx="464358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179693" y="5311632"/>
            <a:ext cx="5277209" cy="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cxnSpLocks/>
          </p:cNvCxnSpPr>
          <p:nvPr/>
        </p:nvCxnSpPr>
        <p:spPr>
          <a:xfrm flipH="1" flipV="1">
            <a:off x="210268" y="1603623"/>
            <a:ext cx="28111" cy="3667166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/>
              <p:cNvSpPr/>
              <p:nvPr/>
            </p:nvSpPr>
            <p:spPr>
              <a:xfrm>
                <a:off x="4679443" y="5390944"/>
                <a:ext cx="506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2" name="Rechteck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443" y="5390944"/>
                <a:ext cx="506036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0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44" grpId="0"/>
      <p:bldP spid="45" grpId="0"/>
      <p:bldP spid="46" grpId="0"/>
      <p:bldP spid="54" grpId="0"/>
      <p:bldP spid="55" grpId="0"/>
      <p:bldP spid="56" grpId="0"/>
      <p:bldP spid="58" grpId="0"/>
      <p:bldP spid="70" grpId="0"/>
      <p:bldP spid="73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>
            <a:cxnSpLocks/>
          </p:cNvCxnSpPr>
          <p:nvPr/>
        </p:nvCxnSpPr>
        <p:spPr>
          <a:xfrm rot="20604171">
            <a:off x="304800" y="3314700"/>
            <a:ext cx="4800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 rot="20604171">
            <a:off x="4558213" y="1371035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 rot="20604171">
            <a:off x="1701070" y="285115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 rot="20604171">
            <a:off x="4544526" y="95195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899486" y="1845959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cxnSpLocks/>
          </p:cNvCxnSpPr>
          <p:nvPr/>
        </p:nvCxnSpPr>
        <p:spPr>
          <a:xfrm rot="20604171">
            <a:off x="315431" y="2298867"/>
            <a:ext cx="4968000" cy="0"/>
          </a:xfrm>
          <a:prstGeom prst="line">
            <a:avLst/>
          </a:prstGeom>
          <a:ln w="50800">
            <a:solidFill>
              <a:schemeClr val="accent6">
                <a:alpha val="3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cxnSpLocks/>
          </p:cNvCxnSpPr>
          <p:nvPr/>
        </p:nvCxnSpPr>
        <p:spPr>
          <a:xfrm rot="20604171">
            <a:off x="304800" y="4248150"/>
            <a:ext cx="4968000" cy="0"/>
          </a:xfrm>
          <a:prstGeom prst="line">
            <a:avLst/>
          </a:prstGeom>
          <a:ln w="50800">
            <a:solidFill>
              <a:srgbClr val="FF0000">
                <a:alpha val="37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274834" y="5078489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366784" y="3977799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228558" y="3381759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762814" y="2794693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947570" y="30342"/>
                <a:ext cx="10422058" cy="850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4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4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4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4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4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70" y="30342"/>
                <a:ext cx="10422058" cy="8508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5088938" y="2243113"/>
                <a:ext cx="82016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938" y="2243113"/>
                <a:ext cx="8201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/>
          <p:cNvSpPr txBox="1"/>
          <p:nvPr/>
        </p:nvSpPr>
        <p:spPr>
          <a:xfrm>
            <a:off x="5768950" y="1443416"/>
            <a:ext cx="90340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/>
                </a:solidFill>
              </a:rPr>
              <a:t>Schule 1 – Fälle und Gruppenmittelwert (Group Mean) </a:t>
            </a:r>
          </a:p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Random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für Level 2</a:t>
            </a:r>
          </a:p>
          <a:p>
            <a:r>
              <a:rPr lang="de-DE" sz="2000" b="1" dirty="0">
                <a:solidFill>
                  <a:schemeClr val="accent4"/>
                </a:solidFill>
              </a:rPr>
              <a:t>Level 2 Residuen – Abstand eines Group zum Grand Mean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chemeClr val="accent1"/>
                </a:solidFill>
              </a:rPr>
              <a:t>Gesamtmittelwert (Grand Mean)</a:t>
            </a:r>
          </a:p>
          <a:p>
            <a:endParaRPr lang="de-DE" sz="2000" b="1" dirty="0">
              <a:solidFill>
                <a:schemeClr val="accent1"/>
              </a:solidFill>
            </a:endParaRPr>
          </a:p>
          <a:p>
            <a:r>
              <a:rPr lang="de-DE" sz="2000" b="1" dirty="0">
                <a:solidFill>
                  <a:srgbClr val="7030A0"/>
                </a:solidFill>
              </a:rPr>
              <a:t>Level 1 Residuen - Abstand eines Falles zum </a:t>
            </a:r>
            <a:r>
              <a:rPr lang="de-DE" sz="2000" b="1" dirty="0" err="1">
                <a:solidFill>
                  <a:srgbClr val="7030A0"/>
                </a:solidFill>
              </a:rPr>
              <a:t>random</a:t>
            </a:r>
            <a:r>
              <a:rPr lang="de-DE" sz="2000" b="1" dirty="0">
                <a:solidFill>
                  <a:srgbClr val="7030A0"/>
                </a:solidFill>
              </a:rPr>
              <a:t> </a:t>
            </a:r>
            <a:r>
              <a:rPr lang="de-DE" sz="2000" b="1" dirty="0" err="1">
                <a:solidFill>
                  <a:srgbClr val="7030A0"/>
                </a:solidFill>
              </a:rPr>
              <a:t>slope</a:t>
            </a:r>
            <a:endParaRPr lang="de-DE" sz="2000" b="1" dirty="0">
              <a:solidFill>
                <a:schemeClr val="accent4"/>
              </a:solidFill>
            </a:endParaRPr>
          </a:p>
          <a:p>
            <a:r>
              <a:rPr lang="de-DE" sz="2000" b="1" dirty="0">
                <a:solidFill>
                  <a:srgbClr val="FF0000"/>
                </a:solidFill>
              </a:rPr>
              <a:t>Schule 2 – Fälle und Gruppenmittelwert (Group Mean)</a:t>
            </a:r>
          </a:p>
          <a:p>
            <a:endParaRPr lang="de-DE" sz="2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5057082" y="4163785"/>
                <a:ext cx="6839347" cy="1362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𝑃𝑢𝑛𝑘𝑡𝑒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𝑀𝑖𝑡𝑡𝑒𝑙𝑤𝑒𝑟𝑡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𝑎𝑙𝑙𝑒𝑟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ü</m:t>
                      </m:r>
                      <m:r>
                        <a:rPr lang="de-DE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𝑙𝑒𝑟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:r>
                  <a:rPr lang="de-DE" sz="2800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𝑆𝑡𝑒𝑖𝑔𝑢𝑛𝑔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𝐹𝑒h𝑙𝑒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𝑠𝑙𝑜𝑝𝑒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𝐿𝑒𝑟𝑛𝑠𝑡𝑢𝑛𝑑𝑒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𝐹𝑒h𝑙𝑒𝑟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𝐹𝑒h𝑙𝑒𝑟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4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082" y="4163785"/>
                <a:ext cx="6839347" cy="1362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371184" y="156719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" y="1567190"/>
                <a:ext cx="4729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r Verbinder 75"/>
          <p:cNvCxnSpPr>
            <a:cxnSpLocks/>
          </p:cNvCxnSpPr>
          <p:nvPr/>
        </p:nvCxnSpPr>
        <p:spPr>
          <a:xfrm>
            <a:off x="2560885" y="2345506"/>
            <a:ext cx="1476412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cxnSpLocks/>
          </p:cNvCxnSpPr>
          <p:nvPr/>
        </p:nvCxnSpPr>
        <p:spPr>
          <a:xfrm>
            <a:off x="4037297" y="1934452"/>
            <a:ext cx="0" cy="424421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4026489" y="1977686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489" y="1977686"/>
                <a:ext cx="46435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179693" y="5311632"/>
            <a:ext cx="5277209" cy="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cxnSpLocks/>
          </p:cNvCxnSpPr>
          <p:nvPr/>
        </p:nvCxnSpPr>
        <p:spPr>
          <a:xfrm flipH="1" flipV="1">
            <a:off x="210268" y="1603623"/>
            <a:ext cx="28111" cy="3667166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/>
              <p:cNvSpPr/>
              <p:nvPr/>
            </p:nvSpPr>
            <p:spPr>
              <a:xfrm>
                <a:off x="4679443" y="5390944"/>
                <a:ext cx="506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2" name="Rechteck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443" y="5390944"/>
                <a:ext cx="50603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/>
          <p:cNvCxnSpPr>
            <a:cxnSpLocks/>
          </p:cNvCxnSpPr>
          <p:nvPr/>
        </p:nvCxnSpPr>
        <p:spPr>
          <a:xfrm flipV="1">
            <a:off x="508208" y="996756"/>
            <a:ext cx="4605062" cy="2404505"/>
          </a:xfrm>
          <a:prstGeom prst="line">
            <a:avLst/>
          </a:prstGeom>
          <a:ln w="50800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cxnSpLocks/>
          </p:cNvCxnSpPr>
          <p:nvPr/>
        </p:nvCxnSpPr>
        <p:spPr>
          <a:xfrm flipH="1" flipV="1">
            <a:off x="4036638" y="1561843"/>
            <a:ext cx="659" cy="360316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/>
              <p:cNvSpPr/>
              <p:nvPr/>
            </p:nvSpPr>
            <p:spPr>
              <a:xfrm>
                <a:off x="4026489" y="1429988"/>
                <a:ext cx="57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3" name="Rechteck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489" y="1429988"/>
                <a:ext cx="5704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r Verbinder 80"/>
          <p:cNvCxnSpPr>
            <a:cxnSpLocks/>
          </p:cNvCxnSpPr>
          <p:nvPr/>
        </p:nvCxnSpPr>
        <p:spPr>
          <a:xfrm>
            <a:off x="2116385" y="4453521"/>
            <a:ext cx="1476412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cxnSpLocks/>
          </p:cNvCxnSpPr>
          <p:nvPr/>
        </p:nvCxnSpPr>
        <p:spPr>
          <a:xfrm flipH="1">
            <a:off x="3571291" y="4000324"/>
            <a:ext cx="7220" cy="490218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3562131" y="4054402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31" y="4054402"/>
                <a:ext cx="46435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Gerade Verbindung mit Pfeil 83"/>
          <p:cNvCxnSpPr>
            <a:cxnSpLocks/>
          </p:cNvCxnSpPr>
          <p:nvPr/>
        </p:nvCxnSpPr>
        <p:spPr>
          <a:xfrm flipV="1">
            <a:off x="3579843" y="3457803"/>
            <a:ext cx="0" cy="54016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 84"/>
              <p:cNvSpPr/>
              <p:nvPr/>
            </p:nvSpPr>
            <p:spPr>
              <a:xfrm>
                <a:off x="3579843" y="3489208"/>
                <a:ext cx="570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5" name="Rechteck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43" y="3489208"/>
                <a:ext cx="5704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Gerader Verbinder 85"/>
          <p:cNvCxnSpPr>
            <a:cxnSpLocks/>
          </p:cNvCxnSpPr>
          <p:nvPr/>
        </p:nvCxnSpPr>
        <p:spPr>
          <a:xfrm flipV="1">
            <a:off x="683581" y="2358873"/>
            <a:ext cx="4619939" cy="2922973"/>
          </a:xfrm>
          <a:prstGeom prst="line">
            <a:avLst/>
          </a:prstGeom>
          <a:ln w="50800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cxnSpLocks/>
          </p:cNvCxnSpPr>
          <p:nvPr/>
        </p:nvCxnSpPr>
        <p:spPr>
          <a:xfrm>
            <a:off x="822626" y="3911000"/>
            <a:ext cx="1476412" cy="0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cxnSpLocks/>
          </p:cNvCxnSpPr>
          <p:nvPr/>
        </p:nvCxnSpPr>
        <p:spPr>
          <a:xfrm flipH="1">
            <a:off x="2277532" y="3457803"/>
            <a:ext cx="7220" cy="490218"/>
          </a:xfrm>
          <a:prstGeom prst="line">
            <a:avLst/>
          </a:prstGeom>
          <a:ln w="412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2268372" y="3511881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372" y="3511881"/>
                <a:ext cx="46435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Gerade Verbindung mit Pfeil 100"/>
          <p:cNvCxnSpPr>
            <a:cxnSpLocks/>
          </p:cNvCxnSpPr>
          <p:nvPr/>
        </p:nvCxnSpPr>
        <p:spPr>
          <a:xfrm flipV="1">
            <a:off x="1062069" y="2785714"/>
            <a:ext cx="0" cy="1008000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/>
              <p:cNvSpPr txBox="1"/>
              <p:nvPr/>
            </p:nvSpPr>
            <p:spPr>
              <a:xfrm>
                <a:off x="1062069" y="2992535"/>
                <a:ext cx="6939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02" name="Textfeld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9" y="2992535"/>
                <a:ext cx="693972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Gerade Verbindung mit Pfeil 102"/>
          <p:cNvCxnSpPr>
            <a:cxnSpLocks/>
          </p:cNvCxnSpPr>
          <p:nvPr/>
        </p:nvCxnSpPr>
        <p:spPr>
          <a:xfrm>
            <a:off x="459977" y="3997962"/>
            <a:ext cx="0" cy="943176"/>
          </a:xfrm>
          <a:prstGeom prst="straightConnector1">
            <a:avLst/>
          </a:prstGeom>
          <a:ln w="793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/>
              <p:cNvSpPr txBox="1"/>
              <p:nvPr/>
            </p:nvSpPr>
            <p:spPr>
              <a:xfrm>
                <a:off x="456798" y="3968438"/>
                <a:ext cx="7034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04" name="Textfeld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98" y="3968438"/>
                <a:ext cx="70346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hteck 107"/>
              <p:cNvSpPr/>
              <p:nvPr/>
            </p:nvSpPr>
            <p:spPr>
              <a:xfrm>
                <a:off x="1338975" y="4689752"/>
                <a:ext cx="753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08" name="Rechteck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75" y="4689752"/>
                <a:ext cx="75328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108"/>
          <p:cNvCxnSpPr>
            <a:cxnSpLocks/>
          </p:cNvCxnSpPr>
          <p:nvPr/>
        </p:nvCxnSpPr>
        <p:spPr>
          <a:xfrm>
            <a:off x="1350928" y="4888618"/>
            <a:ext cx="0" cy="24470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5" grpId="0"/>
      <p:bldP spid="58" grpId="0"/>
      <p:bldP spid="78" grpId="0"/>
      <p:bldP spid="53" grpId="0"/>
      <p:bldP spid="83" grpId="0"/>
      <p:bldP spid="85" grpId="0"/>
      <p:bldP spid="100" grpId="0"/>
      <p:bldP spid="102" grpId="0"/>
      <p:bldP spid="104" grpId="0"/>
      <p:bldP spid="10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75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Favone</dc:creator>
  <cp:lastModifiedBy>Favone</cp:lastModifiedBy>
  <cp:revision>25</cp:revision>
  <dcterms:created xsi:type="dcterms:W3CDTF">2017-05-21T14:00:57Z</dcterms:created>
  <dcterms:modified xsi:type="dcterms:W3CDTF">2017-05-25T07:07:24Z</dcterms:modified>
</cp:coreProperties>
</file>