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6"/>
  </p:notesMasterIdLst>
  <p:sldIdLst>
    <p:sldId id="256" r:id="rId2"/>
    <p:sldId id="257" r:id="rId3"/>
    <p:sldId id="296" r:id="rId4"/>
    <p:sldId id="297" r:id="rId5"/>
    <p:sldId id="298" r:id="rId6"/>
    <p:sldId id="299" r:id="rId7"/>
    <p:sldId id="301" r:id="rId8"/>
    <p:sldId id="306" r:id="rId9"/>
    <p:sldId id="300" r:id="rId10"/>
    <p:sldId id="302" r:id="rId11"/>
    <p:sldId id="303" r:id="rId12"/>
    <p:sldId id="304" r:id="rId13"/>
    <p:sldId id="305" r:id="rId14"/>
    <p:sldId id="28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1F1F1F"/>
    <a:srgbClr val="4FAFB8"/>
    <a:srgbClr val="64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35C54D-6D7A-430E-97E4-2F94035FC2B6}">
  <a:tblStyle styleId="{3D35C54D-6D7A-430E-97E4-2F94035FC2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2"/>
    <p:restoredTop sz="92683"/>
  </p:normalViewPr>
  <p:slideViewPr>
    <p:cSldViewPr snapToGrid="0" snapToObjects="1">
      <p:cViewPr>
        <p:scale>
          <a:sx n="136" d="100"/>
          <a:sy n="136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575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1269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14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356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8" name="Shape 8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901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771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564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63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3299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2764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02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 layout">
    <p:bg>
      <p:bgPr>
        <a:solidFill>
          <a:srgbClr val="32AEB8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7" descr="E:\002-KIMS BUSINESS\007-02-Fullslidesppt-Contents\20161228\02-edu\bulb-ite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2640" y="657349"/>
            <a:ext cx="1765300" cy="39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3902275" y="1633893"/>
            <a:ext cx="4267200" cy="140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3884050" y="3014325"/>
            <a:ext cx="4242600" cy="42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 Layou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Shape 12" descr="E:\002-KIMS BUSINESS\007-02-Fullslidesppt-Contents\20161228\02-edu\bulb-item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asic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rgbClr val="32AEB8"/>
          </a:solidFill>
          <a:ln w="635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E:\002-KIMS BUSINESS\007-02-Fullslidesppt-Contents\20161228\02-edu\bulb-ite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None/>
              <a:defRPr sz="3600"/>
            </a:lvl1pPr>
            <a:lvl2pPr lvl="1" algn="ctr">
              <a:spcBef>
                <a:spcPts val="0"/>
              </a:spcBef>
              <a:buNone/>
              <a:defRPr/>
            </a:lvl2pPr>
            <a:lvl3pPr lvl="2" algn="ctr">
              <a:spcBef>
                <a:spcPts val="0"/>
              </a:spcBef>
              <a:buNone/>
              <a:defRPr/>
            </a:lvl3pPr>
            <a:lvl4pPr lvl="3" algn="ctr">
              <a:spcBef>
                <a:spcPts val="0"/>
              </a:spcBef>
              <a:buNone/>
              <a:defRPr/>
            </a:lvl4pPr>
            <a:lvl5pPr lvl="4" algn="ctr">
              <a:spcBef>
                <a:spcPts val="0"/>
              </a:spcBef>
              <a:buNone/>
              <a:defRPr/>
            </a:lvl5pPr>
            <a:lvl6pPr lvl="5" algn="ctr">
              <a:spcBef>
                <a:spcPts val="0"/>
              </a:spcBef>
              <a:buNone/>
              <a:defRPr/>
            </a:lvl6pPr>
            <a:lvl7pPr lvl="6" algn="ctr">
              <a:spcBef>
                <a:spcPts val="0"/>
              </a:spcBef>
              <a:buNone/>
              <a:defRPr/>
            </a:lvl7pPr>
            <a:lvl8pPr lvl="7" algn="ctr">
              <a:spcBef>
                <a:spcPts val="0"/>
              </a:spcBef>
              <a:buNone/>
              <a:defRPr/>
            </a:lvl8pPr>
            <a:lvl9pPr lvl="8" algn="ctr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7175" y="738118"/>
            <a:ext cx="91080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None/>
              <a:defRPr/>
            </a:lvl1pPr>
            <a:lvl2pPr lvl="1" algn="ctr">
              <a:spcBef>
                <a:spcPts val="0"/>
              </a:spcBef>
              <a:buNone/>
              <a:defRPr/>
            </a:lvl2pPr>
            <a:lvl3pPr lvl="2" algn="ctr">
              <a:spcBef>
                <a:spcPts val="0"/>
              </a:spcBef>
              <a:buNone/>
              <a:defRPr/>
            </a:lvl3pPr>
            <a:lvl4pPr lvl="3" algn="ctr">
              <a:spcBef>
                <a:spcPts val="0"/>
              </a:spcBef>
              <a:buNone/>
              <a:defRPr/>
            </a:lvl4pPr>
            <a:lvl5pPr lvl="4" algn="ctr">
              <a:spcBef>
                <a:spcPts val="0"/>
              </a:spcBef>
              <a:buNone/>
              <a:defRPr/>
            </a:lvl5pPr>
            <a:lvl6pPr lvl="5" algn="ctr">
              <a:spcBef>
                <a:spcPts val="0"/>
              </a:spcBef>
              <a:buNone/>
              <a:defRPr/>
            </a:lvl6pPr>
            <a:lvl7pPr lvl="6" algn="ctr">
              <a:spcBef>
                <a:spcPts val="0"/>
              </a:spcBef>
              <a:buNone/>
              <a:defRPr/>
            </a:lvl7pPr>
            <a:lvl8pPr lvl="7" algn="ctr">
              <a:spcBef>
                <a:spcPts val="0"/>
              </a:spcBef>
              <a:buNone/>
              <a:defRPr/>
            </a:lvl8pPr>
            <a:lvl9pPr lvl="8" algn="ctr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rgbClr val="32AEB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Shape 90" descr="E:\002-KIMS BUSINESS\007-02-Fullslidesppt-Contents\20161228\02-edu\bulb-ite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62351" y="1139211"/>
            <a:ext cx="819298" cy="181836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575" y="3604550"/>
            <a:ext cx="9144000" cy="60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3600"/>
            </a:lvl1pPr>
            <a:lvl2pPr lvl="1" algn="ctr" rtl="0">
              <a:spcBef>
                <a:spcPts val="0"/>
              </a:spcBef>
              <a:buNone/>
              <a:defRPr/>
            </a:lvl2pPr>
            <a:lvl3pPr lvl="2" algn="ctr" rtl="0">
              <a:spcBef>
                <a:spcPts val="0"/>
              </a:spcBef>
              <a:buNone/>
              <a:defRPr/>
            </a:lvl3pPr>
            <a:lvl4pPr lvl="3" algn="ctr" rtl="0">
              <a:spcBef>
                <a:spcPts val="0"/>
              </a:spcBef>
              <a:buNone/>
              <a:defRPr/>
            </a:lvl4pPr>
            <a:lvl5pPr lvl="4" algn="ctr" rtl="0">
              <a:spcBef>
                <a:spcPts val="0"/>
              </a:spcBef>
              <a:buNone/>
              <a:defRPr/>
            </a:lvl5pPr>
            <a:lvl6pPr lvl="5" algn="ctr" rtl="0">
              <a:spcBef>
                <a:spcPts val="0"/>
              </a:spcBef>
              <a:buNone/>
              <a:defRPr/>
            </a:lvl6pPr>
            <a:lvl7pPr lvl="6" algn="ctr" rtl="0">
              <a:spcBef>
                <a:spcPts val="0"/>
              </a:spcBef>
              <a:buNone/>
              <a:defRPr/>
            </a:lvl7pPr>
            <a:lvl8pPr lvl="7" algn="ctr" rtl="0">
              <a:spcBef>
                <a:spcPts val="0"/>
              </a:spcBef>
              <a:buNone/>
              <a:defRPr/>
            </a:lvl8pPr>
            <a:lvl9pPr lvl="8" algn="ctr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-3575" y="4199343"/>
            <a:ext cx="9108000" cy="27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None/>
              <a:defRPr/>
            </a:lvl2pPr>
            <a:lvl3pPr lvl="2" algn="ctr" rtl="0">
              <a:spcBef>
                <a:spcPts val="0"/>
              </a:spcBef>
              <a:buNone/>
              <a:defRPr/>
            </a:lvl3pPr>
            <a:lvl4pPr lvl="3" algn="ctr" rtl="0">
              <a:spcBef>
                <a:spcPts val="0"/>
              </a:spcBef>
              <a:buNone/>
              <a:defRPr/>
            </a:lvl4pPr>
            <a:lvl5pPr lvl="4" algn="ctr" rtl="0">
              <a:spcBef>
                <a:spcPts val="0"/>
              </a:spcBef>
              <a:buNone/>
              <a:defRPr/>
            </a:lvl5pPr>
            <a:lvl6pPr lvl="5" algn="ctr" rtl="0">
              <a:spcBef>
                <a:spcPts val="0"/>
              </a:spcBef>
              <a:buNone/>
              <a:defRPr/>
            </a:lvl6pPr>
            <a:lvl7pPr lvl="6" algn="ctr" rtl="0">
              <a:spcBef>
                <a:spcPts val="0"/>
              </a:spcBef>
              <a:buNone/>
              <a:defRPr/>
            </a:lvl7pPr>
            <a:lvl8pPr lvl="7" algn="ctr" rtl="0">
              <a:spcBef>
                <a:spcPts val="0"/>
              </a:spcBef>
              <a:buNone/>
              <a:defRPr/>
            </a:lvl8pPr>
            <a:lvl9pPr lvl="8" algn="ctr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6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7.png"/><Relationship Id="rId5" Type="http://schemas.openxmlformats.org/officeDocument/2006/relationships/image" Target="../media/image29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vstats/rgroup_diagnostik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884050" y="1718734"/>
            <a:ext cx="4267200" cy="1407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rPr lang="de-DE" b="1" dirty="0" smtClean="0"/>
              <a:t>Modelldiagnose</a:t>
            </a:r>
            <a:br>
              <a:rPr lang="de-DE" b="1" dirty="0" smtClean="0"/>
            </a:br>
            <a:r>
              <a:rPr lang="de-DE" b="0" dirty="0" smtClean="0"/>
              <a:t>Lineare Regression</a:t>
            </a:r>
            <a:endParaRPr lang="en" b="0" dirty="0"/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3884050" y="3079499"/>
            <a:ext cx="4242600" cy="424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smtClean="0"/>
              <a:t>Signifikanz, Modellannahmen, </a:t>
            </a:r>
            <a:r>
              <a:rPr lang="de-DE" dirty="0" err="1" smtClean="0"/>
              <a:t>Residuenanalyse</a:t>
            </a:r>
            <a:r>
              <a:rPr lang="de-DE" dirty="0" smtClean="0"/>
              <a:t>, </a:t>
            </a:r>
            <a:r>
              <a:rPr lang="de-DE" dirty="0" err="1" smtClean="0"/>
              <a:t>Multikolinearität</a:t>
            </a:r>
            <a:r>
              <a:rPr lang="de-DE" dirty="0" smtClean="0"/>
              <a:t>, Ausreißer</a:t>
            </a:r>
            <a:endParaRPr lang="en" dirty="0"/>
          </a:p>
        </p:txBody>
      </p:sp>
      <p:sp>
        <p:nvSpPr>
          <p:cNvPr id="7" name="Shape 179"/>
          <p:cNvSpPr/>
          <p:nvPr/>
        </p:nvSpPr>
        <p:spPr>
          <a:xfrm>
            <a:off x="1065228" y="587432"/>
            <a:ext cx="2095471" cy="3359899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04" y="1155279"/>
            <a:ext cx="2677819" cy="3079568"/>
          </a:xfrm>
          <a:prstGeom prst="rect">
            <a:avLst/>
          </a:prstGeom>
        </p:spPr>
      </p:pic>
      <p:sp>
        <p:nvSpPr>
          <p:cNvPr id="10" name="Shape 111"/>
          <p:cNvSpPr txBox="1">
            <a:spLocks/>
          </p:cNvSpPr>
          <p:nvPr/>
        </p:nvSpPr>
        <p:spPr>
          <a:xfrm>
            <a:off x="3884050" y="3735231"/>
            <a:ext cx="1711207" cy="42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smtClean="0"/>
              <a:t>Treffen </a:t>
            </a:r>
            <a:r>
              <a:rPr lang="de-DE" b="1" dirty="0" smtClean="0"/>
              <a:t>30.11.2017</a:t>
            </a:r>
          </a:p>
          <a:p>
            <a:r>
              <a:rPr lang="de-DE" dirty="0" smtClean="0"/>
              <a:t>Fabio &amp; Simon  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1764528" y="274858"/>
            <a:ext cx="7560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2A40D"/>
              </a:buClr>
              <a:buFont typeface="Arial"/>
              <a:buNone/>
            </a:pPr>
            <a:r>
              <a:rPr lang="de-DE" sz="3600" dirty="0" smtClean="0">
                <a:solidFill>
                  <a:schemeClr val="tx1"/>
                </a:solidFill>
              </a:rPr>
              <a:t>t-Test </a:t>
            </a:r>
            <a:endParaRPr lang="en" sz="4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116"/>
          <p:cNvSpPr txBox="1"/>
          <p:nvPr/>
        </p:nvSpPr>
        <p:spPr>
          <a:xfrm>
            <a:off x="1764528" y="812355"/>
            <a:ext cx="7560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2A40D"/>
              </a:buClr>
              <a:buFont typeface="Arial"/>
              <a:buNone/>
            </a:pPr>
            <a:endParaRPr lang="en" sz="32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28" y="1402827"/>
            <a:ext cx="4358244" cy="967757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4583875" y="1371891"/>
            <a:ext cx="644625" cy="967757"/>
          </a:xfrm>
          <a:prstGeom prst="rect">
            <a:avLst/>
          </a:prstGeom>
          <a:noFill/>
          <a:ln w="38100">
            <a:solidFill>
              <a:srgbClr val="4FAFB8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0" name="Shape 116"/>
          <p:cNvSpPr txBox="1"/>
          <p:nvPr/>
        </p:nvSpPr>
        <p:spPr>
          <a:xfrm>
            <a:off x="1764529" y="715891"/>
            <a:ext cx="494503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2A40D"/>
              </a:buClr>
              <a:buFont typeface="Arial"/>
              <a:buNone/>
            </a:pPr>
            <a:r>
              <a:rPr lang="de-DE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Signifikanztests</a:t>
            </a:r>
            <a:endParaRPr lang="en"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116" y="2526365"/>
            <a:ext cx="3925702" cy="261713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848100" y="3503722"/>
            <a:ext cx="2918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Welche </a:t>
            </a:r>
            <a:r>
              <a:rPr lang="de-DE" sz="1200" b="1" dirty="0" smtClean="0"/>
              <a:t>Verteilung</a:t>
            </a:r>
            <a:r>
              <a:rPr lang="de-DE" sz="1200" dirty="0" smtClean="0"/>
              <a:t>?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200" dirty="0" smtClean="0"/>
              <a:t>t-Verteilung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200" dirty="0" err="1" smtClean="0"/>
              <a:t>z</a:t>
            </a:r>
            <a:r>
              <a:rPr lang="de-DE" sz="1200" dirty="0" smtClean="0"/>
              <a:t>-Verteilung</a:t>
            </a:r>
          </a:p>
          <a:p>
            <a:pPr marL="285750" indent="-285750">
              <a:buFont typeface="Arial" charset="0"/>
              <a:buChar char="•"/>
            </a:pPr>
            <a:endParaRPr lang="de-DE" sz="1200" dirty="0"/>
          </a:p>
          <a:p>
            <a:r>
              <a:rPr lang="de-DE" sz="1100" dirty="0" smtClean="0"/>
              <a:t>Beide Standardnormalverteilt.  Ab t &gt; 30 konvergiert die t- zur </a:t>
            </a:r>
            <a:r>
              <a:rPr lang="de-DE" sz="1100" dirty="0" err="1" smtClean="0"/>
              <a:t>z</a:t>
            </a:r>
            <a:r>
              <a:rPr lang="de-DE" sz="1100" dirty="0" smtClean="0"/>
              <a:t>-Verteilung</a:t>
            </a:r>
          </a:p>
          <a:p>
            <a:endParaRPr lang="de-DE" sz="1000" dirty="0"/>
          </a:p>
        </p:txBody>
      </p:sp>
      <p:sp>
        <p:nvSpPr>
          <p:cNvPr id="25" name="Textfeld 24"/>
          <p:cNvSpPr txBox="1"/>
          <p:nvPr/>
        </p:nvSpPr>
        <p:spPr>
          <a:xfrm>
            <a:off x="6233890" y="633227"/>
            <a:ext cx="28200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Vergleich des empirischen </a:t>
            </a:r>
          </a:p>
          <a:p>
            <a:r>
              <a:rPr lang="de-DE" b="1" dirty="0" smtClean="0">
                <a:solidFill>
                  <a:srgbClr val="4FAFB8"/>
                </a:solidFill>
              </a:rPr>
              <a:t>t-Wertes</a:t>
            </a:r>
            <a:r>
              <a:rPr lang="de-DE" dirty="0" smtClean="0"/>
              <a:t> und dem theoretischen/</a:t>
            </a:r>
          </a:p>
          <a:p>
            <a:r>
              <a:rPr lang="de-DE" dirty="0" smtClean="0"/>
              <a:t>kritischen t-Wert. </a:t>
            </a:r>
          </a:p>
        </p:txBody>
      </p:sp>
      <p:sp>
        <p:nvSpPr>
          <p:cNvPr id="26" name="Rechteckiger Pfeil 25"/>
          <p:cNvSpPr/>
          <p:nvPr/>
        </p:nvSpPr>
        <p:spPr>
          <a:xfrm rot="5400000" flipV="1">
            <a:off x="5232759" y="614551"/>
            <a:ext cx="352904" cy="1128155"/>
          </a:xfrm>
          <a:prstGeom prst="bentArrow">
            <a:avLst>
              <a:gd name="adj1" fmla="val 5705"/>
              <a:gd name="adj2" fmla="val 12137"/>
              <a:gd name="adj3" fmla="val 25000"/>
              <a:gd name="adj4" fmla="val 59616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7232073" y="1402827"/>
            <a:ext cx="0" cy="1033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Bild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06" y="2722023"/>
            <a:ext cx="3567794" cy="795368"/>
          </a:xfrm>
          <a:prstGeom prst="rect">
            <a:avLst/>
          </a:prstGeom>
        </p:spPr>
      </p:pic>
      <p:grpSp>
        <p:nvGrpSpPr>
          <p:cNvPr id="15" name="Gruppierung 14"/>
          <p:cNvGrpSpPr/>
          <p:nvPr/>
        </p:nvGrpSpPr>
        <p:grpSpPr>
          <a:xfrm>
            <a:off x="94363" y="1481826"/>
            <a:ext cx="1379800" cy="3359899"/>
            <a:chOff x="90120" y="1449148"/>
            <a:chExt cx="1379800" cy="3359899"/>
          </a:xfrm>
        </p:grpSpPr>
        <p:sp>
          <p:nvSpPr>
            <p:cNvPr id="17" name="Shape 179"/>
            <p:cNvSpPr/>
            <p:nvPr/>
          </p:nvSpPr>
          <p:spPr>
            <a:xfrm>
              <a:off x="90120" y="1449148"/>
              <a:ext cx="1379800" cy="3359899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" name="Bild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80" y="3447050"/>
              <a:ext cx="1166815" cy="1341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5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1764528" y="274858"/>
            <a:ext cx="7560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2A40D"/>
              </a:buClr>
              <a:buFont typeface="Arial"/>
              <a:buNone/>
            </a:pPr>
            <a:r>
              <a:rPr lang="de-DE" sz="4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Konfidenzintervalle</a:t>
            </a:r>
            <a:endParaRPr lang="en" sz="4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116"/>
          <p:cNvSpPr txBox="1"/>
          <p:nvPr/>
        </p:nvSpPr>
        <p:spPr>
          <a:xfrm>
            <a:off x="1764528" y="812355"/>
            <a:ext cx="7560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2A40D"/>
              </a:buClr>
              <a:buFont typeface="Arial"/>
              <a:buNone/>
            </a:pPr>
            <a:endParaRPr lang="en" sz="32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16"/>
          <p:cNvSpPr txBox="1"/>
          <p:nvPr/>
        </p:nvSpPr>
        <p:spPr>
          <a:xfrm>
            <a:off x="1764528" y="799472"/>
            <a:ext cx="494503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2A40D"/>
              </a:buClr>
              <a:buFont typeface="Arial"/>
              <a:buNone/>
            </a:pPr>
            <a:endParaRPr lang="en"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ruppierung 6"/>
          <p:cNvGrpSpPr/>
          <p:nvPr/>
        </p:nvGrpSpPr>
        <p:grpSpPr>
          <a:xfrm>
            <a:off x="94363" y="1481826"/>
            <a:ext cx="1379800" cy="3359899"/>
            <a:chOff x="90120" y="1449148"/>
            <a:chExt cx="1379800" cy="3359899"/>
          </a:xfrm>
        </p:grpSpPr>
        <p:sp>
          <p:nvSpPr>
            <p:cNvPr id="8" name="Shape 179"/>
            <p:cNvSpPr/>
            <p:nvPr/>
          </p:nvSpPr>
          <p:spPr>
            <a:xfrm>
              <a:off x="90120" y="1449148"/>
              <a:ext cx="1379800" cy="3359899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80" y="3447050"/>
              <a:ext cx="1166815" cy="1341870"/>
            </a:xfrm>
            <a:prstGeom prst="rect">
              <a:avLst/>
            </a:prstGeom>
          </p:spPr>
        </p:pic>
      </p:grpSp>
      <p:pic>
        <p:nvPicPr>
          <p:cNvPr id="2" name="Bild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78" y="1649107"/>
            <a:ext cx="4201977" cy="989544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960617" y="3007886"/>
            <a:ext cx="5028701" cy="307777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de-DE" b="1" dirty="0" err="1"/>
              <a:t>confint</a:t>
            </a:r>
            <a:r>
              <a:rPr lang="de-DE" dirty="0"/>
              <a:t>(fit1)</a:t>
            </a:r>
            <a:endParaRPr lang="de-DE" spc="-150" dirty="0">
              <a:latin typeface="PT Mono" charset="0"/>
              <a:ea typeface="PT Mono" charset="0"/>
              <a:cs typeface="PT Mono" charset="0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18" y="3316899"/>
            <a:ext cx="5028701" cy="10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1764528" y="274858"/>
            <a:ext cx="7560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2A40D"/>
              </a:buClr>
              <a:buFont typeface="Arial"/>
              <a:buNone/>
            </a:pPr>
            <a:r>
              <a:rPr lang="de-DE" sz="4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Nullhypothesentests</a:t>
            </a:r>
            <a:endParaRPr lang="en" sz="4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116"/>
          <p:cNvSpPr txBox="1"/>
          <p:nvPr/>
        </p:nvSpPr>
        <p:spPr>
          <a:xfrm>
            <a:off x="1764528" y="812355"/>
            <a:ext cx="7560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2A40D"/>
              </a:buClr>
              <a:buFont typeface="Arial"/>
              <a:buNone/>
            </a:pPr>
            <a:endParaRPr lang="en" sz="32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16"/>
          <p:cNvSpPr txBox="1"/>
          <p:nvPr/>
        </p:nvSpPr>
        <p:spPr>
          <a:xfrm>
            <a:off x="1764528" y="799472"/>
            <a:ext cx="494503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2A40D"/>
              </a:buClr>
              <a:buFont typeface="Arial"/>
              <a:buNone/>
            </a:pPr>
            <a:r>
              <a:rPr lang="de-DE" sz="2400">
                <a:solidFill>
                  <a:schemeClr val="tx1"/>
                </a:solidFill>
              </a:rPr>
              <a:t>p</a:t>
            </a:r>
            <a:r>
              <a:rPr lang="de-DE" sz="2400" smtClean="0">
                <a:solidFill>
                  <a:schemeClr val="tx1"/>
                </a:solidFill>
              </a:rPr>
              <a:t>-Werte</a:t>
            </a:r>
            <a:endParaRPr lang="en"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55" y="1149112"/>
            <a:ext cx="5991583" cy="3994388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28" y="1402827"/>
            <a:ext cx="4358244" cy="96775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222215" y="1394454"/>
            <a:ext cx="900557" cy="967757"/>
          </a:xfrm>
          <a:prstGeom prst="rect">
            <a:avLst/>
          </a:prstGeom>
          <a:noFill/>
          <a:ln w="38100">
            <a:solidFill>
              <a:srgbClr val="4FAFB8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577" y="3101260"/>
            <a:ext cx="1226722" cy="613361"/>
          </a:xfrm>
          <a:prstGeom prst="rect">
            <a:avLst/>
          </a:prstGeom>
        </p:spPr>
      </p:pic>
      <p:grpSp>
        <p:nvGrpSpPr>
          <p:cNvPr id="11" name="Gruppierung 10"/>
          <p:cNvGrpSpPr/>
          <p:nvPr/>
        </p:nvGrpSpPr>
        <p:grpSpPr>
          <a:xfrm>
            <a:off x="94363" y="1481826"/>
            <a:ext cx="1379800" cy="3359899"/>
            <a:chOff x="90120" y="1449148"/>
            <a:chExt cx="1379800" cy="3359899"/>
          </a:xfrm>
        </p:grpSpPr>
        <p:sp>
          <p:nvSpPr>
            <p:cNvPr id="14" name="Shape 179"/>
            <p:cNvSpPr/>
            <p:nvPr/>
          </p:nvSpPr>
          <p:spPr>
            <a:xfrm>
              <a:off x="90120" y="1449148"/>
              <a:ext cx="1379800" cy="3359899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Bild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80" y="3447050"/>
              <a:ext cx="1166815" cy="1341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08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-5296" y="1275606"/>
            <a:ext cx="9144000" cy="3456384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1309514" y="1777986"/>
            <a:ext cx="2664296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de-DE" sz="16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Linearität der Parameter</a:t>
            </a:r>
            <a:endParaRPr lang="en" sz="1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Shape 186"/>
          <p:cNvGrpSpPr/>
          <p:nvPr/>
        </p:nvGrpSpPr>
        <p:grpSpPr>
          <a:xfrm>
            <a:off x="1297732" y="2696063"/>
            <a:ext cx="2664296" cy="686786"/>
            <a:chOff x="803640" y="3362835"/>
            <a:chExt cx="2059657" cy="1151657"/>
          </a:xfrm>
        </p:grpSpPr>
        <p:sp>
          <p:nvSpPr>
            <p:cNvPr id="187" name="Shape 187"/>
            <p:cNvSpPr txBox="1"/>
            <p:nvPr/>
          </p:nvSpPr>
          <p:spPr>
            <a:xfrm>
              <a:off x="803640" y="3868161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lang="en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de-DE" sz="16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Unabhängigkeit der Residuen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lang="en" sz="1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Shape 189"/>
          <p:cNvGrpSpPr/>
          <p:nvPr/>
        </p:nvGrpSpPr>
        <p:grpSpPr>
          <a:xfrm>
            <a:off x="1282320" y="3792428"/>
            <a:ext cx="2664296" cy="929628"/>
            <a:chOff x="803640" y="3362835"/>
            <a:chExt cx="2059657" cy="929628"/>
          </a:xfrm>
        </p:grpSpPr>
        <p:sp>
          <p:nvSpPr>
            <p:cNvPr id="190" name="Shape 190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lang="en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de-DE" sz="1600" b="1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Homoskedastizität</a:t>
              </a:r>
              <a:endParaRPr lang="en" sz="1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Shape 192"/>
          <p:cNvSpPr/>
          <p:nvPr/>
        </p:nvSpPr>
        <p:spPr>
          <a:xfrm>
            <a:off x="5155180" y="1663882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5133859" y="2715766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5142589" y="3732261"/>
            <a:ext cx="576064" cy="5760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Shape 195"/>
          <p:cNvGrpSpPr/>
          <p:nvPr/>
        </p:nvGrpSpPr>
        <p:grpSpPr>
          <a:xfrm>
            <a:off x="5840256" y="1701431"/>
            <a:ext cx="3104777" cy="1137318"/>
            <a:chOff x="803407" y="3362835"/>
            <a:chExt cx="2400175" cy="1137318"/>
          </a:xfrm>
        </p:grpSpPr>
        <p:sp>
          <p:nvSpPr>
            <p:cNvPr id="196" name="Shape 196"/>
            <p:cNvSpPr txBox="1"/>
            <p:nvPr/>
          </p:nvSpPr>
          <p:spPr>
            <a:xfrm>
              <a:off x="803407" y="3853822"/>
              <a:ext cx="240017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lang="en" sz="1200" dirty="0">
                <a:solidFill>
                  <a:schemeClr val="lt1"/>
                </a:solidFill>
                <a:sym typeface="Arial"/>
              </a:endParaRP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de-DE" sz="14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Normalverteilung der Residuen (IID)</a:t>
              </a:r>
              <a:endParaRPr lang="en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Shape 201"/>
          <p:cNvGrpSpPr/>
          <p:nvPr/>
        </p:nvGrpSpPr>
        <p:grpSpPr>
          <a:xfrm>
            <a:off x="5883820" y="3839242"/>
            <a:ext cx="2664296" cy="989389"/>
            <a:chOff x="803640" y="3303074"/>
            <a:chExt cx="2059657" cy="989389"/>
          </a:xfrm>
        </p:grpSpPr>
        <p:sp>
          <p:nvSpPr>
            <p:cNvPr id="202" name="Shape 202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lang="en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803640" y="3303074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de-DE" sz="16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Ausreißer</a:t>
              </a:r>
              <a:endParaRPr lang="en" sz="1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Shape 204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5104964" y="1701431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104964" y="2772965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5100455" y="3767649"/>
            <a:ext cx="642872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 sz="2400" b="1">
                <a:solidFill>
                  <a:srgbClr val="32AEB8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14325" y="143325"/>
            <a:ext cx="9144000" cy="601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de-DE" sz="4000" dirty="0" smtClean="0">
                <a:solidFill>
                  <a:schemeClr val="dk1"/>
                </a:solidFill>
              </a:rPr>
              <a:t>Modellannahmen</a:t>
            </a:r>
            <a:endParaRPr lang="en" sz="4000" dirty="0">
              <a:solidFill>
                <a:schemeClr val="dk1"/>
              </a:solidFill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subTitle" idx="1"/>
          </p:nvPr>
        </p:nvSpPr>
        <p:spPr>
          <a:xfrm>
            <a:off x="7175" y="738118"/>
            <a:ext cx="9108000" cy="27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smtClean="0">
                <a:solidFill>
                  <a:schemeClr val="dk1"/>
                </a:solidFill>
              </a:rPr>
              <a:t>Der linearen Regression</a:t>
            </a:r>
            <a:endParaRPr lang="en" dirty="0">
              <a:solidFill>
                <a:schemeClr val="dk1"/>
              </a:solidFill>
            </a:endParaRPr>
          </a:p>
        </p:txBody>
      </p:sp>
      <p:grpSp>
        <p:nvGrpSpPr>
          <p:cNvPr id="36" name="Shape 201"/>
          <p:cNvGrpSpPr/>
          <p:nvPr/>
        </p:nvGrpSpPr>
        <p:grpSpPr>
          <a:xfrm>
            <a:off x="5840558" y="2829544"/>
            <a:ext cx="2755706" cy="1069459"/>
            <a:chOff x="732975" y="3223004"/>
            <a:chExt cx="2130322" cy="1069459"/>
          </a:xfrm>
        </p:grpSpPr>
        <p:sp>
          <p:nvSpPr>
            <p:cNvPr id="37" name="Shape 202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lang="en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203"/>
            <p:cNvSpPr txBox="1"/>
            <p:nvPr/>
          </p:nvSpPr>
          <p:spPr>
            <a:xfrm>
              <a:off x="732975" y="3223004"/>
              <a:ext cx="20596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de-DE" sz="1600" b="1" dirty="0" err="1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Multikolinearität</a:t>
              </a:r>
              <a:endParaRPr lang="en" sz="1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hteck 1"/>
          <p:cNvSpPr/>
          <p:nvPr/>
        </p:nvSpPr>
        <p:spPr>
          <a:xfrm>
            <a:off x="-11499" y="4722056"/>
            <a:ext cx="9164272" cy="421444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4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>
            <a:spLocks noGrp="1"/>
          </p:cNvSpPr>
          <p:nvPr>
            <p:ph type="title"/>
          </p:nvPr>
        </p:nvSpPr>
        <p:spPr>
          <a:xfrm>
            <a:off x="-496155" y="3604550"/>
            <a:ext cx="9144000" cy="601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de-DE" dirty="0" smtClean="0">
                <a:solidFill>
                  <a:schemeClr val="dk1"/>
                </a:solidFill>
              </a:rPr>
              <a:t>Und jetzt ... 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881" name="Shape 881"/>
          <p:cNvSpPr txBox="1">
            <a:spLocks noGrp="1"/>
          </p:cNvSpPr>
          <p:nvPr>
            <p:ph type="subTitle" idx="1"/>
          </p:nvPr>
        </p:nvSpPr>
        <p:spPr>
          <a:xfrm>
            <a:off x="240974" y="4443906"/>
            <a:ext cx="9108000" cy="279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github.com/favstats/rgroup_diagnostik</a:t>
            </a:r>
            <a:endParaRPr lang="de-DE" dirty="0" smtClean="0"/>
          </a:p>
          <a:p>
            <a:pPr lvl="0"/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3930160" y="1041990"/>
            <a:ext cx="1273925" cy="1759123"/>
          </a:xfrm>
          <a:prstGeom prst="rect">
            <a:avLst/>
          </a:prstGeom>
          <a:solidFill>
            <a:srgbClr val="4FA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05" y="1372158"/>
            <a:ext cx="1166815" cy="134187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5316279" y="3653570"/>
            <a:ext cx="171184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dk1"/>
                </a:solidFill>
              </a:rPr>
              <a:t> </a:t>
            </a:r>
            <a:r>
              <a:rPr lang="de-DE" sz="2800" dirty="0" err="1" smtClean="0">
                <a:solidFill>
                  <a:schemeClr val="dk1"/>
                </a:solidFill>
                <a:latin typeface="PT Mono" charset="0"/>
                <a:ea typeface="PT Mono" charset="0"/>
                <a:cs typeface="PT Mono" charset="0"/>
              </a:rPr>
              <a:t>learnr</a:t>
            </a:r>
            <a:endParaRPr lang="de-DE" sz="2800" dirty="0">
              <a:latin typeface="PT Mono" charset="0"/>
              <a:ea typeface="PT Mono" charset="0"/>
              <a:cs typeface="PT Mo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94363" y="1481826"/>
            <a:ext cx="1379800" cy="3359899"/>
            <a:chOff x="90120" y="1449148"/>
            <a:chExt cx="1379800" cy="3359899"/>
          </a:xfrm>
        </p:grpSpPr>
        <p:sp>
          <p:nvSpPr>
            <p:cNvPr id="45" name="Shape 179"/>
            <p:cNvSpPr/>
            <p:nvPr/>
          </p:nvSpPr>
          <p:spPr>
            <a:xfrm>
              <a:off x="90120" y="1449148"/>
              <a:ext cx="1379800" cy="3359899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Bild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80" y="3447050"/>
              <a:ext cx="1166815" cy="1341870"/>
            </a:xfrm>
            <a:prstGeom prst="rect">
              <a:avLst/>
            </a:prstGeom>
          </p:spPr>
        </p:pic>
      </p:grpSp>
      <p:grpSp>
        <p:nvGrpSpPr>
          <p:cNvPr id="15" name="Shape 130"/>
          <p:cNvGrpSpPr/>
          <p:nvPr/>
        </p:nvGrpSpPr>
        <p:grpSpPr>
          <a:xfrm>
            <a:off x="2590306" y="1481826"/>
            <a:ext cx="5256584" cy="720000"/>
            <a:chOff x="3131840" y="1491630"/>
            <a:chExt cx="5256584" cy="576064"/>
          </a:xfrm>
        </p:grpSpPr>
        <p:sp>
          <p:nvSpPr>
            <p:cNvPr id="16" name="Shape 13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32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1F1F1F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Shape 133"/>
          <p:cNvGrpSpPr/>
          <p:nvPr/>
        </p:nvGrpSpPr>
        <p:grpSpPr>
          <a:xfrm>
            <a:off x="2584551" y="2369925"/>
            <a:ext cx="5256584" cy="720000"/>
            <a:chOff x="3131840" y="1491630"/>
            <a:chExt cx="5256584" cy="576064"/>
          </a:xfrm>
        </p:grpSpPr>
        <p:sp>
          <p:nvSpPr>
            <p:cNvPr id="19" name="Shape 134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135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1F1F1F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Shape 136"/>
          <p:cNvGrpSpPr/>
          <p:nvPr/>
        </p:nvGrpSpPr>
        <p:grpSpPr>
          <a:xfrm>
            <a:off x="2578796" y="3258024"/>
            <a:ext cx="5256584" cy="720000"/>
            <a:chOff x="3131840" y="1491630"/>
            <a:chExt cx="5256584" cy="576064"/>
          </a:xfrm>
        </p:grpSpPr>
        <p:sp>
          <p:nvSpPr>
            <p:cNvPr id="22" name="Shape 13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13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1F1F1F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Shape 142"/>
          <p:cNvSpPr txBox="1"/>
          <p:nvPr/>
        </p:nvSpPr>
        <p:spPr>
          <a:xfrm>
            <a:off x="2590306" y="1481826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id="28" name="Shape 143"/>
          <p:cNvSpPr txBox="1"/>
          <p:nvPr/>
        </p:nvSpPr>
        <p:spPr>
          <a:xfrm>
            <a:off x="2578796" y="2369925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</a:p>
        </p:txBody>
      </p:sp>
      <p:sp>
        <p:nvSpPr>
          <p:cNvPr id="29" name="Shape 144"/>
          <p:cNvSpPr txBox="1"/>
          <p:nvPr/>
        </p:nvSpPr>
        <p:spPr>
          <a:xfrm>
            <a:off x="2567286" y="3258024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</a:p>
        </p:txBody>
      </p:sp>
      <p:sp>
        <p:nvSpPr>
          <p:cNvPr id="30" name="Shape 145"/>
          <p:cNvSpPr txBox="1"/>
          <p:nvPr/>
        </p:nvSpPr>
        <p:spPr>
          <a:xfrm>
            <a:off x="2555776" y="4146123"/>
            <a:ext cx="533164" cy="400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</a:p>
        </p:txBody>
      </p:sp>
      <p:grpSp>
        <p:nvGrpSpPr>
          <p:cNvPr id="31" name="Shape 146"/>
          <p:cNvGrpSpPr/>
          <p:nvPr/>
        </p:nvGrpSpPr>
        <p:grpSpPr>
          <a:xfrm>
            <a:off x="3310306" y="1562468"/>
            <a:ext cx="4392568" cy="546224"/>
            <a:chOff x="3851840" y="1356248"/>
            <a:chExt cx="4392568" cy="546224"/>
          </a:xfrm>
        </p:grpSpPr>
        <p:sp>
          <p:nvSpPr>
            <p:cNvPr id="32" name="Shape 147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de-DE" sz="1400" b="1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Recap: Lineare Regression</a:t>
              </a:r>
              <a:endParaRPr lang="en"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148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de-DE" sz="1200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Lineare Parameterschätzung</a:t>
              </a:r>
              <a:endParaRPr lang="en"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Shape 149"/>
          <p:cNvGrpSpPr/>
          <p:nvPr/>
        </p:nvGrpSpPr>
        <p:grpSpPr>
          <a:xfrm>
            <a:off x="3310305" y="2456773"/>
            <a:ext cx="4519319" cy="562804"/>
            <a:chOff x="3851839" y="1356248"/>
            <a:chExt cx="4519319" cy="619443"/>
          </a:xfrm>
        </p:grpSpPr>
        <p:sp>
          <p:nvSpPr>
            <p:cNvPr id="35" name="Shape 150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de-DE" sz="1400" b="1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Die Logik von </a:t>
              </a:r>
              <a:r>
                <a:rPr lang="de-DE" sz="1400" b="1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Signifikanz</a:t>
              </a:r>
              <a:endParaRPr lang="en"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151"/>
            <p:cNvSpPr txBox="1"/>
            <p:nvPr/>
          </p:nvSpPr>
          <p:spPr>
            <a:xfrm>
              <a:off x="3851839" y="1625473"/>
              <a:ext cx="4519319" cy="350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/>
              <a:r>
                <a:rPr lang="de-DE" sz="1200" dirty="0" smtClean="0">
                  <a:solidFill>
                    <a:srgbClr val="3F3F3F"/>
                  </a:solidFill>
                </a:rPr>
                <a:t>Mechanismen der </a:t>
              </a:r>
              <a:r>
                <a:rPr lang="de-DE" sz="1200" dirty="0" smtClean="0">
                  <a:solidFill>
                    <a:srgbClr val="3F3F3F"/>
                  </a:solidFill>
                </a:rPr>
                <a:t>Inferenz </a:t>
              </a:r>
              <a:r>
                <a:rPr lang="de-DE" sz="1200" smtClean="0">
                  <a:solidFill>
                    <a:srgbClr val="3F3F3F"/>
                  </a:solidFill>
                </a:rPr>
                <a:t>(</a:t>
              </a:r>
              <a:r>
                <a:rPr lang="de-DE" sz="1200" smtClean="0">
                  <a:solidFill>
                    <a:srgbClr val="3F3F3F"/>
                  </a:solidFill>
                </a:rPr>
                <a:t>Standardfehler, Konfidenzintervalle </a:t>
              </a:r>
              <a:r>
                <a:rPr lang="de-DE" sz="1200" dirty="0" smtClean="0">
                  <a:solidFill>
                    <a:srgbClr val="3F3F3F"/>
                  </a:solidFill>
                </a:rPr>
                <a:t>und NHTS</a:t>
              </a:r>
              <a:endParaRPr lang="en" sz="1200" dirty="0">
                <a:solidFill>
                  <a:srgbClr val="3F3F3F"/>
                </a:solidFill>
                <a:sym typeface="Arial"/>
              </a:endParaRPr>
            </a:p>
          </p:txBody>
        </p:sp>
      </p:grpSp>
      <p:grpSp>
        <p:nvGrpSpPr>
          <p:cNvPr id="37" name="Shape 152"/>
          <p:cNvGrpSpPr/>
          <p:nvPr/>
        </p:nvGrpSpPr>
        <p:grpSpPr>
          <a:xfrm>
            <a:off x="3310306" y="3351078"/>
            <a:ext cx="4392568" cy="546224"/>
            <a:chOff x="3851840" y="1356248"/>
            <a:chExt cx="4392568" cy="546224"/>
          </a:xfrm>
        </p:grpSpPr>
        <p:sp>
          <p:nvSpPr>
            <p:cNvPr id="38" name="Shape 153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de-DE" sz="1400" b="1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Modellannahmen</a:t>
              </a:r>
              <a:endParaRPr lang="en"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154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de-DE" sz="1200" dirty="0" smtClean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Problemstellungen und Annahmeverletzungen</a:t>
              </a:r>
              <a:endParaRPr lang="en"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Shape 129"/>
          <p:cNvSpPr txBox="1"/>
          <p:nvPr/>
        </p:nvSpPr>
        <p:spPr>
          <a:xfrm>
            <a:off x="2555776" y="339502"/>
            <a:ext cx="6588224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de-DE" sz="3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Aufbau</a:t>
            </a:r>
            <a:endParaRPr lang="en"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646075" y="3359069"/>
            <a:ext cx="10683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dirty="0" smtClean="0">
                <a:solidFill>
                  <a:schemeClr val="dk1"/>
                </a:solidFill>
              </a:rPr>
              <a:t> </a:t>
            </a:r>
            <a:r>
              <a:rPr lang="de-DE" sz="1800" dirty="0" err="1" smtClean="0">
                <a:solidFill>
                  <a:schemeClr val="dk1"/>
                </a:solidFill>
                <a:latin typeface="PT Mono" charset="0"/>
                <a:ea typeface="PT Mono" charset="0"/>
                <a:cs typeface="PT Mono" charset="0"/>
              </a:rPr>
              <a:t>learnr</a:t>
            </a:r>
            <a:endParaRPr lang="de-DE" sz="1800" dirty="0">
              <a:latin typeface="PT Mono" charset="0"/>
              <a:ea typeface="PT Mono" charset="0"/>
              <a:cs typeface="PT Mono" charset="0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107" y="3033775"/>
            <a:ext cx="725938" cy="601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1764528" y="274858"/>
            <a:ext cx="7560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2A40D"/>
              </a:buClr>
              <a:buFont typeface="Arial"/>
              <a:buNone/>
            </a:pPr>
            <a:r>
              <a:rPr lang="de-DE" sz="4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Lineare Regression</a:t>
            </a:r>
            <a:endParaRPr lang="en" sz="4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5667603" y="1879314"/>
            <a:ext cx="331236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lang="en"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Bild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184901"/>
            <a:ext cx="5720354" cy="3813569"/>
          </a:xfrm>
          <a:prstGeom prst="rect">
            <a:avLst/>
          </a:prstGeom>
        </p:spPr>
      </p:pic>
      <p:sp>
        <p:nvSpPr>
          <p:cNvPr id="43" name="Shape 116"/>
          <p:cNvSpPr txBox="1"/>
          <p:nvPr/>
        </p:nvSpPr>
        <p:spPr>
          <a:xfrm>
            <a:off x="1764528" y="812355"/>
            <a:ext cx="7560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2A40D"/>
              </a:buClr>
              <a:buFont typeface="Arial"/>
              <a:buNone/>
            </a:pPr>
            <a:r>
              <a:rPr lang="de-DE" sz="320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Recap</a:t>
            </a:r>
            <a:endParaRPr lang="en" sz="32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ruppierung 7"/>
          <p:cNvGrpSpPr/>
          <p:nvPr/>
        </p:nvGrpSpPr>
        <p:grpSpPr>
          <a:xfrm>
            <a:off x="94363" y="1481826"/>
            <a:ext cx="1379800" cy="3359899"/>
            <a:chOff x="90120" y="1449148"/>
            <a:chExt cx="1379800" cy="3359899"/>
          </a:xfrm>
        </p:grpSpPr>
        <p:sp>
          <p:nvSpPr>
            <p:cNvPr id="9" name="Shape 179"/>
            <p:cNvSpPr/>
            <p:nvPr/>
          </p:nvSpPr>
          <p:spPr>
            <a:xfrm>
              <a:off x="90120" y="1449148"/>
              <a:ext cx="1379800" cy="3359899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80" y="3447050"/>
              <a:ext cx="1166815" cy="1341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87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1764528" y="274858"/>
            <a:ext cx="7560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2A40D"/>
              </a:buClr>
              <a:buFont typeface="Arial"/>
              <a:buNone/>
            </a:pPr>
            <a:r>
              <a:rPr lang="de-DE" sz="4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Lineare Regression</a:t>
            </a:r>
            <a:endParaRPr lang="en" sz="4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hape 123"/>
              <p:cNvSpPr txBox="1"/>
              <p:nvPr/>
            </p:nvSpPr>
            <p:spPr>
              <a:xfrm>
                <a:off x="2850758" y="2301340"/>
                <a:ext cx="4775985" cy="9941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solidFill>
                                <a:srgbClr val="3F3F3F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solidFill>
                                <a:srgbClr val="3F3F3F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  <m:t>𝑦</m:t>
                          </m:r>
                        </m:e>
                        <m:sub>
                          <m:r>
                            <a:rPr lang="de-DE" sz="4000" b="0" i="1" smtClean="0">
                              <a:solidFill>
                                <a:srgbClr val="3F3F3F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  <m:t>𝑖</m:t>
                          </m:r>
                        </m:sub>
                      </m:sSub>
                      <m:r>
                        <a:rPr lang="de-DE" sz="4000" b="0" i="1" smtClean="0">
                          <a:solidFill>
                            <a:srgbClr val="3F3F3F"/>
                          </a:solidFill>
                          <a:latin typeface="Cambria Math" charset="0"/>
                          <a:ea typeface="Arial"/>
                          <a:cs typeface="Arial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lang="de-DE" sz="4000" b="0" i="1" smtClean="0">
                              <a:solidFill>
                                <a:srgbClr val="3F3F3F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solidFill>
                                <a:srgbClr val="3F3F3F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  <m:t>𝛽</m:t>
                          </m:r>
                        </m:e>
                        <m:sub>
                          <m:r>
                            <a:rPr lang="de-DE" sz="4000" b="0" i="1" smtClean="0">
                              <a:solidFill>
                                <a:srgbClr val="3F3F3F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  <m:t>0</m:t>
                          </m:r>
                        </m:sub>
                      </m:sSub>
                      <m:r>
                        <a:rPr lang="de-DE" sz="4000" b="0" i="1" smtClean="0">
                          <a:solidFill>
                            <a:srgbClr val="3F3F3F"/>
                          </a:solidFill>
                          <a:latin typeface="Cambria Math" charset="0"/>
                          <a:ea typeface="Arial"/>
                          <a:cs typeface="Arial"/>
                          <a:sym typeface="Arial"/>
                        </a:rPr>
                        <m:t>+</m:t>
                      </m:r>
                      <m:sSub>
                        <m:sSubPr>
                          <m:ctrlPr>
                            <a:rPr lang="de-DE" sz="4000" b="0" i="1" smtClean="0">
                              <a:solidFill>
                                <a:srgbClr val="3F3F3F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solidFill>
                                <a:srgbClr val="3F3F3F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  <m:t>𝛽</m:t>
                          </m:r>
                        </m:e>
                        <m:sub>
                          <m:r>
                            <a:rPr lang="de-DE" sz="4000" b="0" i="1" smtClean="0">
                              <a:solidFill>
                                <a:srgbClr val="3F3F3F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3F3F3F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solidFill>
                                <a:srgbClr val="3F3F3F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solidFill>
                                <a:srgbClr val="3F3F3F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  <m:t>1</m:t>
                          </m:r>
                          <m:r>
                            <a:rPr lang="de-DE" sz="4000" b="0" i="1" smtClean="0">
                              <a:solidFill>
                                <a:srgbClr val="3F3F3F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  <m:t>𝑖</m:t>
                          </m:r>
                        </m:sub>
                      </m:sSub>
                      <m:r>
                        <a:rPr lang="de-DE" sz="4000" b="0" i="1" smtClean="0">
                          <a:solidFill>
                            <a:srgbClr val="3F3F3F"/>
                          </a:solidFill>
                          <a:latin typeface="Cambria Math" charset="0"/>
                          <a:ea typeface="Arial"/>
                          <a:cs typeface="Arial"/>
                          <a:sym typeface="Arial"/>
                        </a:rPr>
                        <m:t>+</m:t>
                      </m:r>
                      <m:sSub>
                        <m:sSubPr>
                          <m:ctrlPr>
                            <a:rPr lang="de-DE" sz="4000" b="0" i="1" smtClean="0">
                              <a:solidFill>
                                <a:srgbClr val="3F3F3F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solidFill>
                                <a:srgbClr val="3F3F3F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  <m:t>𝜀</m:t>
                          </m:r>
                        </m:e>
                        <m:sub>
                          <m:r>
                            <a:rPr lang="de-DE" sz="4000" b="0" i="1" smtClean="0">
                              <a:solidFill>
                                <a:srgbClr val="3F3F3F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" sz="4000" dirty="0">
                  <a:solidFill>
                    <a:srgbClr val="3F3F3F"/>
                  </a:solidFill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23" name="Shape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58" y="2301340"/>
                <a:ext cx="4775985" cy="9941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 flipV="1">
            <a:off x="3762509" y="3092323"/>
            <a:ext cx="423871" cy="680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Shape 117"/>
          <p:cNvSpPr txBox="1"/>
          <p:nvPr/>
        </p:nvSpPr>
        <p:spPr>
          <a:xfrm>
            <a:off x="2755147" y="3624817"/>
            <a:ext cx="1733178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de-DE" sz="1200" b="1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Intecept</a:t>
            </a:r>
            <a:endParaRPr lang="de-DE" sz="1200" b="1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de-DE" sz="12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Y-Achsenabschnitt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de-DE" sz="1200" b="1" dirty="0">
                <a:solidFill>
                  <a:srgbClr val="3F3F3F"/>
                </a:solidFill>
              </a:rPr>
              <a:t>B</a:t>
            </a:r>
            <a:r>
              <a:rPr lang="de-DE" sz="1200" b="1" dirty="0" smtClean="0">
                <a:solidFill>
                  <a:srgbClr val="3F3F3F"/>
                </a:solidFill>
              </a:rPr>
              <a:t>ias</a:t>
            </a:r>
            <a:endParaRPr lang="en" sz="12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5041177" y="3070923"/>
            <a:ext cx="286672" cy="988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Shape 117"/>
          <p:cNvSpPr txBox="1"/>
          <p:nvPr/>
        </p:nvSpPr>
        <p:spPr>
          <a:xfrm>
            <a:off x="4488325" y="4086482"/>
            <a:ext cx="86658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de-DE" sz="1200" b="1" dirty="0" err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Slope</a:t>
            </a:r>
            <a:endParaRPr lang="de-DE" sz="1200" b="1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de-DE" sz="12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Steigung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de-DE" sz="1200" b="1" dirty="0" smtClean="0">
                <a:solidFill>
                  <a:srgbClr val="3F3F3F"/>
                </a:solidFill>
              </a:rPr>
              <a:t>Gradient</a:t>
            </a:r>
            <a:endParaRPr lang="en" sz="12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 flipH="1" flipV="1">
            <a:off x="6072358" y="3151457"/>
            <a:ext cx="436371" cy="621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hape 117"/>
          <p:cNvSpPr txBox="1"/>
          <p:nvPr/>
        </p:nvSpPr>
        <p:spPr>
          <a:xfrm>
            <a:off x="5985732" y="3662809"/>
            <a:ext cx="1559601" cy="7936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r"/>
            <a:r>
              <a:rPr lang="de-DE" sz="1200" b="1" dirty="0">
                <a:solidFill>
                  <a:srgbClr val="3F3F3F"/>
                </a:solidFill>
              </a:rPr>
              <a:t>Einheiten</a:t>
            </a:r>
          </a:p>
          <a:p>
            <a:pPr marL="0" marR="0" lvl="0" indent="0" algn="r" rtl="0">
              <a:spcBef>
                <a:spcPts val="0"/>
              </a:spcBef>
              <a:buNone/>
            </a:pPr>
            <a:r>
              <a:rPr lang="de-DE" sz="12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Beobachtungen</a:t>
            </a:r>
          </a:p>
          <a:p>
            <a:pPr algn="r"/>
            <a:r>
              <a:rPr lang="de-DE" sz="1200" b="1" dirty="0">
                <a:solidFill>
                  <a:srgbClr val="3F3F3F"/>
                </a:solidFill>
              </a:rPr>
              <a:t>Unabhängige </a:t>
            </a:r>
            <a:r>
              <a:rPr lang="de-DE" sz="1200" b="1" dirty="0" smtClean="0">
                <a:solidFill>
                  <a:srgbClr val="3F3F3F"/>
                </a:solidFill>
              </a:rPr>
              <a:t>Var</a:t>
            </a:r>
            <a:endParaRPr lang="de-DE" sz="1200" b="1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r>
              <a:rPr lang="de-DE" sz="1200" b="1" dirty="0" smtClean="0">
                <a:solidFill>
                  <a:srgbClr val="3F3F3F"/>
                </a:solidFill>
              </a:rPr>
              <a:t>Feature</a:t>
            </a:r>
          </a:p>
          <a:p>
            <a:pPr marL="0" marR="0" lvl="0" indent="0" algn="r" rtl="0">
              <a:spcBef>
                <a:spcPts val="0"/>
              </a:spcBef>
              <a:buNone/>
            </a:pPr>
            <a:endParaRPr lang="de-DE" sz="1200" b="1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lang="de-DE" sz="1200" b="1" dirty="0" smtClean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lang="en" sz="12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3315940" y="1687964"/>
            <a:ext cx="658504" cy="7762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Shape 117"/>
          <p:cNvSpPr txBox="1"/>
          <p:nvPr/>
        </p:nvSpPr>
        <p:spPr>
          <a:xfrm>
            <a:off x="3505016" y="1291124"/>
            <a:ext cx="1421496" cy="79368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r"/>
            <a:r>
              <a:rPr lang="de-DE" sz="1200" b="1" dirty="0" smtClean="0">
                <a:solidFill>
                  <a:srgbClr val="3F3F3F"/>
                </a:solidFill>
              </a:rPr>
              <a:t>Abhängige Var</a:t>
            </a:r>
          </a:p>
          <a:p>
            <a:pPr lvl="0" algn="r"/>
            <a:r>
              <a:rPr lang="de-DE" sz="1200" b="1" dirty="0" smtClean="0">
                <a:solidFill>
                  <a:srgbClr val="3F3F3F"/>
                </a:solidFill>
              </a:rPr>
              <a:t>Outcome</a:t>
            </a:r>
          </a:p>
          <a:p>
            <a:pPr lvl="0" algn="r"/>
            <a:r>
              <a:rPr lang="de-DE" sz="1200" b="1" dirty="0" smtClean="0">
                <a:solidFill>
                  <a:srgbClr val="3F3F3F"/>
                </a:solidFill>
              </a:rPr>
              <a:t>Response</a:t>
            </a:r>
            <a:endParaRPr lang="de-DE" sz="1200" b="1" dirty="0" smtClean="0">
              <a:solidFill>
                <a:srgbClr val="3F3F3F"/>
              </a:solidFill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lang="de-DE" sz="1200" b="1" dirty="0" smtClean="0">
              <a:solidFill>
                <a:srgbClr val="3F3F3F"/>
              </a:solidFill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lang="de-DE" sz="1200" b="1" dirty="0" smtClean="0">
              <a:solidFill>
                <a:srgbClr val="3F3F3F"/>
              </a:solidFill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buNone/>
            </a:pPr>
            <a:endParaRPr lang="en" sz="1200" b="1" dirty="0">
              <a:solidFill>
                <a:srgbClr val="3F3F3F"/>
              </a:solidFill>
              <a:sym typeface="Arial"/>
            </a:endParaRPr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7120501" y="2037206"/>
            <a:ext cx="0" cy="359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Shape 117"/>
          <p:cNvSpPr txBox="1"/>
          <p:nvPr/>
        </p:nvSpPr>
        <p:spPr>
          <a:xfrm>
            <a:off x="6666999" y="1361900"/>
            <a:ext cx="1286376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/>
            <a:r>
              <a:rPr lang="de-DE" sz="1200" b="1" dirty="0">
                <a:solidFill>
                  <a:srgbClr val="3F3F3F"/>
                </a:solidFill>
              </a:rPr>
              <a:t>Fehlervarianz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de-DE" sz="12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Residuum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de-DE" sz="1200" b="1" dirty="0" smtClean="0">
                <a:solidFill>
                  <a:srgbClr val="3F3F3F"/>
                </a:solidFill>
              </a:rPr>
              <a:t>Error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lang="en" sz="12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116"/>
          <p:cNvSpPr txBox="1"/>
          <p:nvPr/>
        </p:nvSpPr>
        <p:spPr>
          <a:xfrm>
            <a:off x="1764528" y="812355"/>
            <a:ext cx="7560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2A40D"/>
              </a:buClr>
              <a:buFont typeface="Arial"/>
              <a:buNone/>
            </a:pPr>
            <a:r>
              <a:rPr lang="de-DE" sz="32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Notation</a:t>
            </a:r>
            <a:endParaRPr lang="en" sz="32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ruppierung 17"/>
          <p:cNvGrpSpPr/>
          <p:nvPr/>
        </p:nvGrpSpPr>
        <p:grpSpPr>
          <a:xfrm>
            <a:off x="94363" y="1481826"/>
            <a:ext cx="1379800" cy="3359899"/>
            <a:chOff x="90120" y="1449148"/>
            <a:chExt cx="1379800" cy="3359899"/>
          </a:xfrm>
        </p:grpSpPr>
        <p:sp>
          <p:nvSpPr>
            <p:cNvPr id="21" name="Shape 179"/>
            <p:cNvSpPr/>
            <p:nvPr/>
          </p:nvSpPr>
          <p:spPr>
            <a:xfrm>
              <a:off x="90120" y="1449148"/>
              <a:ext cx="1379800" cy="3359899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Bild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80" y="3447050"/>
              <a:ext cx="1166815" cy="1341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052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7" grpId="0"/>
      <p:bldP spid="31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1764528" y="274858"/>
            <a:ext cx="7560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2A40D"/>
              </a:buClr>
              <a:buFont typeface="Arial"/>
              <a:buNone/>
            </a:pPr>
            <a:r>
              <a:rPr lang="de-DE" sz="4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Lineare Regression</a:t>
            </a:r>
            <a:endParaRPr lang="en" sz="4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hape 123"/>
              <p:cNvSpPr txBox="1"/>
              <p:nvPr/>
            </p:nvSpPr>
            <p:spPr>
              <a:xfrm>
                <a:off x="3184133" y="1734000"/>
                <a:ext cx="4775985" cy="9941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  <m:t>𝑦</m:t>
                          </m:r>
                        </m:e>
                        <m:sub>
                          <m:r>
                            <a:rPr lang="de-DE" sz="40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  <m:t>𝑖</m:t>
                          </m:r>
                        </m:sub>
                      </m:sSub>
                      <m:r>
                        <a:rPr lang="de-DE" sz="40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Arial"/>
                          <a:cs typeface="Arial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lang="de-DE" sz="40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  <m:t>𝛽</m:t>
                          </m:r>
                        </m:e>
                        <m:sub>
                          <m:r>
                            <a:rPr lang="de-DE" sz="40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  <m:t>0</m:t>
                          </m:r>
                        </m:sub>
                      </m:sSub>
                      <m:r>
                        <a:rPr lang="de-DE" sz="4000" b="0" i="1" smtClean="0">
                          <a:solidFill>
                            <a:srgbClr val="00B050"/>
                          </a:solidFill>
                          <a:latin typeface="Cambria Math" charset="0"/>
                          <a:ea typeface="Arial"/>
                          <a:cs typeface="Arial"/>
                          <a:sym typeface="Arial"/>
                        </a:rPr>
                        <m:t>+</m:t>
                      </m:r>
                      <m:sSub>
                        <m:sSubPr>
                          <m:ctrlPr>
                            <a:rPr lang="de-DE" sz="40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  <m:t>𝛽</m:t>
                          </m:r>
                        </m:e>
                        <m:sub>
                          <m:r>
                            <a:rPr lang="de-DE" sz="40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  <m:t>1</m:t>
                          </m:r>
                          <m:r>
                            <a:rPr lang="de-DE" sz="40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  <m:t>𝑖</m:t>
                          </m:r>
                        </m:sub>
                      </m:sSub>
                      <m:r>
                        <a:rPr lang="de-DE" sz="4000" b="0" i="1" smtClean="0">
                          <a:solidFill>
                            <a:srgbClr val="FF0000"/>
                          </a:solidFill>
                          <a:latin typeface="Cambria Math" charset="0"/>
                          <a:ea typeface="Arial"/>
                          <a:cs typeface="Arial"/>
                          <a:sym typeface="Arial"/>
                        </a:rPr>
                        <m:t>+</m:t>
                      </m:r>
                      <m:sSub>
                        <m:sSubPr>
                          <m:ctrlPr>
                            <a:rPr lang="de-DE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  <m:t>𝜀</m:t>
                          </m:r>
                        </m:e>
                        <m:sub>
                          <m:r>
                            <a:rPr lang="de-DE" sz="4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Arial"/>
                              <a:cs typeface="Arial"/>
                              <a:sym typeface="Arial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" sz="4000" dirty="0">
                  <a:solidFill>
                    <a:srgbClr val="3F3F3F"/>
                  </a:solidFill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23" name="Shape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133" y="1734000"/>
                <a:ext cx="4775985" cy="9941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hape 116"/>
          <p:cNvSpPr txBox="1"/>
          <p:nvPr/>
        </p:nvSpPr>
        <p:spPr>
          <a:xfrm>
            <a:off x="1764528" y="812355"/>
            <a:ext cx="7560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2A40D"/>
              </a:buClr>
              <a:buFont typeface="Arial"/>
              <a:buNone/>
            </a:pPr>
            <a:r>
              <a:rPr lang="de-DE" sz="32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endParaRPr lang="en" sz="32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2078853" y="2533258"/>
                <a:ext cx="6129691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de-DE" sz="23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23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𝐵𝑒𝑜𝑏𝑎𝑐h𝑡𝑢𝑛𝑔</m:t>
                        </m:r>
                      </m:e>
                      <m:sub>
                        <m:r>
                          <a:rPr lang="de-DE" sz="23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300" dirty="0" smtClean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de-DE" sz="230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𝑃𝑎𝑟𝑎𝑚𝑒𝑡𝑒𝑟</m:t>
                    </m:r>
                    <m:r>
                      <a:rPr lang="de-DE" sz="230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 ∗</m:t>
                    </m:r>
                    <m:r>
                      <a:rPr lang="de-DE" sz="230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𝐷𝑎𝑡𝑒𝑛</m:t>
                    </m:r>
                    <m:r>
                      <a:rPr lang="de-DE" sz="230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 sz="2300">
                        <a:solidFill>
                          <a:srgbClr val="FF0000"/>
                        </a:solidFill>
                        <a:latin typeface="Cambria Math" charset="0"/>
                      </a:rPr>
                      <m:t>Fehler</m:t>
                    </m:r>
                  </m:oMath>
                </a14:m>
                <a:endParaRPr lang="en" sz="2300" dirty="0">
                  <a:solidFill>
                    <a:srgbClr val="3F3F3F"/>
                  </a:solidFill>
                </a:endParaRPr>
              </a:p>
              <a:p>
                <a:r>
                  <a:rPr lang="de-DE" sz="2300" dirty="0" smtClean="0"/>
                  <a:t> </a:t>
                </a:r>
                <a:endParaRPr lang="de-DE" sz="2300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853" y="2533258"/>
                <a:ext cx="6129691" cy="800219"/>
              </a:xfrm>
              <a:prstGeom prst="rect">
                <a:avLst/>
              </a:prstGeom>
              <a:blipFill rotWithShape="0">
                <a:blip r:embed="rId5"/>
                <a:stretch>
                  <a:fillRect l="-696" t="-56489" b="-297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eschweifte Klammer rechts 2"/>
          <p:cNvSpPr/>
          <p:nvPr/>
        </p:nvSpPr>
        <p:spPr>
          <a:xfrm rot="5400000">
            <a:off x="5444325" y="1881705"/>
            <a:ext cx="336561" cy="2566987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236367" y="3333477"/>
            <a:ext cx="107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smtClean="0">
                <a:solidFill>
                  <a:srgbClr val="00B050"/>
                </a:solidFill>
              </a:rPr>
              <a:t>Modell</a:t>
            </a:r>
            <a:endParaRPr lang="de-DE" sz="180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2078853" y="4270195"/>
                <a:ext cx="5094280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de-DE" sz="23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23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𝐵𝑒𝑜𝑏𝑎𝑐h𝑡𝑢𝑛𝑔</m:t>
                        </m:r>
                      </m:e>
                      <m:sub>
                        <m:r>
                          <a:rPr lang="de-DE" sz="23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300" dirty="0" smtClean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de-DE" sz="23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𝑉𝑜𝑟h𝑒𝑟𝑠𝑎𝑔𝑒</m:t>
                    </m:r>
                    <m:r>
                      <a:rPr lang="de-DE" sz="230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 sz="2300">
                        <a:solidFill>
                          <a:srgbClr val="FF0000"/>
                        </a:solidFill>
                        <a:latin typeface="Cambria Math" charset="0"/>
                      </a:rPr>
                      <m:t>Fehler</m:t>
                    </m:r>
                  </m:oMath>
                </a14:m>
                <a:endParaRPr lang="en" sz="2300" dirty="0">
                  <a:solidFill>
                    <a:srgbClr val="3F3F3F"/>
                  </a:solidFill>
                </a:endParaRPr>
              </a:p>
              <a:p>
                <a:r>
                  <a:rPr lang="de-DE" sz="2300" dirty="0" smtClean="0"/>
                  <a:t> </a:t>
                </a:r>
                <a:endParaRPr lang="de-DE" sz="2300" dirty="0"/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853" y="4270195"/>
                <a:ext cx="5094280" cy="800219"/>
              </a:xfrm>
              <a:prstGeom prst="rect">
                <a:avLst/>
              </a:prstGeom>
              <a:blipFill rotWithShape="0">
                <a:blip r:embed="rId6"/>
                <a:stretch>
                  <a:fillRect l="-837" t="-53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2078853" y="3732625"/>
                <a:ext cx="593085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de-DE" sz="23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23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𝐵𝑒𝑜𝑏𝑎𝑐h𝑡𝑢𝑛𝑔</m:t>
                        </m:r>
                      </m:e>
                      <m:sub>
                        <m:r>
                          <a:rPr lang="de-DE" sz="23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300" dirty="0" smtClean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de-DE" sz="23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𝐿𝑖𝑛𝑒𝑎𝑟𝑒</m:t>
                    </m:r>
                    <m:r>
                      <a:rPr lang="de-DE" sz="23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lang="de-DE" sz="23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𝐹𝑢𝑛</m:t>
                    </m:r>
                    <m:r>
                      <a:rPr lang="de-DE" sz="23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lang="de-DE" sz="23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𝑣𝑜𝑛</m:t>
                    </m:r>
                    <m:r>
                      <a:rPr lang="de-DE" sz="23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r>
                      <a:rPr lang="de-DE" sz="2300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𝑥</m:t>
                    </m:r>
                    <m:r>
                      <a:rPr lang="de-DE" sz="230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 sz="2300">
                        <a:solidFill>
                          <a:srgbClr val="FF0000"/>
                        </a:solidFill>
                        <a:latin typeface="Cambria Math" charset="0"/>
                      </a:rPr>
                      <m:t>Fehler</m:t>
                    </m:r>
                  </m:oMath>
                </a14:m>
                <a:endParaRPr lang="en" sz="2300" dirty="0">
                  <a:solidFill>
                    <a:srgbClr val="3F3F3F"/>
                  </a:solidFill>
                </a:endParaRPr>
              </a:p>
              <a:p>
                <a:r>
                  <a:rPr lang="de-DE" sz="2300" dirty="0" smtClean="0"/>
                  <a:t> </a:t>
                </a:r>
                <a:endParaRPr lang="de-DE" sz="2300" dirty="0"/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853" y="3732625"/>
                <a:ext cx="5930854" cy="800219"/>
              </a:xfrm>
              <a:prstGeom prst="rect">
                <a:avLst/>
              </a:prstGeom>
              <a:blipFill rotWithShape="0">
                <a:blip r:embed="rId7"/>
                <a:stretch>
                  <a:fillRect l="-719" t="-55303" b="-29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ierung 13"/>
          <p:cNvGrpSpPr/>
          <p:nvPr/>
        </p:nvGrpSpPr>
        <p:grpSpPr>
          <a:xfrm>
            <a:off x="94363" y="1481826"/>
            <a:ext cx="1379800" cy="3359899"/>
            <a:chOff x="90120" y="1449148"/>
            <a:chExt cx="1379800" cy="3359899"/>
          </a:xfrm>
        </p:grpSpPr>
        <p:sp>
          <p:nvSpPr>
            <p:cNvPr id="15" name="Shape 179"/>
            <p:cNvSpPr/>
            <p:nvPr/>
          </p:nvSpPr>
          <p:spPr>
            <a:xfrm>
              <a:off x="90120" y="1449148"/>
              <a:ext cx="1379800" cy="3359899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Bild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80" y="3447050"/>
              <a:ext cx="1166815" cy="1341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57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4294967295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de-DE" sz="4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Parameter?</a:t>
            </a:r>
            <a:r>
              <a:rPr lang="en" sz="4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lang="en"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17"/>
          <p:cNvSpPr txBox="1"/>
          <p:nvPr/>
        </p:nvSpPr>
        <p:spPr>
          <a:xfrm>
            <a:off x="612021" y="825649"/>
            <a:ext cx="2578853" cy="10126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de-DE" sz="2000" b="1" dirty="0" smtClean="0">
                <a:solidFill>
                  <a:srgbClr val="00B050"/>
                </a:solidFill>
              </a:rPr>
              <a:t>Input</a:t>
            </a:r>
            <a:r>
              <a:rPr lang="de-DE" sz="2000" b="1" dirty="0" smtClean="0">
                <a:solidFill>
                  <a:srgbClr val="3F3F3F"/>
                </a:solidFill>
              </a:rPr>
              <a:t> Parameter</a:t>
            </a:r>
            <a:endParaRPr lang="en" sz="2000" b="1" dirty="0">
              <a:solidFill>
                <a:srgbClr val="3F3F3F"/>
              </a:solidFill>
              <a:sym typeface="Arial"/>
            </a:endParaRPr>
          </a:p>
        </p:txBody>
      </p:sp>
      <p:sp>
        <p:nvSpPr>
          <p:cNvPr id="10" name="Shape 117"/>
          <p:cNvSpPr txBox="1"/>
          <p:nvPr/>
        </p:nvSpPr>
        <p:spPr>
          <a:xfrm>
            <a:off x="4581525" y="825649"/>
            <a:ext cx="3378954" cy="10126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de-DE" sz="2000" b="1" dirty="0" err="1" smtClean="0">
                <a:solidFill>
                  <a:srgbClr val="FF0000"/>
                </a:solidFill>
              </a:rPr>
              <a:t>Estimated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b="1" dirty="0" smtClean="0">
                <a:solidFill>
                  <a:srgbClr val="3F3F3F"/>
                </a:solidFill>
              </a:rPr>
              <a:t>Parameter</a:t>
            </a:r>
            <a:endParaRPr lang="en" sz="2000" b="1" dirty="0">
              <a:solidFill>
                <a:srgbClr val="3F3F3F"/>
              </a:solidFill>
              <a:sym typeface="Arial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12021" y="1255762"/>
            <a:ext cx="264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 Allem beim programmieren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612021" y="1656606"/>
            <a:ext cx="264795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pc="-150" dirty="0" err="1" smtClean="0">
                <a:latin typeface="PT Mono" charset="0"/>
                <a:ea typeface="PT Mono" charset="0"/>
                <a:cs typeface="PT Mono" charset="0"/>
              </a:rPr>
              <a:t>x_quer</a:t>
            </a:r>
            <a:r>
              <a:rPr lang="de-DE" spc="-150" dirty="0" smtClean="0">
                <a:latin typeface="PT Mono" charset="0"/>
                <a:ea typeface="PT Mono" charset="0"/>
                <a:cs typeface="PT Mono" charset="0"/>
              </a:rPr>
              <a:t> &lt;- </a:t>
            </a:r>
            <a:r>
              <a:rPr lang="de-DE" spc="-150" dirty="0" err="1" smtClean="0">
                <a:latin typeface="PT Mono" charset="0"/>
                <a:ea typeface="PT Mono" charset="0"/>
                <a:cs typeface="PT Mono" charset="0"/>
              </a:rPr>
              <a:t>mean</a:t>
            </a:r>
            <a:r>
              <a:rPr lang="de-DE" spc="-150" dirty="0" smtClean="0">
                <a:latin typeface="PT Mono" charset="0"/>
                <a:ea typeface="PT Mono" charset="0"/>
                <a:cs typeface="PT Mono" charset="0"/>
              </a:rPr>
              <a:t>(x, </a:t>
            </a:r>
            <a:r>
              <a:rPr lang="de-DE" spc="-150" dirty="0" err="1" smtClean="0">
                <a:latin typeface="PT Mono" charset="0"/>
                <a:ea typeface="PT Mono" charset="0"/>
                <a:cs typeface="PT Mono" charset="0"/>
              </a:rPr>
              <a:t>na.rm</a:t>
            </a:r>
            <a:r>
              <a:rPr lang="de-DE" spc="-150" dirty="0" smtClean="0">
                <a:latin typeface="PT Mono" charset="0"/>
                <a:ea typeface="PT Mono" charset="0"/>
                <a:cs typeface="PT Mono" charset="0"/>
              </a:rPr>
              <a:t> = T)</a:t>
            </a:r>
            <a:endParaRPr lang="de-DE" spc="-150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610141" y="2081922"/>
            <a:ext cx="30421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pc="-150" dirty="0">
                <a:latin typeface="PT Mono" charset="0"/>
                <a:ea typeface="PT Mono" charset="0"/>
                <a:cs typeface="PT Mono" charset="0"/>
              </a:rPr>
              <a:t>x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0321" y="2119395"/>
            <a:ext cx="3784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Funktionsargumente         und</a:t>
            </a:r>
          </a:p>
          <a:p>
            <a:r>
              <a:rPr lang="de-DE" dirty="0" smtClean="0"/>
              <a:t>können auch als Eingabeparameter </a:t>
            </a:r>
          </a:p>
          <a:p>
            <a:r>
              <a:rPr lang="de-DE" dirty="0"/>
              <a:t>b</a:t>
            </a:r>
            <a:r>
              <a:rPr lang="de-DE" dirty="0" smtClean="0"/>
              <a:t>etrachtet werden, die das Verhalten und den Output der Funktion beeinflusst.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3365198" y="2112527"/>
            <a:ext cx="63517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pc="-150" dirty="0" err="1">
                <a:latin typeface="PT Mono" charset="0"/>
                <a:ea typeface="PT Mono" charset="0"/>
                <a:cs typeface="PT Mono" charset="0"/>
              </a:rPr>
              <a:t>n</a:t>
            </a:r>
            <a:r>
              <a:rPr lang="de-DE" spc="-150" dirty="0" err="1" smtClean="0">
                <a:latin typeface="PT Mono" charset="0"/>
                <a:ea typeface="PT Mono" charset="0"/>
                <a:cs typeface="PT Mono" charset="0"/>
              </a:rPr>
              <a:t>a.rm</a:t>
            </a:r>
            <a:endParaRPr lang="de-DE" spc="-150" dirty="0">
              <a:latin typeface="PT Mono" charset="0"/>
              <a:ea typeface="PT Mono" charset="0"/>
              <a:cs typeface="PT Mono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958686"/>
            <a:ext cx="669067" cy="769446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4601733" y="1259813"/>
            <a:ext cx="4151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Statistische Modellierung zielt darauf ab, unbekannte Maßzahlen aus Daten zu schätzen, um diese komprimiert zusammenzufassen. Wird auch Koeffizient genannt.</a:t>
            </a:r>
            <a:endParaRPr lang="de-DE" dirty="0"/>
          </a:p>
        </p:txBody>
      </p:sp>
      <p:grpSp>
        <p:nvGrpSpPr>
          <p:cNvPr id="3" name="Gruppierung 2"/>
          <p:cNvGrpSpPr/>
          <p:nvPr/>
        </p:nvGrpSpPr>
        <p:grpSpPr>
          <a:xfrm>
            <a:off x="5344297" y="2243859"/>
            <a:ext cx="1333307" cy="1609247"/>
            <a:chOff x="5344297" y="2243859"/>
            <a:chExt cx="1333307" cy="1609247"/>
          </a:xfrm>
        </p:grpSpPr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4297" y="2243859"/>
              <a:ext cx="1227887" cy="1227887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5511470" y="3483774"/>
              <a:ext cx="116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smtClean="0">
                  <a:solidFill>
                    <a:schemeClr val="bg1"/>
                  </a:solidFill>
                </a:rPr>
                <a:t>Daten</a:t>
              </a:r>
              <a:endParaRPr lang="de-DE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uppierung 5"/>
          <p:cNvGrpSpPr/>
          <p:nvPr/>
        </p:nvGrpSpPr>
        <p:grpSpPr>
          <a:xfrm>
            <a:off x="6278252" y="2857802"/>
            <a:ext cx="1930389" cy="1000310"/>
            <a:chOff x="6278252" y="2857802"/>
            <a:chExt cx="1930389" cy="1000310"/>
          </a:xfrm>
        </p:grpSpPr>
        <p:cxnSp>
          <p:nvCxnSpPr>
            <p:cNvPr id="7" name="Gerade Verbindung mit Pfeil 6"/>
            <p:cNvCxnSpPr>
              <a:stCxn id="4" idx="3"/>
            </p:cNvCxnSpPr>
            <p:nvPr/>
          </p:nvCxnSpPr>
          <p:spPr>
            <a:xfrm flipV="1">
              <a:off x="6572184" y="2857802"/>
              <a:ext cx="1219266" cy="1"/>
            </a:xfrm>
            <a:prstGeom prst="straightConnector1">
              <a:avLst/>
            </a:prstGeom>
            <a:ln w="57150">
              <a:solidFill>
                <a:srgbClr val="646363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/>
          </p:nvSpPr>
          <p:spPr>
            <a:xfrm>
              <a:off x="6278252" y="3488780"/>
              <a:ext cx="193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smtClean="0">
                  <a:solidFill>
                    <a:schemeClr val="bg1"/>
                  </a:solidFill>
                </a:rPr>
                <a:t>&gt; Schätzung </a:t>
              </a:r>
              <a:endParaRPr lang="de-DE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7791450" y="2399892"/>
            <a:ext cx="1499520" cy="1463226"/>
            <a:chOff x="7791450" y="2399892"/>
            <a:chExt cx="1499520" cy="14632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feld 20"/>
                <p:cNvSpPr txBox="1"/>
                <p:nvPr/>
              </p:nvSpPr>
              <p:spPr>
                <a:xfrm>
                  <a:off x="8337523" y="2399892"/>
                  <a:ext cx="2577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de-DE" sz="24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de-DE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21" name="Textfeld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7523" y="2399892"/>
                  <a:ext cx="25776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286" r="-90476" b="-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feld 29"/>
                <p:cNvSpPr txBox="1"/>
                <p:nvPr/>
              </p:nvSpPr>
              <p:spPr>
                <a:xfrm>
                  <a:off x="7935457" y="2733540"/>
                  <a:ext cx="10618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i="1">
                                <a:solidFill>
                                  <a:srgbClr val="3F3F3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rgbClr val="3F3F3F"/>
                                </a:solidFill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rgbClr val="3F3F3F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2400" i="1">
                            <a:solidFill>
                              <a:srgbClr val="3F3F3F"/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400" i="1">
                                <a:solidFill>
                                  <a:srgbClr val="3F3F3F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solidFill>
                                  <a:srgbClr val="3F3F3F"/>
                                </a:solidFill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DE" sz="2400" i="1">
                                <a:solidFill>
                                  <a:srgbClr val="3F3F3F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30" name="Textfeld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5457" y="2733540"/>
                  <a:ext cx="10618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621" r="-1149" b="-3442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feld 31"/>
            <p:cNvSpPr txBox="1"/>
            <p:nvPr/>
          </p:nvSpPr>
          <p:spPr>
            <a:xfrm>
              <a:off x="7791450" y="3493786"/>
              <a:ext cx="1499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smtClean="0">
                  <a:solidFill>
                    <a:schemeClr val="bg1"/>
                  </a:solidFill>
                </a:rPr>
                <a:t>&gt; </a:t>
              </a:r>
              <a:r>
                <a:rPr lang="de-DE" sz="1800" b="1" dirty="0" err="1" smtClean="0">
                  <a:solidFill>
                    <a:schemeClr val="bg1"/>
                  </a:solidFill>
                </a:rPr>
                <a:t>Params</a:t>
              </a:r>
              <a:endParaRPr lang="de-DE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4581525" y="3875146"/>
            <a:ext cx="2956253" cy="950576"/>
            <a:chOff x="4581525" y="3875146"/>
            <a:chExt cx="2956253" cy="950576"/>
          </a:xfrm>
        </p:grpSpPr>
        <p:cxnSp>
          <p:nvCxnSpPr>
            <p:cNvPr id="25" name="Gekrümmte Verbindung 24"/>
            <p:cNvCxnSpPr/>
            <p:nvPr/>
          </p:nvCxnSpPr>
          <p:spPr>
            <a:xfrm rot="10800000" flipV="1">
              <a:off x="6572184" y="3875146"/>
              <a:ext cx="965594" cy="727108"/>
            </a:xfrm>
            <a:prstGeom prst="curvedConnector3">
              <a:avLst>
                <a:gd name="adj1" fmla="val -4568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4581525" y="4364057"/>
              <a:ext cx="20960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FF0000"/>
                  </a:solidFill>
                </a:rPr>
                <a:t>Unsicherheit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8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1764528" y="274858"/>
            <a:ext cx="7560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2A40D"/>
              </a:buClr>
              <a:buFont typeface="Arial"/>
              <a:buNone/>
            </a:pPr>
            <a:r>
              <a:rPr lang="de-DE" sz="36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Schätzunsicherheit</a:t>
            </a:r>
            <a:endParaRPr lang="en" sz="4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116"/>
          <p:cNvSpPr txBox="1"/>
          <p:nvPr/>
        </p:nvSpPr>
        <p:spPr>
          <a:xfrm>
            <a:off x="1764528" y="812355"/>
            <a:ext cx="7560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2A40D"/>
              </a:buClr>
              <a:buFont typeface="Arial"/>
              <a:buNone/>
            </a:pPr>
            <a:endParaRPr lang="en" sz="32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859795" y="1001987"/>
            <a:ext cx="6836529" cy="1061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de-DE" sz="700" spc="-150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de-DE" sz="1600" spc="-150" dirty="0" err="1">
                <a:latin typeface="PT Mono" charset="0"/>
                <a:ea typeface="PT Mono" charset="0"/>
                <a:cs typeface="PT Mono" charset="0"/>
              </a:rPr>
              <a:t>ess_ger</a:t>
            </a:r>
            <a:r>
              <a:rPr lang="de-DE" sz="1600" spc="-150" dirty="0">
                <a:latin typeface="PT Mono" charset="0"/>
                <a:ea typeface="PT Mono" charset="0"/>
                <a:cs typeface="PT Mono" charset="0"/>
              </a:rPr>
              <a:t> %&gt;%  </a:t>
            </a:r>
            <a:endParaRPr lang="de-DE" sz="1600" spc="-150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de-DE" sz="1600" spc="-150" dirty="0"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de-DE" sz="1600" spc="-150" dirty="0" smtClean="0">
                <a:latin typeface="PT Mono" charset="0"/>
                <a:ea typeface="PT Mono" charset="0"/>
                <a:cs typeface="PT Mono" charset="0"/>
              </a:rPr>
              <a:t>  lm(</a:t>
            </a:r>
            <a:r>
              <a:rPr lang="de-DE" sz="1600" spc="-150" dirty="0" err="1" smtClean="0">
                <a:latin typeface="PT Mono" charset="0"/>
                <a:ea typeface="PT Mono" charset="0"/>
                <a:cs typeface="PT Mono" charset="0"/>
              </a:rPr>
              <a:t>imm_econ</a:t>
            </a:r>
            <a:r>
              <a:rPr lang="de-DE" sz="1600" spc="-150" dirty="0" smtClean="0"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de-DE" sz="1600" spc="-150" dirty="0">
                <a:latin typeface="PT Mono" charset="0"/>
                <a:ea typeface="PT Mono" charset="0"/>
                <a:cs typeface="PT Mono" charset="0"/>
              </a:rPr>
              <a:t>~ </a:t>
            </a:r>
            <a:r>
              <a:rPr lang="de-DE" sz="1600" spc="-150" dirty="0" err="1">
                <a:latin typeface="PT Mono" charset="0"/>
                <a:ea typeface="PT Mono" charset="0"/>
                <a:cs typeface="PT Mono" charset="0"/>
              </a:rPr>
              <a:t>edu</a:t>
            </a:r>
            <a:r>
              <a:rPr lang="de-DE" sz="1600" spc="-150" dirty="0">
                <a:latin typeface="PT Mono" charset="0"/>
                <a:ea typeface="PT Mono" charset="0"/>
                <a:cs typeface="PT Mono" charset="0"/>
              </a:rPr>
              <a:t> + </a:t>
            </a:r>
            <a:r>
              <a:rPr lang="de-DE" sz="1600" spc="-150" dirty="0" err="1">
                <a:latin typeface="PT Mono" charset="0"/>
                <a:ea typeface="PT Mono" charset="0"/>
                <a:cs typeface="PT Mono" charset="0"/>
              </a:rPr>
              <a:t>income</a:t>
            </a:r>
            <a:r>
              <a:rPr lang="de-DE" sz="1600" spc="-150" dirty="0">
                <a:latin typeface="PT Mono" charset="0"/>
                <a:ea typeface="PT Mono" charset="0"/>
                <a:cs typeface="PT Mono" charset="0"/>
              </a:rPr>
              <a:t> + </a:t>
            </a:r>
            <a:r>
              <a:rPr lang="de-DE" sz="1600" spc="-150" dirty="0" err="1">
                <a:latin typeface="PT Mono" charset="0"/>
                <a:ea typeface="PT Mono" charset="0"/>
                <a:cs typeface="PT Mono" charset="0"/>
              </a:rPr>
              <a:t>age</a:t>
            </a:r>
            <a:r>
              <a:rPr lang="de-DE" sz="1600" spc="-150" dirty="0">
                <a:latin typeface="PT Mono" charset="0"/>
                <a:ea typeface="PT Mono" charset="0"/>
                <a:cs typeface="PT Mono" charset="0"/>
              </a:rPr>
              <a:t> + I(age^2), </a:t>
            </a:r>
            <a:r>
              <a:rPr lang="de-DE" sz="1600" spc="-150" dirty="0" err="1">
                <a:latin typeface="PT Mono" charset="0"/>
                <a:ea typeface="PT Mono" charset="0"/>
                <a:cs typeface="PT Mono" charset="0"/>
              </a:rPr>
              <a:t>data</a:t>
            </a:r>
            <a:r>
              <a:rPr lang="de-DE" sz="1600" spc="-150" dirty="0">
                <a:latin typeface="PT Mono" charset="0"/>
                <a:ea typeface="PT Mono" charset="0"/>
                <a:cs typeface="PT Mono" charset="0"/>
              </a:rPr>
              <a:t> = .) </a:t>
            </a:r>
            <a:r>
              <a:rPr lang="de-DE" sz="1600" spc="-150" dirty="0" smtClean="0">
                <a:latin typeface="PT Mono" charset="0"/>
                <a:ea typeface="PT Mono" charset="0"/>
                <a:cs typeface="PT Mono" charset="0"/>
              </a:rPr>
              <a:t>%&gt;%</a:t>
            </a:r>
          </a:p>
          <a:p>
            <a:r>
              <a:rPr lang="de-DE" sz="1600" spc="-150" dirty="0"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de-DE" sz="1600" spc="-150" dirty="0" smtClean="0">
                <a:latin typeface="PT Mono" charset="0"/>
                <a:ea typeface="PT Mono" charset="0"/>
                <a:cs typeface="PT Mono" charset="0"/>
              </a:rPr>
              <a:t>  </a:t>
            </a:r>
            <a:r>
              <a:rPr lang="de-DE" sz="1600" spc="-150" dirty="0" err="1" smtClean="0">
                <a:latin typeface="PT Mono" charset="0"/>
                <a:ea typeface="PT Mono" charset="0"/>
                <a:cs typeface="PT Mono" charset="0"/>
              </a:rPr>
              <a:t>broom</a:t>
            </a:r>
            <a:r>
              <a:rPr lang="de-DE" sz="1600" spc="-150" dirty="0">
                <a:latin typeface="PT Mono" charset="0"/>
                <a:ea typeface="PT Mono" charset="0"/>
                <a:cs typeface="PT Mono" charset="0"/>
              </a:rPr>
              <a:t>::</a:t>
            </a:r>
            <a:r>
              <a:rPr lang="de-DE" sz="1600" spc="-150" dirty="0" err="1">
                <a:latin typeface="PT Mono" charset="0"/>
                <a:ea typeface="PT Mono" charset="0"/>
                <a:cs typeface="PT Mono" charset="0"/>
              </a:rPr>
              <a:t>tidy</a:t>
            </a:r>
            <a:r>
              <a:rPr lang="de-DE" sz="1600" spc="-150" dirty="0" smtClean="0">
                <a:latin typeface="PT Mono" charset="0"/>
                <a:ea typeface="PT Mono" charset="0"/>
                <a:cs typeface="PT Mono" charset="0"/>
              </a:rPr>
              <a:t>()</a:t>
            </a:r>
          </a:p>
          <a:p>
            <a:endParaRPr lang="de-DE" sz="800" spc="-150" dirty="0">
              <a:latin typeface="PT Mono" charset="0"/>
              <a:ea typeface="PT Mono" charset="0"/>
              <a:cs typeface="PT Mono" charset="0"/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817" y="2209806"/>
            <a:ext cx="1771751" cy="2660404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080" y="2817728"/>
            <a:ext cx="4358244" cy="967757"/>
          </a:xfrm>
          <a:prstGeom prst="rect">
            <a:avLst/>
          </a:prstGeom>
        </p:spPr>
      </p:pic>
      <p:sp>
        <p:nvSpPr>
          <p:cNvPr id="17" name="Rechteckiger Pfeil 16"/>
          <p:cNvSpPr/>
          <p:nvPr/>
        </p:nvSpPr>
        <p:spPr>
          <a:xfrm rot="5400000">
            <a:off x="4082886" y="2164019"/>
            <a:ext cx="496785" cy="593766"/>
          </a:xfrm>
          <a:prstGeom prst="bentArrow">
            <a:avLst>
              <a:gd name="adj1" fmla="val 5705"/>
              <a:gd name="adj2" fmla="val 12137"/>
              <a:gd name="adj3" fmla="val 25000"/>
              <a:gd name="adj4" fmla="val 54835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222673" y="2817728"/>
            <a:ext cx="2354901" cy="967757"/>
          </a:xfrm>
          <a:prstGeom prst="rect">
            <a:avLst/>
          </a:prstGeom>
          <a:noFill/>
          <a:ln w="38100">
            <a:solidFill>
              <a:srgbClr val="4FAFB8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7" name="Shape 117"/>
          <p:cNvSpPr txBox="1"/>
          <p:nvPr/>
        </p:nvSpPr>
        <p:spPr>
          <a:xfrm>
            <a:off x="4069682" y="3823989"/>
            <a:ext cx="215299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de-DE" sz="1600" b="1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Steigungsparameter</a:t>
            </a:r>
            <a:endParaRPr lang="en" sz="16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117"/>
          <p:cNvSpPr txBox="1"/>
          <p:nvPr/>
        </p:nvSpPr>
        <p:spPr>
          <a:xfrm>
            <a:off x="6323627" y="3823989"/>
            <a:ext cx="215299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de-DE" sz="1600" b="1" dirty="0" smtClean="0">
                <a:solidFill>
                  <a:srgbClr val="4FAFB8"/>
                </a:solidFill>
                <a:latin typeface="Arial"/>
                <a:ea typeface="Arial"/>
                <a:cs typeface="Arial"/>
                <a:sym typeface="Arial"/>
              </a:rPr>
              <a:t>Inferenzparameter</a:t>
            </a:r>
          </a:p>
          <a:p>
            <a:pPr marL="285750" marR="0" lvl="0" indent="-285750" algn="l" rtl="0">
              <a:spcBef>
                <a:spcPts val="0"/>
              </a:spcBef>
              <a:buFont typeface="Arial" charset="0"/>
              <a:buChar char="•"/>
            </a:pPr>
            <a:r>
              <a:rPr lang="de-DE" sz="1600" dirty="0" smtClean="0">
                <a:solidFill>
                  <a:srgbClr val="4FAFB8"/>
                </a:solidFill>
              </a:rPr>
              <a:t>Standardfehler</a:t>
            </a:r>
          </a:p>
          <a:p>
            <a:pPr marL="285750" marR="0" lvl="0" indent="-285750" algn="l" rtl="0">
              <a:spcBef>
                <a:spcPts val="0"/>
              </a:spcBef>
              <a:buFont typeface="Arial" charset="0"/>
              <a:buChar char="•"/>
            </a:pPr>
            <a:r>
              <a:rPr lang="de-DE" sz="1600" dirty="0" smtClean="0">
                <a:solidFill>
                  <a:srgbClr val="4FAFB8"/>
                </a:solidFill>
              </a:rPr>
              <a:t>t-Statistik</a:t>
            </a:r>
          </a:p>
          <a:p>
            <a:pPr marL="285750" marR="0" lvl="0" indent="-285750" algn="l" rtl="0">
              <a:spcBef>
                <a:spcPts val="0"/>
              </a:spcBef>
              <a:buFont typeface="Arial" charset="0"/>
              <a:buChar char="•"/>
            </a:pPr>
            <a:r>
              <a:rPr lang="de-DE" sz="1600" dirty="0" smtClean="0">
                <a:solidFill>
                  <a:srgbClr val="4FAFB8"/>
                </a:solidFill>
              </a:rPr>
              <a:t>p-Werte/ NHTS</a:t>
            </a:r>
            <a:endParaRPr lang="de-DE" sz="1600" dirty="0">
              <a:solidFill>
                <a:srgbClr val="4FAFB8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buFont typeface="Arial" charset="0"/>
              <a:buChar char="•"/>
            </a:pPr>
            <a:endParaRPr lang="de-DE" sz="1600" b="1" dirty="0" smtClean="0">
              <a:solidFill>
                <a:srgbClr val="4FAFB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buFont typeface="Arial" charset="0"/>
              <a:buChar char="•"/>
            </a:pPr>
            <a:endParaRPr lang="en" sz="1600" b="1" dirty="0">
              <a:solidFill>
                <a:srgbClr val="4FA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117"/>
          <p:cNvSpPr txBox="1"/>
          <p:nvPr/>
        </p:nvSpPr>
        <p:spPr>
          <a:xfrm>
            <a:off x="6422202" y="2407789"/>
            <a:ext cx="2152991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de-DE" sz="1600" b="1" dirty="0" smtClean="0">
                <a:solidFill>
                  <a:srgbClr val="4FAFB8"/>
                </a:solidFill>
                <a:latin typeface="Arial"/>
                <a:ea typeface="Arial"/>
                <a:cs typeface="Arial"/>
                <a:sym typeface="Arial"/>
              </a:rPr>
              <a:t>Signifikanztests</a:t>
            </a:r>
            <a:endParaRPr lang="en" sz="1600" b="1" dirty="0">
              <a:solidFill>
                <a:srgbClr val="4FAFB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572003" y="2817727"/>
            <a:ext cx="1650670" cy="967757"/>
          </a:xfrm>
          <a:prstGeom prst="rect">
            <a:avLst/>
          </a:prstGeom>
          <a:noFill/>
          <a:ln w="28575">
            <a:solidFill>
              <a:srgbClr val="1F1F1F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94363" y="1481826"/>
            <a:ext cx="1379800" cy="3359899"/>
            <a:chOff x="90120" y="1449148"/>
            <a:chExt cx="1379800" cy="3359899"/>
          </a:xfrm>
        </p:grpSpPr>
        <p:sp>
          <p:nvSpPr>
            <p:cNvPr id="19" name="Shape 179"/>
            <p:cNvSpPr/>
            <p:nvPr/>
          </p:nvSpPr>
          <p:spPr>
            <a:xfrm>
              <a:off x="90120" y="1449148"/>
              <a:ext cx="1379800" cy="3359899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" name="Bild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80" y="3447050"/>
              <a:ext cx="1166815" cy="1341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07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7" grpId="0"/>
      <p:bldP spid="28" grpId="0"/>
      <p:bldP spid="29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1764528" y="274858"/>
            <a:ext cx="7560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2A40D"/>
              </a:buClr>
              <a:buFont typeface="Arial"/>
              <a:buNone/>
            </a:pPr>
            <a:r>
              <a:rPr lang="de-DE" sz="4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Inferenz</a:t>
            </a:r>
            <a:endParaRPr lang="en" sz="4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116"/>
          <p:cNvSpPr txBox="1"/>
          <p:nvPr/>
        </p:nvSpPr>
        <p:spPr>
          <a:xfrm>
            <a:off x="1764528" y="989317"/>
            <a:ext cx="6823291" cy="5995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2A40D"/>
              </a:buClr>
              <a:buFont typeface="Arial"/>
              <a:buNone/>
            </a:pPr>
            <a:endParaRPr lang="en" sz="32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ruppierung 14"/>
          <p:cNvGrpSpPr/>
          <p:nvPr/>
        </p:nvGrpSpPr>
        <p:grpSpPr>
          <a:xfrm>
            <a:off x="94363" y="1481826"/>
            <a:ext cx="1379800" cy="3359899"/>
            <a:chOff x="90120" y="1449148"/>
            <a:chExt cx="1379800" cy="3359899"/>
          </a:xfrm>
        </p:grpSpPr>
        <p:sp>
          <p:nvSpPr>
            <p:cNvPr id="19" name="Shape 179"/>
            <p:cNvSpPr/>
            <p:nvPr/>
          </p:nvSpPr>
          <p:spPr>
            <a:xfrm>
              <a:off x="90120" y="1449148"/>
              <a:ext cx="1379800" cy="3359899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" name="Bild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80" y="3447050"/>
              <a:ext cx="1166815" cy="1341870"/>
            </a:xfrm>
            <a:prstGeom prst="rect">
              <a:avLst/>
            </a:prstGeom>
          </p:spPr>
        </p:pic>
      </p:grpSp>
      <p:grpSp>
        <p:nvGrpSpPr>
          <p:cNvPr id="22" name="Gruppierung 21"/>
          <p:cNvGrpSpPr/>
          <p:nvPr/>
        </p:nvGrpSpPr>
        <p:grpSpPr>
          <a:xfrm>
            <a:off x="5420557" y="670604"/>
            <a:ext cx="7560000" cy="1503552"/>
            <a:chOff x="5027774" y="604013"/>
            <a:chExt cx="7560000" cy="1503552"/>
          </a:xfrm>
        </p:grpSpPr>
        <p:grpSp>
          <p:nvGrpSpPr>
            <p:cNvPr id="13" name="Gruppierung 12"/>
            <p:cNvGrpSpPr/>
            <p:nvPr/>
          </p:nvGrpSpPr>
          <p:grpSpPr>
            <a:xfrm>
              <a:off x="5027774" y="604013"/>
              <a:ext cx="7560000" cy="1503552"/>
              <a:chOff x="5027774" y="604013"/>
              <a:chExt cx="7560000" cy="1503552"/>
            </a:xfrm>
          </p:grpSpPr>
          <p:pic>
            <p:nvPicPr>
              <p:cNvPr id="5" name="Bild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3465" y="1649313"/>
                <a:ext cx="217275" cy="458252"/>
              </a:xfrm>
              <a:prstGeom prst="rect">
                <a:avLst/>
              </a:prstGeom>
            </p:spPr>
          </p:pic>
          <p:pic>
            <p:nvPicPr>
              <p:cNvPr id="6" name="Bild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4062" y="1762810"/>
                <a:ext cx="1001348" cy="269302"/>
              </a:xfrm>
              <a:prstGeom prst="rect">
                <a:avLst/>
              </a:prstGeom>
            </p:spPr>
          </p:pic>
          <p:sp>
            <p:nvSpPr>
              <p:cNvPr id="24" name="Shape 116"/>
              <p:cNvSpPr txBox="1"/>
              <p:nvPr/>
            </p:nvSpPr>
            <p:spPr>
              <a:xfrm>
                <a:off x="5027774" y="604013"/>
                <a:ext cx="7560000" cy="7765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Clr>
                    <a:srgbClr val="F2A40D"/>
                  </a:buClr>
                  <a:buFont typeface="Arial"/>
                  <a:buNone/>
                </a:pPr>
                <a:r>
                  <a:rPr lang="de-DE" sz="1600" dirty="0" smtClean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Regression mit </a:t>
                </a:r>
                <a:r>
                  <a:rPr lang="de-DE" sz="1600" b="1" dirty="0" smtClean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Stichproben</a:t>
                </a:r>
                <a:r>
                  <a:rPr lang="de-DE" sz="1600" dirty="0">
                    <a:solidFill>
                      <a:srgbClr val="FF0000"/>
                    </a:solidFill>
                  </a:rPr>
                  <a:t>-</a:t>
                </a:r>
                <a:r>
                  <a:rPr lang="de-DE" sz="1600" dirty="0" smtClean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Daten</a:t>
                </a:r>
                <a:endParaRPr lang="en" sz="160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" name="Bild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6173" y="1012777"/>
              <a:ext cx="3387902" cy="367766"/>
            </a:xfrm>
            <a:prstGeom prst="rect">
              <a:avLst/>
            </a:prstGeom>
          </p:spPr>
        </p:pic>
      </p:grpSp>
      <p:grpSp>
        <p:nvGrpSpPr>
          <p:cNvPr id="26" name="Gruppierung 25"/>
          <p:cNvGrpSpPr/>
          <p:nvPr/>
        </p:nvGrpSpPr>
        <p:grpSpPr>
          <a:xfrm>
            <a:off x="2144816" y="4381631"/>
            <a:ext cx="7456232" cy="752254"/>
            <a:chOff x="2144816" y="4381631"/>
            <a:chExt cx="7456232" cy="752254"/>
          </a:xfrm>
        </p:grpSpPr>
        <p:pic>
          <p:nvPicPr>
            <p:cNvPr id="7" name="Bild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7806" y="4381631"/>
              <a:ext cx="3455599" cy="370099"/>
            </a:xfrm>
            <a:prstGeom prst="rect">
              <a:avLst/>
            </a:prstGeom>
          </p:spPr>
        </p:pic>
        <p:sp>
          <p:nvSpPr>
            <p:cNvPr id="25" name="Shape 116"/>
            <p:cNvSpPr txBox="1"/>
            <p:nvPr/>
          </p:nvSpPr>
          <p:spPr>
            <a:xfrm>
              <a:off x="2144816" y="4745620"/>
              <a:ext cx="7456232" cy="388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rgbClr val="F2A40D"/>
                </a:buClr>
                <a:buFont typeface="Arial"/>
                <a:buNone/>
              </a:pPr>
              <a:r>
                <a:rPr lang="de-DE" sz="1600" dirty="0" smtClean="0">
                  <a:solidFill>
                    <a:srgbClr val="1F1F1F"/>
                  </a:solidFill>
                  <a:latin typeface="Arial"/>
                  <a:ea typeface="Arial"/>
                  <a:cs typeface="Arial"/>
                  <a:sym typeface="Arial"/>
                </a:rPr>
                <a:t>Regression mit Daten der </a:t>
              </a:r>
              <a:r>
                <a:rPr lang="de-DE" sz="1600" b="1" dirty="0" smtClean="0">
                  <a:solidFill>
                    <a:srgbClr val="1F1F1F"/>
                  </a:solidFill>
                  <a:latin typeface="Arial"/>
                  <a:ea typeface="Arial"/>
                  <a:cs typeface="Arial"/>
                  <a:sym typeface="Arial"/>
                </a:rPr>
                <a:t>Grundgesamtheit</a:t>
              </a:r>
              <a:endParaRPr lang="en" sz="1600" b="1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" name="Gekrümmte Verbindung 9"/>
          <p:cNvCxnSpPr/>
          <p:nvPr/>
        </p:nvCxnSpPr>
        <p:spPr>
          <a:xfrm rot="5400000" flipH="1" flipV="1">
            <a:off x="5941631" y="2675247"/>
            <a:ext cx="2162676" cy="1527142"/>
          </a:xfrm>
          <a:prstGeom prst="curvedConnector3">
            <a:avLst>
              <a:gd name="adj1" fmla="val -12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Pfeil nach rechts 59"/>
          <p:cNvSpPr/>
          <p:nvPr/>
        </p:nvSpPr>
        <p:spPr>
          <a:xfrm rot="11630721">
            <a:off x="5015657" y="1847067"/>
            <a:ext cx="679169" cy="2771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6" name="Gruppierung 75"/>
          <p:cNvGrpSpPr/>
          <p:nvPr/>
        </p:nvGrpSpPr>
        <p:grpSpPr>
          <a:xfrm>
            <a:off x="4885817" y="3199594"/>
            <a:ext cx="1348170" cy="771600"/>
            <a:chOff x="4885817" y="3199594"/>
            <a:chExt cx="1348170" cy="771600"/>
          </a:xfrm>
        </p:grpSpPr>
        <p:sp>
          <p:nvSpPr>
            <p:cNvPr id="61" name="Pfeil nach rechts 60"/>
            <p:cNvSpPr/>
            <p:nvPr/>
          </p:nvSpPr>
          <p:spPr>
            <a:xfrm rot="20290514">
              <a:off x="5080973" y="3199594"/>
              <a:ext cx="679169" cy="27716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Textfeld 63"/>
            <p:cNvSpPr txBox="1"/>
            <p:nvPr/>
          </p:nvSpPr>
          <p:spPr>
            <a:xfrm rot="20289444">
              <a:off x="4885817" y="3509529"/>
              <a:ext cx="1348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Zufallsauswahl </a:t>
              </a:r>
            </a:p>
            <a:p>
              <a:r>
                <a:rPr lang="de-DE" sz="1200" dirty="0" smtClean="0"/>
                <a:t>(</a:t>
              </a:r>
              <a:r>
                <a:rPr lang="de-DE" sz="1200" dirty="0" err="1" smtClean="0"/>
                <a:t>randomness</a:t>
              </a:r>
              <a:r>
                <a:rPr lang="de-DE" sz="1200" dirty="0" smtClean="0"/>
                <a:t>)</a:t>
              </a:r>
              <a:endParaRPr lang="de-DE" sz="1200" dirty="0"/>
            </a:p>
          </p:txBody>
        </p:sp>
      </p:grpSp>
      <p:sp>
        <p:nvSpPr>
          <p:cNvPr id="65" name="Textfeld 64"/>
          <p:cNvSpPr txBox="1"/>
          <p:nvPr/>
        </p:nvSpPr>
        <p:spPr>
          <a:xfrm rot="821561">
            <a:off x="5055329" y="1609175"/>
            <a:ext cx="1041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Inferenz</a:t>
            </a:r>
            <a:endParaRPr lang="de-DE" dirty="0"/>
          </a:p>
        </p:txBody>
      </p:sp>
      <p:grpSp>
        <p:nvGrpSpPr>
          <p:cNvPr id="23" name="Gruppierung 22"/>
          <p:cNvGrpSpPr/>
          <p:nvPr/>
        </p:nvGrpSpPr>
        <p:grpSpPr>
          <a:xfrm>
            <a:off x="1945395" y="1215396"/>
            <a:ext cx="3007750" cy="3073820"/>
            <a:chOff x="2020024" y="1206631"/>
            <a:chExt cx="3007750" cy="3073820"/>
          </a:xfrm>
        </p:grpSpPr>
        <p:sp>
          <p:nvSpPr>
            <p:cNvPr id="31" name="Oval 30"/>
            <p:cNvSpPr/>
            <p:nvPr/>
          </p:nvSpPr>
          <p:spPr>
            <a:xfrm>
              <a:off x="2020024" y="1206631"/>
              <a:ext cx="3007750" cy="30738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Oval 31"/>
            <p:cNvSpPr/>
            <p:nvPr/>
          </p:nvSpPr>
          <p:spPr>
            <a:xfrm>
              <a:off x="3585565" y="1985650"/>
              <a:ext cx="1201483" cy="1181602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0000"/>
                </a:solidFill>
              </a:endParaRPr>
            </a:p>
          </p:txBody>
        </p:sp>
        <p:pic>
          <p:nvPicPr>
            <p:cNvPr id="33" name="Bild 32"/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336" y="1769627"/>
              <a:ext cx="206064" cy="578424"/>
            </a:xfrm>
            <a:prstGeom prst="rect">
              <a:avLst/>
            </a:prstGeom>
          </p:spPr>
        </p:pic>
        <p:pic>
          <p:nvPicPr>
            <p:cNvPr id="34" name="Bild 33"/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124" y="1365804"/>
              <a:ext cx="206064" cy="578424"/>
            </a:xfrm>
            <a:prstGeom prst="rect">
              <a:avLst/>
            </a:prstGeom>
          </p:spPr>
        </p:pic>
        <p:pic>
          <p:nvPicPr>
            <p:cNvPr id="35" name="Bild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8178" y="1289100"/>
              <a:ext cx="206064" cy="578424"/>
            </a:xfrm>
            <a:prstGeom prst="rect">
              <a:avLst/>
            </a:prstGeom>
          </p:spPr>
        </p:pic>
        <p:pic>
          <p:nvPicPr>
            <p:cNvPr id="36" name="Bild 35"/>
            <p:cNvPicPr>
              <a:picLocks noChangeAspect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955" y="2367502"/>
              <a:ext cx="206064" cy="578424"/>
            </a:xfrm>
            <a:prstGeom prst="rect">
              <a:avLst/>
            </a:prstGeom>
          </p:spPr>
        </p:pic>
        <p:pic>
          <p:nvPicPr>
            <p:cNvPr id="37" name="Bild 36"/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4828" y="2633814"/>
              <a:ext cx="206064" cy="578424"/>
            </a:xfrm>
            <a:prstGeom prst="rect">
              <a:avLst/>
            </a:prstGeom>
          </p:spPr>
        </p:pic>
        <p:pic>
          <p:nvPicPr>
            <p:cNvPr id="38" name="Bild 37"/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400" y="2184778"/>
              <a:ext cx="206064" cy="578424"/>
            </a:xfrm>
            <a:prstGeom prst="rect">
              <a:avLst/>
            </a:prstGeom>
          </p:spPr>
        </p:pic>
        <p:pic>
          <p:nvPicPr>
            <p:cNvPr id="39" name="Bild 38"/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598" y="1940797"/>
              <a:ext cx="206064" cy="578424"/>
            </a:xfrm>
            <a:prstGeom prst="rect">
              <a:avLst/>
            </a:prstGeom>
          </p:spPr>
        </p:pic>
        <p:pic>
          <p:nvPicPr>
            <p:cNvPr id="40" name="Bild 3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970" y="1688534"/>
              <a:ext cx="206064" cy="578424"/>
            </a:xfrm>
            <a:prstGeom prst="rect">
              <a:avLst/>
            </a:prstGeom>
          </p:spPr>
        </p:pic>
        <p:pic>
          <p:nvPicPr>
            <p:cNvPr id="41" name="Bild 40"/>
            <p:cNvPicPr>
              <a:picLocks noChangeAspect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4317" y="2168188"/>
              <a:ext cx="206064" cy="578424"/>
            </a:xfrm>
            <a:prstGeom prst="rect">
              <a:avLst/>
            </a:prstGeom>
          </p:spPr>
        </p:pic>
        <p:pic>
          <p:nvPicPr>
            <p:cNvPr id="42" name="Bild 4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197" y="2258936"/>
              <a:ext cx="206064" cy="578424"/>
            </a:xfrm>
            <a:prstGeom prst="rect">
              <a:avLst/>
            </a:prstGeom>
          </p:spPr>
        </p:pic>
        <p:pic>
          <p:nvPicPr>
            <p:cNvPr id="44" name="Bild 43"/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2187" y="2450786"/>
              <a:ext cx="206064" cy="578424"/>
            </a:xfrm>
            <a:prstGeom prst="rect">
              <a:avLst/>
            </a:prstGeom>
          </p:spPr>
        </p:pic>
        <p:pic>
          <p:nvPicPr>
            <p:cNvPr id="45" name="Bild 4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3722" y="2844524"/>
              <a:ext cx="206064" cy="578424"/>
            </a:xfrm>
            <a:prstGeom prst="rect">
              <a:avLst/>
            </a:prstGeom>
          </p:spPr>
        </p:pic>
        <p:pic>
          <p:nvPicPr>
            <p:cNvPr id="46" name="Bild 45"/>
            <p:cNvPicPr>
              <a:picLocks noChangeAspect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054" y="3048965"/>
              <a:ext cx="206064" cy="578424"/>
            </a:xfrm>
            <a:prstGeom prst="rect">
              <a:avLst/>
            </a:prstGeom>
          </p:spPr>
        </p:pic>
        <p:pic>
          <p:nvPicPr>
            <p:cNvPr id="47" name="Bild 4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940" y="2810760"/>
              <a:ext cx="206064" cy="578424"/>
            </a:xfrm>
            <a:prstGeom prst="rect">
              <a:avLst/>
            </a:prstGeom>
          </p:spPr>
        </p:pic>
        <p:pic>
          <p:nvPicPr>
            <p:cNvPr id="48" name="Bild 47"/>
            <p:cNvPicPr>
              <a:picLocks noChangeAspect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457" y="3382020"/>
              <a:ext cx="206064" cy="578424"/>
            </a:xfrm>
            <a:prstGeom prst="rect">
              <a:avLst/>
            </a:prstGeom>
          </p:spPr>
        </p:pic>
        <p:pic>
          <p:nvPicPr>
            <p:cNvPr id="49" name="Bild 48"/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624" y="3197593"/>
              <a:ext cx="206064" cy="578424"/>
            </a:xfrm>
            <a:prstGeom prst="rect">
              <a:avLst/>
            </a:prstGeom>
          </p:spPr>
        </p:pic>
        <p:pic>
          <p:nvPicPr>
            <p:cNvPr id="50" name="Bild 49"/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106" y="3382020"/>
              <a:ext cx="206064" cy="578424"/>
            </a:xfrm>
            <a:prstGeom prst="rect">
              <a:avLst/>
            </a:prstGeom>
          </p:spPr>
        </p:pic>
        <p:pic>
          <p:nvPicPr>
            <p:cNvPr id="51" name="Bild 5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9109" y="3389013"/>
              <a:ext cx="206064" cy="578424"/>
            </a:xfrm>
            <a:prstGeom prst="rect">
              <a:avLst/>
            </a:prstGeom>
          </p:spPr>
        </p:pic>
        <p:pic>
          <p:nvPicPr>
            <p:cNvPr id="52" name="Bild 51"/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8081" y="3382020"/>
              <a:ext cx="206064" cy="578424"/>
            </a:xfrm>
            <a:prstGeom prst="rect">
              <a:avLst/>
            </a:prstGeom>
          </p:spPr>
        </p:pic>
        <p:pic>
          <p:nvPicPr>
            <p:cNvPr id="53" name="Bild 52"/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6718" y="2416277"/>
              <a:ext cx="206064" cy="578424"/>
            </a:xfrm>
            <a:prstGeom prst="rect">
              <a:avLst/>
            </a:prstGeom>
          </p:spPr>
        </p:pic>
        <p:pic>
          <p:nvPicPr>
            <p:cNvPr id="54" name="Bild 53"/>
            <p:cNvPicPr>
              <a:picLocks noChangeAspect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2641" y="1250547"/>
              <a:ext cx="206064" cy="578424"/>
            </a:xfrm>
            <a:prstGeom prst="rect">
              <a:avLst/>
            </a:prstGeom>
          </p:spPr>
        </p:pic>
        <p:pic>
          <p:nvPicPr>
            <p:cNvPr id="55" name="Bild 54"/>
            <p:cNvPicPr>
              <a:picLocks noChangeAspect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340" y="1349497"/>
              <a:ext cx="206064" cy="578424"/>
            </a:xfrm>
            <a:prstGeom prst="rect">
              <a:avLst/>
            </a:prstGeom>
          </p:spPr>
        </p:pic>
        <p:sp>
          <p:nvSpPr>
            <p:cNvPr id="66" name="Shape 993"/>
            <p:cNvSpPr/>
            <p:nvPr/>
          </p:nvSpPr>
          <p:spPr>
            <a:xfrm rot="10800000">
              <a:off x="3393309" y="1961802"/>
              <a:ext cx="219879" cy="4690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418" y="97416"/>
                  </a:moveTo>
                  <a:lnTo>
                    <a:pt x="40252" y="97416"/>
                  </a:lnTo>
                  <a:cubicBezTo>
                    <a:pt x="32044" y="97060"/>
                    <a:pt x="32390" y="97747"/>
                    <a:pt x="30168" y="95279"/>
                  </a:cubicBezTo>
                  <a:lnTo>
                    <a:pt x="536" y="58851"/>
                  </a:lnTo>
                  <a:cubicBezTo>
                    <a:pt x="-1066" y="56881"/>
                    <a:pt x="1041" y="54674"/>
                    <a:pt x="5245" y="53923"/>
                  </a:cubicBezTo>
                  <a:cubicBezTo>
                    <a:pt x="9448" y="53172"/>
                    <a:pt x="14155" y="54160"/>
                    <a:pt x="15757" y="56130"/>
                  </a:cubicBezTo>
                  <a:lnTo>
                    <a:pt x="32630" y="76872"/>
                  </a:lnTo>
                  <a:lnTo>
                    <a:pt x="35918" y="76872"/>
                  </a:lnTo>
                  <a:lnTo>
                    <a:pt x="14628" y="36680"/>
                  </a:lnTo>
                  <a:lnTo>
                    <a:pt x="35669" y="36680"/>
                  </a:lnTo>
                  <a:lnTo>
                    <a:pt x="35669" y="5101"/>
                  </a:lnTo>
                  <a:cubicBezTo>
                    <a:pt x="35669" y="2283"/>
                    <a:pt x="40541" y="0"/>
                    <a:pt x="46551" y="0"/>
                  </a:cubicBezTo>
                  <a:cubicBezTo>
                    <a:pt x="52560" y="0"/>
                    <a:pt x="57432" y="2283"/>
                    <a:pt x="57432" y="5101"/>
                  </a:cubicBezTo>
                  <a:lnTo>
                    <a:pt x="57432" y="36680"/>
                  </a:lnTo>
                  <a:lnTo>
                    <a:pt x="62577" y="36680"/>
                  </a:lnTo>
                  <a:lnTo>
                    <a:pt x="62577" y="5101"/>
                  </a:lnTo>
                  <a:cubicBezTo>
                    <a:pt x="62577" y="2283"/>
                    <a:pt x="67449" y="0"/>
                    <a:pt x="73459" y="0"/>
                  </a:cubicBezTo>
                  <a:cubicBezTo>
                    <a:pt x="79469" y="0"/>
                    <a:pt x="84341" y="2283"/>
                    <a:pt x="84341" y="5101"/>
                  </a:cubicBezTo>
                  <a:lnTo>
                    <a:pt x="84341" y="36680"/>
                  </a:lnTo>
                  <a:lnTo>
                    <a:pt x="105471" y="36680"/>
                  </a:lnTo>
                  <a:lnTo>
                    <a:pt x="84182" y="76872"/>
                  </a:lnTo>
                  <a:lnTo>
                    <a:pt x="87369" y="76872"/>
                  </a:lnTo>
                  <a:lnTo>
                    <a:pt x="104242" y="56130"/>
                  </a:lnTo>
                  <a:cubicBezTo>
                    <a:pt x="105844" y="54160"/>
                    <a:pt x="110551" y="53172"/>
                    <a:pt x="114754" y="53923"/>
                  </a:cubicBezTo>
                  <a:cubicBezTo>
                    <a:pt x="118958" y="54674"/>
                    <a:pt x="121066" y="56881"/>
                    <a:pt x="119463" y="58851"/>
                  </a:cubicBezTo>
                  <a:lnTo>
                    <a:pt x="89831" y="95279"/>
                  </a:lnTo>
                  <a:cubicBezTo>
                    <a:pt x="87203" y="97747"/>
                    <a:pt x="87682" y="97060"/>
                    <a:pt x="79418" y="97416"/>
                  </a:cubicBezTo>
                  <a:close/>
                  <a:moveTo>
                    <a:pt x="59835" y="120000"/>
                  </a:moveTo>
                  <a:cubicBezTo>
                    <a:pt x="48268" y="120000"/>
                    <a:pt x="38891" y="115604"/>
                    <a:pt x="38891" y="110181"/>
                  </a:cubicBezTo>
                  <a:cubicBezTo>
                    <a:pt x="38891" y="104759"/>
                    <a:pt x="48268" y="100363"/>
                    <a:pt x="59835" y="100363"/>
                  </a:cubicBezTo>
                  <a:cubicBezTo>
                    <a:pt x="71402" y="100363"/>
                    <a:pt x="80780" y="104759"/>
                    <a:pt x="80780" y="110181"/>
                  </a:cubicBezTo>
                  <a:cubicBezTo>
                    <a:pt x="80780" y="115604"/>
                    <a:pt x="71402" y="120000"/>
                    <a:pt x="59835" y="120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993"/>
            <p:cNvSpPr/>
            <p:nvPr/>
          </p:nvSpPr>
          <p:spPr>
            <a:xfrm rot="10800000">
              <a:off x="4126658" y="1461746"/>
              <a:ext cx="219879" cy="4690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418" y="97416"/>
                  </a:moveTo>
                  <a:lnTo>
                    <a:pt x="40252" y="97416"/>
                  </a:lnTo>
                  <a:cubicBezTo>
                    <a:pt x="32044" y="97060"/>
                    <a:pt x="32390" y="97747"/>
                    <a:pt x="30168" y="95279"/>
                  </a:cubicBezTo>
                  <a:lnTo>
                    <a:pt x="536" y="58851"/>
                  </a:lnTo>
                  <a:cubicBezTo>
                    <a:pt x="-1066" y="56881"/>
                    <a:pt x="1041" y="54674"/>
                    <a:pt x="5245" y="53923"/>
                  </a:cubicBezTo>
                  <a:cubicBezTo>
                    <a:pt x="9448" y="53172"/>
                    <a:pt x="14155" y="54160"/>
                    <a:pt x="15757" y="56130"/>
                  </a:cubicBezTo>
                  <a:lnTo>
                    <a:pt x="32630" y="76872"/>
                  </a:lnTo>
                  <a:lnTo>
                    <a:pt x="35918" y="76872"/>
                  </a:lnTo>
                  <a:lnTo>
                    <a:pt x="14628" y="36680"/>
                  </a:lnTo>
                  <a:lnTo>
                    <a:pt x="35669" y="36680"/>
                  </a:lnTo>
                  <a:lnTo>
                    <a:pt x="35669" y="5101"/>
                  </a:lnTo>
                  <a:cubicBezTo>
                    <a:pt x="35669" y="2283"/>
                    <a:pt x="40541" y="0"/>
                    <a:pt x="46551" y="0"/>
                  </a:cubicBezTo>
                  <a:cubicBezTo>
                    <a:pt x="52560" y="0"/>
                    <a:pt x="57432" y="2283"/>
                    <a:pt x="57432" y="5101"/>
                  </a:cubicBezTo>
                  <a:lnTo>
                    <a:pt x="57432" y="36680"/>
                  </a:lnTo>
                  <a:lnTo>
                    <a:pt x="62577" y="36680"/>
                  </a:lnTo>
                  <a:lnTo>
                    <a:pt x="62577" y="5101"/>
                  </a:lnTo>
                  <a:cubicBezTo>
                    <a:pt x="62577" y="2283"/>
                    <a:pt x="67449" y="0"/>
                    <a:pt x="73459" y="0"/>
                  </a:cubicBezTo>
                  <a:cubicBezTo>
                    <a:pt x="79469" y="0"/>
                    <a:pt x="84341" y="2283"/>
                    <a:pt x="84341" y="5101"/>
                  </a:cubicBezTo>
                  <a:lnTo>
                    <a:pt x="84341" y="36680"/>
                  </a:lnTo>
                  <a:lnTo>
                    <a:pt x="105471" y="36680"/>
                  </a:lnTo>
                  <a:lnTo>
                    <a:pt x="84182" y="76872"/>
                  </a:lnTo>
                  <a:lnTo>
                    <a:pt x="87369" y="76872"/>
                  </a:lnTo>
                  <a:lnTo>
                    <a:pt x="104242" y="56130"/>
                  </a:lnTo>
                  <a:cubicBezTo>
                    <a:pt x="105844" y="54160"/>
                    <a:pt x="110551" y="53172"/>
                    <a:pt x="114754" y="53923"/>
                  </a:cubicBezTo>
                  <a:cubicBezTo>
                    <a:pt x="118958" y="54674"/>
                    <a:pt x="121066" y="56881"/>
                    <a:pt x="119463" y="58851"/>
                  </a:cubicBezTo>
                  <a:lnTo>
                    <a:pt x="89831" y="95279"/>
                  </a:lnTo>
                  <a:cubicBezTo>
                    <a:pt x="87203" y="97747"/>
                    <a:pt x="87682" y="97060"/>
                    <a:pt x="79418" y="97416"/>
                  </a:cubicBezTo>
                  <a:close/>
                  <a:moveTo>
                    <a:pt x="59835" y="120000"/>
                  </a:moveTo>
                  <a:cubicBezTo>
                    <a:pt x="48268" y="120000"/>
                    <a:pt x="38891" y="115604"/>
                    <a:pt x="38891" y="110181"/>
                  </a:cubicBezTo>
                  <a:cubicBezTo>
                    <a:pt x="38891" y="104759"/>
                    <a:pt x="48268" y="100363"/>
                    <a:pt x="59835" y="100363"/>
                  </a:cubicBezTo>
                  <a:cubicBezTo>
                    <a:pt x="71402" y="100363"/>
                    <a:pt x="80780" y="104759"/>
                    <a:pt x="80780" y="110181"/>
                  </a:cubicBezTo>
                  <a:cubicBezTo>
                    <a:pt x="80780" y="115604"/>
                    <a:pt x="71402" y="120000"/>
                    <a:pt x="59835" y="120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993"/>
            <p:cNvSpPr/>
            <p:nvPr/>
          </p:nvSpPr>
          <p:spPr>
            <a:xfrm rot="10800000">
              <a:off x="2770528" y="2303343"/>
              <a:ext cx="241112" cy="52521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418" y="97416"/>
                  </a:moveTo>
                  <a:lnTo>
                    <a:pt x="40252" y="97416"/>
                  </a:lnTo>
                  <a:cubicBezTo>
                    <a:pt x="32044" y="97060"/>
                    <a:pt x="32390" y="97747"/>
                    <a:pt x="30168" y="95279"/>
                  </a:cubicBezTo>
                  <a:lnTo>
                    <a:pt x="536" y="58851"/>
                  </a:lnTo>
                  <a:cubicBezTo>
                    <a:pt x="-1066" y="56881"/>
                    <a:pt x="1041" y="54674"/>
                    <a:pt x="5245" y="53923"/>
                  </a:cubicBezTo>
                  <a:cubicBezTo>
                    <a:pt x="9448" y="53172"/>
                    <a:pt x="14155" y="54160"/>
                    <a:pt x="15757" y="56130"/>
                  </a:cubicBezTo>
                  <a:lnTo>
                    <a:pt x="32630" y="76872"/>
                  </a:lnTo>
                  <a:lnTo>
                    <a:pt x="35918" y="76872"/>
                  </a:lnTo>
                  <a:lnTo>
                    <a:pt x="14628" y="36680"/>
                  </a:lnTo>
                  <a:lnTo>
                    <a:pt x="35669" y="36680"/>
                  </a:lnTo>
                  <a:lnTo>
                    <a:pt x="35669" y="5101"/>
                  </a:lnTo>
                  <a:cubicBezTo>
                    <a:pt x="35669" y="2283"/>
                    <a:pt x="40541" y="0"/>
                    <a:pt x="46551" y="0"/>
                  </a:cubicBezTo>
                  <a:cubicBezTo>
                    <a:pt x="52560" y="0"/>
                    <a:pt x="57432" y="2283"/>
                    <a:pt x="57432" y="5101"/>
                  </a:cubicBezTo>
                  <a:lnTo>
                    <a:pt x="57432" y="36680"/>
                  </a:lnTo>
                  <a:lnTo>
                    <a:pt x="62577" y="36680"/>
                  </a:lnTo>
                  <a:lnTo>
                    <a:pt x="62577" y="5101"/>
                  </a:lnTo>
                  <a:cubicBezTo>
                    <a:pt x="62577" y="2283"/>
                    <a:pt x="67449" y="0"/>
                    <a:pt x="73459" y="0"/>
                  </a:cubicBezTo>
                  <a:cubicBezTo>
                    <a:pt x="79469" y="0"/>
                    <a:pt x="84341" y="2283"/>
                    <a:pt x="84341" y="5101"/>
                  </a:cubicBezTo>
                  <a:lnTo>
                    <a:pt x="84341" y="36680"/>
                  </a:lnTo>
                  <a:lnTo>
                    <a:pt x="105471" y="36680"/>
                  </a:lnTo>
                  <a:lnTo>
                    <a:pt x="84182" y="76872"/>
                  </a:lnTo>
                  <a:lnTo>
                    <a:pt x="87369" y="76872"/>
                  </a:lnTo>
                  <a:lnTo>
                    <a:pt x="104242" y="56130"/>
                  </a:lnTo>
                  <a:cubicBezTo>
                    <a:pt x="105844" y="54160"/>
                    <a:pt x="110551" y="53172"/>
                    <a:pt x="114754" y="53923"/>
                  </a:cubicBezTo>
                  <a:cubicBezTo>
                    <a:pt x="118958" y="54674"/>
                    <a:pt x="121066" y="56881"/>
                    <a:pt x="119463" y="58851"/>
                  </a:cubicBezTo>
                  <a:lnTo>
                    <a:pt x="89831" y="95279"/>
                  </a:lnTo>
                  <a:cubicBezTo>
                    <a:pt x="87203" y="97747"/>
                    <a:pt x="87682" y="97060"/>
                    <a:pt x="79418" y="97416"/>
                  </a:cubicBezTo>
                  <a:close/>
                  <a:moveTo>
                    <a:pt x="59835" y="120000"/>
                  </a:moveTo>
                  <a:cubicBezTo>
                    <a:pt x="48268" y="120000"/>
                    <a:pt x="38891" y="115604"/>
                    <a:pt x="38891" y="110181"/>
                  </a:cubicBezTo>
                  <a:cubicBezTo>
                    <a:pt x="38891" y="104759"/>
                    <a:pt x="48268" y="100363"/>
                    <a:pt x="59835" y="100363"/>
                  </a:cubicBezTo>
                  <a:cubicBezTo>
                    <a:pt x="71402" y="100363"/>
                    <a:pt x="80780" y="104759"/>
                    <a:pt x="80780" y="110181"/>
                  </a:cubicBezTo>
                  <a:cubicBezTo>
                    <a:pt x="80780" y="115604"/>
                    <a:pt x="71402" y="120000"/>
                    <a:pt x="59835" y="120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993"/>
            <p:cNvSpPr/>
            <p:nvPr/>
          </p:nvSpPr>
          <p:spPr>
            <a:xfrm rot="10800000">
              <a:off x="2921049" y="2916851"/>
              <a:ext cx="232810" cy="4981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418" y="97416"/>
                  </a:moveTo>
                  <a:lnTo>
                    <a:pt x="40252" y="97416"/>
                  </a:lnTo>
                  <a:cubicBezTo>
                    <a:pt x="32044" y="97060"/>
                    <a:pt x="32390" y="97747"/>
                    <a:pt x="30168" y="95279"/>
                  </a:cubicBezTo>
                  <a:lnTo>
                    <a:pt x="536" y="58851"/>
                  </a:lnTo>
                  <a:cubicBezTo>
                    <a:pt x="-1066" y="56881"/>
                    <a:pt x="1041" y="54674"/>
                    <a:pt x="5245" y="53923"/>
                  </a:cubicBezTo>
                  <a:cubicBezTo>
                    <a:pt x="9448" y="53172"/>
                    <a:pt x="14155" y="54160"/>
                    <a:pt x="15757" y="56130"/>
                  </a:cubicBezTo>
                  <a:lnTo>
                    <a:pt x="32630" y="76872"/>
                  </a:lnTo>
                  <a:lnTo>
                    <a:pt x="35918" y="76872"/>
                  </a:lnTo>
                  <a:lnTo>
                    <a:pt x="14628" y="36680"/>
                  </a:lnTo>
                  <a:lnTo>
                    <a:pt x="35669" y="36680"/>
                  </a:lnTo>
                  <a:lnTo>
                    <a:pt x="35669" y="5101"/>
                  </a:lnTo>
                  <a:cubicBezTo>
                    <a:pt x="35669" y="2283"/>
                    <a:pt x="40541" y="0"/>
                    <a:pt x="46551" y="0"/>
                  </a:cubicBezTo>
                  <a:cubicBezTo>
                    <a:pt x="52560" y="0"/>
                    <a:pt x="57432" y="2283"/>
                    <a:pt x="57432" y="5101"/>
                  </a:cubicBezTo>
                  <a:lnTo>
                    <a:pt x="57432" y="36680"/>
                  </a:lnTo>
                  <a:lnTo>
                    <a:pt x="62577" y="36680"/>
                  </a:lnTo>
                  <a:lnTo>
                    <a:pt x="62577" y="5101"/>
                  </a:lnTo>
                  <a:cubicBezTo>
                    <a:pt x="62577" y="2283"/>
                    <a:pt x="67449" y="0"/>
                    <a:pt x="73459" y="0"/>
                  </a:cubicBezTo>
                  <a:cubicBezTo>
                    <a:pt x="79469" y="0"/>
                    <a:pt x="84341" y="2283"/>
                    <a:pt x="84341" y="5101"/>
                  </a:cubicBezTo>
                  <a:lnTo>
                    <a:pt x="84341" y="36680"/>
                  </a:lnTo>
                  <a:lnTo>
                    <a:pt x="105471" y="36680"/>
                  </a:lnTo>
                  <a:lnTo>
                    <a:pt x="84182" y="76872"/>
                  </a:lnTo>
                  <a:lnTo>
                    <a:pt x="87369" y="76872"/>
                  </a:lnTo>
                  <a:lnTo>
                    <a:pt x="104242" y="56130"/>
                  </a:lnTo>
                  <a:cubicBezTo>
                    <a:pt x="105844" y="54160"/>
                    <a:pt x="110551" y="53172"/>
                    <a:pt x="114754" y="53923"/>
                  </a:cubicBezTo>
                  <a:cubicBezTo>
                    <a:pt x="118958" y="54674"/>
                    <a:pt x="121066" y="56881"/>
                    <a:pt x="119463" y="58851"/>
                  </a:cubicBezTo>
                  <a:lnTo>
                    <a:pt x="89831" y="95279"/>
                  </a:lnTo>
                  <a:cubicBezTo>
                    <a:pt x="87203" y="97747"/>
                    <a:pt x="87682" y="97060"/>
                    <a:pt x="79418" y="97416"/>
                  </a:cubicBezTo>
                  <a:close/>
                  <a:moveTo>
                    <a:pt x="59835" y="120000"/>
                  </a:moveTo>
                  <a:cubicBezTo>
                    <a:pt x="48268" y="120000"/>
                    <a:pt x="38891" y="115604"/>
                    <a:pt x="38891" y="110181"/>
                  </a:cubicBezTo>
                  <a:cubicBezTo>
                    <a:pt x="38891" y="104759"/>
                    <a:pt x="48268" y="100363"/>
                    <a:pt x="59835" y="100363"/>
                  </a:cubicBezTo>
                  <a:cubicBezTo>
                    <a:pt x="71402" y="100363"/>
                    <a:pt x="80780" y="104759"/>
                    <a:pt x="80780" y="110181"/>
                  </a:cubicBezTo>
                  <a:cubicBezTo>
                    <a:pt x="80780" y="115604"/>
                    <a:pt x="71402" y="120000"/>
                    <a:pt x="59835" y="120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993"/>
            <p:cNvSpPr/>
            <p:nvPr/>
          </p:nvSpPr>
          <p:spPr>
            <a:xfrm rot="10800000">
              <a:off x="3788221" y="3173112"/>
              <a:ext cx="232810" cy="4981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418" y="97416"/>
                  </a:moveTo>
                  <a:lnTo>
                    <a:pt x="40252" y="97416"/>
                  </a:lnTo>
                  <a:cubicBezTo>
                    <a:pt x="32044" y="97060"/>
                    <a:pt x="32390" y="97747"/>
                    <a:pt x="30168" y="95279"/>
                  </a:cubicBezTo>
                  <a:lnTo>
                    <a:pt x="536" y="58851"/>
                  </a:lnTo>
                  <a:cubicBezTo>
                    <a:pt x="-1066" y="56881"/>
                    <a:pt x="1041" y="54674"/>
                    <a:pt x="5245" y="53923"/>
                  </a:cubicBezTo>
                  <a:cubicBezTo>
                    <a:pt x="9448" y="53172"/>
                    <a:pt x="14155" y="54160"/>
                    <a:pt x="15757" y="56130"/>
                  </a:cubicBezTo>
                  <a:lnTo>
                    <a:pt x="32630" y="76872"/>
                  </a:lnTo>
                  <a:lnTo>
                    <a:pt x="35918" y="76872"/>
                  </a:lnTo>
                  <a:lnTo>
                    <a:pt x="14628" y="36680"/>
                  </a:lnTo>
                  <a:lnTo>
                    <a:pt x="35669" y="36680"/>
                  </a:lnTo>
                  <a:lnTo>
                    <a:pt x="35669" y="5101"/>
                  </a:lnTo>
                  <a:cubicBezTo>
                    <a:pt x="35669" y="2283"/>
                    <a:pt x="40541" y="0"/>
                    <a:pt x="46551" y="0"/>
                  </a:cubicBezTo>
                  <a:cubicBezTo>
                    <a:pt x="52560" y="0"/>
                    <a:pt x="57432" y="2283"/>
                    <a:pt x="57432" y="5101"/>
                  </a:cubicBezTo>
                  <a:lnTo>
                    <a:pt x="57432" y="36680"/>
                  </a:lnTo>
                  <a:lnTo>
                    <a:pt x="62577" y="36680"/>
                  </a:lnTo>
                  <a:lnTo>
                    <a:pt x="62577" y="5101"/>
                  </a:lnTo>
                  <a:cubicBezTo>
                    <a:pt x="62577" y="2283"/>
                    <a:pt x="67449" y="0"/>
                    <a:pt x="73459" y="0"/>
                  </a:cubicBezTo>
                  <a:cubicBezTo>
                    <a:pt x="79469" y="0"/>
                    <a:pt x="84341" y="2283"/>
                    <a:pt x="84341" y="5101"/>
                  </a:cubicBezTo>
                  <a:lnTo>
                    <a:pt x="84341" y="36680"/>
                  </a:lnTo>
                  <a:lnTo>
                    <a:pt x="105471" y="36680"/>
                  </a:lnTo>
                  <a:lnTo>
                    <a:pt x="84182" y="76872"/>
                  </a:lnTo>
                  <a:lnTo>
                    <a:pt x="87369" y="76872"/>
                  </a:lnTo>
                  <a:lnTo>
                    <a:pt x="104242" y="56130"/>
                  </a:lnTo>
                  <a:cubicBezTo>
                    <a:pt x="105844" y="54160"/>
                    <a:pt x="110551" y="53172"/>
                    <a:pt x="114754" y="53923"/>
                  </a:cubicBezTo>
                  <a:cubicBezTo>
                    <a:pt x="118958" y="54674"/>
                    <a:pt x="121066" y="56881"/>
                    <a:pt x="119463" y="58851"/>
                  </a:cubicBezTo>
                  <a:lnTo>
                    <a:pt x="89831" y="95279"/>
                  </a:lnTo>
                  <a:cubicBezTo>
                    <a:pt x="87203" y="97747"/>
                    <a:pt x="87682" y="97060"/>
                    <a:pt x="79418" y="97416"/>
                  </a:cubicBezTo>
                  <a:close/>
                  <a:moveTo>
                    <a:pt x="59835" y="120000"/>
                  </a:moveTo>
                  <a:cubicBezTo>
                    <a:pt x="48268" y="120000"/>
                    <a:pt x="38891" y="115604"/>
                    <a:pt x="38891" y="110181"/>
                  </a:cubicBezTo>
                  <a:cubicBezTo>
                    <a:pt x="38891" y="104759"/>
                    <a:pt x="48268" y="100363"/>
                    <a:pt x="59835" y="100363"/>
                  </a:cubicBezTo>
                  <a:cubicBezTo>
                    <a:pt x="71402" y="100363"/>
                    <a:pt x="80780" y="104759"/>
                    <a:pt x="80780" y="110181"/>
                  </a:cubicBezTo>
                  <a:cubicBezTo>
                    <a:pt x="80780" y="115604"/>
                    <a:pt x="71402" y="120000"/>
                    <a:pt x="59835" y="120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993"/>
            <p:cNvSpPr/>
            <p:nvPr/>
          </p:nvSpPr>
          <p:spPr>
            <a:xfrm rot="10800000">
              <a:off x="3101575" y="3718377"/>
              <a:ext cx="232810" cy="4981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418" y="97416"/>
                  </a:moveTo>
                  <a:lnTo>
                    <a:pt x="40252" y="97416"/>
                  </a:lnTo>
                  <a:cubicBezTo>
                    <a:pt x="32044" y="97060"/>
                    <a:pt x="32390" y="97747"/>
                    <a:pt x="30168" y="95279"/>
                  </a:cubicBezTo>
                  <a:lnTo>
                    <a:pt x="536" y="58851"/>
                  </a:lnTo>
                  <a:cubicBezTo>
                    <a:pt x="-1066" y="56881"/>
                    <a:pt x="1041" y="54674"/>
                    <a:pt x="5245" y="53923"/>
                  </a:cubicBezTo>
                  <a:cubicBezTo>
                    <a:pt x="9448" y="53172"/>
                    <a:pt x="14155" y="54160"/>
                    <a:pt x="15757" y="56130"/>
                  </a:cubicBezTo>
                  <a:lnTo>
                    <a:pt x="32630" y="76872"/>
                  </a:lnTo>
                  <a:lnTo>
                    <a:pt x="35918" y="76872"/>
                  </a:lnTo>
                  <a:lnTo>
                    <a:pt x="14628" y="36680"/>
                  </a:lnTo>
                  <a:lnTo>
                    <a:pt x="35669" y="36680"/>
                  </a:lnTo>
                  <a:lnTo>
                    <a:pt x="35669" y="5101"/>
                  </a:lnTo>
                  <a:cubicBezTo>
                    <a:pt x="35669" y="2283"/>
                    <a:pt x="40541" y="0"/>
                    <a:pt x="46551" y="0"/>
                  </a:cubicBezTo>
                  <a:cubicBezTo>
                    <a:pt x="52560" y="0"/>
                    <a:pt x="57432" y="2283"/>
                    <a:pt x="57432" y="5101"/>
                  </a:cubicBezTo>
                  <a:lnTo>
                    <a:pt x="57432" y="36680"/>
                  </a:lnTo>
                  <a:lnTo>
                    <a:pt x="62577" y="36680"/>
                  </a:lnTo>
                  <a:lnTo>
                    <a:pt x="62577" y="5101"/>
                  </a:lnTo>
                  <a:cubicBezTo>
                    <a:pt x="62577" y="2283"/>
                    <a:pt x="67449" y="0"/>
                    <a:pt x="73459" y="0"/>
                  </a:cubicBezTo>
                  <a:cubicBezTo>
                    <a:pt x="79469" y="0"/>
                    <a:pt x="84341" y="2283"/>
                    <a:pt x="84341" y="5101"/>
                  </a:cubicBezTo>
                  <a:lnTo>
                    <a:pt x="84341" y="36680"/>
                  </a:lnTo>
                  <a:lnTo>
                    <a:pt x="105471" y="36680"/>
                  </a:lnTo>
                  <a:lnTo>
                    <a:pt x="84182" y="76872"/>
                  </a:lnTo>
                  <a:lnTo>
                    <a:pt x="87369" y="76872"/>
                  </a:lnTo>
                  <a:lnTo>
                    <a:pt x="104242" y="56130"/>
                  </a:lnTo>
                  <a:cubicBezTo>
                    <a:pt x="105844" y="54160"/>
                    <a:pt x="110551" y="53172"/>
                    <a:pt x="114754" y="53923"/>
                  </a:cubicBezTo>
                  <a:cubicBezTo>
                    <a:pt x="118958" y="54674"/>
                    <a:pt x="121066" y="56881"/>
                    <a:pt x="119463" y="58851"/>
                  </a:cubicBezTo>
                  <a:lnTo>
                    <a:pt x="89831" y="95279"/>
                  </a:lnTo>
                  <a:cubicBezTo>
                    <a:pt x="87203" y="97747"/>
                    <a:pt x="87682" y="97060"/>
                    <a:pt x="79418" y="97416"/>
                  </a:cubicBezTo>
                  <a:close/>
                  <a:moveTo>
                    <a:pt x="59835" y="120000"/>
                  </a:moveTo>
                  <a:cubicBezTo>
                    <a:pt x="48268" y="120000"/>
                    <a:pt x="38891" y="115604"/>
                    <a:pt x="38891" y="110181"/>
                  </a:cubicBezTo>
                  <a:cubicBezTo>
                    <a:pt x="38891" y="104759"/>
                    <a:pt x="48268" y="100363"/>
                    <a:pt x="59835" y="100363"/>
                  </a:cubicBezTo>
                  <a:cubicBezTo>
                    <a:pt x="71402" y="100363"/>
                    <a:pt x="80780" y="104759"/>
                    <a:pt x="80780" y="110181"/>
                  </a:cubicBezTo>
                  <a:cubicBezTo>
                    <a:pt x="80780" y="115604"/>
                    <a:pt x="71402" y="120000"/>
                    <a:pt x="59835" y="120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993"/>
            <p:cNvSpPr/>
            <p:nvPr/>
          </p:nvSpPr>
          <p:spPr>
            <a:xfrm rot="10800000">
              <a:off x="2291413" y="2042633"/>
              <a:ext cx="232810" cy="4981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418" y="97416"/>
                  </a:moveTo>
                  <a:lnTo>
                    <a:pt x="40252" y="97416"/>
                  </a:lnTo>
                  <a:cubicBezTo>
                    <a:pt x="32044" y="97060"/>
                    <a:pt x="32390" y="97747"/>
                    <a:pt x="30168" y="95279"/>
                  </a:cubicBezTo>
                  <a:lnTo>
                    <a:pt x="536" y="58851"/>
                  </a:lnTo>
                  <a:cubicBezTo>
                    <a:pt x="-1066" y="56881"/>
                    <a:pt x="1041" y="54674"/>
                    <a:pt x="5245" y="53923"/>
                  </a:cubicBezTo>
                  <a:cubicBezTo>
                    <a:pt x="9448" y="53172"/>
                    <a:pt x="14155" y="54160"/>
                    <a:pt x="15757" y="56130"/>
                  </a:cubicBezTo>
                  <a:lnTo>
                    <a:pt x="32630" y="76872"/>
                  </a:lnTo>
                  <a:lnTo>
                    <a:pt x="35918" y="76872"/>
                  </a:lnTo>
                  <a:lnTo>
                    <a:pt x="14628" y="36680"/>
                  </a:lnTo>
                  <a:lnTo>
                    <a:pt x="35669" y="36680"/>
                  </a:lnTo>
                  <a:lnTo>
                    <a:pt x="35669" y="5101"/>
                  </a:lnTo>
                  <a:cubicBezTo>
                    <a:pt x="35669" y="2283"/>
                    <a:pt x="40541" y="0"/>
                    <a:pt x="46551" y="0"/>
                  </a:cubicBezTo>
                  <a:cubicBezTo>
                    <a:pt x="52560" y="0"/>
                    <a:pt x="57432" y="2283"/>
                    <a:pt x="57432" y="5101"/>
                  </a:cubicBezTo>
                  <a:lnTo>
                    <a:pt x="57432" y="36680"/>
                  </a:lnTo>
                  <a:lnTo>
                    <a:pt x="62577" y="36680"/>
                  </a:lnTo>
                  <a:lnTo>
                    <a:pt x="62577" y="5101"/>
                  </a:lnTo>
                  <a:cubicBezTo>
                    <a:pt x="62577" y="2283"/>
                    <a:pt x="67449" y="0"/>
                    <a:pt x="73459" y="0"/>
                  </a:cubicBezTo>
                  <a:cubicBezTo>
                    <a:pt x="79469" y="0"/>
                    <a:pt x="84341" y="2283"/>
                    <a:pt x="84341" y="5101"/>
                  </a:cubicBezTo>
                  <a:lnTo>
                    <a:pt x="84341" y="36680"/>
                  </a:lnTo>
                  <a:lnTo>
                    <a:pt x="105471" y="36680"/>
                  </a:lnTo>
                  <a:lnTo>
                    <a:pt x="84182" y="76872"/>
                  </a:lnTo>
                  <a:lnTo>
                    <a:pt x="87369" y="76872"/>
                  </a:lnTo>
                  <a:lnTo>
                    <a:pt x="104242" y="56130"/>
                  </a:lnTo>
                  <a:cubicBezTo>
                    <a:pt x="105844" y="54160"/>
                    <a:pt x="110551" y="53172"/>
                    <a:pt x="114754" y="53923"/>
                  </a:cubicBezTo>
                  <a:cubicBezTo>
                    <a:pt x="118958" y="54674"/>
                    <a:pt x="121066" y="56881"/>
                    <a:pt x="119463" y="58851"/>
                  </a:cubicBezTo>
                  <a:lnTo>
                    <a:pt x="89831" y="95279"/>
                  </a:lnTo>
                  <a:cubicBezTo>
                    <a:pt x="87203" y="97747"/>
                    <a:pt x="87682" y="97060"/>
                    <a:pt x="79418" y="97416"/>
                  </a:cubicBezTo>
                  <a:close/>
                  <a:moveTo>
                    <a:pt x="59835" y="120000"/>
                  </a:moveTo>
                  <a:cubicBezTo>
                    <a:pt x="48268" y="120000"/>
                    <a:pt x="38891" y="115604"/>
                    <a:pt x="38891" y="110181"/>
                  </a:cubicBezTo>
                  <a:cubicBezTo>
                    <a:pt x="38891" y="104759"/>
                    <a:pt x="48268" y="100363"/>
                    <a:pt x="59835" y="100363"/>
                  </a:cubicBezTo>
                  <a:cubicBezTo>
                    <a:pt x="71402" y="100363"/>
                    <a:pt x="80780" y="104759"/>
                    <a:pt x="80780" y="110181"/>
                  </a:cubicBezTo>
                  <a:cubicBezTo>
                    <a:pt x="80780" y="115604"/>
                    <a:pt x="71402" y="120000"/>
                    <a:pt x="59835" y="120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993"/>
            <p:cNvSpPr/>
            <p:nvPr/>
          </p:nvSpPr>
          <p:spPr>
            <a:xfrm rot="10800000">
              <a:off x="2707002" y="1724122"/>
              <a:ext cx="232810" cy="4981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418" y="97416"/>
                  </a:moveTo>
                  <a:lnTo>
                    <a:pt x="40252" y="97416"/>
                  </a:lnTo>
                  <a:cubicBezTo>
                    <a:pt x="32044" y="97060"/>
                    <a:pt x="32390" y="97747"/>
                    <a:pt x="30168" y="95279"/>
                  </a:cubicBezTo>
                  <a:lnTo>
                    <a:pt x="536" y="58851"/>
                  </a:lnTo>
                  <a:cubicBezTo>
                    <a:pt x="-1066" y="56881"/>
                    <a:pt x="1041" y="54674"/>
                    <a:pt x="5245" y="53923"/>
                  </a:cubicBezTo>
                  <a:cubicBezTo>
                    <a:pt x="9448" y="53172"/>
                    <a:pt x="14155" y="54160"/>
                    <a:pt x="15757" y="56130"/>
                  </a:cubicBezTo>
                  <a:lnTo>
                    <a:pt x="32630" y="76872"/>
                  </a:lnTo>
                  <a:lnTo>
                    <a:pt x="35918" y="76872"/>
                  </a:lnTo>
                  <a:lnTo>
                    <a:pt x="14628" y="36680"/>
                  </a:lnTo>
                  <a:lnTo>
                    <a:pt x="35669" y="36680"/>
                  </a:lnTo>
                  <a:lnTo>
                    <a:pt x="35669" y="5101"/>
                  </a:lnTo>
                  <a:cubicBezTo>
                    <a:pt x="35669" y="2283"/>
                    <a:pt x="40541" y="0"/>
                    <a:pt x="46551" y="0"/>
                  </a:cubicBezTo>
                  <a:cubicBezTo>
                    <a:pt x="52560" y="0"/>
                    <a:pt x="57432" y="2283"/>
                    <a:pt x="57432" y="5101"/>
                  </a:cubicBezTo>
                  <a:lnTo>
                    <a:pt x="57432" y="36680"/>
                  </a:lnTo>
                  <a:lnTo>
                    <a:pt x="62577" y="36680"/>
                  </a:lnTo>
                  <a:lnTo>
                    <a:pt x="62577" y="5101"/>
                  </a:lnTo>
                  <a:cubicBezTo>
                    <a:pt x="62577" y="2283"/>
                    <a:pt x="67449" y="0"/>
                    <a:pt x="73459" y="0"/>
                  </a:cubicBezTo>
                  <a:cubicBezTo>
                    <a:pt x="79469" y="0"/>
                    <a:pt x="84341" y="2283"/>
                    <a:pt x="84341" y="5101"/>
                  </a:cubicBezTo>
                  <a:lnTo>
                    <a:pt x="84341" y="36680"/>
                  </a:lnTo>
                  <a:lnTo>
                    <a:pt x="105471" y="36680"/>
                  </a:lnTo>
                  <a:lnTo>
                    <a:pt x="84182" y="76872"/>
                  </a:lnTo>
                  <a:lnTo>
                    <a:pt x="87369" y="76872"/>
                  </a:lnTo>
                  <a:lnTo>
                    <a:pt x="104242" y="56130"/>
                  </a:lnTo>
                  <a:cubicBezTo>
                    <a:pt x="105844" y="54160"/>
                    <a:pt x="110551" y="53172"/>
                    <a:pt x="114754" y="53923"/>
                  </a:cubicBezTo>
                  <a:cubicBezTo>
                    <a:pt x="118958" y="54674"/>
                    <a:pt x="121066" y="56881"/>
                    <a:pt x="119463" y="58851"/>
                  </a:cubicBezTo>
                  <a:lnTo>
                    <a:pt x="89831" y="95279"/>
                  </a:lnTo>
                  <a:cubicBezTo>
                    <a:pt x="87203" y="97747"/>
                    <a:pt x="87682" y="97060"/>
                    <a:pt x="79418" y="97416"/>
                  </a:cubicBezTo>
                  <a:close/>
                  <a:moveTo>
                    <a:pt x="59835" y="120000"/>
                  </a:moveTo>
                  <a:cubicBezTo>
                    <a:pt x="48268" y="120000"/>
                    <a:pt x="38891" y="115604"/>
                    <a:pt x="38891" y="110181"/>
                  </a:cubicBezTo>
                  <a:cubicBezTo>
                    <a:pt x="38891" y="104759"/>
                    <a:pt x="48268" y="100363"/>
                    <a:pt x="59835" y="100363"/>
                  </a:cubicBezTo>
                  <a:cubicBezTo>
                    <a:pt x="71402" y="100363"/>
                    <a:pt x="80780" y="104759"/>
                    <a:pt x="80780" y="110181"/>
                  </a:cubicBezTo>
                  <a:cubicBezTo>
                    <a:pt x="80780" y="115604"/>
                    <a:pt x="71402" y="120000"/>
                    <a:pt x="59835" y="120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993"/>
            <p:cNvSpPr/>
            <p:nvPr/>
          </p:nvSpPr>
          <p:spPr>
            <a:xfrm rot="10800000">
              <a:off x="4084228" y="2207369"/>
              <a:ext cx="232810" cy="4981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418" y="97416"/>
                  </a:moveTo>
                  <a:lnTo>
                    <a:pt x="40252" y="97416"/>
                  </a:lnTo>
                  <a:cubicBezTo>
                    <a:pt x="32044" y="97060"/>
                    <a:pt x="32390" y="97747"/>
                    <a:pt x="30168" y="95279"/>
                  </a:cubicBezTo>
                  <a:lnTo>
                    <a:pt x="536" y="58851"/>
                  </a:lnTo>
                  <a:cubicBezTo>
                    <a:pt x="-1066" y="56881"/>
                    <a:pt x="1041" y="54674"/>
                    <a:pt x="5245" y="53923"/>
                  </a:cubicBezTo>
                  <a:cubicBezTo>
                    <a:pt x="9448" y="53172"/>
                    <a:pt x="14155" y="54160"/>
                    <a:pt x="15757" y="56130"/>
                  </a:cubicBezTo>
                  <a:lnTo>
                    <a:pt x="32630" y="76872"/>
                  </a:lnTo>
                  <a:lnTo>
                    <a:pt x="35918" y="76872"/>
                  </a:lnTo>
                  <a:lnTo>
                    <a:pt x="14628" y="36680"/>
                  </a:lnTo>
                  <a:lnTo>
                    <a:pt x="35669" y="36680"/>
                  </a:lnTo>
                  <a:lnTo>
                    <a:pt x="35669" y="5101"/>
                  </a:lnTo>
                  <a:cubicBezTo>
                    <a:pt x="35669" y="2283"/>
                    <a:pt x="40541" y="0"/>
                    <a:pt x="46551" y="0"/>
                  </a:cubicBezTo>
                  <a:cubicBezTo>
                    <a:pt x="52560" y="0"/>
                    <a:pt x="57432" y="2283"/>
                    <a:pt x="57432" y="5101"/>
                  </a:cubicBezTo>
                  <a:lnTo>
                    <a:pt x="57432" y="36680"/>
                  </a:lnTo>
                  <a:lnTo>
                    <a:pt x="62577" y="36680"/>
                  </a:lnTo>
                  <a:lnTo>
                    <a:pt x="62577" y="5101"/>
                  </a:lnTo>
                  <a:cubicBezTo>
                    <a:pt x="62577" y="2283"/>
                    <a:pt x="67449" y="0"/>
                    <a:pt x="73459" y="0"/>
                  </a:cubicBezTo>
                  <a:cubicBezTo>
                    <a:pt x="79469" y="0"/>
                    <a:pt x="84341" y="2283"/>
                    <a:pt x="84341" y="5101"/>
                  </a:cubicBezTo>
                  <a:lnTo>
                    <a:pt x="84341" y="36680"/>
                  </a:lnTo>
                  <a:lnTo>
                    <a:pt x="105471" y="36680"/>
                  </a:lnTo>
                  <a:lnTo>
                    <a:pt x="84182" y="76872"/>
                  </a:lnTo>
                  <a:lnTo>
                    <a:pt x="87369" y="76872"/>
                  </a:lnTo>
                  <a:lnTo>
                    <a:pt x="104242" y="56130"/>
                  </a:lnTo>
                  <a:cubicBezTo>
                    <a:pt x="105844" y="54160"/>
                    <a:pt x="110551" y="53172"/>
                    <a:pt x="114754" y="53923"/>
                  </a:cubicBezTo>
                  <a:cubicBezTo>
                    <a:pt x="118958" y="54674"/>
                    <a:pt x="121066" y="56881"/>
                    <a:pt x="119463" y="58851"/>
                  </a:cubicBezTo>
                  <a:lnTo>
                    <a:pt x="89831" y="95279"/>
                  </a:lnTo>
                  <a:cubicBezTo>
                    <a:pt x="87203" y="97747"/>
                    <a:pt x="87682" y="97060"/>
                    <a:pt x="79418" y="97416"/>
                  </a:cubicBezTo>
                  <a:close/>
                  <a:moveTo>
                    <a:pt x="59835" y="120000"/>
                  </a:moveTo>
                  <a:cubicBezTo>
                    <a:pt x="48268" y="120000"/>
                    <a:pt x="38891" y="115604"/>
                    <a:pt x="38891" y="110181"/>
                  </a:cubicBezTo>
                  <a:cubicBezTo>
                    <a:pt x="38891" y="104759"/>
                    <a:pt x="48268" y="100363"/>
                    <a:pt x="59835" y="100363"/>
                  </a:cubicBezTo>
                  <a:cubicBezTo>
                    <a:pt x="71402" y="100363"/>
                    <a:pt x="80780" y="104759"/>
                    <a:pt x="80780" y="110181"/>
                  </a:cubicBezTo>
                  <a:cubicBezTo>
                    <a:pt x="80780" y="115604"/>
                    <a:pt x="71402" y="120000"/>
                    <a:pt x="59835" y="120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ruppierung 76"/>
          <p:cNvGrpSpPr/>
          <p:nvPr/>
        </p:nvGrpSpPr>
        <p:grpSpPr>
          <a:xfrm>
            <a:off x="5727973" y="1799948"/>
            <a:ext cx="1659732" cy="1696717"/>
            <a:chOff x="5727973" y="1799948"/>
            <a:chExt cx="1659732" cy="1696717"/>
          </a:xfrm>
        </p:grpSpPr>
        <p:sp>
          <p:nvSpPr>
            <p:cNvPr id="56" name="Oval 55"/>
            <p:cNvSpPr/>
            <p:nvPr/>
          </p:nvSpPr>
          <p:spPr>
            <a:xfrm>
              <a:off x="5727973" y="1799948"/>
              <a:ext cx="1659732" cy="1696717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7" name="Bild 56"/>
            <p:cNvPicPr>
              <a:picLocks noChangeAspect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7667" y="2034728"/>
              <a:ext cx="285938" cy="802632"/>
            </a:xfrm>
            <a:prstGeom prst="rect">
              <a:avLst/>
            </a:prstGeom>
          </p:spPr>
        </p:pic>
        <p:pic>
          <p:nvPicPr>
            <p:cNvPr id="58" name="Bild 5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6742" y="2235777"/>
              <a:ext cx="227062" cy="637366"/>
            </a:xfrm>
            <a:prstGeom prst="rect">
              <a:avLst/>
            </a:prstGeom>
          </p:spPr>
        </p:pic>
        <p:pic>
          <p:nvPicPr>
            <p:cNvPr id="59" name="Bild 58"/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3185" y="2447473"/>
              <a:ext cx="285938" cy="802632"/>
            </a:xfrm>
            <a:prstGeom prst="rect">
              <a:avLst/>
            </a:prstGeom>
          </p:spPr>
        </p:pic>
        <p:sp>
          <p:nvSpPr>
            <p:cNvPr id="75" name="Shape 993"/>
            <p:cNvSpPr/>
            <p:nvPr/>
          </p:nvSpPr>
          <p:spPr>
            <a:xfrm rot="10800000">
              <a:off x="6512841" y="1976451"/>
              <a:ext cx="350361" cy="6761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418" y="97416"/>
                  </a:moveTo>
                  <a:lnTo>
                    <a:pt x="40252" y="97416"/>
                  </a:lnTo>
                  <a:cubicBezTo>
                    <a:pt x="32044" y="97060"/>
                    <a:pt x="32390" y="97747"/>
                    <a:pt x="30168" y="95279"/>
                  </a:cubicBezTo>
                  <a:lnTo>
                    <a:pt x="536" y="58851"/>
                  </a:lnTo>
                  <a:cubicBezTo>
                    <a:pt x="-1066" y="56881"/>
                    <a:pt x="1041" y="54674"/>
                    <a:pt x="5245" y="53923"/>
                  </a:cubicBezTo>
                  <a:cubicBezTo>
                    <a:pt x="9448" y="53172"/>
                    <a:pt x="14155" y="54160"/>
                    <a:pt x="15757" y="56130"/>
                  </a:cubicBezTo>
                  <a:lnTo>
                    <a:pt x="32630" y="76872"/>
                  </a:lnTo>
                  <a:lnTo>
                    <a:pt x="35918" y="76872"/>
                  </a:lnTo>
                  <a:lnTo>
                    <a:pt x="14628" y="36680"/>
                  </a:lnTo>
                  <a:lnTo>
                    <a:pt x="35669" y="36680"/>
                  </a:lnTo>
                  <a:lnTo>
                    <a:pt x="35669" y="5101"/>
                  </a:lnTo>
                  <a:cubicBezTo>
                    <a:pt x="35669" y="2283"/>
                    <a:pt x="40541" y="0"/>
                    <a:pt x="46551" y="0"/>
                  </a:cubicBezTo>
                  <a:cubicBezTo>
                    <a:pt x="52560" y="0"/>
                    <a:pt x="57432" y="2283"/>
                    <a:pt x="57432" y="5101"/>
                  </a:cubicBezTo>
                  <a:lnTo>
                    <a:pt x="57432" y="36680"/>
                  </a:lnTo>
                  <a:lnTo>
                    <a:pt x="62577" y="36680"/>
                  </a:lnTo>
                  <a:lnTo>
                    <a:pt x="62577" y="5101"/>
                  </a:lnTo>
                  <a:cubicBezTo>
                    <a:pt x="62577" y="2283"/>
                    <a:pt x="67449" y="0"/>
                    <a:pt x="73459" y="0"/>
                  </a:cubicBezTo>
                  <a:cubicBezTo>
                    <a:pt x="79469" y="0"/>
                    <a:pt x="84341" y="2283"/>
                    <a:pt x="84341" y="5101"/>
                  </a:cubicBezTo>
                  <a:lnTo>
                    <a:pt x="84341" y="36680"/>
                  </a:lnTo>
                  <a:lnTo>
                    <a:pt x="105471" y="36680"/>
                  </a:lnTo>
                  <a:lnTo>
                    <a:pt x="84182" y="76872"/>
                  </a:lnTo>
                  <a:lnTo>
                    <a:pt x="87369" y="76872"/>
                  </a:lnTo>
                  <a:lnTo>
                    <a:pt x="104242" y="56130"/>
                  </a:lnTo>
                  <a:cubicBezTo>
                    <a:pt x="105844" y="54160"/>
                    <a:pt x="110551" y="53172"/>
                    <a:pt x="114754" y="53923"/>
                  </a:cubicBezTo>
                  <a:cubicBezTo>
                    <a:pt x="118958" y="54674"/>
                    <a:pt x="121066" y="56881"/>
                    <a:pt x="119463" y="58851"/>
                  </a:cubicBezTo>
                  <a:lnTo>
                    <a:pt x="89831" y="95279"/>
                  </a:lnTo>
                  <a:cubicBezTo>
                    <a:pt x="87203" y="97747"/>
                    <a:pt x="87682" y="97060"/>
                    <a:pt x="79418" y="97416"/>
                  </a:cubicBezTo>
                  <a:close/>
                  <a:moveTo>
                    <a:pt x="59835" y="120000"/>
                  </a:moveTo>
                  <a:cubicBezTo>
                    <a:pt x="48268" y="120000"/>
                    <a:pt x="38891" y="115604"/>
                    <a:pt x="38891" y="110181"/>
                  </a:cubicBezTo>
                  <a:cubicBezTo>
                    <a:pt x="38891" y="104759"/>
                    <a:pt x="48268" y="100363"/>
                    <a:pt x="59835" y="100363"/>
                  </a:cubicBezTo>
                  <a:cubicBezTo>
                    <a:pt x="71402" y="100363"/>
                    <a:pt x="80780" y="104759"/>
                    <a:pt x="80780" y="110181"/>
                  </a:cubicBezTo>
                  <a:cubicBezTo>
                    <a:pt x="80780" y="115604"/>
                    <a:pt x="71402" y="120000"/>
                    <a:pt x="59835" y="120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2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1764528" y="274858"/>
            <a:ext cx="7560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2A40D"/>
              </a:buClr>
              <a:buFont typeface="Arial"/>
              <a:buNone/>
            </a:pPr>
            <a:r>
              <a:rPr lang="de-DE" sz="36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Standardfehler</a:t>
            </a:r>
            <a:endParaRPr lang="en" sz="4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116"/>
          <p:cNvSpPr txBox="1"/>
          <p:nvPr/>
        </p:nvSpPr>
        <p:spPr>
          <a:xfrm>
            <a:off x="1764528" y="812355"/>
            <a:ext cx="4358244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2A40D"/>
              </a:buClr>
              <a:buFont typeface="Arial"/>
              <a:buNone/>
            </a:pPr>
            <a:endParaRPr lang="en" sz="32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28" y="1402827"/>
            <a:ext cx="4358244" cy="967757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3744121" y="1371036"/>
            <a:ext cx="860291" cy="967757"/>
          </a:xfrm>
          <a:prstGeom prst="rect">
            <a:avLst/>
          </a:prstGeom>
          <a:noFill/>
          <a:ln w="38100">
            <a:solidFill>
              <a:srgbClr val="4FAFB8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grpSp>
        <p:nvGrpSpPr>
          <p:cNvPr id="4" name="Gruppierung 3"/>
          <p:cNvGrpSpPr/>
          <p:nvPr/>
        </p:nvGrpSpPr>
        <p:grpSpPr>
          <a:xfrm>
            <a:off x="6929337" y="258683"/>
            <a:ext cx="1771751" cy="2660404"/>
            <a:chOff x="6929337" y="258683"/>
            <a:chExt cx="1771751" cy="2660404"/>
          </a:xfrm>
        </p:grpSpPr>
        <p:pic>
          <p:nvPicPr>
            <p:cNvPr id="11" name="Bild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9337" y="258683"/>
              <a:ext cx="1771751" cy="2660404"/>
            </a:xfrm>
            <a:prstGeom prst="rect">
              <a:avLst/>
            </a:prstGeom>
          </p:spPr>
        </p:pic>
        <p:cxnSp>
          <p:nvCxnSpPr>
            <p:cNvPr id="20" name="Gerade Verbindung 19"/>
            <p:cNvCxnSpPr/>
            <p:nvPr/>
          </p:nvCxnSpPr>
          <p:spPr>
            <a:xfrm>
              <a:off x="8015844" y="847980"/>
              <a:ext cx="308759" cy="0"/>
            </a:xfrm>
            <a:prstGeom prst="line">
              <a:avLst/>
            </a:prstGeom>
            <a:ln w="28575">
              <a:solidFill>
                <a:srgbClr val="4FA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8013868" y="1131005"/>
              <a:ext cx="308759" cy="0"/>
            </a:xfrm>
            <a:prstGeom prst="line">
              <a:avLst/>
            </a:prstGeom>
            <a:ln w="28575">
              <a:solidFill>
                <a:srgbClr val="4FA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>
              <a:off x="8013868" y="1722791"/>
              <a:ext cx="308759" cy="2314"/>
            </a:xfrm>
            <a:prstGeom prst="line">
              <a:avLst/>
            </a:prstGeom>
            <a:ln w="28575">
              <a:solidFill>
                <a:srgbClr val="4FA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>
              <a:off x="8013868" y="1437784"/>
              <a:ext cx="308759" cy="0"/>
            </a:xfrm>
            <a:prstGeom prst="line">
              <a:avLst/>
            </a:prstGeom>
            <a:ln w="28575">
              <a:solidFill>
                <a:srgbClr val="4FA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Bild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55"/>
          <a:stretch/>
        </p:blipFill>
        <p:spPr>
          <a:xfrm>
            <a:off x="2117765" y="2919087"/>
            <a:ext cx="3122610" cy="714762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1954486" y="2650142"/>
            <a:ext cx="275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Streuung</a:t>
            </a:r>
            <a:r>
              <a:rPr lang="de-DE" dirty="0" smtClean="0"/>
              <a:t> um den </a:t>
            </a:r>
            <a:r>
              <a:rPr lang="de-DE" dirty="0" err="1" smtClean="0"/>
              <a:t>Intercept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1954486" y="3810208"/>
            <a:ext cx="275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Streuung</a:t>
            </a:r>
            <a:r>
              <a:rPr lang="de-DE" dirty="0" smtClean="0"/>
              <a:t> um einen </a:t>
            </a:r>
            <a:r>
              <a:rPr lang="de-DE" dirty="0" err="1" smtClean="0"/>
              <a:t>Slope</a:t>
            </a:r>
            <a:endParaRPr lang="de-DE" dirty="0"/>
          </a:p>
        </p:txBody>
      </p:sp>
      <p:pic>
        <p:nvPicPr>
          <p:cNvPr id="31" name="Bild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27"/>
          <a:stretch/>
        </p:blipFill>
        <p:spPr>
          <a:xfrm>
            <a:off x="2117765" y="4117985"/>
            <a:ext cx="3122610" cy="760814"/>
          </a:xfrm>
          <a:prstGeom prst="rect">
            <a:avLst/>
          </a:prstGeom>
        </p:spPr>
      </p:pic>
      <p:sp>
        <p:nvSpPr>
          <p:cNvPr id="40" name="Shape 116"/>
          <p:cNvSpPr txBox="1"/>
          <p:nvPr/>
        </p:nvSpPr>
        <p:spPr>
          <a:xfrm>
            <a:off x="1764528" y="715891"/>
            <a:ext cx="5003917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2A40D"/>
              </a:buClr>
              <a:buFont typeface="Arial"/>
              <a:buNone/>
            </a:pPr>
            <a:r>
              <a:rPr lang="de-DE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Standard Error</a:t>
            </a:r>
            <a:endParaRPr lang="en"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erade Verbindung mit Pfeil 35"/>
          <p:cNvCxnSpPr/>
          <p:nvPr/>
        </p:nvCxnSpPr>
        <p:spPr>
          <a:xfrm flipH="1">
            <a:off x="5240375" y="3276468"/>
            <a:ext cx="4156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5284648" y="4495291"/>
            <a:ext cx="4156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5679761" y="3101824"/>
            <a:ext cx="275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uninteressant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5700284" y="3798557"/>
            <a:ext cx="2753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Sehr wichtig, da der SE die Streuung/ Abweichungen um die lineare Vorhersage beschreibt.</a:t>
            </a:r>
            <a:endParaRPr lang="de-DE" dirty="0"/>
          </a:p>
        </p:txBody>
      </p:sp>
      <p:grpSp>
        <p:nvGrpSpPr>
          <p:cNvPr id="22" name="Gruppierung 21"/>
          <p:cNvGrpSpPr/>
          <p:nvPr/>
        </p:nvGrpSpPr>
        <p:grpSpPr>
          <a:xfrm>
            <a:off x="94363" y="1481826"/>
            <a:ext cx="1379800" cy="3359899"/>
            <a:chOff x="90120" y="1449148"/>
            <a:chExt cx="1379800" cy="3359899"/>
          </a:xfrm>
        </p:grpSpPr>
        <p:sp>
          <p:nvSpPr>
            <p:cNvPr id="23" name="Shape 179"/>
            <p:cNvSpPr/>
            <p:nvPr/>
          </p:nvSpPr>
          <p:spPr>
            <a:xfrm>
              <a:off x="90120" y="1449148"/>
              <a:ext cx="1379800" cy="3359899"/>
            </a:xfrm>
            <a:prstGeom prst="rect">
              <a:avLst/>
            </a:prstGeom>
            <a:solidFill>
              <a:srgbClr val="32AEB8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" name="Bild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80" y="3447050"/>
              <a:ext cx="1166815" cy="1341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278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5" grpId="0"/>
      <p:bldP spid="46" grpId="0"/>
    </p:bldLst>
  </p:timing>
</p:sld>
</file>

<file path=ppt/theme/theme1.xml><?xml version="1.0" encoding="utf-8"?>
<a:theme xmlns:a="http://schemas.openxmlformats.org/drawingml/2006/main" name="Contents Slide Master">
  <a:themeElements>
    <a:clrScheme name="Custom 4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Macintosh PowerPoint</Application>
  <PresentationFormat>Bildschirmpräsentation (16:9)</PresentationFormat>
  <Paragraphs>120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Cambria Math</vt:lpstr>
      <vt:lpstr>PT Mono</vt:lpstr>
      <vt:lpstr>Arial</vt:lpstr>
      <vt:lpstr>Contents Slide Master</vt:lpstr>
      <vt:lpstr>Modelldiagnose Lineare Regression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Modellannahmen</vt:lpstr>
      <vt:lpstr>Und jetzt ... 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Modelldiagnose Lineare Regression</dc:title>
  <cp:lastModifiedBy>Microsoft Office-Anwender</cp:lastModifiedBy>
  <cp:revision>48</cp:revision>
  <cp:lastPrinted>2017-11-30T19:30:18Z</cp:lastPrinted>
  <dcterms:modified xsi:type="dcterms:W3CDTF">2017-11-30T19:32:09Z</dcterms:modified>
</cp:coreProperties>
</file>