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24" autoAdjust="0"/>
  </p:normalViewPr>
  <p:slideViewPr>
    <p:cSldViewPr snapToGrid="0">
      <p:cViewPr varScale="1">
        <p:scale>
          <a:sx n="71" d="100"/>
          <a:sy n="71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3C45-055B-4E74-B578-5C4327DBDF5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5B25F-42BE-45FB-9DC6-A8ED1E3B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was motivated by mixed evidence as to whether or nor hard drug use negatively impacted human immune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5B25F-42BE-45FB-9DC6-A8ED1E3B2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45716-8483-42F3-BF57-02915AFFBD7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AC1E-3DD7-4B04-BD97-2F22AC00E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EF0B-E720-4533-A629-64AF7E656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Weber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21085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B5E1-3942-444F-9C6A-2F589E8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AD73-5351-4C05-B54A-61E2C757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Data:</a:t>
            </a:r>
          </a:p>
          <a:p>
            <a:pPr lvl="1"/>
            <a:r>
              <a:rPr lang="en-US" dirty="0"/>
              <a:t>Prospective study on natural and treated histories of HIV-1 infected men</a:t>
            </a:r>
          </a:p>
          <a:p>
            <a:pPr lvl="1"/>
            <a:r>
              <a:rPr lang="en-US" dirty="0"/>
              <a:t>Up to 8 years of data both from lab tests and quality of life assessments</a:t>
            </a:r>
          </a:p>
          <a:p>
            <a:pPr lvl="1"/>
            <a:r>
              <a:rPr lang="en-US" dirty="0"/>
              <a:t>Subjects were seen annually after beginning HAART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Question of Interest:</a:t>
            </a:r>
          </a:p>
          <a:p>
            <a:pPr marL="201168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How does treatment response differ from year 0 to year 2 between patients who report hard drug use at baseline and those who do not?</a:t>
            </a:r>
          </a:p>
          <a:p>
            <a:pPr marL="201168" lvl="1" indent="0" algn="ctr">
              <a:buNone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Hypothesis:</a:t>
            </a:r>
          </a:p>
          <a:p>
            <a:pPr marL="201168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Drug users may have poor treatment response necessitating more aggressive treatment strategies or enrollment in drug rehabilitation programs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779-A7ED-450C-A88F-8FD170C1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A Quick Look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F8B4B5-0DE0-4FE6-ACD8-85C0753F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530" y="1804595"/>
            <a:ext cx="6622382" cy="4096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019E29-5FD4-4B8B-B916-C275CB9EB13D}"/>
              </a:ext>
            </a:extLst>
          </p:cNvPr>
          <p:cNvSpPr txBox="1"/>
          <p:nvPr/>
        </p:nvSpPr>
        <p:spPr>
          <a:xfrm>
            <a:off x="504265" y="1963270"/>
            <a:ext cx="4605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474 of 715 patients remained at 2 years with complete baseline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had lab measures taken at 2 years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468 of these had complete Mental and Physical Health records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192F-58F9-492A-BEDC-9C103A2BCB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741" y="76200"/>
            <a:ext cx="10058400" cy="933450"/>
          </a:xfrm>
        </p:spPr>
        <p:txBody>
          <a:bodyPr/>
          <a:lstStyle/>
          <a:p>
            <a:r>
              <a:rPr lang="en-US" dirty="0"/>
              <a:t>Analysis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8FA619-5769-4FBD-8606-740B80E3C4F5}"/>
                  </a:ext>
                </a:extLst>
              </p:cNvPr>
              <p:cNvSpPr txBox="1"/>
              <p:nvPr/>
            </p:nvSpPr>
            <p:spPr>
              <a:xfrm>
                <a:off x="65741" y="1310437"/>
                <a:ext cx="7028331" cy="446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 Formulas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Viral Load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Δlog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𝑣𝑙𝑜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𝑣𝑙𝑜𝑎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T-Cell Count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𝑡𝑐𝑒𝑙𝑙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tcell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Physical Health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h𝑒𝑎𝑙𝑡h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h𝑒𝑎𝑙𝑡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Mental Health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h𝑒𝑎𝑙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h𝑒𝑎𝑙𝑡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Bayesian Priors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All priors were uninformative with mean = 0 and variance between 1000 and 1,000,000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enabled the data to provide most of the posterior information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T-Cell count, physical health, and mental health all had changes centered at 0 (right)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Viral load was centered around 2 but the prior distribution covered its variance well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8FA619-5769-4FBD-8606-740B80E3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" y="1310437"/>
                <a:ext cx="7028331" cy="4469172"/>
              </a:xfrm>
              <a:prstGeom prst="rect">
                <a:avLst/>
              </a:prstGeom>
              <a:blipFill>
                <a:blip r:embed="rId2"/>
                <a:stretch>
                  <a:fillRect l="-347" t="-273" r="-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C50E9C-7658-4E4E-BA40-621B61DC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38" y="1009650"/>
            <a:ext cx="4968251" cy="51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9599-C7A8-491C-A146-E8B1FEC2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CD4+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1CBEA7-643E-4765-8752-FDF81E85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2109756"/>
            <a:ext cx="5822906" cy="359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97D71-0C4A-4861-891C-5B6E90AEF702}"/>
              </a:ext>
            </a:extLst>
          </p:cNvPr>
          <p:cNvSpPr txBox="1"/>
          <p:nvPr/>
        </p:nvSpPr>
        <p:spPr>
          <a:xfrm>
            <a:off x="467061" y="2109756"/>
            <a:ext cx="5628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change: 1.354 log unit</a:t>
            </a:r>
          </a:p>
          <a:p>
            <a:endParaRPr lang="en-US" dirty="0"/>
          </a:p>
          <a:p>
            <a:r>
              <a:rPr lang="en-US" dirty="0"/>
              <a:t>Average for drug users: 1.14 log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95% CI: 1.074-1.204</a:t>
            </a:r>
          </a:p>
          <a:p>
            <a:endParaRPr lang="en-US" dirty="0"/>
          </a:p>
          <a:p>
            <a:r>
              <a:rPr lang="en-US" dirty="0"/>
              <a:t>Frequentist and Bayesian models agreed almost perfectly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 Drug use decreases the CD4+ count improvement seen in patients over 2 years of participation in the HAART regimen.</a:t>
            </a:r>
          </a:p>
        </p:txBody>
      </p:sp>
    </p:spTree>
    <p:extLst>
      <p:ext uri="{BB962C8B-B14F-4D97-AF65-F5344CB8AC3E}">
        <p14:creationId xmlns:p14="http://schemas.microsoft.com/office/powerpoint/2010/main" val="245177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5E58-6B76-4E54-971B-E302629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Physical Health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CC09-31C8-4A0B-B599-F4F862254296}"/>
              </a:ext>
            </a:extLst>
          </p:cNvPr>
          <p:cNvSpPr txBox="1"/>
          <p:nvPr/>
        </p:nvSpPr>
        <p:spPr>
          <a:xfrm>
            <a:off x="467061" y="2109756"/>
            <a:ext cx="5628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change: 17 point increase</a:t>
            </a:r>
          </a:p>
          <a:p>
            <a:endParaRPr lang="en-US" dirty="0"/>
          </a:p>
          <a:p>
            <a:r>
              <a:rPr lang="en-US" dirty="0"/>
              <a:t>Average for drug users: 13.45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95% CI: 10.64-16.26</a:t>
            </a:r>
          </a:p>
          <a:p>
            <a:endParaRPr lang="en-US" dirty="0"/>
          </a:p>
          <a:p>
            <a:r>
              <a:rPr lang="en-US" dirty="0"/>
              <a:t>Frequentist and Bayesian models agreed almost perfectly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 Drug use decreases the Amount of Physical improvement seen in patients over 2 years of participation in the HAART regimen.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48EA25-83DD-428D-B426-5D158A52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348" y="2109756"/>
            <a:ext cx="5801013" cy="3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428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Project 1</vt:lpstr>
      <vt:lpstr>Background</vt:lpstr>
      <vt:lpstr>The Data: A Quick Look</vt:lpstr>
      <vt:lpstr>Analysis Plan</vt:lpstr>
      <vt:lpstr>Results - CD4+ Count</vt:lpstr>
      <vt:lpstr>Results - Physical Health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Weber, Rachel</dc:creator>
  <cp:lastModifiedBy>Weber, Rachel</cp:lastModifiedBy>
  <cp:revision>15</cp:revision>
  <dcterms:created xsi:type="dcterms:W3CDTF">2018-09-20T20:18:01Z</dcterms:created>
  <dcterms:modified xsi:type="dcterms:W3CDTF">2018-10-07T17:20:57Z</dcterms:modified>
</cp:coreProperties>
</file>