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6B23AB-5BC9-4839-8660-C01643EC3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1CE2-449C-435E-9071-AE685902A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3AA5-38FF-4EA3-A81A-B920D32D0F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ED9A2-3390-49B8-9337-9BAC7482A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2A631-86E9-419C-86D6-FE5C51404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7F3D7-A6EB-492A-B40F-53F84010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6591DB-6B06-4EE6-8D90-05EFAF6239A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4303D5-A037-4967-AB6C-15E42B4ED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BD88-8D86-4E90-A676-9C21F031E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61472-EA58-4FA4-9DEF-4A644B2A9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Weber</a:t>
            </a:r>
          </a:p>
        </p:txBody>
      </p:sp>
    </p:spTree>
    <p:extLst>
      <p:ext uri="{BB962C8B-B14F-4D97-AF65-F5344CB8AC3E}">
        <p14:creationId xmlns:p14="http://schemas.microsoft.com/office/powerpoint/2010/main" val="38549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C3FF-C369-4717-BBD1-6BB5B462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7C12-6637-44FE-BF24-95981E55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26,489 patients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consecutive six-month periods.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height, weight, BMI, albumin levels, ASA, procedure code, and death within 30 days</a:t>
            </a:r>
          </a:p>
          <a:p>
            <a:pPr marL="0" indent="0">
              <a:buNone/>
            </a:pPr>
            <a:r>
              <a:rPr lang="en-US" dirty="0"/>
              <a:t>The Objective: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To identify whether certain VA hospitals have an unusual death rate from heart surgeries compared to a hospital-level risk-adjusted estimate of mortality</a:t>
            </a:r>
          </a:p>
          <a:p>
            <a:pPr marL="749808" lvl="1" indent="-457200"/>
            <a:r>
              <a:rPr lang="en-US" i="1" dirty="0"/>
              <a:t>Report observed death rate for the most recent 6 month period</a:t>
            </a:r>
          </a:p>
          <a:p>
            <a:pPr marL="749808" lvl="1" indent="-457200"/>
            <a:r>
              <a:rPr lang="en-US" i="1" dirty="0"/>
              <a:t>Understand variation in death rates given historic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2F2F-A3FE-4A9F-8C0D-8211403F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F2710F-98C5-4F5D-A18C-6BDAC8880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49321"/>
              </p:ext>
            </p:extLst>
          </p:nvPr>
        </p:nvGraphicFramePr>
        <p:xfrm>
          <a:off x="5542281" y="965200"/>
          <a:ext cx="5613399" cy="531937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871133">
                  <a:extLst>
                    <a:ext uri="{9D8B030D-6E8A-4147-A177-3AD203B41FA5}">
                      <a16:colId xmlns:a16="http://schemas.microsoft.com/office/drawing/2014/main" val="1700863769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132558015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649499087"/>
                    </a:ext>
                  </a:extLst>
                </a:gridCol>
              </a:tblGrid>
              <a:tr h="53535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 Survived</a:t>
                      </a:r>
                      <a:endParaRPr lang="en-US" sz="2000">
                        <a:effectLst/>
                      </a:endParaRP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N = 25,259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Died</a:t>
                      </a:r>
                      <a:endParaRPr lang="en-US" sz="2000">
                        <a:effectLst/>
                      </a:endParaRPr>
                    </a:p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 N = 693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950303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N(%)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N(%)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652939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Procedure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511979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4,951(20)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102(15)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257289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20,308(80)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591(85)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319025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Missing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0(0)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0(0)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640838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ASA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768187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1,130(4)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13(2)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2185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7,718(31)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102(15)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536369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14,473(57)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485(70)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379726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1,301(5)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66(10)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140086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Missing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637(3)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27(4)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031645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Mean(SD)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Mean(SD)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188294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Weight (lbs.)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165.8(36.03)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174.3(38.24)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217862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Missing (N%)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620(2)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40(6)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757181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Height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65.33(2.625)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65.51(2.575)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456041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Missing (N%)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620(2)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40(6)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649333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BMI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28.2(4.010)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29.49(4.058)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947250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Missing (N%)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622(2)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40(6)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615858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Albumin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4.041(0.5798)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4.031(0.5574)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687316"/>
                  </a:ext>
                </a:extLst>
              </a:tr>
              <a:tr h="23920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Missing (N%)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12,623(50)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343(49)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323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A46B57-B9E0-4ECB-AE8C-BCEF8EE08AD4}"/>
              </a:ext>
            </a:extLst>
          </p:cNvPr>
          <p:cNvSpPr txBox="1"/>
          <p:nvPr/>
        </p:nvSpPr>
        <p:spPr>
          <a:xfrm>
            <a:off x="647700" y="2292350"/>
            <a:ext cx="4787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Albumin had extremely high amounts of missingness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Expected due to recent utility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was no pattern of missingness with regard to: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BMI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ASA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Procedure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Death at 30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6% died with missing. 4% died with measure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Pattern allowed for no adjustment in modeling procedure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Models with and without albumin were fit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12587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33EE-97DF-45AE-BFE9-8B8F1476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4A5F1-1326-4F14-B9B1-BCC5A0618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32770" cy="4023360"/>
              </a:xfrm>
            </p:spPr>
            <p:txBody>
              <a:bodyPr/>
              <a:lstStyle/>
              <a:p>
                <a:r>
                  <a:rPr lang="en-US" b="1" dirty="0"/>
                  <a:t>Primary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𝑑𝑒𝑎𝑡h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𝑝𝑟𝑜𝑐𝑒𝑑𝑢𝑟𝑒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𝑝𝑟𝑜𝑐𝑒𝑑𝑢𝑟𝑒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𝑎𝑙𝑏𝑢𝑚𝑖𝑛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𝑎𝑙𝑏𝑢𝑚𝑖𝑛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Ancillary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𝑑𝑒𝑎𝑡h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𝑝𝑟𝑜𝑐𝑒𝑑𝑢𝑟𝑒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𝑝𝑟𝑜𝑐𝑒𝑑𝑢𝑟𝑒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𝐴𝑆𝐴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𝐴𝑆𝐴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Procedure: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Bootstrap model from previous study periods to generate point estimate and 95% CI for death rate in Period 39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binomial theorem to generate 95% CI around observed death rate in Period 39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Compare intervals to determine if any hospitals deviate significantly from expected death rates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4A5F1-1326-4F14-B9B1-BCC5A0618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32770" cy="4023360"/>
              </a:xfrm>
              <a:blipFill>
                <a:blip r:embed="rId2"/>
                <a:stretch>
                  <a:fillRect l="-1476" t="-1667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11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B183-FAD8-4BB6-92AF-B3278115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75DA9-28F2-4A97-A2CF-F71901D82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50" y="1916668"/>
            <a:ext cx="7719649" cy="406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57FBCD-1B7E-4A3C-A62D-9315D15E3D72}"/>
              </a:ext>
            </a:extLst>
          </p:cNvPr>
          <p:cNvSpPr/>
          <p:nvPr/>
        </p:nvSpPr>
        <p:spPr>
          <a:xfrm>
            <a:off x="8566150" y="2933700"/>
            <a:ext cx="17145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FEEB4-0853-476D-8D7F-3BBAA7F02287}"/>
              </a:ext>
            </a:extLst>
          </p:cNvPr>
          <p:cNvSpPr txBox="1"/>
          <p:nvPr/>
        </p:nvSpPr>
        <p:spPr>
          <a:xfrm>
            <a:off x="8737600" y="2825234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95% CI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1D882-3021-42A2-A131-36F8F48E9202}"/>
              </a:ext>
            </a:extLst>
          </p:cNvPr>
          <p:cNvSpPr/>
          <p:nvPr/>
        </p:nvSpPr>
        <p:spPr>
          <a:xfrm>
            <a:off x="8566150" y="3303032"/>
            <a:ext cx="171450" cy="152400"/>
          </a:xfrm>
          <a:prstGeom prst="rect">
            <a:avLst/>
          </a:prstGeom>
          <a:solidFill>
            <a:srgbClr val="E9BAA7"/>
          </a:solidFill>
          <a:ln>
            <a:solidFill>
              <a:srgbClr val="E9B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510E0-5C6A-446E-9328-B13BB3437391}"/>
              </a:ext>
            </a:extLst>
          </p:cNvPr>
          <p:cNvSpPr txBox="1"/>
          <p:nvPr/>
        </p:nvSpPr>
        <p:spPr>
          <a:xfrm>
            <a:off x="8737600" y="3194566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95% CI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B0999A-0176-4E09-A27C-93FE9635673A}"/>
              </a:ext>
            </a:extLst>
          </p:cNvPr>
          <p:cNvSpPr/>
          <p:nvPr/>
        </p:nvSpPr>
        <p:spPr>
          <a:xfrm>
            <a:off x="8585200" y="3651250"/>
            <a:ext cx="17145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E382F-96BD-400A-B4E1-404DDDD825C6}"/>
              </a:ext>
            </a:extLst>
          </p:cNvPr>
          <p:cNvSpPr txBox="1"/>
          <p:nvPr/>
        </p:nvSpPr>
        <p:spPr>
          <a:xfrm>
            <a:off x="8756650" y="3542784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rate</a:t>
            </a:r>
          </a:p>
        </p:txBody>
      </p:sp>
    </p:spTree>
    <p:extLst>
      <p:ext uri="{BB962C8B-B14F-4D97-AF65-F5344CB8AC3E}">
        <p14:creationId xmlns:p14="http://schemas.microsoft.com/office/powerpoint/2010/main" val="28065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B183-FAD8-4BB6-92AF-B3278115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75DA9-28F2-4A97-A2CF-F71901D82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50" y="1916668"/>
            <a:ext cx="7719649" cy="406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57FBCD-1B7E-4A3C-A62D-9315D15E3D72}"/>
              </a:ext>
            </a:extLst>
          </p:cNvPr>
          <p:cNvSpPr/>
          <p:nvPr/>
        </p:nvSpPr>
        <p:spPr>
          <a:xfrm>
            <a:off x="8566150" y="2933700"/>
            <a:ext cx="17145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FEEB4-0853-476D-8D7F-3BBAA7F02287}"/>
              </a:ext>
            </a:extLst>
          </p:cNvPr>
          <p:cNvSpPr txBox="1"/>
          <p:nvPr/>
        </p:nvSpPr>
        <p:spPr>
          <a:xfrm>
            <a:off x="8737600" y="2825234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95% CI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1D882-3021-42A2-A131-36F8F48E9202}"/>
              </a:ext>
            </a:extLst>
          </p:cNvPr>
          <p:cNvSpPr/>
          <p:nvPr/>
        </p:nvSpPr>
        <p:spPr>
          <a:xfrm>
            <a:off x="8566150" y="3303032"/>
            <a:ext cx="171450" cy="152400"/>
          </a:xfrm>
          <a:prstGeom prst="rect">
            <a:avLst/>
          </a:prstGeom>
          <a:solidFill>
            <a:srgbClr val="E9BAA7"/>
          </a:solidFill>
          <a:ln>
            <a:solidFill>
              <a:srgbClr val="E9BA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510E0-5C6A-446E-9328-B13BB3437391}"/>
              </a:ext>
            </a:extLst>
          </p:cNvPr>
          <p:cNvSpPr txBox="1"/>
          <p:nvPr/>
        </p:nvSpPr>
        <p:spPr>
          <a:xfrm>
            <a:off x="8737600" y="3194566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95% CI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B0999A-0176-4E09-A27C-93FE9635673A}"/>
              </a:ext>
            </a:extLst>
          </p:cNvPr>
          <p:cNvSpPr/>
          <p:nvPr/>
        </p:nvSpPr>
        <p:spPr>
          <a:xfrm>
            <a:off x="8585200" y="3651250"/>
            <a:ext cx="17145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E382F-96BD-400A-B4E1-404DDDD825C6}"/>
              </a:ext>
            </a:extLst>
          </p:cNvPr>
          <p:cNvSpPr txBox="1"/>
          <p:nvPr/>
        </p:nvSpPr>
        <p:spPr>
          <a:xfrm>
            <a:off x="8756650" y="3542784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4E2D4-8347-49C8-82AD-68791F7E52B0}"/>
              </a:ext>
            </a:extLst>
          </p:cNvPr>
          <p:cNvSpPr txBox="1"/>
          <p:nvPr/>
        </p:nvSpPr>
        <p:spPr>
          <a:xfrm>
            <a:off x="6096000" y="5416550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34</a:t>
            </a:r>
          </a:p>
          <a:p>
            <a:r>
              <a:rPr lang="en-US" sz="1200" dirty="0"/>
              <a:t>&lt;.0001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58CA2-AF5B-4D21-9F5E-326577B3E527}"/>
              </a:ext>
            </a:extLst>
          </p:cNvPr>
          <p:cNvSpPr txBox="1"/>
          <p:nvPr/>
        </p:nvSpPr>
        <p:spPr>
          <a:xfrm>
            <a:off x="4000501" y="5416550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21</a:t>
            </a:r>
          </a:p>
          <a:p>
            <a:r>
              <a:rPr lang="en-US" sz="1200" dirty="0"/>
              <a:t>.0013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B0AF1-A1C3-4849-B88A-2A787858A58E}"/>
              </a:ext>
            </a:extLst>
          </p:cNvPr>
          <p:cNvSpPr txBox="1"/>
          <p:nvPr/>
        </p:nvSpPr>
        <p:spPr>
          <a:xfrm>
            <a:off x="3371850" y="5416550"/>
            <a:ext cx="7683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</a:t>
            </a:r>
          </a:p>
          <a:p>
            <a:r>
              <a:rPr lang="en-US" sz="1200" dirty="0"/>
              <a:t>&lt;.0001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333BC-815E-49DB-A42D-5E4436BDC568}"/>
              </a:ext>
            </a:extLst>
          </p:cNvPr>
          <p:cNvSpPr txBox="1"/>
          <p:nvPr/>
        </p:nvSpPr>
        <p:spPr>
          <a:xfrm>
            <a:off x="2914650" y="2625923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14</a:t>
            </a:r>
          </a:p>
          <a:p>
            <a:r>
              <a:rPr lang="en-US" sz="1200" dirty="0"/>
              <a:t>.0214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48CD2-7164-4C25-892A-82A684C76B0F}"/>
              </a:ext>
            </a:extLst>
          </p:cNvPr>
          <p:cNvSpPr txBox="1"/>
          <p:nvPr/>
        </p:nvSpPr>
        <p:spPr>
          <a:xfrm>
            <a:off x="1866901" y="5416550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</a:t>
            </a:r>
          </a:p>
          <a:p>
            <a:r>
              <a:rPr lang="en-US" sz="1200" dirty="0"/>
              <a:t>.0362</a:t>
            </a:r>
          </a:p>
        </p:txBody>
      </p:sp>
    </p:spTree>
    <p:extLst>
      <p:ext uri="{BB962C8B-B14F-4D97-AF65-F5344CB8AC3E}">
        <p14:creationId xmlns:p14="http://schemas.microsoft.com/office/powerpoint/2010/main" val="38603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DDA4-C339-4AB8-B82C-F5F7F04A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CA51-C9BA-49A6-AA75-BD678787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Hospitals 9, 18, 19, 25, 27, 31, 32, 36 and 43 all had no deaths in period 39!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Hospitals 7, 14, 17, 21, and 34 all had unusually high death 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Though albumin was missing in nearly 50% of the data, its missingness was at random </a:t>
            </a:r>
          </a:p>
          <a:p>
            <a:pPr marL="749808" lvl="1" indent="-457200"/>
            <a:r>
              <a:rPr lang="en-US" dirty="0"/>
              <a:t>The model that included albumin gave more realistic confidence intervals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69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427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Project 3</vt:lpstr>
      <vt:lpstr>Background</vt:lpstr>
      <vt:lpstr>Missingness</vt:lpstr>
      <vt:lpstr>Modeling</vt:lpstr>
      <vt:lpstr>Results</vt:lpstr>
      <vt:lpstr>Results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Weber, Rachel</dc:creator>
  <cp:lastModifiedBy>Weber, Rachel</cp:lastModifiedBy>
  <cp:revision>5</cp:revision>
  <dcterms:created xsi:type="dcterms:W3CDTF">2018-11-24T19:12:34Z</dcterms:created>
  <dcterms:modified xsi:type="dcterms:W3CDTF">2018-11-26T15:00:50Z</dcterms:modified>
</cp:coreProperties>
</file>