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324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CB16-5909-49C7-918E-96F5F10566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58D-9515-444E-A35F-8985E3B0E8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67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CB16-5909-49C7-918E-96F5F10566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58D-9515-444E-A35F-8985E3B0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CB16-5909-49C7-918E-96F5F10566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58D-9515-444E-A35F-8985E3B0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0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CB16-5909-49C7-918E-96F5F10566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58D-9515-444E-A35F-8985E3B0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CB16-5909-49C7-918E-96F5F10566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58D-9515-444E-A35F-8985E3B0E8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59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CB16-5909-49C7-918E-96F5F10566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58D-9515-444E-A35F-8985E3B0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CB16-5909-49C7-918E-96F5F10566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58D-9515-444E-A35F-8985E3B0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7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CB16-5909-49C7-918E-96F5F10566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58D-9515-444E-A35F-8985E3B0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CB16-5909-49C7-918E-96F5F10566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58D-9515-444E-A35F-8985E3B0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05CB16-5909-49C7-918E-96F5F10566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8958D-9515-444E-A35F-8985E3B0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CB16-5909-49C7-918E-96F5F10566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958D-9515-444E-A35F-8985E3B0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05CB16-5909-49C7-918E-96F5F10566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88958D-9515-444E-A35F-8985E3B0E8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C522E7-A36B-40F6-BBF8-AB18492B3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1412" y="2228851"/>
            <a:ext cx="2668588" cy="5074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9B043-036F-4CD1-BF7A-4E272740C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E5C1-A260-4BF0-B07C-931BF1B0F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weber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734AC-6F40-4FC8-9A50-F837E847E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5012" y="3215271"/>
            <a:ext cx="2668588" cy="3853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A8D3EC-F16E-4CAB-A890-E402A6BBD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3462" y="4349499"/>
            <a:ext cx="1684338" cy="24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26D8-74DC-45D7-8AD6-C3022533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118A-0E3A-4A23-B606-38004B1CE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01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Aim 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Hypothesis a. Higher baseline levels of cytokines and chemokines is associated with greater declines in episodic memory and decreased cortical thickness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Hypothesis b. Greater increases in cytokines and chemokines is associated with greater declines in episodic memory and decreased cortical thickness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Aim 2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Hypothesis: Presence of Amyloid Deposition and elevated peripheral inflammatory markers is the strongest predictor of memory decline and decline in AD-signature cortical thickness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Aim 3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Hypothesis a. Levels of cytokines and chemokines from CNS-derived exosomes will be higher in aMCI relative to HC subjects.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Hypothesis b. High levels of inflammatory markers from CNS-derived exosomes and increases in these levels better predicts memory decline and decreases in AD-signature on neuroimaging relative to total exosomes.</a:t>
            </a:r>
          </a:p>
        </p:txBody>
      </p:sp>
    </p:spTree>
    <p:extLst>
      <p:ext uri="{BB962C8B-B14F-4D97-AF65-F5344CB8AC3E}">
        <p14:creationId xmlns:p14="http://schemas.microsoft.com/office/powerpoint/2010/main" val="386787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526C-0956-43C7-888D-C3F82F3F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1—Analysis 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765E0-7DB7-42D1-A52A-896EAA73A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Hypothesis A:</a:t>
                </a:r>
              </a:p>
              <a:p>
                <a:pPr marL="749808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𝑑𝑒𝑐𝑙𝑖𝑛𝑒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𝑏𝑎𝑠𝑒𝑙𝑖𝑛𝑒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𝑐𝑦𝑡𝑜𝑘𝑖𝑛𝑒𝑠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𝑁𝑆𝐴𝐼𝐷𝑆</m:t>
                    </m:r>
                  </m:oMath>
                </a14:m>
                <a:endParaRPr lang="en-US" dirty="0"/>
              </a:p>
              <a:p>
                <a:pPr marL="749808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𝑑𝑒𝑐𝑙𝑖𝑛𝑒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𝑏𝑎𝑠𝑒𝑙𝑖𝑛𝑒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𝑐h𝑒𝑚𝑜𝑘𝑖𝑛𝑒𝑠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𝑁𝑆𝐴𝐼𝐷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749808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𝑐𝑜𝑟𝑡𝑖𝑐𝑎𝑙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𝑡h𝑖𝑐𝑘𝑛𝑒𝑠𝑠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𝑏𝑎𝑠𝑒𝑙𝑖𝑛𝑒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𝑐𝑦𝑡𝑜𝑘𝑖𝑛𝑒𝑠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𝑁𝑆𝐴𝐼𝐷𝑆</m:t>
                    </m:r>
                  </m:oMath>
                </a14:m>
                <a:endParaRPr lang="en-US" dirty="0"/>
              </a:p>
              <a:p>
                <a:pPr marL="749808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𝑐𝑜𝑟𝑡𝑖𝑐𝑎𝑙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𝑡h𝑖𝑐𝑘𝑛𝑒𝑠𝑠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𝑏𝑎𝑠𝑒𝑙𝑖𝑛𝑒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𝑐h𝑒𝑚𝑜𝑘𝑖𝑛𝑒𝑠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𝑁𝑆𝐴𝐼𝐷𝑆</m:t>
                    </m:r>
                  </m:oMath>
                </a14:m>
                <a:endParaRPr lang="en-US" dirty="0"/>
              </a:p>
              <a:p>
                <a:pPr marL="749808" lvl="1" indent="-457200">
                  <a:buFont typeface="+mj-lt"/>
                  <a:buAutoNum type="arabicPeriod"/>
                </a:pPr>
                <a:endParaRPr lang="en-US" dirty="0"/>
              </a:p>
              <a:p>
                <a:pPr marL="749808" lvl="1" indent="-457200">
                  <a:buFont typeface="+mj-lt"/>
                  <a:buAutoNum type="arabicPeriod"/>
                </a:pPr>
                <a:r>
                  <a:rPr lang="en-US" dirty="0"/>
                  <a:t>Overall F-tests will determine model significance</a:t>
                </a:r>
              </a:p>
              <a:p>
                <a:pPr marL="749808" lvl="1" indent="-457200">
                  <a:buFont typeface="+mj-lt"/>
                  <a:buAutoNum type="arabicPeriod"/>
                </a:pPr>
                <a:r>
                  <a:rPr lang="en-US" dirty="0"/>
                  <a:t>Variables will be significant if p-value is below .05</a:t>
                </a:r>
              </a:p>
              <a:p>
                <a:pPr marL="749808" lvl="1" indent="-457200">
                  <a:buFont typeface="+mj-lt"/>
                  <a:buAutoNum type="arabicPeriod"/>
                </a:pPr>
                <a:r>
                  <a:rPr lang="en-US" dirty="0"/>
                  <a:t>Partial F-tests will determine individual variable significance</a:t>
                </a:r>
              </a:p>
              <a:p>
                <a:pPr marL="0" indent="0">
                  <a:buNone/>
                </a:pPr>
                <a:r>
                  <a:rPr lang="en-US" dirty="0"/>
                  <a:t>Hypothesis B: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Model will be repeated but will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𝑐𝑦𝑡𝑜𝑘𝑖𝑛𝑒𝑠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𝑐h𝑒𝑚𝑜𝑘𝑖𝑛𝑒𝑠</m:t>
                    </m:r>
                  </m:oMath>
                </a14:m>
                <a:r>
                  <a:rPr lang="en-US" dirty="0"/>
                  <a:t> in place </a:t>
                </a:r>
                <a:r>
                  <a:rPr lang="en-US"/>
                  <a:t>of baseline.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765E0-7DB7-42D1-A52A-896EAA73A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7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6333-DA32-408B-B04D-FA49D55A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2—Analysis 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C507D-7F5F-4F1C-BDBB-2A6AC67B1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794" y="1856885"/>
                <a:ext cx="11590206" cy="402336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𝑎𝑚𝑦𝑙𝑜𝑖𝑑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𝑑𝑒𝑝𝑜𝑠𝑖𝑡𝑖𝑜𝑛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𝑏𝑎𝑠𝑒𝑙𝑖𝑛𝑒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𝑖𝑛𝑓𝑙𝑎𝑚𝑚𝑎𝑡𝑜𝑟𝑦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𝑚𝑎𝑟𝑘𝑒𝑟𝑠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𝐴𝑃𝑂𝐸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𝑁𝑆𝐴𝐼𝐷𝑠</m:t>
                    </m:r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𝑐𝑜𝑟𝑡𝑖𝑐𝑎𝑙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𝑡h𝑖𝑐𝑘𝑛𝑒𝑠𝑠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𝑏𝑎𝑠𝑒𝑙𝑖𝑛𝑒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𝑖𝑛𝑓𝑙𝑎𝑚𝑚𝑎𝑡𝑜𝑟𝑦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𝑚𝑎𝑟𝑘𝑒𝑟𝑠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𝐴𝑃𝑂𝐸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𝑁𝑆𝐴𝐼𝐷𝑠</m:t>
                    </m:r>
                  </m:oMath>
                </a14:m>
                <a:endParaRPr lang="en-US" dirty="0"/>
              </a:p>
              <a:p>
                <a:pPr marL="457200" indent="-4572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𝑑𝑒𝑐𝑙𝑖𝑛𝑒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𝑎𝑚𝑦𝑙𝑜𝑖𝑑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𝐴𝑃𝑂𝐸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𝑁𝑆𝐴𝐼𝐷𝑠</m:t>
                    </m:r>
                  </m:oMath>
                </a14:m>
                <a:endParaRPr lang="en-US" dirty="0"/>
              </a:p>
              <a:p>
                <a:pPr marL="0" indent="0" algn="ctr">
                  <a:spcBef>
                    <a:spcPts val="600"/>
                  </a:spcBef>
                  <a:buNone/>
                </a:pPr>
                <a:r>
                  <a:rPr lang="en-US" b="1" i="1" dirty="0"/>
                  <a:t>vs.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𝑑𝑒𝑐𝑙𝑖𝑛𝑒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𝑎𝑚𝑦𝑙𝑜𝑖𝑑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𝑑𝑒𝑝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𝑖𝑛𝑓𝑙𝑎𝑚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𝐴𝑃𝑂𝐸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𝑁𝑆𝐴𝐼𝐷𝑠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spcBef>
                    <a:spcPts val="600"/>
                  </a:spcBef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𝑑𝑒𝑐𝑙𝑖𝑛𝑒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𝑐𝑜𝑟𝑡𝑖𝑐𝑎𝑙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𝑡h𝑖𝑐𝑘𝑛𝑒𝑠𝑠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𝐴𝑃𝑂𝐸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𝑁𝑆𝐴𝐼𝐷𝑠</m:t>
                    </m:r>
                  </m:oMath>
                </a14:m>
                <a:endParaRPr lang="en-US" dirty="0"/>
              </a:p>
              <a:p>
                <a:pPr marL="0" indent="0" algn="ctr">
                  <a:spcBef>
                    <a:spcPts val="600"/>
                  </a:spcBef>
                  <a:buNone/>
                </a:pPr>
                <a:r>
                  <a:rPr lang="en-US" b="1" i="1" dirty="0"/>
                  <a:t>vs.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𝑑𝑒𝑐𝑙𝑖𝑛𝑒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𝑐𝑜𝑟𝑡𝑖𝑐𝑎𝑙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𝑡h𝑖𝑐𝑘𝑛𝑒𝑠𝑠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𝑖𝑛𝑓𝑙𝑎𝑚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𝐴𝑃𝑂𝐸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𝑁𝑆𝐴𝐼𝐷𝑠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r>
                  <a:rPr lang="en-US" b="1" i="1" dirty="0"/>
                  <a:t>3 and 4 to check if chemokines/cytokines are effect modifiers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C507D-7F5F-4F1C-BDBB-2A6AC67B1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794" y="1856885"/>
                <a:ext cx="11590206" cy="4023360"/>
              </a:xfrm>
              <a:blipFill>
                <a:blip r:embed="rId2"/>
                <a:stretch>
                  <a:fillRect l="-136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11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3974-0CC4-4E21-9BE6-63FF262A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3—Sample Size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38190-3E66-4ABE-AC95-AA4B15271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Power Calculation</a:t>
                </a:r>
              </a:p>
              <a:p>
                <a:pPr marL="749808" lvl="1" indent="-457200"/>
                <a:r>
                  <a:rPr lang="en-US" dirty="0"/>
                  <a:t>Desired Power: 0.8</a:t>
                </a:r>
              </a:p>
              <a:p>
                <a:pPr marL="749808" lvl="1" indent="-457200"/>
                <a:r>
                  <a:rPr lang="en-US" dirty="0" err="1"/>
                  <a:t>Enrollement</a:t>
                </a:r>
                <a:r>
                  <a:rPr lang="en-US" dirty="0"/>
                  <a:t>: 137 aMCI and 55 control—192 total</a:t>
                </a:r>
              </a:p>
              <a:p>
                <a:pPr marL="932688" lvl="2" indent="-457200"/>
                <a:r>
                  <a:rPr lang="en-US" dirty="0"/>
                  <a:t>Ratio of control to </a:t>
                </a:r>
                <a:r>
                  <a:rPr lang="en-US" dirty="0" err="1"/>
                  <a:t>aMIC</a:t>
                </a:r>
                <a:r>
                  <a:rPr lang="en-US" dirty="0"/>
                  <a:t> = 55:137 </a:t>
                </a:r>
              </a:p>
              <a:p>
                <a:pPr marL="932688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for total sample size given unequal group sizes where k is the group ratio and N is the sample given from the power calculation</a:t>
                </a:r>
              </a:p>
              <a:p>
                <a:pPr marL="749808" lvl="1" indent="-457200"/>
                <a:r>
                  <a:rPr lang="en-US" dirty="0"/>
                  <a:t>SD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MCI: 0.5</a:t>
                </a:r>
              </a:p>
              <a:p>
                <a:pPr marL="749808" lvl="1" indent="-457200"/>
                <a:r>
                  <a:rPr lang="en-US" dirty="0"/>
                  <a:t>True Difference in Means: 4.6</a:t>
                </a:r>
              </a:p>
              <a:p>
                <a:pPr marL="749808" lvl="1" indent="-457200"/>
                <a:r>
                  <a:rPr lang="en-US" dirty="0"/>
                  <a:t>Significance Level: 0.05</a:t>
                </a:r>
              </a:p>
              <a:p>
                <a:pPr marL="749808" lvl="1" indent="-457200"/>
                <a:r>
                  <a:rPr lang="en-US" dirty="0"/>
                  <a:t>Test correlations: .25, .5, .75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38190-3E66-4ABE-AC95-AA4B15271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9F544F-318E-4A5B-B433-79CCE4AEA5C5}"/>
              </a:ext>
            </a:extLst>
          </p:cNvPr>
          <p:cNvSpPr txBox="1"/>
          <p:nvPr/>
        </p:nvSpPr>
        <p:spPr>
          <a:xfrm>
            <a:off x="3697302" y="5977468"/>
            <a:ext cx="849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Whitley E, Ball J. Statistics review 4: sample size calculations. </a:t>
            </a:r>
            <a:r>
              <a:rPr lang="en-US" i="1" dirty="0" err="1"/>
              <a:t>Crit</a:t>
            </a:r>
            <a:r>
              <a:rPr lang="en-US" i="1" dirty="0"/>
              <a:t> Care</a:t>
            </a:r>
            <a:r>
              <a:rPr lang="en-US" dirty="0"/>
              <a:t>. 2002;6(4):335-41.</a:t>
            </a:r>
          </a:p>
        </p:txBody>
      </p:sp>
    </p:spTree>
    <p:extLst>
      <p:ext uri="{BB962C8B-B14F-4D97-AF65-F5344CB8AC3E}">
        <p14:creationId xmlns:p14="http://schemas.microsoft.com/office/powerpoint/2010/main" val="336760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C23E-5AD1-43D2-A1BB-447BDA55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3—Analysis 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EC009-553D-4C6A-B9CC-D8BD6C1C5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1094720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𝑀𝑒𝑚𝑜𝑟𝑦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𝑏𝑎𝑠𝑒𝑙𝑖𝑛𝑒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𝑚𝑎𝑟𝑘𝑒𝑟𝑠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𝑁𝑆𝐴𝐼𝐷𝑠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𝐴𝑃𝑂𝐸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𝑎𝑀𝐶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9808" lvl="1" indent="-457200"/>
                <a:r>
                  <a:rPr lang="en-US" dirty="0"/>
                  <a:t>aMCI status included as precision variable. Will elucidate is there is a difference between healthy controls and aMCI when all other variables remain constant. Significance at p = 0.05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𝐴𝐷𝑠𝑖𝑔𝑛𝑎𝑡𝑢𝑟𝑒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𝑏𝑎𝑠𝑒𝑙𝑖𝑛𝑒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𝑚𝑎𝑟𝑘𝑒𝑟𝑠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𝑁𝑆𝐴𝐼𝐷𝑠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𝐴𝑃𝑂𝐸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𝑎𝑀𝐶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𝑌𝑒𝑠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𝑀𝑒𝑚𝑜𝑟𝑦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𝑚𝑎𝑟𝑘𝑒𝑟𝑠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𝑁𝑆𝐴𝐼𝐷𝑠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𝐴𝑃𝑂𝐸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𝑎𝑀𝐶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𝑌𝑒𝑠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𝐴𝐷𝑠𝑖𝑔𝑛𝑎𝑡𝑢𝑟𝑒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𝑚𝑎𝑟𝑘𝑒𝑟𝑠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𝑁𝑆𝐴𝐼𝐷𝑠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𝐴𝑃𝑂𝐸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𝑎𝑀𝐶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𝑌𝑒𝑠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EC009-553D-4C6A-B9CC-D8BD6C1C5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1094720" cy="4023360"/>
              </a:xfrm>
              <a:blipFill>
                <a:blip r:embed="rId2"/>
                <a:stretch>
                  <a:fillRect l="-1374" t="-1667" r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653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hristmas!">
      <a:dk1>
        <a:srgbClr val="000000"/>
      </a:dk1>
      <a:lt1>
        <a:sysClr val="window" lastClr="FFFFFF"/>
      </a:lt1>
      <a:dk2>
        <a:srgbClr val="637052"/>
      </a:dk2>
      <a:lt2>
        <a:srgbClr val="FF0000"/>
      </a:lt2>
      <a:accent1>
        <a:srgbClr val="FF0000"/>
      </a:accent1>
      <a:accent2>
        <a:srgbClr val="00B050"/>
      </a:accent2>
      <a:accent3>
        <a:srgbClr val="00B0F0"/>
      </a:accent3>
      <a:accent4>
        <a:srgbClr val="FFFFFF"/>
      </a:accent4>
      <a:accent5>
        <a:srgbClr val="C2BC80"/>
      </a:accent5>
      <a:accent6>
        <a:srgbClr val="92D050"/>
      </a:accent6>
      <a:hlink>
        <a:srgbClr val="C0000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590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Retrospect</vt:lpstr>
      <vt:lpstr>Project 4: </vt:lpstr>
      <vt:lpstr>Aims and Hypotheses</vt:lpstr>
      <vt:lpstr>Aim 1—Analysis Plan</vt:lpstr>
      <vt:lpstr>Aim 2—Analysis Plan</vt:lpstr>
      <vt:lpstr>Aim 3—Sample Size Calculation</vt:lpstr>
      <vt:lpstr>Aim 3—Analysis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</dc:title>
  <dc:creator>Weber, Rachel</dc:creator>
  <cp:lastModifiedBy>Weber, Rachel</cp:lastModifiedBy>
  <cp:revision>8</cp:revision>
  <dcterms:created xsi:type="dcterms:W3CDTF">2018-11-30T16:36:37Z</dcterms:created>
  <dcterms:modified xsi:type="dcterms:W3CDTF">2018-12-03T16:36:58Z</dcterms:modified>
</cp:coreProperties>
</file>