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27"/>
  </p:notesMasterIdLst>
  <p:sldIdLst>
    <p:sldId id="256" r:id="rId2"/>
    <p:sldId id="257" r:id="rId3"/>
    <p:sldId id="263" r:id="rId4"/>
    <p:sldId id="260" r:id="rId5"/>
    <p:sldId id="259" r:id="rId6"/>
    <p:sldId id="281" r:id="rId7"/>
    <p:sldId id="282" r:id="rId8"/>
    <p:sldId id="283" r:id="rId9"/>
    <p:sldId id="284" r:id="rId10"/>
    <p:sldId id="265" r:id="rId11"/>
    <p:sldId id="272" r:id="rId12"/>
    <p:sldId id="264" r:id="rId13"/>
    <p:sldId id="270" r:id="rId14"/>
    <p:sldId id="271" r:id="rId15"/>
    <p:sldId id="273" r:id="rId16"/>
    <p:sldId id="266" r:id="rId17"/>
    <p:sldId id="269" r:id="rId18"/>
    <p:sldId id="275" r:id="rId19"/>
    <p:sldId id="267" r:id="rId20"/>
    <p:sldId id="274"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328" autoAdjust="0"/>
  </p:normalViewPr>
  <p:slideViewPr>
    <p:cSldViewPr snapToGrid="0">
      <p:cViewPr varScale="1">
        <p:scale>
          <a:sx n="51" d="100"/>
          <a:sy n="51" d="100"/>
        </p:scale>
        <p:origin x="12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1748C4-74C2-41AB-8E1D-2E6A374B756B}" type="doc">
      <dgm:prSet loTypeId="urn:microsoft.com/office/officeart/2005/8/layout/vProcess5" loCatId="process" qsTypeId="urn:microsoft.com/office/officeart/2005/8/quickstyle/simple4" qsCatId="simple" csTypeId="urn:microsoft.com/office/officeart/2005/8/colors/accent1_5" csCatId="accent1"/>
      <dgm:spPr/>
      <dgm:t>
        <a:bodyPr/>
        <a:lstStyle/>
        <a:p>
          <a:endParaRPr lang="en-US"/>
        </a:p>
      </dgm:t>
    </dgm:pt>
    <dgm:pt modelId="{29772A65-1B39-4CC5-825F-04ED7316866A}">
      <dgm:prSet/>
      <dgm:spPr/>
      <dgm:t>
        <a:bodyPr/>
        <a:lstStyle/>
        <a:p>
          <a:r>
            <a:rPr lang="en-US" b="1" dirty="0"/>
            <a:t>Variable Creation: Month, Year, Pre-Post SAFE Act, and Day of the Week</a:t>
          </a:r>
        </a:p>
      </dgm:t>
    </dgm:pt>
    <dgm:pt modelId="{905FB61D-B1E2-4513-B2FF-4F7C527483BF}" type="parTrans" cxnId="{386C8F68-842B-4BC2-A079-B54779FEDF4C}">
      <dgm:prSet/>
      <dgm:spPr/>
      <dgm:t>
        <a:bodyPr/>
        <a:lstStyle/>
        <a:p>
          <a:endParaRPr lang="en-US"/>
        </a:p>
      </dgm:t>
    </dgm:pt>
    <dgm:pt modelId="{07614472-7BD2-4E76-9F87-4555DDD82A13}" type="sibTrans" cxnId="{386C8F68-842B-4BC2-A079-B54779FEDF4C}">
      <dgm:prSet/>
      <dgm:spPr/>
      <dgm:t>
        <a:bodyPr/>
        <a:lstStyle/>
        <a:p>
          <a:endParaRPr lang="en-US"/>
        </a:p>
      </dgm:t>
    </dgm:pt>
    <dgm:pt modelId="{CDF447C3-01B1-4AF1-9F0E-24A8C35994D8}">
      <dgm:prSet/>
      <dgm:spPr/>
      <dgm:t>
        <a:bodyPr/>
        <a:lstStyle/>
        <a:p>
          <a:r>
            <a:rPr lang="en-US" b="1" dirty="0"/>
            <a:t>Univariate Analysis</a:t>
          </a:r>
        </a:p>
      </dgm:t>
    </dgm:pt>
    <dgm:pt modelId="{2213C162-EECD-4CB6-BE8F-E92CF5B28217}" type="parTrans" cxnId="{6BA1BF70-3B8A-407F-807E-732353610632}">
      <dgm:prSet/>
      <dgm:spPr/>
      <dgm:t>
        <a:bodyPr/>
        <a:lstStyle/>
        <a:p>
          <a:endParaRPr lang="en-US"/>
        </a:p>
      </dgm:t>
    </dgm:pt>
    <dgm:pt modelId="{95B040F6-0894-473B-B7AB-AF9E6B76E3BC}" type="sibTrans" cxnId="{6BA1BF70-3B8A-407F-807E-732353610632}">
      <dgm:prSet/>
      <dgm:spPr/>
      <dgm:t>
        <a:bodyPr/>
        <a:lstStyle/>
        <a:p>
          <a:endParaRPr lang="en-US"/>
        </a:p>
      </dgm:t>
    </dgm:pt>
    <dgm:pt modelId="{D0CA77AF-009B-48B0-BAC1-C7CFC87DEE88}">
      <dgm:prSet/>
      <dgm:spPr/>
      <dgm:t>
        <a:bodyPr/>
        <a:lstStyle/>
        <a:p>
          <a:r>
            <a:rPr lang="en-US" b="1" dirty="0"/>
            <a:t>Negative Binomial Regression with Interrupted Time Series at Day level</a:t>
          </a:r>
        </a:p>
      </dgm:t>
    </dgm:pt>
    <dgm:pt modelId="{74F5E5F3-4A35-4C96-B993-AF41DDFEC973}" type="parTrans" cxnId="{899470CB-4CA1-4535-92E6-22EAEF13058C}">
      <dgm:prSet/>
      <dgm:spPr/>
      <dgm:t>
        <a:bodyPr/>
        <a:lstStyle/>
        <a:p>
          <a:endParaRPr lang="en-US"/>
        </a:p>
      </dgm:t>
    </dgm:pt>
    <dgm:pt modelId="{1BDBE51E-9A29-45DC-83E2-8F7D6EC06A1D}" type="sibTrans" cxnId="{899470CB-4CA1-4535-92E6-22EAEF13058C}">
      <dgm:prSet/>
      <dgm:spPr/>
      <dgm:t>
        <a:bodyPr/>
        <a:lstStyle/>
        <a:p>
          <a:endParaRPr lang="en-US"/>
        </a:p>
      </dgm:t>
    </dgm:pt>
    <dgm:pt modelId="{9F1BD5A6-F2A8-4A81-9666-D7010236C6F3}">
      <dgm:prSet/>
      <dgm:spPr/>
      <dgm:t>
        <a:bodyPr/>
        <a:lstStyle/>
        <a:p>
          <a:r>
            <a:rPr lang="en-US" b="1" dirty="0"/>
            <a:t>Negative Binomial Regression with Interrupted Time Series at Month Level</a:t>
          </a:r>
        </a:p>
      </dgm:t>
    </dgm:pt>
    <dgm:pt modelId="{DA3636A3-B5ED-4075-8535-277A49295692}" type="parTrans" cxnId="{9F504076-57E0-4ED9-8C26-CC69355B41F9}">
      <dgm:prSet/>
      <dgm:spPr/>
      <dgm:t>
        <a:bodyPr/>
        <a:lstStyle/>
        <a:p>
          <a:endParaRPr lang="en-US"/>
        </a:p>
      </dgm:t>
    </dgm:pt>
    <dgm:pt modelId="{B10B0757-64F6-4EB4-AC4E-820CEBB7BEF1}" type="sibTrans" cxnId="{9F504076-57E0-4ED9-8C26-CC69355B41F9}">
      <dgm:prSet/>
      <dgm:spPr/>
      <dgm:t>
        <a:bodyPr/>
        <a:lstStyle/>
        <a:p>
          <a:endParaRPr lang="en-US"/>
        </a:p>
      </dgm:t>
    </dgm:pt>
    <dgm:pt modelId="{3FD92E30-9B2C-497C-8DE5-642777B8FED7}">
      <dgm:prSet/>
      <dgm:spPr/>
      <dgm:t>
        <a:bodyPr/>
        <a:lstStyle/>
        <a:p>
          <a:r>
            <a:rPr lang="en-US" b="1" dirty="0"/>
            <a:t>Interpretation and Prediction</a:t>
          </a:r>
        </a:p>
      </dgm:t>
    </dgm:pt>
    <dgm:pt modelId="{CA854930-85A3-4748-946B-A937917C70CA}" type="parTrans" cxnId="{4B3418B2-3A4E-478B-812E-6814E0DA0E1D}">
      <dgm:prSet/>
      <dgm:spPr/>
      <dgm:t>
        <a:bodyPr/>
        <a:lstStyle/>
        <a:p>
          <a:endParaRPr lang="en-US"/>
        </a:p>
      </dgm:t>
    </dgm:pt>
    <dgm:pt modelId="{72D47B69-8B27-45F4-992F-6B1284454DF8}" type="sibTrans" cxnId="{4B3418B2-3A4E-478B-812E-6814E0DA0E1D}">
      <dgm:prSet/>
      <dgm:spPr/>
      <dgm:t>
        <a:bodyPr/>
        <a:lstStyle/>
        <a:p>
          <a:endParaRPr lang="en-US"/>
        </a:p>
      </dgm:t>
    </dgm:pt>
    <dgm:pt modelId="{CF95EF5D-206F-46F9-8B62-C4B40DA035E4}" type="pres">
      <dgm:prSet presAssocID="{571748C4-74C2-41AB-8E1D-2E6A374B756B}" presName="outerComposite" presStyleCnt="0">
        <dgm:presLayoutVars>
          <dgm:chMax val="5"/>
          <dgm:dir/>
          <dgm:resizeHandles val="exact"/>
        </dgm:presLayoutVars>
      </dgm:prSet>
      <dgm:spPr/>
    </dgm:pt>
    <dgm:pt modelId="{4C6E460E-1211-409B-8A16-84C6E7242672}" type="pres">
      <dgm:prSet presAssocID="{571748C4-74C2-41AB-8E1D-2E6A374B756B}" presName="dummyMaxCanvas" presStyleCnt="0">
        <dgm:presLayoutVars/>
      </dgm:prSet>
      <dgm:spPr/>
    </dgm:pt>
    <dgm:pt modelId="{D48D8DBB-2DCF-41C9-9E9E-9CEE000DEBEB}" type="pres">
      <dgm:prSet presAssocID="{571748C4-74C2-41AB-8E1D-2E6A374B756B}" presName="FiveNodes_1" presStyleLbl="node1" presStyleIdx="0" presStyleCnt="5">
        <dgm:presLayoutVars>
          <dgm:bulletEnabled val="1"/>
        </dgm:presLayoutVars>
      </dgm:prSet>
      <dgm:spPr/>
    </dgm:pt>
    <dgm:pt modelId="{A4C14C55-9795-43A6-8ADB-94280413BEFD}" type="pres">
      <dgm:prSet presAssocID="{571748C4-74C2-41AB-8E1D-2E6A374B756B}" presName="FiveNodes_2" presStyleLbl="node1" presStyleIdx="1" presStyleCnt="5">
        <dgm:presLayoutVars>
          <dgm:bulletEnabled val="1"/>
        </dgm:presLayoutVars>
      </dgm:prSet>
      <dgm:spPr/>
    </dgm:pt>
    <dgm:pt modelId="{A2080943-200A-4B90-8D18-C3018252415F}" type="pres">
      <dgm:prSet presAssocID="{571748C4-74C2-41AB-8E1D-2E6A374B756B}" presName="FiveNodes_3" presStyleLbl="node1" presStyleIdx="2" presStyleCnt="5">
        <dgm:presLayoutVars>
          <dgm:bulletEnabled val="1"/>
        </dgm:presLayoutVars>
      </dgm:prSet>
      <dgm:spPr/>
    </dgm:pt>
    <dgm:pt modelId="{A7A92678-81D9-4D2E-BB83-3F43110EFBE7}" type="pres">
      <dgm:prSet presAssocID="{571748C4-74C2-41AB-8E1D-2E6A374B756B}" presName="FiveNodes_4" presStyleLbl="node1" presStyleIdx="3" presStyleCnt="5">
        <dgm:presLayoutVars>
          <dgm:bulletEnabled val="1"/>
        </dgm:presLayoutVars>
      </dgm:prSet>
      <dgm:spPr/>
    </dgm:pt>
    <dgm:pt modelId="{0285CA18-62AC-488B-BC0B-E936EF00F379}" type="pres">
      <dgm:prSet presAssocID="{571748C4-74C2-41AB-8E1D-2E6A374B756B}" presName="FiveNodes_5" presStyleLbl="node1" presStyleIdx="4" presStyleCnt="5">
        <dgm:presLayoutVars>
          <dgm:bulletEnabled val="1"/>
        </dgm:presLayoutVars>
      </dgm:prSet>
      <dgm:spPr/>
    </dgm:pt>
    <dgm:pt modelId="{D61825C4-7B02-4648-A9BB-EF9D2F0C2075}" type="pres">
      <dgm:prSet presAssocID="{571748C4-74C2-41AB-8E1D-2E6A374B756B}" presName="FiveConn_1-2" presStyleLbl="fgAccFollowNode1" presStyleIdx="0" presStyleCnt="4">
        <dgm:presLayoutVars>
          <dgm:bulletEnabled val="1"/>
        </dgm:presLayoutVars>
      </dgm:prSet>
      <dgm:spPr/>
    </dgm:pt>
    <dgm:pt modelId="{6F0303F9-BED3-4519-9C3A-D5968A42A047}" type="pres">
      <dgm:prSet presAssocID="{571748C4-74C2-41AB-8E1D-2E6A374B756B}" presName="FiveConn_2-3" presStyleLbl="fgAccFollowNode1" presStyleIdx="1" presStyleCnt="4">
        <dgm:presLayoutVars>
          <dgm:bulletEnabled val="1"/>
        </dgm:presLayoutVars>
      </dgm:prSet>
      <dgm:spPr/>
    </dgm:pt>
    <dgm:pt modelId="{B63BA2DD-FEEF-4279-9396-38BE0189E6E5}" type="pres">
      <dgm:prSet presAssocID="{571748C4-74C2-41AB-8E1D-2E6A374B756B}" presName="FiveConn_3-4" presStyleLbl="fgAccFollowNode1" presStyleIdx="2" presStyleCnt="4">
        <dgm:presLayoutVars>
          <dgm:bulletEnabled val="1"/>
        </dgm:presLayoutVars>
      </dgm:prSet>
      <dgm:spPr/>
    </dgm:pt>
    <dgm:pt modelId="{2A69A670-D66A-4BE7-9593-833AD4BA2F6B}" type="pres">
      <dgm:prSet presAssocID="{571748C4-74C2-41AB-8E1D-2E6A374B756B}" presName="FiveConn_4-5" presStyleLbl="fgAccFollowNode1" presStyleIdx="3" presStyleCnt="4">
        <dgm:presLayoutVars>
          <dgm:bulletEnabled val="1"/>
        </dgm:presLayoutVars>
      </dgm:prSet>
      <dgm:spPr/>
    </dgm:pt>
    <dgm:pt modelId="{0F69BDEF-56F3-4334-82B7-A7BBED1203F4}" type="pres">
      <dgm:prSet presAssocID="{571748C4-74C2-41AB-8E1D-2E6A374B756B}" presName="FiveNodes_1_text" presStyleLbl="node1" presStyleIdx="4" presStyleCnt="5">
        <dgm:presLayoutVars>
          <dgm:bulletEnabled val="1"/>
        </dgm:presLayoutVars>
      </dgm:prSet>
      <dgm:spPr/>
    </dgm:pt>
    <dgm:pt modelId="{907E0B2C-9CC0-4EC8-B465-4A0B8B610C93}" type="pres">
      <dgm:prSet presAssocID="{571748C4-74C2-41AB-8E1D-2E6A374B756B}" presName="FiveNodes_2_text" presStyleLbl="node1" presStyleIdx="4" presStyleCnt="5">
        <dgm:presLayoutVars>
          <dgm:bulletEnabled val="1"/>
        </dgm:presLayoutVars>
      </dgm:prSet>
      <dgm:spPr/>
    </dgm:pt>
    <dgm:pt modelId="{9F87E732-85F5-4BDC-B946-8DDC14B4AE34}" type="pres">
      <dgm:prSet presAssocID="{571748C4-74C2-41AB-8E1D-2E6A374B756B}" presName="FiveNodes_3_text" presStyleLbl="node1" presStyleIdx="4" presStyleCnt="5">
        <dgm:presLayoutVars>
          <dgm:bulletEnabled val="1"/>
        </dgm:presLayoutVars>
      </dgm:prSet>
      <dgm:spPr/>
    </dgm:pt>
    <dgm:pt modelId="{B97D7C40-1CF1-4E18-AE2C-E1961426FC6F}" type="pres">
      <dgm:prSet presAssocID="{571748C4-74C2-41AB-8E1D-2E6A374B756B}" presName="FiveNodes_4_text" presStyleLbl="node1" presStyleIdx="4" presStyleCnt="5">
        <dgm:presLayoutVars>
          <dgm:bulletEnabled val="1"/>
        </dgm:presLayoutVars>
      </dgm:prSet>
      <dgm:spPr/>
    </dgm:pt>
    <dgm:pt modelId="{CD5C5995-D851-4714-AF15-B28C34FFF259}" type="pres">
      <dgm:prSet presAssocID="{571748C4-74C2-41AB-8E1D-2E6A374B756B}" presName="FiveNodes_5_text" presStyleLbl="node1" presStyleIdx="4" presStyleCnt="5">
        <dgm:presLayoutVars>
          <dgm:bulletEnabled val="1"/>
        </dgm:presLayoutVars>
      </dgm:prSet>
      <dgm:spPr/>
    </dgm:pt>
  </dgm:ptLst>
  <dgm:cxnLst>
    <dgm:cxn modelId="{78D1EF02-D0FB-48A6-AA4D-9BFC99D8C4CC}" type="presOf" srcId="{9F1BD5A6-F2A8-4A81-9666-D7010236C6F3}" destId="{A7A92678-81D9-4D2E-BB83-3F43110EFBE7}" srcOrd="0" destOrd="0" presId="urn:microsoft.com/office/officeart/2005/8/layout/vProcess5"/>
    <dgm:cxn modelId="{1D334C0B-FF93-4355-9658-69AD7C37F62A}" type="presOf" srcId="{3FD92E30-9B2C-497C-8DE5-642777B8FED7}" destId="{CD5C5995-D851-4714-AF15-B28C34FFF259}" srcOrd="1" destOrd="0" presId="urn:microsoft.com/office/officeart/2005/8/layout/vProcess5"/>
    <dgm:cxn modelId="{31CF800E-4273-4D1F-A786-83056DA2DDFA}" type="presOf" srcId="{95B040F6-0894-473B-B7AB-AF9E6B76E3BC}" destId="{6F0303F9-BED3-4519-9C3A-D5968A42A047}" srcOrd="0" destOrd="0" presId="urn:microsoft.com/office/officeart/2005/8/layout/vProcess5"/>
    <dgm:cxn modelId="{39D4D316-E0B1-4DD7-9511-26DF992773D9}" type="presOf" srcId="{D0CA77AF-009B-48B0-BAC1-C7CFC87DEE88}" destId="{A2080943-200A-4B90-8D18-C3018252415F}" srcOrd="0" destOrd="0" presId="urn:microsoft.com/office/officeart/2005/8/layout/vProcess5"/>
    <dgm:cxn modelId="{B70D432F-A599-4741-97B1-0FF191FC6510}" type="presOf" srcId="{29772A65-1B39-4CC5-825F-04ED7316866A}" destId="{D48D8DBB-2DCF-41C9-9E9E-9CEE000DEBEB}" srcOrd="0" destOrd="0" presId="urn:microsoft.com/office/officeart/2005/8/layout/vProcess5"/>
    <dgm:cxn modelId="{097A2164-1214-421C-AB81-4011EC68FB09}" type="presOf" srcId="{571748C4-74C2-41AB-8E1D-2E6A374B756B}" destId="{CF95EF5D-206F-46F9-8B62-C4B40DA035E4}" srcOrd="0" destOrd="0" presId="urn:microsoft.com/office/officeart/2005/8/layout/vProcess5"/>
    <dgm:cxn modelId="{386C8F68-842B-4BC2-A079-B54779FEDF4C}" srcId="{571748C4-74C2-41AB-8E1D-2E6A374B756B}" destId="{29772A65-1B39-4CC5-825F-04ED7316866A}" srcOrd="0" destOrd="0" parTransId="{905FB61D-B1E2-4513-B2FF-4F7C527483BF}" sibTransId="{07614472-7BD2-4E76-9F87-4555DDD82A13}"/>
    <dgm:cxn modelId="{951E684D-2143-47B1-9DAF-9F57214B224E}" type="presOf" srcId="{07614472-7BD2-4E76-9F87-4555DDD82A13}" destId="{D61825C4-7B02-4648-A9BB-EF9D2F0C2075}" srcOrd="0" destOrd="0" presId="urn:microsoft.com/office/officeart/2005/8/layout/vProcess5"/>
    <dgm:cxn modelId="{396FA54D-6E44-405F-99C5-4994BB0EBF87}" type="presOf" srcId="{3FD92E30-9B2C-497C-8DE5-642777B8FED7}" destId="{0285CA18-62AC-488B-BC0B-E936EF00F379}" srcOrd="0" destOrd="0" presId="urn:microsoft.com/office/officeart/2005/8/layout/vProcess5"/>
    <dgm:cxn modelId="{6BA1BF70-3B8A-407F-807E-732353610632}" srcId="{571748C4-74C2-41AB-8E1D-2E6A374B756B}" destId="{CDF447C3-01B1-4AF1-9F0E-24A8C35994D8}" srcOrd="1" destOrd="0" parTransId="{2213C162-EECD-4CB6-BE8F-E92CF5B28217}" sibTransId="{95B040F6-0894-473B-B7AB-AF9E6B76E3BC}"/>
    <dgm:cxn modelId="{416F4B75-DF1A-4903-8936-8DA748389298}" type="presOf" srcId="{B10B0757-64F6-4EB4-AC4E-820CEBB7BEF1}" destId="{2A69A670-D66A-4BE7-9593-833AD4BA2F6B}" srcOrd="0" destOrd="0" presId="urn:microsoft.com/office/officeart/2005/8/layout/vProcess5"/>
    <dgm:cxn modelId="{9F504076-57E0-4ED9-8C26-CC69355B41F9}" srcId="{571748C4-74C2-41AB-8E1D-2E6A374B756B}" destId="{9F1BD5A6-F2A8-4A81-9666-D7010236C6F3}" srcOrd="3" destOrd="0" parTransId="{DA3636A3-B5ED-4075-8535-277A49295692}" sibTransId="{B10B0757-64F6-4EB4-AC4E-820CEBB7BEF1}"/>
    <dgm:cxn modelId="{671AC09D-4B42-4838-8DFC-AE234B3EA15D}" type="presOf" srcId="{1BDBE51E-9A29-45DC-83E2-8F7D6EC06A1D}" destId="{B63BA2DD-FEEF-4279-9396-38BE0189E6E5}" srcOrd="0" destOrd="0" presId="urn:microsoft.com/office/officeart/2005/8/layout/vProcess5"/>
    <dgm:cxn modelId="{EFA082A1-F659-438A-8898-CF389771F322}" type="presOf" srcId="{29772A65-1B39-4CC5-825F-04ED7316866A}" destId="{0F69BDEF-56F3-4334-82B7-A7BBED1203F4}" srcOrd="1" destOrd="0" presId="urn:microsoft.com/office/officeart/2005/8/layout/vProcess5"/>
    <dgm:cxn modelId="{4B3418B2-3A4E-478B-812E-6814E0DA0E1D}" srcId="{571748C4-74C2-41AB-8E1D-2E6A374B756B}" destId="{3FD92E30-9B2C-497C-8DE5-642777B8FED7}" srcOrd="4" destOrd="0" parTransId="{CA854930-85A3-4748-946B-A937917C70CA}" sibTransId="{72D47B69-8B27-45F4-992F-6B1284454DF8}"/>
    <dgm:cxn modelId="{A711DDB2-8171-4B62-9147-944E13C59C80}" type="presOf" srcId="{9F1BD5A6-F2A8-4A81-9666-D7010236C6F3}" destId="{B97D7C40-1CF1-4E18-AE2C-E1961426FC6F}" srcOrd="1" destOrd="0" presId="urn:microsoft.com/office/officeart/2005/8/layout/vProcess5"/>
    <dgm:cxn modelId="{7D660AC1-5ADC-4922-BCA1-B84ED7FFAA6E}" type="presOf" srcId="{D0CA77AF-009B-48B0-BAC1-C7CFC87DEE88}" destId="{9F87E732-85F5-4BDC-B946-8DDC14B4AE34}" srcOrd="1" destOrd="0" presId="urn:microsoft.com/office/officeart/2005/8/layout/vProcess5"/>
    <dgm:cxn modelId="{899470CB-4CA1-4535-92E6-22EAEF13058C}" srcId="{571748C4-74C2-41AB-8E1D-2E6A374B756B}" destId="{D0CA77AF-009B-48B0-BAC1-C7CFC87DEE88}" srcOrd="2" destOrd="0" parTransId="{74F5E5F3-4A35-4C96-B993-AF41DDFEC973}" sibTransId="{1BDBE51E-9A29-45DC-83E2-8F7D6EC06A1D}"/>
    <dgm:cxn modelId="{C34CC5E1-1838-4E33-8BA1-B819F25ECC93}" type="presOf" srcId="{CDF447C3-01B1-4AF1-9F0E-24A8C35994D8}" destId="{907E0B2C-9CC0-4EC8-B465-4A0B8B610C93}" srcOrd="1" destOrd="0" presId="urn:microsoft.com/office/officeart/2005/8/layout/vProcess5"/>
    <dgm:cxn modelId="{7397C8E2-6D40-4899-9DDD-A511C45FB64F}" type="presOf" srcId="{CDF447C3-01B1-4AF1-9F0E-24A8C35994D8}" destId="{A4C14C55-9795-43A6-8ADB-94280413BEFD}" srcOrd="0" destOrd="0" presId="urn:microsoft.com/office/officeart/2005/8/layout/vProcess5"/>
    <dgm:cxn modelId="{3097E73E-E462-44B8-9B16-F07784843BE8}" type="presParOf" srcId="{CF95EF5D-206F-46F9-8B62-C4B40DA035E4}" destId="{4C6E460E-1211-409B-8A16-84C6E7242672}" srcOrd="0" destOrd="0" presId="urn:microsoft.com/office/officeart/2005/8/layout/vProcess5"/>
    <dgm:cxn modelId="{9195ED06-D28B-49FA-B10C-87978D32C105}" type="presParOf" srcId="{CF95EF5D-206F-46F9-8B62-C4B40DA035E4}" destId="{D48D8DBB-2DCF-41C9-9E9E-9CEE000DEBEB}" srcOrd="1" destOrd="0" presId="urn:microsoft.com/office/officeart/2005/8/layout/vProcess5"/>
    <dgm:cxn modelId="{83009E1F-C472-4B71-98EC-CDAC857FA971}" type="presParOf" srcId="{CF95EF5D-206F-46F9-8B62-C4B40DA035E4}" destId="{A4C14C55-9795-43A6-8ADB-94280413BEFD}" srcOrd="2" destOrd="0" presId="urn:microsoft.com/office/officeart/2005/8/layout/vProcess5"/>
    <dgm:cxn modelId="{EC75EBB7-DC7C-48EF-B296-0E73BDFDEACD}" type="presParOf" srcId="{CF95EF5D-206F-46F9-8B62-C4B40DA035E4}" destId="{A2080943-200A-4B90-8D18-C3018252415F}" srcOrd="3" destOrd="0" presId="urn:microsoft.com/office/officeart/2005/8/layout/vProcess5"/>
    <dgm:cxn modelId="{3D48F4BA-2F71-4219-93E1-277EF7560532}" type="presParOf" srcId="{CF95EF5D-206F-46F9-8B62-C4B40DA035E4}" destId="{A7A92678-81D9-4D2E-BB83-3F43110EFBE7}" srcOrd="4" destOrd="0" presId="urn:microsoft.com/office/officeart/2005/8/layout/vProcess5"/>
    <dgm:cxn modelId="{895A7E01-1BB9-480D-AA33-970ABF110B5E}" type="presParOf" srcId="{CF95EF5D-206F-46F9-8B62-C4B40DA035E4}" destId="{0285CA18-62AC-488B-BC0B-E936EF00F379}" srcOrd="5" destOrd="0" presId="urn:microsoft.com/office/officeart/2005/8/layout/vProcess5"/>
    <dgm:cxn modelId="{F6F7D3A1-9AD4-4FC4-A5D4-CF9B8AE101F5}" type="presParOf" srcId="{CF95EF5D-206F-46F9-8B62-C4B40DA035E4}" destId="{D61825C4-7B02-4648-A9BB-EF9D2F0C2075}" srcOrd="6" destOrd="0" presId="urn:microsoft.com/office/officeart/2005/8/layout/vProcess5"/>
    <dgm:cxn modelId="{9822DC70-1E52-47E7-A2AE-E1B4A61F4DF7}" type="presParOf" srcId="{CF95EF5D-206F-46F9-8B62-C4B40DA035E4}" destId="{6F0303F9-BED3-4519-9C3A-D5968A42A047}" srcOrd="7" destOrd="0" presId="urn:microsoft.com/office/officeart/2005/8/layout/vProcess5"/>
    <dgm:cxn modelId="{3B5F3F50-E06B-490E-9F92-C9F289D42134}" type="presParOf" srcId="{CF95EF5D-206F-46F9-8B62-C4B40DA035E4}" destId="{B63BA2DD-FEEF-4279-9396-38BE0189E6E5}" srcOrd="8" destOrd="0" presId="urn:microsoft.com/office/officeart/2005/8/layout/vProcess5"/>
    <dgm:cxn modelId="{7C0C19D8-40CA-420B-AC15-0911C5BD84A5}" type="presParOf" srcId="{CF95EF5D-206F-46F9-8B62-C4B40DA035E4}" destId="{2A69A670-D66A-4BE7-9593-833AD4BA2F6B}" srcOrd="9" destOrd="0" presId="urn:microsoft.com/office/officeart/2005/8/layout/vProcess5"/>
    <dgm:cxn modelId="{1AE6CA50-CCE5-4075-B9E3-6CC96F86FCB0}" type="presParOf" srcId="{CF95EF5D-206F-46F9-8B62-C4B40DA035E4}" destId="{0F69BDEF-56F3-4334-82B7-A7BBED1203F4}" srcOrd="10" destOrd="0" presId="urn:microsoft.com/office/officeart/2005/8/layout/vProcess5"/>
    <dgm:cxn modelId="{E72AF820-A880-4B20-BB47-4267E1D530A7}" type="presParOf" srcId="{CF95EF5D-206F-46F9-8B62-C4B40DA035E4}" destId="{907E0B2C-9CC0-4EC8-B465-4A0B8B610C93}" srcOrd="11" destOrd="0" presId="urn:microsoft.com/office/officeart/2005/8/layout/vProcess5"/>
    <dgm:cxn modelId="{EDCCA193-104D-4C46-8641-83A2D1A40415}" type="presParOf" srcId="{CF95EF5D-206F-46F9-8B62-C4B40DA035E4}" destId="{9F87E732-85F5-4BDC-B946-8DDC14B4AE34}" srcOrd="12" destOrd="0" presId="urn:microsoft.com/office/officeart/2005/8/layout/vProcess5"/>
    <dgm:cxn modelId="{853460DB-220D-4D47-B9B9-578BD2095497}" type="presParOf" srcId="{CF95EF5D-206F-46F9-8B62-C4B40DA035E4}" destId="{B97D7C40-1CF1-4E18-AE2C-E1961426FC6F}" srcOrd="13" destOrd="0" presId="urn:microsoft.com/office/officeart/2005/8/layout/vProcess5"/>
    <dgm:cxn modelId="{8E03192C-6378-496B-A58C-42C83D69926A}" type="presParOf" srcId="{CF95EF5D-206F-46F9-8B62-C4B40DA035E4}" destId="{CD5C5995-D851-4714-AF15-B28C34FFF259}"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D8DBB-2DCF-41C9-9E9E-9CEE000DEBEB}">
      <dsp:nvSpPr>
        <dsp:cNvPr id="0" name=""/>
        <dsp:cNvSpPr/>
      </dsp:nvSpPr>
      <dsp:spPr>
        <a:xfrm>
          <a:off x="0" y="0"/>
          <a:ext cx="8977121" cy="809604"/>
        </a:xfrm>
        <a:prstGeom prst="roundRect">
          <a:avLst>
            <a:gd name="adj" fmla="val 10000"/>
          </a:avLst>
        </a:prstGeom>
        <a:gradFill rotWithShape="0">
          <a:gsLst>
            <a:gs pos="0">
              <a:schemeClr val="accent1">
                <a:alpha val="90000"/>
                <a:hueOff val="0"/>
                <a:satOff val="0"/>
                <a:lumOff val="0"/>
                <a:alphaOff val="0"/>
                <a:tint val="96000"/>
                <a:lumMod val="104000"/>
              </a:schemeClr>
            </a:gs>
            <a:gs pos="100000">
              <a:schemeClr val="accent1">
                <a:alpha val="90000"/>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Variable Creation: Month, Year, Pre-Post SAFE Act, and Day of the Week</a:t>
          </a:r>
        </a:p>
      </dsp:txBody>
      <dsp:txXfrm>
        <a:off x="23712" y="23712"/>
        <a:ext cx="8008771" cy="762180"/>
      </dsp:txXfrm>
    </dsp:sp>
    <dsp:sp modelId="{A4C14C55-9795-43A6-8ADB-94280413BEFD}">
      <dsp:nvSpPr>
        <dsp:cNvPr id="0" name=""/>
        <dsp:cNvSpPr/>
      </dsp:nvSpPr>
      <dsp:spPr>
        <a:xfrm>
          <a:off x="670369" y="922049"/>
          <a:ext cx="8977121" cy="809604"/>
        </a:xfrm>
        <a:prstGeom prst="roundRect">
          <a:avLst>
            <a:gd name="adj" fmla="val 10000"/>
          </a:avLst>
        </a:prstGeom>
        <a:gradFill rotWithShape="0">
          <a:gsLst>
            <a:gs pos="0">
              <a:schemeClr val="accent1">
                <a:alpha val="90000"/>
                <a:hueOff val="0"/>
                <a:satOff val="0"/>
                <a:lumOff val="0"/>
                <a:alphaOff val="-10000"/>
                <a:tint val="96000"/>
                <a:lumMod val="104000"/>
              </a:schemeClr>
            </a:gs>
            <a:gs pos="100000">
              <a:schemeClr val="accent1">
                <a:alpha val="90000"/>
                <a:hueOff val="0"/>
                <a:satOff val="0"/>
                <a:lumOff val="0"/>
                <a:alphaOff val="-1000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Univariate Analysis</a:t>
          </a:r>
        </a:p>
      </dsp:txBody>
      <dsp:txXfrm>
        <a:off x="694081" y="945761"/>
        <a:ext cx="7733084" cy="762180"/>
      </dsp:txXfrm>
    </dsp:sp>
    <dsp:sp modelId="{A2080943-200A-4B90-8D18-C3018252415F}">
      <dsp:nvSpPr>
        <dsp:cNvPr id="0" name=""/>
        <dsp:cNvSpPr/>
      </dsp:nvSpPr>
      <dsp:spPr>
        <a:xfrm>
          <a:off x="1340738" y="1844099"/>
          <a:ext cx="8977121" cy="809604"/>
        </a:xfrm>
        <a:prstGeom prst="roundRect">
          <a:avLst>
            <a:gd name="adj" fmla="val 10000"/>
          </a:avLst>
        </a:prstGeom>
        <a:gradFill rotWithShape="0">
          <a:gsLst>
            <a:gs pos="0">
              <a:schemeClr val="accent1">
                <a:alpha val="90000"/>
                <a:hueOff val="0"/>
                <a:satOff val="0"/>
                <a:lumOff val="0"/>
                <a:alphaOff val="-20000"/>
                <a:tint val="96000"/>
                <a:lumMod val="104000"/>
              </a:schemeClr>
            </a:gs>
            <a:gs pos="100000">
              <a:schemeClr val="accent1">
                <a:alpha val="90000"/>
                <a:hueOff val="0"/>
                <a:satOff val="0"/>
                <a:lumOff val="0"/>
                <a:alphaOff val="-2000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Negative Binomial Regression with Interrupted Time Series at Day level</a:t>
          </a:r>
        </a:p>
      </dsp:txBody>
      <dsp:txXfrm>
        <a:off x="1364450" y="1867811"/>
        <a:ext cx="7733084" cy="762180"/>
      </dsp:txXfrm>
    </dsp:sp>
    <dsp:sp modelId="{A7A92678-81D9-4D2E-BB83-3F43110EFBE7}">
      <dsp:nvSpPr>
        <dsp:cNvPr id="0" name=""/>
        <dsp:cNvSpPr/>
      </dsp:nvSpPr>
      <dsp:spPr>
        <a:xfrm>
          <a:off x="2011108" y="2766149"/>
          <a:ext cx="8977121" cy="809604"/>
        </a:xfrm>
        <a:prstGeom prst="roundRect">
          <a:avLst>
            <a:gd name="adj" fmla="val 10000"/>
          </a:avLst>
        </a:prstGeom>
        <a:gradFill rotWithShape="0">
          <a:gsLst>
            <a:gs pos="0">
              <a:schemeClr val="accent1">
                <a:alpha val="90000"/>
                <a:hueOff val="0"/>
                <a:satOff val="0"/>
                <a:lumOff val="0"/>
                <a:alphaOff val="-30000"/>
                <a:tint val="96000"/>
                <a:lumMod val="104000"/>
              </a:schemeClr>
            </a:gs>
            <a:gs pos="100000">
              <a:schemeClr val="accent1">
                <a:alpha val="90000"/>
                <a:hueOff val="0"/>
                <a:satOff val="0"/>
                <a:lumOff val="0"/>
                <a:alphaOff val="-3000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Negative Binomial Regression with Interrupted Time Series at Month Level</a:t>
          </a:r>
        </a:p>
      </dsp:txBody>
      <dsp:txXfrm>
        <a:off x="2034820" y="2789861"/>
        <a:ext cx="7733084" cy="762180"/>
      </dsp:txXfrm>
    </dsp:sp>
    <dsp:sp modelId="{0285CA18-62AC-488B-BC0B-E936EF00F379}">
      <dsp:nvSpPr>
        <dsp:cNvPr id="0" name=""/>
        <dsp:cNvSpPr/>
      </dsp:nvSpPr>
      <dsp:spPr>
        <a:xfrm>
          <a:off x="2681477" y="3688199"/>
          <a:ext cx="8977121" cy="809604"/>
        </a:xfrm>
        <a:prstGeom prst="roundRect">
          <a:avLst>
            <a:gd name="adj" fmla="val 10000"/>
          </a:avLst>
        </a:prstGeom>
        <a:gradFill rotWithShape="0">
          <a:gsLst>
            <a:gs pos="0">
              <a:schemeClr val="accent1">
                <a:alpha val="90000"/>
                <a:hueOff val="0"/>
                <a:satOff val="0"/>
                <a:lumOff val="0"/>
                <a:alphaOff val="-40000"/>
                <a:tint val="96000"/>
                <a:lumMod val="104000"/>
              </a:schemeClr>
            </a:gs>
            <a:gs pos="100000">
              <a:schemeClr val="accent1">
                <a:alpha val="90000"/>
                <a:hueOff val="0"/>
                <a:satOff val="0"/>
                <a:lumOff val="0"/>
                <a:alphaOff val="-4000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Interpretation and Prediction</a:t>
          </a:r>
        </a:p>
      </dsp:txBody>
      <dsp:txXfrm>
        <a:off x="2705189" y="3711911"/>
        <a:ext cx="7733084" cy="762180"/>
      </dsp:txXfrm>
    </dsp:sp>
    <dsp:sp modelId="{D61825C4-7B02-4648-A9BB-EF9D2F0C2075}">
      <dsp:nvSpPr>
        <dsp:cNvPr id="0" name=""/>
        <dsp:cNvSpPr/>
      </dsp:nvSpPr>
      <dsp:spPr>
        <a:xfrm>
          <a:off x="8450878" y="591461"/>
          <a:ext cx="526243" cy="52624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569283" y="591461"/>
        <a:ext cx="289433" cy="395998"/>
      </dsp:txXfrm>
    </dsp:sp>
    <dsp:sp modelId="{6F0303F9-BED3-4519-9C3A-D5968A42A047}">
      <dsp:nvSpPr>
        <dsp:cNvPr id="0" name=""/>
        <dsp:cNvSpPr/>
      </dsp:nvSpPr>
      <dsp:spPr>
        <a:xfrm>
          <a:off x="9121247" y="1513511"/>
          <a:ext cx="526243" cy="526243"/>
        </a:xfrm>
        <a:prstGeom prst="downArrow">
          <a:avLst>
            <a:gd name="adj1" fmla="val 55000"/>
            <a:gd name="adj2" fmla="val 45000"/>
          </a:avLst>
        </a:prstGeom>
        <a:solidFill>
          <a:schemeClr val="accent1">
            <a:alpha val="90000"/>
            <a:tint val="40000"/>
            <a:hueOff val="0"/>
            <a:satOff val="0"/>
            <a:lumOff val="0"/>
            <a:alphaOff val="-13333"/>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239652" y="1513511"/>
        <a:ext cx="289433" cy="395998"/>
      </dsp:txXfrm>
    </dsp:sp>
    <dsp:sp modelId="{B63BA2DD-FEEF-4279-9396-38BE0189E6E5}">
      <dsp:nvSpPr>
        <dsp:cNvPr id="0" name=""/>
        <dsp:cNvSpPr/>
      </dsp:nvSpPr>
      <dsp:spPr>
        <a:xfrm>
          <a:off x="9791617" y="2422067"/>
          <a:ext cx="526243" cy="526243"/>
        </a:xfrm>
        <a:prstGeom prst="downArrow">
          <a:avLst>
            <a:gd name="adj1" fmla="val 55000"/>
            <a:gd name="adj2" fmla="val 45000"/>
          </a:avLst>
        </a:prstGeom>
        <a:solidFill>
          <a:schemeClr val="accent1">
            <a:alpha val="90000"/>
            <a:tint val="40000"/>
            <a:hueOff val="0"/>
            <a:satOff val="0"/>
            <a:lumOff val="0"/>
            <a:alphaOff val="-26667"/>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910022" y="2422067"/>
        <a:ext cx="289433" cy="395998"/>
      </dsp:txXfrm>
    </dsp:sp>
    <dsp:sp modelId="{2A69A670-D66A-4BE7-9593-833AD4BA2F6B}">
      <dsp:nvSpPr>
        <dsp:cNvPr id="0" name=""/>
        <dsp:cNvSpPr/>
      </dsp:nvSpPr>
      <dsp:spPr>
        <a:xfrm>
          <a:off x="10461986" y="3353112"/>
          <a:ext cx="526243" cy="526243"/>
        </a:xfrm>
        <a:prstGeom prst="downArrow">
          <a:avLst>
            <a:gd name="adj1" fmla="val 55000"/>
            <a:gd name="adj2" fmla="val 45000"/>
          </a:avLst>
        </a:prstGeom>
        <a:solidFill>
          <a:schemeClr val="accent1">
            <a:alpha val="90000"/>
            <a:tint val="40000"/>
            <a:hueOff val="0"/>
            <a:satOff val="0"/>
            <a:lumOff val="0"/>
            <a:alphaOff val="-4000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10580391" y="3353112"/>
        <a:ext cx="289433" cy="39599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AC6B98-2A27-45C1-B7D2-CCED092C7939}" type="datetimeFigureOut">
              <a:rPr lang="en-US" smtClean="0"/>
              <a:t>4/6/2020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BF8F17-A25D-43DA-9D21-58AF7DFAA9E4}" type="slidenum">
              <a:rPr lang="en-US" smtClean="0"/>
              <a:t>‹#›</a:t>
            </a:fld>
            <a:endParaRPr lang="en-US"/>
          </a:p>
        </p:txBody>
      </p:sp>
    </p:spTree>
    <p:extLst>
      <p:ext uri="{BB962C8B-B14F-4D97-AF65-F5344CB8AC3E}">
        <p14:creationId xmlns:p14="http://schemas.microsoft.com/office/powerpoint/2010/main" val="370970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Reasonably expected meaning given enough weekends and the changes to NYC gun violence rates, the probability of a weekend being shooting-free is no longer miniscule. I don’t define miniscule here but given New York’s tumultuous past with gun violence, a probability above 1% would be sizable.</a:t>
            </a:r>
          </a:p>
          <a:p>
            <a:endParaRPr lang="en-US" dirty="0"/>
          </a:p>
          <a:p>
            <a:r>
              <a:rPr lang="en-US" dirty="0"/>
              <a:t>One of the things that has changed significantly in this time is….</a:t>
            </a:r>
          </a:p>
        </p:txBody>
      </p:sp>
      <p:sp>
        <p:nvSpPr>
          <p:cNvPr id="4" name="Slide Number Placeholder 3"/>
          <p:cNvSpPr>
            <a:spLocks noGrp="1"/>
          </p:cNvSpPr>
          <p:nvPr>
            <p:ph type="sldNum" sz="quarter" idx="5"/>
          </p:nvPr>
        </p:nvSpPr>
        <p:spPr/>
        <p:txBody>
          <a:bodyPr/>
          <a:lstStyle/>
          <a:p>
            <a:fld id="{FBBF8F17-A25D-43DA-9D21-58AF7DFAA9E4}" type="slidenum">
              <a:rPr lang="en-US" smtClean="0"/>
              <a:t>2</a:t>
            </a:fld>
            <a:endParaRPr lang="en-US"/>
          </a:p>
        </p:txBody>
      </p:sp>
    </p:spTree>
    <p:extLst>
      <p:ext uri="{BB962C8B-B14F-4D97-AF65-F5344CB8AC3E}">
        <p14:creationId xmlns:p14="http://schemas.microsoft.com/office/powerpoint/2010/main" val="2892141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hypothesis 1: Day of the week is a significant predictor of shooting incidence, though not all days were significant in this model.</a:t>
            </a:r>
          </a:p>
          <a:p>
            <a:endParaRPr lang="en-US" dirty="0"/>
          </a:p>
          <a:p>
            <a:r>
              <a:rPr lang="en-US" dirty="0"/>
              <a:t>Tuesday, Wednesday, Thursday had lower expected shootings than Friday and Saturday, Sunday had higher.</a:t>
            </a:r>
          </a:p>
        </p:txBody>
      </p:sp>
      <p:sp>
        <p:nvSpPr>
          <p:cNvPr id="4" name="Slide Number Placeholder 3"/>
          <p:cNvSpPr>
            <a:spLocks noGrp="1"/>
          </p:cNvSpPr>
          <p:nvPr>
            <p:ph type="sldNum" sz="quarter" idx="5"/>
          </p:nvPr>
        </p:nvSpPr>
        <p:spPr/>
        <p:txBody>
          <a:bodyPr/>
          <a:lstStyle/>
          <a:p>
            <a:fld id="{FBBF8F17-A25D-43DA-9D21-58AF7DFAA9E4}" type="slidenum">
              <a:rPr lang="en-US" smtClean="0"/>
              <a:t>13</a:t>
            </a:fld>
            <a:endParaRPr lang="en-US"/>
          </a:p>
        </p:txBody>
      </p:sp>
    </p:spTree>
    <p:extLst>
      <p:ext uri="{BB962C8B-B14F-4D97-AF65-F5344CB8AC3E}">
        <p14:creationId xmlns:p14="http://schemas.microsoft.com/office/powerpoint/2010/main" val="1628251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hypothesis 2: SAFE Act Passage lowered our expected number of shootings per day.</a:t>
            </a:r>
          </a:p>
          <a:p>
            <a:endParaRPr lang="en-US" dirty="0"/>
          </a:p>
          <a:p>
            <a:r>
              <a:rPr lang="en-US" dirty="0"/>
              <a:t>We estimate a change of about 14%.</a:t>
            </a:r>
          </a:p>
          <a:p>
            <a:endParaRPr lang="en-US" dirty="0"/>
          </a:p>
          <a:p>
            <a:r>
              <a:rPr lang="en-US" dirty="0"/>
              <a:t>A Friday in January is now estimate to have about 3.3 shootings.</a:t>
            </a:r>
          </a:p>
        </p:txBody>
      </p:sp>
      <p:sp>
        <p:nvSpPr>
          <p:cNvPr id="4" name="Slide Number Placeholder 3"/>
          <p:cNvSpPr>
            <a:spLocks noGrp="1"/>
          </p:cNvSpPr>
          <p:nvPr>
            <p:ph type="sldNum" sz="quarter" idx="5"/>
          </p:nvPr>
        </p:nvSpPr>
        <p:spPr/>
        <p:txBody>
          <a:bodyPr/>
          <a:lstStyle/>
          <a:p>
            <a:fld id="{FBBF8F17-A25D-43DA-9D21-58AF7DFAA9E4}" type="slidenum">
              <a:rPr lang="en-US" smtClean="0"/>
              <a:t>14</a:t>
            </a:fld>
            <a:endParaRPr lang="en-US"/>
          </a:p>
        </p:txBody>
      </p:sp>
    </p:spTree>
    <p:extLst>
      <p:ext uri="{BB962C8B-B14F-4D97-AF65-F5344CB8AC3E}">
        <p14:creationId xmlns:p14="http://schemas.microsoft.com/office/powerpoint/2010/main" val="3674115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hidden from presentation</a:t>
            </a:r>
          </a:p>
        </p:txBody>
      </p:sp>
      <p:sp>
        <p:nvSpPr>
          <p:cNvPr id="4" name="Slide Number Placeholder 3"/>
          <p:cNvSpPr>
            <a:spLocks noGrp="1"/>
          </p:cNvSpPr>
          <p:nvPr>
            <p:ph type="sldNum" sz="quarter" idx="5"/>
          </p:nvPr>
        </p:nvSpPr>
        <p:spPr/>
        <p:txBody>
          <a:bodyPr/>
          <a:lstStyle/>
          <a:p>
            <a:fld id="{FBBF8F17-A25D-43DA-9D21-58AF7DFAA9E4}" type="slidenum">
              <a:rPr lang="en-US" smtClean="0"/>
              <a:t>15</a:t>
            </a:fld>
            <a:endParaRPr lang="en-US"/>
          </a:p>
        </p:txBody>
      </p:sp>
    </p:spTree>
    <p:extLst>
      <p:ext uri="{BB962C8B-B14F-4D97-AF65-F5344CB8AC3E}">
        <p14:creationId xmlns:p14="http://schemas.microsoft.com/office/powerpoint/2010/main" val="1881364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900" indent="0">
              <a:lnSpc>
                <a:spcPct val="100000"/>
              </a:lnSpc>
              <a:buNone/>
            </a:pPr>
            <a:r>
              <a:rPr lang="en-US" sz="1200" dirty="0"/>
              <a:t>Our intercept represents a January pre-SAFE act passage.</a:t>
            </a:r>
          </a:p>
          <a:p>
            <a:pPr marL="36900" indent="0">
              <a:lnSpc>
                <a:spcPct val="100000"/>
              </a:lnSpc>
              <a:buNone/>
            </a:pPr>
            <a:endParaRPr lang="en-US" sz="1200" dirty="0"/>
          </a:p>
          <a:p>
            <a:pPr marL="379800" indent="-342900">
              <a:lnSpc>
                <a:spcPct val="100000"/>
              </a:lnSpc>
              <a:buAutoNum type="arabicPeriod"/>
            </a:pPr>
            <a:r>
              <a:rPr lang="en-US" sz="1200" dirty="0"/>
              <a:t>July and August increase estimates by 71%</a:t>
            </a:r>
          </a:p>
          <a:p>
            <a:pPr marL="379800" indent="-342900">
              <a:lnSpc>
                <a:spcPct val="100000"/>
              </a:lnSpc>
              <a:buAutoNum type="arabicPeriod"/>
            </a:pPr>
            <a:r>
              <a:rPr lang="en-US" sz="1200" dirty="0"/>
              <a:t>February is associated with a 21% decrease in shootings</a:t>
            </a:r>
            <a:endParaRPr lang="en-US" dirty="0"/>
          </a:p>
        </p:txBody>
      </p:sp>
      <p:sp>
        <p:nvSpPr>
          <p:cNvPr id="4" name="Slide Number Placeholder 3"/>
          <p:cNvSpPr>
            <a:spLocks noGrp="1"/>
          </p:cNvSpPr>
          <p:nvPr>
            <p:ph type="sldNum" sz="quarter" idx="5"/>
          </p:nvPr>
        </p:nvSpPr>
        <p:spPr/>
        <p:txBody>
          <a:bodyPr/>
          <a:lstStyle/>
          <a:p>
            <a:fld id="{FBBF8F17-A25D-43DA-9D21-58AF7DFAA9E4}" type="slidenum">
              <a:rPr lang="en-US" smtClean="0"/>
              <a:t>16</a:t>
            </a:fld>
            <a:endParaRPr lang="en-US"/>
          </a:p>
        </p:txBody>
      </p:sp>
    </p:spTree>
    <p:extLst>
      <p:ext uri="{BB962C8B-B14F-4D97-AF65-F5344CB8AC3E}">
        <p14:creationId xmlns:p14="http://schemas.microsoft.com/office/powerpoint/2010/main" val="442219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our final hypothesis: SAFE Act passage did significantly impact our estimates for monthly shootings.</a:t>
            </a:r>
          </a:p>
          <a:p>
            <a:endParaRPr lang="en-US" dirty="0"/>
          </a:p>
          <a:p>
            <a:r>
              <a:rPr lang="en-US" dirty="0"/>
              <a:t>A January pre-SAFE act was estimated to have 132.7 shootings. After SAFE Act passage, January is estimated to have 13% fewer shootings. Which is about 115.5 shootings.</a:t>
            </a:r>
          </a:p>
        </p:txBody>
      </p:sp>
      <p:sp>
        <p:nvSpPr>
          <p:cNvPr id="4" name="Slide Number Placeholder 3"/>
          <p:cNvSpPr>
            <a:spLocks noGrp="1"/>
          </p:cNvSpPr>
          <p:nvPr>
            <p:ph type="sldNum" sz="quarter" idx="5"/>
          </p:nvPr>
        </p:nvSpPr>
        <p:spPr/>
        <p:txBody>
          <a:bodyPr/>
          <a:lstStyle/>
          <a:p>
            <a:fld id="{FBBF8F17-A25D-43DA-9D21-58AF7DFAA9E4}" type="slidenum">
              <a:rPr lang="en-US" smtClean="0"/>
              <a:t>17</a:t>
            </a:fld>
            <a:endParaRPr lang="en-US"/>
          </a:p>
        </p:txBody>
      </p:sp>
    </p:spTree>
    <p:extLst>
      <p:ext uri="{BB962C8B-B14F-4D97-AF65-F5344CB8AC3E}">
        <p14:creationId xmlns:p14="http://schemas.microsoft.com/office/powerpoint/2010/main" val="412295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Nonetheless, our standard errors and resulting confidence intervals suggest that the variables we use are very informative in the model.</a:t>
            </a:r>
          </a:p>
        </p:txBody>
      </p:sp>
      <p:sp>
        <p:nvSpPr>
          <p:cNvPr id="4" name="Slide Number Placeholder 3"/>
          <p:cNvSpPr>
            <a:spLocks noGrp="1"/>
          </p:cNvSpPr>
          <p:nvPr>
            <p:ph type="sldNum" sz="quarter" idx="5"/>
          </p:nvPr>
        </p:nvSpPr>
        <p:spPr/>
        <p:txBody>
          <a:bodyPr/>
          <a:lstStyle/>
          <a:p>
            <a:fld id="{FBBF8F17-A25D-43DA-9D21-58AF7DFAA9E4}" type="slidenum">
              <a:rPr lang="en-US" smtClean="0"/>
              <a:t>18</a:t>
            </a:fld>
            <a:endParaRPr lang="en-US"/>
          </a:p>
        </p:txBody>
      </p:sp>
    </p:spTree>
    <p:extLst>
      <p:ext uri="{BB962C8B-B14F-4D97-AF65-F5344CB8AC3E}">
        <p14:creationId xmlns:p14="http://schemas.microsoft.com/office/powerpoint/2010/main" val="2248263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BF8F17-A25D-43DA-9D21-58AF7DFAA9E4}" type="slidenum">
              <a:rPr lang="en-US" smtClean="0"/>
              <a:t>19</a:t>
            </a:fld>
            <a:endParaRPr lang="en-US"/>
          </a:p>
        </p:txBody>
      </p:sp>
    </p:spTree>
    <p:extLst>
      <p:ext uri="{BB962C8B-B14F-4D97-AF65-F5344CB8AC3E}">
        <p14:creationId xmlns:p14="http://schemas.microsoft.com/office/powerpoint/2010/main" val="192146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12</a:t>
            </a:r>
            <a:r>
              <a:rPr lang="en-US" baseline="30000" dirty="0"/>
              <a:t>th</a:t>
            </a:r>
            <a:r>
              <a:rPr lang="en-US" dirty="0"/>
              <a:t>, 13</a:t>
            </a:r>
            <a:r>
              <a:rPr lang="en-US" baseline="30000" dirty="0"/>
              <a:t>th</a:t>
            </a:r>
            <a:r>
              <a:rPr lang="en-US" dirty="0"/>
              <a:t> and 14</a:t>
            </a:r>
            <a:r>
              <a:rPr lang="en-US" baseline="30000" dirty="0"/>
              <a:t>th</a:t>
            </a:r>
            <a:r>
              <a:rPr lang="en-US" dirty="0"/>
              <a:t> were also a Friday, Sat, Sunday</a:t>
            </a:r>
          </a:p>
          <a:p>
            <a:endParaRPr lang="en-US" dirty="0"/>
          </a:p>
          <a:p>
            <a:r>
              <a:rPr lang="en-US" dirty="0"/>
              <a:t>Takeaway: Was zero shootings likely? Absolutely not. It was still an outstanding event. But due to changes in legislation and unmeasured violence reduction programs between 2012 and 2018, our expected number of shootings did go down by a sizable amount.</a:t>
            </a:r>
          </a:p>
        </p:txBody>
      </p:sp>
      <p:sp>
        <p:nvSpPr>
          <p:cNvPr id="4" name="Slide Number Placeholder 3"/>
          <p:cNvSpPr>
            <a:spLocks noGrp="1"/>
          </p:cNvSpPr>
          <p:nvPr>
            <p:ph type="sldNum" sz="quarter" idx="5"/>
          </p:nvPr>
        </p:nvSpPr>
        <p:spPr/>
        <p:txBody>
          <a:bodyPr/>
          <a:lstStyle/>
          <a:p>
            <a:fld id="{FBBF8F17-A25D-43DA-9D21-58AF7DFAA9E4}" type="slidenum">
              <a:rPr lang="en-US" smtClean="0"/>
              <a:t>20</a:t>
            </a:fld>
            <a:endParaRPr lang="en-US"/>
          </a:p>
        </p:txBody>
      </p:sp>
    </p:spTree>
    <p:extLst>
      <p:ext uri="{BB962C8B-B14F-4D97-AF65-F5344CB8AC3E}">
        <p14:creationId xmlns:p14="http://schemas.microsoft.com/office/powerpoint/2010/main" val="427307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Sandy Hook happened in December 2012.</a:t>
            </a:r>
          </a:p>
          <a:p>
            <a:endParaRPr lang="en-US" dirty="0"/>
          </a:p>
          <a:p>
            <a:r>
              <a:rPr lang="en-US" dirty="0"/>
              <a:t>SAFE Act is comprehensive gun legislation that among other things </a:t>
            </a:r>
            <a:r>
              <a:rPr lang="en-US" sz="1200" kern="1200" dirty="0">
                <a:solidFill>
                  <a:schemeClr val="tx1"/>
                </a:solidFill>
                <a:effectLst/>
                <a:latin typeface="+mn-lt"/>
                <a:ea typeface="+mn-ea"/>
                <a:cs typeface="+mn-cs"/>
              </a:rPr>
              <a:t>includes broader definitions of ‘assault style weapons’, prohibitions on high capacity magazines, mandated background checks, and safe storage provisions</a:t>
            </a:r>
            <a:endParaRPr lang="en-US" dirty="0"/>
          </a:p>
        </p:txBody>
      </p:sp>
      <p:sp>
        <p:nvSpPr>
          <p:cNvPr id="4" name="Slide Number Placeholder 3"/>
          <p:cNvSpPr>
            <a:spLocks noGrp="1"/>
          </p:cNvSpPr>
          <p:nvPr>
            <p:ph type="sldNum" sz="quarter" idx="5"/>
          </p:nvPr>
        </p:nvSpPr>
        <p:spPr/>
        <p:txBody>
          <a:bodyPr/>
          <a:lstStyle/>
          <a:p>
            <a:fld id="{FBBF8F17-A25D-43DA-9D21-58AF7DFAA9E4}" type="slidenum">
              <a:rPr lang="en-US" smtClean="0"/>
              <a:t>3</a:t>
            </a:fld>
            <a:endParaRPr lang="en-US"/>
          </a:p>
        </p:txBody>
      </p:sp>
    </p:spTree>
    <p:extLst>
      <p:ext uri="{BB962C8B-B14F-4D97-AF65-F5344CB8AC3E}">
        <p14:creationId xmlns:p14="http://schemas.microsoft.com/office/powerpoint/2010/main" val="2303632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3</a:t>
            </a:r>
            <a:r>
              <a:rPr lang="en-US" baseline="30000" dirty="0"/>
              <a:t>rd</a:t>
            </a:r>
            <a:r>
              <a:rPr lang="en-US" dirty="0"/>
              <a:t> hypothesis may seem redundant but can be informative for two reasons:</a:t>
            </a:r>
          </a:p>
          <a:p>
            <a:pPr marL="228600" indent="-228600">
              <a:buAutoNum type="arabicPeriod"/>
            </a:pPr>
            <a:r>
              <a:rPr lang="en-US" dirty="0"/>
              <a:t>Change from SAFE act at daily level may be miniscule/too difficult to measure</a:t>
            </a:r>
          </a:p>
          <a:p>
            <a:pPr marL="228600" indent="-228600">
              <a:buAutoNum type="arabicPeriod"/>
            </a:pPr>
            <a:r>
              <a:rPr lang="en-US" dirty="0"/>
              <a:t>Change at monthly level may be more informative for public health officials</a:t>
            </a:r>
          </a:p>
        </p:txBody>
      </p:sp>
      <p:sp>
        <p:nvSpPr>
          <p:cNvPr id="4" name="Slide Number Placeholder 3"/>
          <p:cNvSpPr>
            <a:spLocks noGrp="1"/>
          </p:cNvSpPr>
          <p:nvPr>
            <p:ph type="sldNum" sz="quarter" idx="5"/>
          </p:nvPr>
        </p:nvSpPr>
        <p:spPr/>
        <p:txBody>
          <a:bodyPr/>
          <a:lstStyle/>
          <a:p>
            <a:fld id="{FBBF8F17-A25D-43DA-9D21-58AF7DFAA9E4}" type="slidenum">
              <a:rPr lang="en-US" smtClean="0"/>
              <a:t>4</a:t>
            </a:fld>
            <a:endParaRPr lang="en-US"/>
          </a:p>
        </p:txBody>
      </p:sp>
    </p:spTree>
    <p:extLst>
      <p:ext uri="{BB962C8B-B14F-4D97-AF65-F5344CB8AC3E}">
        <p14:creationId xmlns:p14="http://schemas.microsoft.com/office/powerpoint/2010/main" val="3278944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shootings to occur in a day were 30. The least were 0. There were a little over 5000 days in this data set. 387 days were shooting-free. This is about 8% of days.</a:t>
            </a:r>
          </a:p>
        </p:txBody>
      </p:sp>
      <p:sp>
        <p:nvSpPr>
          <p:cNvPr id="4" name="Slide Number Placeholder 3"/>
          <p:cNvSpPr>
            <a:spLocks noGrp="1"/>
          </p:cNvSpPr>
          <p:nvPr>
            <p:ph type="sldNum" sz="quarter" idx="5"/>
          </p:nvPr>
        </p:nvSpPr>
        <p:spPr/>
        <p:txBody>
          <a:bodyPr/>
          <a:lstStyle/>
          <a:p>
            <a:fld id="{FBBF8F17-A25D-43DA-9D21-58AF7DFAA9E4}" type="slidenum">
              <a:rPr lang="en-US" smtClean="0"/>
              <a:t>5</a:t>
            </a:fld>
            <a:endParaRPr lang="en-US"/>
          </a:p>
        </p:txBody>
      </p:sp>
    </p:spTree>
    <p:extLst>
      <p:ext uri="{BB962C8B-B14F-4D97-AF65-F5344CB8AC3E}">
        <p14:creationId xmlns:p14="http://schemas.microsoft.com/office/powerpoint/2010/main" val="2420406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single event changed the rate at which shootings were changing over time.</a:t>
            </a:r>
          </a:p>
          <a:p>
            <a:endParaRPr lang="en-US" dirty="0"/>
          </a:p>
          <a:p>
            <a:r>
              <a:rPr lang="en-US" dirty="0"/>
              <a:t>In the final model, you interpret a variable for that moment (everything pre- and everything post-)</a:t>
            </a:r>
          </a:p>
          <a:p>
            <a:r>
              <a:rPr lang="en-US" dirty="0"/>
              <a:t>AND</a:t>
            </a:r>
          </a:p>
          <a:p>
            <a:r>
              <a:rPr lang="en-US" dirty="0"/>
              <a:t>You interpret a variable for the new slope</a:t>
            </a:r>
          </a:p>
          <a:p>
            <a:endParaRPr lang="en-US" dirty="0"/>
          </a:p>
          <a:p>
            <a:r>
              <a:rPr lang="en-US" dirty="0"/>
              <a:t>If the event you’re studying didn’t really make a difference, one or both of these variables will not be significant.</a:t>
            </a:r>
          </a:p>
        </p:txBody>
      </p:sp>
      <p:sp>
        <p:nvSpPr>
          <p:cNvPr id="4" name="Slide Number Placeholder 3"/>
          <p:cNvSpPr>
            <a:spLocks noGrp="1"/>
          </p:cNvSpPr>
          <p:nvPr>
            <p:ph type="sldNum" sz="quarter" idx="5"/>
          </p:nvPr>
        </p:nvSpPr>
        <p:spPr/>
        <p:txBody>
          <a:bodyPr/>
          <a:lstStyle/>
          <a:p>
            <a:fld id="{FBBF8F17-A25D-43DA-9D21-58AF7DFAA9E4}" type="slidenum">
              <a:rPr lang="en-US" smtClean="0"/>
              <a:t>8</a:t>
            </a:fld>
            <a:endParaRPr lang="en-US"/>
          </a:p>
        </p:txBody>
      </p:sp>
    </p:spTree>
    <p:extLst>
      <p:ext uri="{BB962C8B-B14F-4D97-AF65-F5344CB8AC3E}">
        <p14:creationId xmlns:p14="http://schemas.microsoft.com/office/powerpoint/2010/main" val="3902331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single event changed the rate at which shootings were changing over time.</a:t>
            </a:r>
          </a:p>
          <a:p>
            <a:endParaRPr lang="en-US" dirty="0"/>
          </a:p>
          <a:p>
            <a:r>
              <a:rPr lang="en-US" dirty="0"/>
              <a:t>In the final model, you interpret a variable for that moment (everything pre- and everything post-)</a:t>
            </a:r>
          </a:p>
          <a:p>
            <a:r>
              <a:rPr lang="en-US" dirty="0"/>
              <a:t>AND</a:t>
            </a:r>
          </a:p>
          <a:p>
            <a:r>
              <a:rPr lang="en-US" dirty="0"/>
              <a:t>You interpret a variable for the new slope</a:t>
            </a:r>
          </a:p>
          <a:p>
            <a:endParaRPr lang="en-US" dirty="0"/>
          </a:p>
          <a:p>
            <a:r>
              <a:rPr lang="en-US" dirty="0"/>
              <a:t>If the event you’re studying didn’t really make a difference, one or both of these variables will not be significant.</a:t>
            </a:r>
          </a:p>
        </p:txBody>
      </p:sp>
      <p:sp>
        <p:nvSpPr>
          <p:cNvPr id="4" name="Slide Number Placeholder 3"/>
          <p:cNvSpPr>
            <a:spLocks noGrp="1"/>
          </p:cNvSpPr>
          <p:nvPr>
            <p:ph type="sldNum" sz="quarter" idx="5"/>
          </p:nvPr>
        </p:nvSpPr>
        <p:spPr/>
        <p:txBody>
          <a:bodyPr/>
          <a:lstStyle/>
          <a:p>
            <a:fld id="{FBBF8F17-A25D-43DA-9D21-58AF7DFAA9E4}" type="slidenum">
              <a:rPr lang="en-US" smtClean="0"/>
              <a:t>9</a:t>
            </a:fld>
            <a:endParaRPr lang="en-US"/>
          </a:p>
        </p:txBody>
      </p:sp>
    </p:spTree>
    <p:extLst>
      <p:ext uri="{BB962C8B-B14F-4D97-AF65-F5344CB8AC3E}">
        <p14:creationId xmlns:p14="http://schemas.microsoft.com/office/powerpoint/2010/main" val="3295163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BF8F17-A25D-43DA-9D21-58AF7DFAA9E4}" type="slidenum">
              <a:rPr lang="en-US" smtClean="0"/>
              <a:t>10</a:t>
            </a:fld>
            <a:endParaRPr lang="en-US"/>
          </a:p>
        </p:txBody>
      </p:sp>
    </p:spTree>
    <p:extLst>
      <p:ext uri="{BB962C8B-B14F-4D97-AF65-F5344CB8AC3E}">
        <p14:creationId xmlns:p14="http://schemas.microsoft.com/office/powerpoint/2010/main" val="4036343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hidden from presentation</a:t>
            </a:r>
          </a:p>
        </p:txBody>
      </p:sp>
      <p:sp>
        <p:nvSpPr>
          <p:cNvPr id="4" name="Slide Number Placeholder 3"/>
          <p:cNvSpPr>
            <a:spLocks noGrp="1"/>
          </p:cNvSpPr>
          <p:nvPr>
            <p:ph type="sldNum" sz="quarter" idx="5"/>
          </p:nvPr>
        </p:nvSpPr>
        <p:spPr/>
        <p:txBody>
          <a:bodyPr/>
          <a:lstStyle/>
          <a:p>
            <a:fld id="{FBBF8F17-A25D-43DA-9D21-58AF7DFAA9E4}" type="slidenum">
              <a:rPr lang="en-US" smtClean="0"/>
              <a:t>11</a:t>
            </a:fld>
            <a:endParaRPr lang="en-US"/>
          </a:p>
        </p:txBody>
      </p:sp>
    </p:spTree>
    <p:extLst>
      <p:ext uri="{BB962C8B-B14F-4D97-AF65-F5344CB8AC3E}">
        <p14:creationId xmlns:p14="http://schemas.microsoft.com/office/powerpoint/2010/main" val="956683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bottom is our baseline slope</a:t>
            </a:r>
          </a:p>
          <a:p>
            <a:r>
              <a:rPr lang="en-US" dirty="0"/>
              <a:t>At the very top is our change in slope</a:t>
            </a:r>
          </a:p>
          <a:p>
            <a:r>
              <a:rPr lang="en-US" dirty="0"/>
              <a:t>And we include month, day and pre-post SAFE Act to predict number of shootings per day</a:t>
            </a:r>
          </a:p>
          <a:p>
            <a:endParaRPr lang="en-US" dirty="0"/>
          </a:p>
          <a:p>
            <a:r>
              <a:rPr lang="en-US" dirty="0"/>
              <a:t>Our intercept was 3.8 which is our expected number of shootings on a Friday in January, pre-SAFE Act passage</a:t>
            </a:r>
          </a:p>
          <a:p>
            <a:endParaRPr lang="en-US" dirty="0"/>
          </a:p>
          <a:p>
            <a:r>
              <a:rPr lang="en-US" dirty="0"/>
              <a:t>These covariates are interpreted similarly to how we interpret those in logistics regression.</a:t>
            </a:r>
          </a:p>
          <a:p>
            <a:endParaRPr lang="en-US" dirty="0"/>
          </a:p>
          <a:p>
            <a:r>
              <a:rPr lang="en-US" dirty="0"/>
              <a:t>A covariate of 1 means the variable makes no change on our expected number of shootings per day. </a:t>
            </a:r>
          </a:p>
          <a:p>
            <a:endParaRPr lang="en-US" dirty="0"/>
          </a:p>
          <a:p>
            <a:r>
              <a:rPr lang="en-US" dirty="0"/>
              <a:t>Below 1 represents a percent decrease in expectation and above 1 is a percent increase in expectation</a:t>
            </a:r>
          </a:p>
        </p:txBody>
      </p:sp>
      <p:sp>
        <p:nvSpPr>
          <p:cNvPr id="4" name="Slide Number Placeholder 3"/>
          <p:cNvSpPr>
            <a:spLocks noGrp="1"/>
          </p:cNvSpPr>
          <p:nvPr>
            <p:ph type="sldNum" sz="quarter" idx="5"/>
          </p:nvPr>
        </p:nvSpPr>
        <p:spPr/>
        <p:txBody>
          <a:bodyPr/>
          <a:lstStyle/>
          <a:p>
            <a:fld id="{FBBF8F17-A25D-43DA-9D21-58AF7DFAA9E4}" type="slidenum">
              <a:rPr lang="en-US" smtClean="0"/>
              <a:t>12</a:t>
            </a:fld>
            <a:endParaRPr lang="en-US"/>
          </a:p>
        </p:txBody>
      </p:sp>
    </p:spTree>
    <p:extLst>
      <p:ext uri="{BB962C8B-B14F-4D97-AF65-F5344CB8AC3E}">
        <p14:creationId xmlns:p14="http://schemas.microsoft.com/office/powerpoint/2010/main" val="1650880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1211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550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7668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6093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2287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1898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578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4437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8740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7613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35328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679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4/6/2020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3038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117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5794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08780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468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4/6/2020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120354138"/>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43" r:id="rId5"/>
    <p:sldLayoutId id="2147483744" r:id="rId6"/>
    <p:sldLayoutId id="2147483745" r:id="rId7"/>
    <p:sldLayoutId id="2147483746" r:id="rId8"/>
    <p:sldLayoutId id="2147483747" r:id="rId9"/>
    <p:sldLayoutId id="2147483748" r:id="rId10"/>
    <p:sldLayoutId id="2147483749" r:id="rId11"/>
    <p:sldLayoutId id="2147483755" r:id="rId12"/>
    <p:sldLayoutId id="2147483750" r:id="rId13"/>
    <p:sldLayoutId id="2147483751" r:id="rId14"/>
    <p:sldLayoutId id="2147483752" r:id="rId15"/>
    <p:sldLayoutId id="2147483753" r:id="rId16"/>
    <p:sldLayoutId id="2147483754" r:id="rId17"/>
  </p:sldLayoutIdLst>
  <p:hf sldNum="0" hdr="0" ftr="0" dt="0"/>
  <p:txStyles>
    <p:titleStyle>
      <a:lvl1pPr algn="ctr" defTabSz="457200" rtl="0" eaLnBrk="1" latinLnBrk="0" hangingPunct="1">
        <a:lnSpc>
          <a:spcPct val="90000"/>
        </a:lnSpc>
        <a:spcBef>
          <a:spcPct val="0"/>
        </a:spcBef>
        <a:buNone/>
        <a:defRPr sz="40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219201-236F-4198-9EB7-F85EBB270226}"/>
              </a:ext>
            </a:extLst>
          </p:cNvPr>
          <p:cNvPicPr>
            <a:picLocks noChangeAspect="1"/>
          </p:cNvPicPr>
          <p:nvPr/>
        </p:nvPicPr>
        <p:blipFill rotWithShape="1">
          <a:blip r:embed="rId3"/>
          <a:srcRect t="15730"/>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E546B53-3264-4C4B-8623-3ABC1427A1EF}"/>
              </a:ext>
            </a:extLst>
          </p:cNvPr>
          <p:cNvSpPr>
            <a:spLocks noGrp="1"/>
          </p:cNvSpPr>
          <p:nvPr>
            <p:ph type="ctrTitle"/>
          </p:nvPr>
        </p:nvSpPr>
        <p:spPr>
          <a:xfrm>
            <a:off x="2480733" y="2074339"/>
            <a:ext cx="7219954" cy="1828801"/>
          </a:xfrm>
        </p:spPr>
        <p:txBody>
          <a:bodyPr>
            <a:normAutofit/>
          </a:bodyPr>
          <a:lstStyle/>
          <a:p>
            <a:r>
              <a:rPr lang="en-US" sz="4100" b="1" dirty="0">
                <a:effectLst/>
              </a:rPr>
              <a:t>Investigating the Shooting-Free Weekend in New York City: Consequence or Coincidence?</a:t>
            </a:r>
          </a:p>
        </p:txBody>
      </p:sp>
      <p:sp>
        <p:nvSpPr>
          <p:cNvPr id="3" name="Subtitle 2">
            <a:extLst>
              <a:ext uri="{FF2B5EF4-FFF2-40B4-BE49-F238E27FC236}">
                <a16:creationId xmlns:a16="http://schemas.microsoft.com/office/drawing/2014/main" id="{D84E0B56-5A30-4449-8A7E-3A5B9F3120A3}"/>
              </a:ext>
            </a:extLst>
          </p:cNvPr>
          <p:cNvSpPr>
            <a:spLocks noGrp="1"/>
          </p:cNvSpPr>
          <p:nvPr>
            <p:ph type="subTitle" idx="1"/>
          </p:nvPr>
        </p:nvSpPr>
        <p:spPr>
          <a:xfrm>
            <a:off x="2480733" y="3903138"/>
            <a:ext cx="7219954" cy="1049867"/>
          </a:xfrm>
        </p:spPr>
        <p:txBody>
          <a:bodyPr>
            <a:normAutofit/>
          </a:bodyPr>
          <a:lstStyle/>
          <a:p>
            <a:r>
              <a:rPr lang="en-US" b="1" dirty="0">
                <a:solidFill>
                  <a:srgbClr val="BA9C7E"/>
                </a:solidFill>
              </a:rPr>
              <a:t>Rachel Weber</a:t>
            </a:r>
          </a:p>
          <a:p>
            <a:r>
              <a:rPr lang="en-US" b="1" dirty="0">
                <a:solidFill>
                  <a:srgbClr val="BA9C7E"/>
                </a:solidFill>
              </a:rPr>
              <a:t>Practice Presentation April 2020</a:t>
            </a:r>
          </a:p>
        </p:txBody>
      </p:sp>
    </p:spTree>
    <p:extLst>
      <p:ext uri="{BB962C8B-B14F-4D97-AF65-F5344CB8AC3E}">
        <p14:creationId xmlns:p14="http://schemas.microsoft.com/office/powerpoint/2010/main" val="4149351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120EE-127B-4F90-A11A-AD4C7BABC5B3}"/>
              </a:ext>
            </a:extLst>
          </p:cNvPr>
          <p:cNvSpPr>
            <a:spLocks noGrp="1"/>
          </p:cNvSpPr>
          <p:nvPr>
            <p:ph type="title"/>
          </p:nvPr>
        </p:nvSpPr>
        <p:spPr>
          <a:xfrm>
            <a:off x="919119" y="272716"/>
            <a:ext cx="10353762" cy="1257300"/>
          </a:xfrm>
        </p:spPr>
        <p:txBody>
          <a:bodyPr>
            <a:normAutofit/>
          </a:bodyPr>
          <a:lstStyle/>
          <a:p>
            <a:r>
              <a:rPr lang="en-US" b="1" dirty="0"/>
              <a:t>Methods</a:t>
            </a:r>
          </a:p>
        </p:txBody>
      </p:sp>
      <p:graphicFrame>
        <p:nvGraphicFramePr>
          <p:cNvPr id="21" name="Content Placeholder 2">
            <a:extLst>
              <a:ext uri="{FF2B5EF4-FFF2-40B4-BE49-F238E27FC236}">
                <a16:creationId xmlns:a16="http://schemas.microsoft.com/office/drawing/2014/main" id="{B0E2F9C3-844C-48F0-95DF-70AE9537D2CE}"/>
              </a:ext>
            </a:extLst>
          </p:cNvPr>
          <p:cNvGraphicFramePr>
            <a:graphicFrameLocks noGrp="1"/>
          </p:cNvGraphicFramePr>
          <p:nvPr>
            <p:ph idx="1"/>
            <p:extLst>
              <p:ext uri="{D42A27DB-BD31-4B8C-83A1-F6EECF244321}">
                <p14:modId xmlns:p14="http://schemas.microsoft.com/office/powerpoint/2010/main" val="4140638985"/>
              </p:ext>
            </p:extLst>
          </p:nvPr>
        </p:nvGraphicFramePr>
        <p:xfrm>
          <a:off x="360947" y="1638301"/>
          <a:ext cx="11658599" cy="44978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23396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912847-22A7-40E9-B432-7133C1F94FA0}"/>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Estimate table</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F4570F2F-14E1-407A-9F83-44E59D40A427}"/>
              </a:ext>
            </a:extLst>
          </p:cNvPr>
          <p:cNvGraphicFramePr>
            <a:graphicFrameLocks noGrp="1"/>
          </p:cNvGraphicFramePr>
          <p:nvPr>
            <p:extLst>
              <p:ext uri="{D42A27DB-BD31-4B8C-83A1-F6EECF244321}">
                <p14:modId xmlns:p14="http://schemas.microsoft.com/office/powerpoint/2010/main" val="1871623260"/>
              </p:ext>
            </p:extLst>
          </p:nvPr>
        </p:nvGraphicFramePr>
        <p:xfrm>
          <a:off x="4800599" y="156410"/>
          <a:ext cx="7230979" cy="6581278"/>
        </p:xfrm>
        <a:graphic>
          <a:graphicData uri="http://schemas.openxmlformats.org/drawingml/2006/table">
            <a:tbl>
              <a:tblPr firstRow="1" firstCol="1" bandRow="1">
                <a:tableStyleId>{8EC20E35-A176-4012-BC5E-935CFFF8708E}</a:tableStyleId>
              </a:tblPr>
              <a:tblGrid>
                <a:gridCol w="2359583">
                  <a:extLst>
                    <a:ext uri="{9D8B030D-6E8A-4147-A177-3AD203B41FA5}">
                      <a16:colId xmlns:a16="http://schemas.microsoft.com/office/drawing/2014/main" val="1946337345"/>
                    </a:ext>
                  </a:extLst>
                </a:gridCol>
                <a:gridCol w="1370080">
                  <a:extLst>
                    <a:ext uri="{9D8B030D-6E8A-4147-A177-3AD203B41FA5}">
                      <a16:colId xmlns:a16="http://schemas.microsoft.com/office/drawing/2014/main" val="3568499664"/>
                    </a:ext>
                  </a:extLst>
                </a:gridCol>
                <a:gridCol w="1293965">
                  <a:extLst>
                    <a:ext uri="{9D8B030D-6E8A-4147-A177-3AD203B41FA5}">
                      <a16:colId xmlns:a16="http://schemas.microsoft.com/office/drawing/2014/main" val="570807953"/>
                    </a:ext>
                  </a:extLst>
                </a:gridCol>
                <a:gridCol w="2207351">
                  <a:extLst>
                    <a:ext uri="{9D8B030D-6E8A-4147-A177-3AD203B41FA5}">
                      <a16:colId xmlns:a16="http://schemas.microsoft.com/office/drawing/2014/main" val="2545991273"/>
                    </a:ext>
                  </a:extLst>
                </a:gridCol>
              </a:tblGrid>
              <a:tr h="299149">
                <a:tc>
                  <a:txBody>
                    <a:bodyPr/>
                    <a:lstStyle/>
                    <a:p>
                      <a:pPr marL="0" marR="0">
                        <a:lnSpc>
                          <a:spcPct val="115000"/>
                        </a:lnSpc>
                        <a:spcBef>
                          <a:spcPts val="0"/>
                        </a:spcBef>
                        <a:spcAft>
                          <a:spcPts val="0"/>
                        </a:spcAft>
                      </a:pPr>
                      <a:r>
                        <a:rPr lang="en-US" sz="1200">
                          <a:effectLst/>
                        </a:rPr>
                        <a:t>Variable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Estimate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P-Value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95% Confidence Interval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extLst>
                  <a:ext uri="{0D108BD9-81ED-4DB2-BD59-A6C34878D82A}">
                    <a16:rowId xmlns:a16="http://schemas.microsoft.com/office/drawing/2014/main" val="431909261"/>
                  </a:ext>
                </a:extLst>
              </a:tr>
              <a:tr h="299149">
                <a:tc>
                  <a:txBody>
                    <a:bodyPr/>
                    <a:lstStyle/>
                    <a:p>
                      <a:pPr marL="0" marR="0">
                        <a:lnSpc>
                          <a:spcPct val="115000"/>
                        </a:lnSpc>
                        <a:spcBef>
                          <a:spcPts val="0"/>
                        </a:spcBef>
                        <a:spcAft>
                          <a:spcPts val="0"/>
                        </a:spcAft>
                      </a:pPr>
                      <a:r>
                        <a:rPr lang="en-US" sz="1200">
                          <a:effectLst/>
                        </a:rPr>
                        <a:t>Intercept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3.88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&lt;.001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(3.53, 4.28)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extLst>
                  <a:ext uri="{0D108BD9-81ED-4DB2-BD59-A6C34878D82A}">
                    <a16:rowId xmlns:a16="http://schemas.microsoft.com/office/drawing/2014/main" val="1691376566"/>
                  </a:ext>
                </a:extLst>
              </a:tr>
              <a:tr h="299149">
                <a:tc>
                  <a:txBody>
                    <a:bodyPr/>
                    <a:lstStyle/>
                    <a:p>
                      <a:pPr marL="0" marR="0">
                        <a:lnSpc>
                          <a:spcPct val="115000"/>
                        </a:lnSpc>
                        <a:spcBef>
                          <a:spcPts val="0"/>
                        </a:spcBef>
                        <a:spcAft>
                          <a:spcPts val="0"/>
                        </a:spcAft>
                      </a:pPr>
                      <a:r>
                        <a:rPr lang="en-US" sz="1200">
                          <a:effectLst/>
                        </a:rPr>
                        <a:t>Baseline Slope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0.98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0.009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(0.97,1)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extLst>
                  <a:ext uri="{0D108BD9-81ED-4DB2-BD59-A6C34878D82A}">
                    <a16:rowId xmlns:a16="http://schemas.microsoft.com/office/drawing/2014/main" val="3232747020"/>
                  </a:ext>
                </a:extLst>
              </a:tr>
              <a:tr h="299149">
                <a:tc>
                  <a:txBody>
                    <a:bodyPr/>
                    <a:lstStyle/>
                    <a:p>
                      <a:pPr marL="0" marR="0">
                        <a:lnSpc>
                          <a:spcPct val="115000"/>
                        </a:lnSpc>
                        <a:spcBef>
                          <a:spcPts val="0"/>
                        </a:spcBef>
                        <a:spcAft>
                          <a:spcPts val="0"/>
                        </a:spcAft>
                      </a:pPr>
                      <a:r>
                        <a:rPr lang="en-US" sz="1200">
                          <a:effectLst/>
                        </a:rPr>
                        <a:t>Day (Monday)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1.06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0.133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(0.98, 1.14)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extLst>
                  <a:ext uri="{0D108BD9-81ED-4DB2-BD59-A6C34878D82A}">
                    <a16:rowId xmlns:a16="http://schemas.microsoft.com/office/drawing/2014/main" val="2216636377"/>
                  </a:ext>
                </a:extLst>
              </a:tr>
              <a:tr h="299149">
                <a:tc>
                  <a:txBody>
                    <a:bodyPr/>
                    <a:lstStyle/>
                    <a:p>
                      <a:pPr marL="0" marR="0">
                        <a:lnSpc>
                          <a:spcPct val="115000"/>
                        </a:lnSpc>
                        <a:spcBef>
                          <a:spcPts val="0"/>
                        </a:spcBef>
                        <a:spcAft>
                          <a:spcPts val="0"/>
                        </a:spcAft>
                      </a:pPr>
                      <a:r>
                        <a:rPr lang="en-US" sz="1200">
                          <a:effectLst/>
                        </a:rPr>
                        <a:t>Day (Tuesday)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&lt;.001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(0.8, 0.93)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extLst>
                  <a:ext uri="{0D108BD9-81ED-4DB2-BD59-A6C34878D82A}">
                    <a16:rowId xmlns:a16="http://schemas.microsoft.com/office/drawing/2014/main" val="362091275"/>
                  </a:ext>
                </a:extLst>
              </a:tr>
              <a:tr h="299149">
                <a:tc>
                  <a:txBody>
                    <a:bodyPr/>
                    <a:lstStyle/>
                    <a:p>
                      <a:pPr marL="0" marR="0">
                        <a:lnSpc>
                          <a:spcPct val="115000"/>
                        </a:lnSpc>
                        <a:spcBef>
                          <a:spcPts val="0"/>
                        </a:spcBef>
                        <a:spcAft>
                          <a:spcPts val="0"/>
                        </a:spcAft>
                      </a:pPr>
                      <a:r>
                        <a:rPr lang="en-US" sz="1200">
                          <a:effectLst/>
                        </a:rPr>
                        <a:t>Day (Wednesday)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0.82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&lt;.001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(0.76, 0.88)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extLst>
                  <a:ext uri="{0D108BD9-81ED-4DB2-BD59-A6C34878D82A}">
                    <a16:rowId xmlns:a16="http://schemas.microsoft.com/office/drawing/2014/main" val="3844103896"/>
                  </a:ext>
                </a:extLst>
              </a:tr>
              <a:tr h="299149">
                <a:tc>
                  <a:txBody>
                    <a:bodyPr/>
                    <a:lstStyle/>
                    <a:p>
                      <a:pPr marL="0" marR="0">
                        <a:lnSpc>
                          <a:spcPct val="115000"/>
                        </a:lnSpc>
                        <a:spcBef>
                          <a:spcPts val="0"/>
                        </a:spcBef>
                        <a:spcAft>
                          <a:spcPts val="0"/>
                        </a:spcAft>
                      </a:pPr>
                      <a:r>
                        <a:rPr lang="en-US" sz="1200">
                          <a:effectLst/>
                        </a:rPr>
                        <a:t>Day (Thursday)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0.81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&lt;.001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(0.75, 0.87)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extLst>
                  <a:ext uri="{0D108BD9-81ED-4DB2-BD59-A6C34878D82A}">
                    <a16:rowId xmlns:a16="http://schemas.microsoft.com/office/drawing/2014/main" val="703747011"/>
                  </a:ext>
                </a:extLst>
              </a:tr>
              <a:tr h="299149">
                <a:tc>
                  <a:txBody>
                    <a:bodyPr/>
                    <a:lstStyle/>
                    <a:p>
                      <a:pPr marL="0" marR="0">
                        <a:lnSpc>
                          <a:spcPct val="115000"/>
                        </a:lnSpc>
                        <a:spcBef>
                          <a:spcPts val="0"/>
                        </a:spcBef>
                        <a:spcAft>
                          <a:spcPts val="0"/>
                        </a:spcAft>
                      </a:pPr>
                      <a:r>
                        <a:rPr lang="en-US" sz="1200">
                          <a:effectLst/>
                        </a:rPr>
                        <a:t>Day (Saturday)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1.44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&lt;.001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(1.35, 1.55)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extLst>
                  <a:ext uri="{0D108BD9-81ED-4DB2-BD59-A6C34878D82A}">
                    <a16:rowId xmlns:a16="http://schemas.microsoft.com/office/drawing/2014/main" val="1429145466"/>
                  </a:ext>
                </a:extLst>
              </a:tr>
              <a:tr h="299149">
                <a:tc>
                  <a:txBody>
                    <a:bodyPr/>
                    <a:lstStyle/>
                    <a:p>
                      <a:pPr marL="0" marR="0">
                        <a:lnSpc>
                          <a:spcPct val="115000"/>
                        </a:lnSpc>
                        <a:spcBef>
                          <a:spcPts val="0"/>
                        </a:spcBef>
                        <a:spcAft>
                          <a:spcPts val="0"/>
                        </a:spcAft>
                      </a:pPr>
                      <a:r>
                        <a:rPr lang="en-US" sz="1200">
                          <a:effectLst/>
                        </a:rPr>
                        <a:t>Day (Sunday)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1.53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&lt;.001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(1.42, 1.64)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extLst>
                  <a:ext uri="{0D108BD9-81ED-4DB2-BD59-A6C34878D82A}">
                    <a16:rowId xmlns:a16="http://schemas.microsoft.com/office/drawing/2014/main" val="4017178148"/>
                  </a:ext>
                </a:extLst>
              </a:tr>
              <a:tr h="299149">
                <a:tc>
                  <a:txBody>
                    <a:bodyPr/>
                    <a:lstStyle/>
                    <a:p>
                      <a:pPr marL="0" marR="0">
                        <a:lnSpc>
                          <a:spcPct val="115000"/>
                        </a:lnSpc>
                        <a:spcBef>
                          <a:spcPts val="0"/>
                        </a:spcBef>
                        <a:spcAft>
                          <a:spcPts val="0"/>
                        </a:spcAft>
                      </a:pPr>
                      <a:r>
                        <a:rPr lang="en-US" sz="1200">
                          <a:effectLst/>
                        </a:rPr>
                        <a:t>Pre-Post SAFE Act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&lt;.001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(0.8, 0.93)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extLst>
                  <a:ext uri="{0D108BD9-81ED-4DB2-BD59-A6C34878D82A}">
                    <a16:rowId xmlns:a16="http://schemas.microsoft.com/office/drawing/2014/main" val="631449318"/>
                  </a:ext>
                </a:extLst>
              </a:tr>
              <a:tr h="299149">
                <a:tc>
                  <a:txBody>
                    <a:bodyPr/>
                    <a:lstStyle/>
                    <a:p>
                      <a:pPr marL="0" marR="0">
                        <a:lnSpc>
                          <a:spcPct val="115000"/>
                        </a:lnSpc>
                        <a:spcBef>
                          <a:spcPts val="0"/>
                        </a:spcBef>
                        <a:spcAft>
                          <a:spcPts val="0"/>
                        </a:spcAft>
                      </a:pPr>
                      <a:r>
                        <a:rPr lang="en-US" sz="1200">
                          <a:effectLst/>
                        </a:rPr>
                        <a:t>Intervention Slope Change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0.94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&lt;.001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(0.92, 0.96)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extLst>
                  <a:ext uri="{0D108BD9-81ED-4DB2-BD59-A6C34878D82A}">
                    <a16:rowId xmlns:a16="http://schemas.microsoft.com/office/drawing/2014/main" val="1204319175"/>
                  </a:ext>
                </a:extLst>
              </a:tr>
              <a:tr h="299149">
                <a:tc>
                  <a:txBody>
                    <a:bodyPr/>
                    <a:lstStyle/>
                    <a:p>
                      <a:pPr marL="0" marR="0">
                        <a:lnSpc>
                          <a:spcPct val="115000"/>
                        </a:lnSpc>
                        <a:spcBef>
                          <a:spcPts val="0"/>
                        </a:spcBef>
                        <a:spcAft>
                          <a:spcPts val="0"/>
                        </a:spcAft>
                      </a:pPr>
                      <a:r>
                        <a:rPr lang="en-US" sz="1200">
                          <a:effectLst/>
                        </a:rPr>
                        <a:t>Month (February)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0.002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(0.77, 0.94)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extLst>
                  <a:ext uri="{0D108BD9-81ED-4DB2-BD59-A6C34878D82A}">
                    <a16:rowId xmlns:a16="http://schemas.microsoft.com/office/drawing/2014/main" val="3420579969"/>
                  </a:ext>
                </a:extLst>
              </a:tr>
              <a:tr h="299149">
                <a:tc>
                  <a:txBody>
                    <a:bodyPr/>
                    <a:lstStyle/>
                    <a:p>
                      <a:pPr marL="0" marR="0">
                        <a:lnSpc>
                          <a:spcPct val="115000"/>
                        </a:lnSpc>
                        <a:spcBef>
                          <a:spcPts val="0"/>
                        </a:spcBef>
                        <a:spcAft>
                          <a:spcPts val="0"/>
                        </a:spcAft>
                      </a:pPr>
                      <a:r>
                        <a:rPr lang="en-US" sz="1200">
                          <a:effectLst/>
                        </a:rPr>
                        <a:t>Month (March)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0.95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0.291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(0.86, 1.05)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extLst>
                  <a:ext uri="{0D108BD9-81ED-4DB2-BD59-A6C34878D82A}">
                    <a16:rowId xmlns:a16="http://schemas.microsoft.com/office/drawing/2014/main" val="1361109602"/>
                  </a:ext>
                </a:extLst>
              </a:tr>
              <a:tr h="299149">
                <a:tc>
                  <a:txBody>
                    <a:bodyPr/>
                    <a:lstStyle/>
                    <a:p>
                      <a:pPr marL="0" marR="0">
                        <a:lnSpc>
                          <a:spcPct val="115000"/>
                        </a:lnSpc>
                        <a:spcBef>
                          <a:spcPts val="0"/>
                        </a:spcBef>
                        <a:spcAft>
                          <a:spcPts val="0"/>
                        </a:spcAft>
                      </a:pPr>
                      <a:r>
                        <a:rPr lang="en-US" sz="1200">
                          <a:effectLst/>
                        </a:rPr>
                        <a:t>Month (April)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1.16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0.003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(1.05, 1.28)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extLst>
                  <a:ext uri="{0D108BD9-81ED-4DB2-BD59-A6C34878D82A}">
                    <a16:rowId xmlns:a16="http://schemas.microsoft.com/office/drawing/2014/main" val="4203371637"/>
                  </a:ext>
                </a:extLst>
              </a:tr>
              <a:tr h="299149">
                <a:tc>
                  <a:txBody>
                    <a:bodyPr/>
                    <a:lstStyle/>
                    <a:p>
                      <a:pPr marL="0" marR="0">
                        <a:lnSpc>
                          <a:spcPct val="115000"/>
                        </a:lnSpc>
                        <a:spcBef>
                          <a:spcPts val="0"/>
                        </a:spcBef>
                        <a:spcAft>
                          <a:spcPts val="0"/>
                        </a:spcAft>
                      </a:pPr>
                      <a:r>
                        <a:rPr lang="en-US" sz="1200">
                          <a:effectLst/>
                        </a:rPr>
                        <a:t>Month (May)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1.46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&lt;.001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(1.32, 1.6)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extLst>
                  <a:ext uri="{0D108BD9-81ED-4DB2-BD59-A6C34878D82A}">
                    <a16:rowId xmlns:a16="http://schemas.microsoft.com/office/drawing/2014/main" val="565036435"/>
                  </a:ext>
                </a:extLst>
              </a:tr>
              <a:tr h="299149">
                <a:tc>
                  <a:txBody>
                    <a:bodyPr/>
                    <a:lstStyle/>
                    <a:p>
                      <a:pPr marL="0" marR="0">
                        <a:lnSpc>
                          <a:spcPct val="115000"/>
                        </a:lnSpc>
                        <a:spcBef>
                          <a:spcPts val="0"/>
                        </a:spcBef>
                        <a:spcAft>
                          <a:spcPts val="0"/>
                        </a:spcAft>
                      </a:pPr>
                      <a:r>
                        <a:rPr lang="en-US" sz="1200">
                          <a:effectLst/>
                        </a:rPr>
                        <a:t>Month (June)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1.61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&lt;.001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(1.47, 1.77)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extLst>
                  <a:ext uri="{0D108BD9-81ED-4DB2-BD59-A6C34878D82A}">
                    <a16:rowId xmlns:a16="http://schemas.microsoft.com/office/drawing/2014/main" val="106144284"/>
                  </a:ext>
                </a:extLst>
              </a:tr>
              <a:tr h="299149">
                <a:tc>
                  <a:txBody>
                    <a:bodyPr/>
                    <a:lstStyle/>
                    <a:p>
                      <a:pPr marL="0" marR="0">
                        <a:lnSpc>
                          <a:spcPct val="115000"/>
                        </a:lnSpc>
                        <a:spcBef>
                          <a:spcPts val="0"/>
                        </a:spcBef>
                        <a:spcAft>
                          <a:spcPts val="0"/>
                        </a:spcAft>
                      </a:pPr>
                      <a:r>
                        <a:rPr lang="en-US" sz="1200">
                          <a:effectLst/>
                        </a:rPr>
                        <a:t>Month (July)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1.76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&lt;.001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(1.61, 1.93)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extLst>
                  <a:ext uri="{0D108BD9-81ED-4DB2-BD59-A6C34878D82A}">
                    <a16:rowId xmlns:a16="http://schemas.microsoft.com/office/drawing/2014/main" val="3890688571"/>
                  </a:ext>
                </a:extLst>
              </a:tr>
              <a:tr h="299149">
                <a:tc>
                  <a:txBody>
                    <a:bodyPr/>
                    <a:lstStyle/>
                    <a:p>
                      <a:pPr marL="0" marR="0">
                        <a:lnSpc>
                          <a:spcPct val="115000"/>
                        </a:lnSpc>
                        <a:spcBef>
                          <a:spcPts val="0"/>
                        </a:spcBef>
                        <a:spcAft>
                          <a:spcPts val="0"/>
                        </a:spcAft>
                      </a:pPr>
                      <a:r>
                        <a:rPr lang="en-US" sz="1200">
                          <a:effectLst/>
                        </a:rPr>
                        <a:t>Month (August)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1.76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&lt;.001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(1.6, 1.92)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extLst>
                  <a:ext uri="{0D108BD9-81ED-4DB2-BD59-A6C34878D82A}">
                    <a16:rowId xmlns:a16="http://schemas.microsoft.com/office/drawing/2014/main" val="2632257280"/>
                  </a:ext>
                </a:extLst>
              </a:tr>
              <a:tr h="299149">
                <a:tc>
                  <a:txBody>
                    <a:bodyPr/>
                    <a:lstStyle/>
                    <a:p>
                      <a:pPr marL="0" marR="0">
                        <a:lnSpc>
                          <a:spcPct val="115000"/>
                        </a:lnSpc>
                        <a:spcBef>
                          <a:spcPts val="0"/>
                        </a:spcBef>
                        <a:spcAft>
                          <a:spcPts val="0"/>
                        </a:spcAft>
                      </a:pPr>
                      <a:r>
                        <a:rPr lang="en-US" sz="1200">
                          <a:effectLst/>
                        </a:rPr>
                        <a:t>Month (September)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&lt;.001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(1.37, 1.65)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extLst>
                  <a:ext uri="{0D108BD9-81ED-4DB2-BD59-A6C34878D82A}">
                    <a16:rowId xmlns:a16="http://schemas.microsoft.com/office/drawing/2014/main" val="1435133198"/>
                  </a:ext>
                </a:extLst>
              </a:tr>
              <a:tr h="299149">
                <a:tc>
                  <a:txBody>
                    <a:bodyPr/>
                    <a:lstStyle/>
                    <a:p>
                      <a:pPr marL="0" marR="0">
                        <a:lnSpc>
                          <a:spcPct val="115000"/>
                        </a:lnSpc>
                        <a:spcBef>
                          <a:spcPts val="0"/>
                        </a:spcBef>
                        <a:spcAft>
                          <a:spcPts val="0"/>
                        </a:spcAft>
                      </a:pPr>
                      <a:r>
                        <a:rPr lang="en-US" sz="1200">
                          <a:effectLst/>
                        </a:rPr>
                        <a:t>Month (October)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1.35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&lt;.001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(1.22, 1.48)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extLst>
                  <a:ext uri="{0D108BD9-81ED-4DB2-BD59-A6C34878D82A}">
                    <a16:rowId xmlns:a16="http://schemas.microsoft.com/office/drawing/2014/main" val="3005649250"/>
                  </a:ext>
                </a:extLst>
              </a:tr>
              <a:tr h="299149">
                <a:tc>
                  <a:txBody>
                    <a:bodyPr/>
                    <a:lstStyle/>
                    <a:p>
                      <a:pPr marL="0" marR="0">
                        <a:lnSpc>
                          <a:spcPct val="115000"/>
                        </a:lnSpc>
                        <a:spcBef>
                          <a:spcPts val="0"/>
                        </a:spcBef>
                        <a:spcAft>
                          <a:spcPts val="0"/>
                        </a:spcAft>
                      </a:pPr>
                      <a:r>
                        <a:rPr lang="en-US" sz="1200">
                          <a:effectLst/>
                        </a:rPr>
                        <a:t>Month (November)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1.17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0.002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(1.06, 1.29)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extLst>
                  <a:ext uri="{0D108BD9-81ED-4DB2-BD59-A6C34878D82A}">
                    <a16:rowId xmlns:a16="http://schemas.microsoft.com/office/drawing/2014/main" val="872493678"/>
                  </a:ext>
                </a:extLst>
              </a:tr>
              <a:tr h="299149">
                <a:tc>
                  <a:txBody>
                    <a:bodyPr/>
                    <a:lstStyle/>
                    <a:p>
                      <a:pPr marL="0" marR="0">
                        <a:lnSpc>
                          <a:spcPct val="115000"/>
                        </a:lnSpc>
                        <a:spcBef>
                          <a:spcPts val="0"/>
                        </a:spcBef>
                        <a:spcAft>
                          <a:spcPts val="0"/>
                        </a:spcAft>
                      </a:pPr>
                      <a:r>
                        <a:rPr lang="en-US" sz="1200">
                          <a:effectLst/>
                        </a:rPr>
                        <a:t>Month (December)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1.17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a:effectLst/>
                        </a:rPr>
                        <a:t>0.001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tc>
                  <a:txBody>
                    <a:bodyPr/>
                    <a:lstStyle/>
                    <a:p>
                      <a:pPr marL="0" marR="0">
                        <a:lnSpc>
                          <a:spcPct val="115000"/>
                        </a:lnSpc>
                        <a:spcBef>
                          <a:spcPts val="0"/>
                        </a:spcBef>
                        <a:spcAft>
                          <a:spcPts val="0"/>
                        </a:spcAft>
                      </a:pPr>
                      <a:r>
                        <a:rPr lang="en-US" sz="1200" dirty="0">
                          <a:effectLst/>
                        </a:rPr>
                        <a:t>(1.06, 1.29)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8286" marR="78286" marT="0" marB="0"/>
                </a:tc>
                <a:extLst>
                  <a:ext uri="{0D108BD9-81ED-4DB2-BD59-A6C34878D82A}">
                    <a16:rowId xmlns:a16="http://schemas.microsoft.com/office/drawing/2014/main" val="2358812785"/>
                  </a:ext>
                </a:extLst>
              </a:tr>
            </a:tbl>
          </a:graphicData>
        </a:graphic>
      </p:graphicFrame>
    </p:spTree>
    <p:extLst>
      <p:ext uri="{BB962C8B-B14F-4D97-AF65-F5344CB8AC3E}">
        <p14:creationId xmlns:p14="http://schemas.microsoft.com/office/powerpoint/2010/main" val="1906298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F7EAA2-6E21-4FFF-9407-3A4F404EDB44}"/>
              </a:ext>
            </a:extLst>
          </p:cNvPr>
          <p:cNvSpPr>
            <a:spLocks noGrp="1"/>
          </p:cNvSpPr>
          <p:nvPr>
            <p:ph type="title"/>
          </p:nvPr>
        </p:nvSpPr>
        <p:spPr>
          <a:xfrm>
            <a:off x="456898" y="134868"/>
            <a:ext cx="3382638" cy="1370605"/>
          </a:xfrm>
        </p:spPr>
        <p:txBody>
          <a:bodyPr>
            <a:normAutofit/>
          </a:bodyPr>
          <a:lstStyle/>
          <a:p>
            <a:pPr algn="l"/>
            <a:r>
              <a:rPr lang="en-US" sz="3000" b="1"/>
              <a:t>Results: Day Level</a:t>
            </a:r>
            <a:endParaRPr lang="en-US" sz="3000" b="1" dirty="0"/>
          </a:p>
        </p:txBody>
      </p:sp>
      <p:sp>
        <p:nvSpPr>
          <p:cNvPr id="8" name="Content Placeholder 7">
            <a:extLst>
              <a:ext uri="{FF2B5EF4-FFF2-40B4-BE49-F238E27FC236}">
                <a16:creationId xmlns:a16="http://schemas.microsoft.com/office/drawing/2014/main" id="{E73DC569-097B-4A70-B2AB-6C78B3F0F556}"/>
              </a:ext>
            </a:extLst>
          </p:cNvPr>
          <p:cNvSpPr>
            <a:spLocks noGrp="1"/>
          </p:cNvSpPr>
          <p:nvPr>
            <p:ph idx="1"/>
          </p:nvPr>
        </p:nvSpPr>
        <p:spPr>
          <a:xfrm>
            <a:off x="-96108" y="1354461"/>
            <a:ext cx="4271880" cy="4296542"/>
          </a:xfrm>
        </p:spPr>
        <p:txBody>
          <a:bodyPr>
            <a:normAutofit/>
          </a:bodyPr>
          <a:lstStyle/>
          <a:p>
            <a:pPr marL="379800" indent="-342900">
              <a:lnSpc>
                <a:spcPct val="100000"/>
              </a:lnSpc>
              <a:buAutoNum type="arabicPeriod"/>
            </a:pPr>
            <a:endParaRPr lang="en-US" sz="1600" dirty="0"/>
          </a:p>
          <a:p>
            <a:pPr marL="379800" indent="-342900">
              <a:lnSpc>
                <a:spcPct val="100000"/>
              </a:lnSpc>
              <a:buAutoNum type="arabicPeriod"/>
            </a:pPr>
            <a:endParaRPr lang="en-US" sz="1600" dirty="0"/>
          </a:p>
        </p:txBody>
      </p:sp>
      <p:sp>
        <p:nvSpPr>
          <p:cNvPr id="6" name="TextBox 5">
            <a:extLst>
              <a:ext uri="{FF2B5EF4-FFF2-40B4-BE49-F238E27FC236}">
                <a16:creationId xmlns:a16="http://schemas.microsoft.com/office/drawing/2014/main" id="{E239E4DA-637D-4A1E-84C9-23A2F6DAB144}"/>
              </a:ext>
            </a:extLst>
          </p:cNvPr>
          <p:cNvSpPr txBox="1"/>
          <p:nvPr/>
        </p:nvSpPr>
        <p:spPr>
          <a:xfrm>
            <a:off x="1007661" y="6299833"/>
            <a:ext cx="4477385" cy="461665"/>
          </a:xfrm>
          <a:prstGeom prst="rect">
            <a:avLst/>
          </a:prstGeom>
          <a:noFill/>
        </p:spPr>
        <p:txBody>
          <a:bodyPr wrap="square" rtlCol="0">
            <a:spAutoFit/>
          </a:bodyPr>
          <a:lstStyle/>
          <a:p>
            <a:r>
              <a:rPr lang="en-US" sz="2400" b="1" dirty="0">
                <a:solidFill>
                  <a:schemeClr val="accent1">
                    <a:lumMod val="60000"/>
                    <a:lumOff val="40000"/>
                  </a:schemeClr>
                </a:solidFill>
              </a:rPr>
              <a:t>Intercept: 3.8 shootings per day</a:t>
            </a:r>
            <a:endParaRPr lang="en-US" b="1" dirty="0">
              <a:solidFill>
                <a:schemeClr val="accent1">
                  <a:lumMod val="60000"/>
                  <a:lumOff val="40000"/>
                </a:schemeClr>
              </a:solidFill>
            </a:endParaRPr>
          </a:p>
        </p:txBody>
      </p:sp>
      <p:pic>
        <p:nvPicPr>
          <p:cNvPr id="7" name="Picture 6">
            <a:extLst>
              <a:ext uri="{FF2B5EF4-FFF2-40B4-BE49-F238E27FC236}">
                <a16:creationId xmlns:a16="http://schemas.microsoft.com/office/drawing/2014/main" id="{8CCBA8FF-622F-407E-A5C8-E0CF3333EA54}"/>
              </a:ext>
            </a:extLst>
          </p:cNvPr>
          <p:cNvPicPr>
            <a:picLocks noChangeAspect="1"/>
          </p:cNvPicPr>
          <p:nvPr/>
        </p:nvPicPr>
        <p:blipFill>
          <a:blip r:embed="rId4"/>
          <a:stretch>
            <a:fillRect/>
          </a:stretch>
        </p:blipFill>
        <p:spPr>
          <a:xfrm>
            <a:off x="1007661" y="1104096"/>
            <a:ext cx="10176677" cy="5176205"/>
          </a:xfrm>
          <a:prstGeom prst="rect">
            <a:avLst/>
          </a:prstGeom>
        </p:spPr>
      </p:pic>
    </p:spTree>
    <p:extLst>
      <p:ext uri="{BB962C8B-B14F-4D97-AF65-F5344CB8AC3E}">
        <p14:creationId xmlns:p14="http://schemas.microsoft.com/office/powerpoint/2010/main" val="884440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F7EAA2-6E21-4FFF-9407-3A4F404EDB44}"/>
              </a:ext>
            </a:extLst>
          </p:cNvPr>
          <p:cNvSpPr>
            <a:spLocks noGrp="1"/>
          </p:cNvSpPr>
          <p:nvPr>
            <p:ph type="title"/>
          </p:nvPr>
        </p:nvSpPr>
        <p:spPr>
          <a:xfrm>
            <a:off x="456898" y="134868"/>
            <a:ext cx="3382638" cy="1370605"/>
          </a:xfrm>
        </p:spPr>
        <p:txBody>
          <a:bodyPr>
            <a:normAutofit/>
          </a:bodyPr>
          <a:lstStyle/>
          <a:p>
            <a:pPr algn="l"/>
            <a:r>
              <a:rPr lang="en-US" sz="3000" b="1"/>
              <a:t>Results: Day Level</a:t>
            </a:r>
            <a:endParaRPr lang="en-US" sz="3000" b="1" dirty="0"/>
          </a:p>
        </p:txBody>
      </p:sp>
      <p:sp>
        <p:nvSpPr>
          <p:cNvPr id="8" name="Content Placeholder 7">
            <a:extLst>
              <a:ext uri="{FF2B5EF4-FFF2-40B4-BE49-F238E27FC236}">
                <a16:creationId xmlns:a16="http://schemas.microsoft.com/office/drawing/2014/main" id="{E73DC569-097B-4A70-B2AB-6C78B3F0F556}"/>
              </a:ext>
            </a:extLst>
          </p:cNvPr>
          <p:cNvSpPr>
            <a:spLocks noGrp="1"/>
          </p:cNvSpPr>
          <p:nvPr>
            <p:ph idx="1"/>
          </p:nvPr>
        </p:nvSpPr>
        <p:spPr>
          <a:xfrm>
            <a:off x="-96108" y="1354461"/>
            <a:ext cx="4271880" cy="4296542"/>
          </a:xfrm>
        </p:spPr>
        <p:txBody>
          <a:bodyPr>
            <a:normAutofit/>
          </a:bodyPr>
          <a:lstStyle/>
          <a:p>
            <a:pPr marL="379800" indent="-342900">
              <a:lnSpc>
                <a:spcPct val="100000"/>
              </a:lnSpc>
              <a:buAutoNum type="arabicPeriod"/>
            </a:pPr>
            <a:endParaRPr lang="en-US" sz="1600" dirty="0"/>
          </a:p>
          <a:p>
            <a:pPr marL="379800" indent="-342900">
              <a:lnSpc>
                <a:spcPct val="100000"/>
              </a:lnSpc>
              <a:buAutoNum type="arabicPeriod"/>
            </a:pPr>
            <a:endParaRPr lang="en-US" sz="1600" dirty="0"/>
          </a:p>
        </p:txBody>
      </p:sp>
      <p:sp>
        <p:nvSpPr>
          <p:cNvPr id="6" name="TextBox 5">
            <a:extLst>
              <a:ext uri="{FF2B5EF4-FFF2-40B4-BE49-F238E27FC236}">
                <a16:creationId xmlns:a16="http://schemas.microsoft.com/office/drawing/2014/main" id="{E239E4DA-637D-4A1E-84C9-23A2F6DAB144}"/>
              </a:ext>
            </a:extLst>
          </p:cNvPr>
          <p:cNvSpPr txBox="1"/>
          <p:nvPr/>
        </p:nvSpPr>
        <p:spPr>
          <a:xfrm>
            <a:off x="1007661" y="6299833"/>
            <a:ext cx="4477385" cy="461665"/>
          </a:xfrm>
          <a:prstGeom prst="rect">
            <a:avLst/>
          </a:prstGeom>
          <a:noFill/>
        </p:spPr>
        <p:txBody>
          <a:bodyPr wrap="square" rtlCol="0">
            <a:spAutoFit/>
          </a:bodyPr>
          <a:lstStyle/>
          <a:p>
            <a:r>
              <a:rPr lang="en-US" sz="2400" b="1" dirty="0">
                <a:solidFill>
                  <a:schemeClr val="accent1">
                    <a:lumMod val="60000"/>
                    <a:lumOff val="40000"/>
                  </a:schemeClr>
                </a:solidFill>
              </a:rPr>
              <a:t>Intercept: 3.8 shootings per day</a:t>
            </a:r>
            <a:endParaRPr lang="en-US" b="1" dirty="0">
              <a:solidFill>
                <a:schemeClr val="accent1">
                  <a:lumMod val="60000"/>
                  <a:lumOff val="40000"/>
                </a:schemeClr>
              </a:solidFill>
            </a:endParaRPr>
          </a:p>
        </p:txBody>
      </p:sp>
      <p:pic>
        <p:nvPicPr>
          <p:cNvPr id="7" name="Picture 6">
            <a:extLst>
              <a:ext uri="{FF2B5EF4-FFF2-40B4-BE49-F238E27FC236}">
                <a16:creationId xmlns:a16="http://schemas.microsoft.com/office/drawing/2014/main" id="{8CCBA8FF-622F-407E-A5C8-E0CF3333EA54}"/>
              </a:ext>
            </a:extLst>
          </p:cNvPr>
          <p:cNvPicPr>
            <a:picLocks noChangeAspect="1"/>
          </p:cNvPicPr>
          <p:nvPr/>
        </p:nvPicPr>
        <p:blipFill>
          <a:blip r:embed="rId4"/>
          <a:stretch>
            <a:fillRect/>
          </a:stretch>
        </p:blipFill>
        <p:spPr>
          <a:xfrm>
            <a:off x="1007661" y="1104096"/>
            <a:ext cx="10176677" cy="5176205"/>
          </a:xfrm>
          <a:prstGeom prst="rect">
            <a:avLst/>
          </a:prstGeom>
        </p:spPr>
      </p:pic>
      <p:sp>
        <p:nvSpPr>
          <p:cNvPr id="9" name="Oval 8">
            <a:extLst>
              <a:ext uri="{FF2B5EF4-FFF2-40B4-BE49-F238E27FC236}">
                <a16:creationId xmlns:a16="http://schemas.microsoft.com/office/drawing/2014/main" id="{5CA6DE24-1D32-4572-9538-F674503A216D}"/>
              </a:ext>
            </a:extLst>
          </p:cNvPr>
          <p:cNvSpPr/>
          <p:nvPr/>
        </p:nvSpPr>
        <p:spPr>
          <a:xfrm>
            <a:off x="2772021" y="3877324"/>
            <a:ext cx="1403751" cy="1179418"/>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95529D7-9DC5-417B-87B1-6B7DACB8EC1D}"/>
              </a:ext>
            </a:extLst>
          </p:cNvPr>
          <p:cNvSpPr/>
          <p:nvPr/>
        </p:nvSpPr>
        <p:spPr>
          <a:xfrm>
            <a:off x="6529833" y="4666436"/>
            <a:ext cx="2559083" cy="780612"/>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968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F7EAA2-6E21-4FFF-9407-3A4F404EDB44}"/>
              </a:ext>
            </a:extLst>
          </p:cNvPr>
          <p:cNvSpPr>
            <a:spLocks noGrp="1"/>
          </p:cNvSpPr>
          <p:nvPr>
            <p:ph type="title"/>
          </p:nvPr>
        </p:nvSpPr>
        <p:spPr>
          <a:xfrm>
            <a:off x="456898" y="134868"/>
            <a:ext cx="3382638" cy="1370605"/>
          </a:xfrm>
        </p:spPr>
        <p:txBody>
          <a:bodyPr>
            <a:normAutofit/>
          </a:bodyPr>
          <a:lstStyle/>
          <a:p>
            <a:pPr algn="l"/>
            <a:r>
              <a:rPr lang="en-US" sz="3000" b="1"/>
              <a:t>Results: Day Level</a:t>
            </a:r>
            <a:endParaRPr lang="en-US" sz="3000" b="1" dirty="0"/>
          </a:p>
        </p:txBody>
      </p:sp>
      <p:sp>
        <p:nvSpPr>
          <p:cNvPr id="8" name="Content Placeholder 7">
            <a:extLst>
              <a:ext uri="{FF2B5EF4-FFF2-40B4-BE49-F238E27FC236}">
                <a16:creationId xmlns:a16="http://schemas.microsoft.com/office/drawing/2014/main" id="{E73DC569-097B-4A70-B2AB-6C78B3F0F556}"/>
              </a:ext>
            </a:extLst>
          </p:cNvPr>
          <p:cNvSpPr>
            <a:spLocks noGrp="1"/>
          </p:cNvSpPr>
          <p:nvPr>
            <p:ph idx="1"/>
          </p:nvPr>
        </p:nvSpPr>
        <p:spPr>
          <a:xfrm>
            <a:off x="-96108" y="1354461"/>
            <a:ext cx="4271880" cy="4296542"/>
          </a:xfrm>
        </p:spPr>
        <p:txBody>
          <a:bodyPr>
            <a:normAutofit/>
          </a:bodyPr>
          <a:lstStyle/>
          <a:p>
            <a:pPr marL="379800" indent="-342900">
              <a:lnSpc>
                <a:spcPct val="100000"/>
              </a:lnSpc>
              <a:buAutoNum type="arabicPeriod"/>
            </a:pPr>
            <a:endParaRPr lang="en-US" sz="1600" dirty="0"/>
          </a:p>
          <a:p>
            <a:pPr marL="379800" indent="-342900">
              <a:lnSpc>
                <a:spcPct val="100000"/>
              </a:lnSpc>
              <a:buAutoNum type="arabicPeriod"/>
            </a:pPr>
            <a:endParaRPr lang="en-US" sz="1600" dirty="0"/>
          </a:p>
        </p:txBody>
      </p:sp>
      <p:sp>
        <p:nvSpPr>
          <p:cNvPr id="6" name="TextBox 5">
            <a:extLst>
              <a:ext uri="{FF2B5EF4-FFF2-40B4-BE49-F238E27FC236}">
                <a16:creationId xmlns:a16="http://schemas.microsoft.com/office/drawing/2014/main" id="{E239E4DA-637D-4A1E-84C9-23A2F6DAB144}"/>
              </a:ext>
            </a:extLst>
          </p:cNvPr>
          <p:cNvSpPr txBox="1"/>
          <p:nvPr/>
        </p:nvSpPr>
        <p:spPr>
          <a:xfrm>
            <a:off x="1007661" y="6299833"/>
            <a:ext cx="4477385" cy="461665"/>
          </a:xfrm>
          <a:prstGeom prst="rect">
            <a:avLst/>
          </a:prstGeom>
          <a:noFill/>
        </p:spPr>
        <p:txBody>
          <a:bodyPr wrap="square" rtlCol="0">
            <a:spAutoFit/>
          </a:bodyPr>
          <a:lstStyle/>
          <a:p>
            <a:r>
              <a:rPr lang="en-US" sz="2400" b="1" dirty="0">
                <a:solidFill>
                  <a:schemeClr val="accent1">
                    <a:lumMod val="60000"/>
                    <a:lumOff val="40000"/>
                  </a:schemeClr>
                </a:solidFill>
              </a:rPr>
              <a:t>Intercept: 3.8 shootings per day</a:t>
            </a:r>
            <a:endParaRPr lang="en-US" b="1" dirty="0">
              <a:solidFill>
                <a:schemeClr val="accent1">
                  <a:lumMod val="60000"/>
                  <a:lumOff val="40000"/>
                </a:schemeClr>
              </a:solidFill>
            </a:endParaRPr>
          </a:p>
        </p:txBody>
      </p:sp>
      <p:pic>
        <p:nvPicPr>
          <p:cNvPr id="7" name="Picture 6">
            <a:extLst>
              <a:ext uri="{FF2B5EF4-FFF2-40B4-BE49-F238E27FC236}">
                <a16:creationId xmlns:a16="http://schemas.microsoft.com/office/drawing/2014/main" id="{8CCBA8FF-622F-407E-A5C8-E0CF3333EA54}"/>
              </a:ext>
            </a:extLst>
          </p:cNvPr>
          <p:cNvPicPr>
            <a:picLocks noChangeAspect="1"/>
          </p:cNvPicPr>
          <p:nvPr/>
        </p:nvPicPr>
        <p:blipFill>
          <a:blip r:embed="rId4"/>
          <a:stretch>
            <a:fillRect/>
          </a:stretch>
        </p:blipFill>
        <p:spPr>
          <a:xfrm>
            <a:off x="1007661" y="1104096"/>
            <a:ext cx="10176677" cy="5176205"/>
          </a:xfrm>
          <a:prstGeom prst="rect">
            <a:avLst/>
          </a:prstGeom>
        </p:spPr>
      </p:pic>
      <p:sp>
        <p:nvSpPr>
          <p:cNvPr id="9" name="Oval 8">
            <a:extLst>
              <a:ext uri="{FF2B5EF4-FFF2-40B4-BE49-F238E27FC236}">
                <a16:creationId xmlns:a16="http://schemas.microsoft.com/office/drawing/2014/main" id="{CD95BE29-B5ED-4F5A-B590-B6368AB6952C}"/>
              </a:ext>
            </a:extLst>
          </p:cNvPr>
          <p:cNvSpPr/>
          <p:nvPr/>
        </p:nvSpPr>
        <p:spPr>
          <a:xfrm>
            <a:off x="3204365" y="1272290"/>
            <a:ext cx="1067515" cy="613775"/>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4278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BC2185-8E5C-47CA-9E46-07D78EFA9A3D}"/>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Estimate Table</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53080E82-94A0-472F-8B92-2942590AE936}"/>
              </a:ext>
            </a:extLst>
          </p:cNvPr>
          <p:cNvGraphicFramePr>
            <a:graphicFrameLocks noGrp="1"/>
          </p:cNvGraphicFramePr>
          <p:nvPr>
            <p:extLst>
              <p:ext uri="{D42A27DB-BD31-4B8C-83A1-F6EECF244321}">
                <p14:modId xmlns:p14="http://schemas.microsoft.com/office/powerpoint/2010/main" val="1723749527"/>
              </p:ext>
            </p:extLst>
          </p:nvPr>
        </p:nvGraphicFramePr>
        <p:xfrm>
          <a:off x="4848726" y="180474"/>
          <a:ext cx="7182853" cy="6497058"/>
        </p:xfrm>
        <a:graphic>
          <a:graphicData uri="http://schemas.openxmlformats.org/drawingml/2006/table">
            <a:tbl>
              <a:tblPr firstRow="1" firstCol="1" bandRow="1">
                <a:tableStyleId>{8EC20E35-A176-4012-BC5E-935CFFF8708E}</a:tableStyleId>
              </a:tblPr>
              <a:tblGrid>
                <a:gridCol w="2307299">
                  <a:extLst>
                    <a:ext uri="{9D8B030D-6E8A-4147-A177-3AD203B41FA5}">
                      <a16:colId xmlns:a16="http://schemas.microsoft.com/office/drawing/2014/main" val="2548198918"/>
                    </a:ext>
                  </a:extLst>
                </a:gridCol>
                <a:gridCol w="1370553">
                  <a:extLst>
                    <a:ext uri="{9D8B030D-6E8A-4147-A177-3AD203B41FA5}">
                      <a16:colId xmlns:a16="http://schemas.microsoft.com/office/drawing/2014/main" val="3627659508"/>
                    </a:ext>
                  </a:extLst>
                </a:gridCol>
                <a:gridCol w="1292490">
                  <a:extLst>
                    <a:ext uri="{9D8B030D-6E8A-4147-A177-3AD203B41FA5}">
                      <a16:colId xmlns:a16="http://schemas.microsoft.com/office/drawing/2014/main" val="1474133643"/>
                    </a:ext>
                  </a:extLst>
                </a:gridCol>
                <a:gridCol w="2212511">
                  <a:extLst>
                    <a:ext uri="{9D8B030D-6E8A-4147-A177-3AD203B41FA5}">
                      <a16:colId xmlns:a16="http://schemas.microsoft.com/office/drawing/2014/main" val="3169098009"/>
                    </a:ext>
                  </a:extLst>
                </a:gridCol>
              </a:tblGrid>
              <a:tr h="366369">
                <a:tc>
                  <a:txBody>
                    <a:bodyPr/>
                    <a:lstStyle/>
                    <a:p>
                      <a:pPr marL="0" marR="0">
                        <a:lnSpc>
                          <a:spcPct val="107000"/>
                        </a:lnSpc>
                        <a:spcBef>
                          <a:spcPts val="0"/>
                        </a:spcBef>
                        <a:spcAft>
                          <a:spcPts val="0"/>
                        </a:spcAft>
                      </a:pPr>
                      <a:r>
                        <a:rPr lang="en-US" sz="1700">
                          <a:effectLst/>
                        </a:rPr>
                        <a:t>Variable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Estimate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P-Value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95% CI</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extLst>
                  <a:ext uri="{0D108BD9-81ED-4DB2-BD59-A6C34878D82A}">
                    <a16:rowId xmlns:a16="http://schemas.microsoft.com/office/drawing/2014/main" val="1759482323"/>
                  </a:ext>
                </a:extLst>
              </a:tr>
              <a:tr h="366369">
                <a:tc>
                  <a:txBody>
                    <a:bodyPr/>
                    <a:lstStyle/>
                    <a:p>
                      <a:pPr marL="0" marR="0">
                        <a:lnSpc>
                          <a:spcPct val="107000"/>
                        </a:lnSpc>
                        <a:spcBef>
                          <a:spcPts val="0"/>
                        </a:spcBef>
                        <a:spcAft>
                          <a:spcPts val="0"/>
                        </a:spcAft>
                      </a:pPr>
                      <a:r>
                        <a:rPr lang="en-US" sz="1700">
                          <a:effectLst/>
                        </a:rPr>
                        <a:t>Intercept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312.67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&lt;.001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(121.31, 145.09)</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extLst>
                  <a:ext uri="{0D108BD9-81ED-4DB2-BD59-A6C34878D82A}">
                    <a16:rowId xmlns:a16="http://schemas.microsoft.com/office/drawing/2014/main" val="116249554"/>
                  </a:ext>
                </a:extLst>
              </a:tr>
              <a:tr h="366369">
                <a:tc>
                  <a:txBody>
                    <a:bodyPr/>
                    <a:lstStyle/>
                    <a:p>
                      <a:pPr marL="0" marR="0">
                        <a:lnSpc>
                          <a:spcPct val="107000"/>
                        </a:lnSpc>
                        <a:spcBef>
                          <a:spcPts val="0"/>
                        </a:spcBef>
                        <a:spcAft>
                          <a:spcPts val="0"/>
                        </a:spcAft>
                      </a:pPr>
                      <a:r>
                        <a:rPr lang="en-US" sz="1700">
                          <a:effectLst/>
                        </a:rPr>
                        <a:t>Baseline Slope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0.999</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0.028</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(1,1)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extLst>
                  <a:ext uri="{0D108BD9-81ED-4DB2-BD59-A6C34878D82A}">
                    <a16:rowId xmlns:a16="http://schemas.microsoft.com/office/drawing/2014/main" val="3074514883"/>
                  </a:ext>
                </a:extLst>
              </a:tr>
              <a:tr h="683946">
                <a:tc>
                  <a:txBody>
                    <a:bodyPr/>
                    <a:lstStyle/>
                    <a:p>
                      <a:pPr marL="0" marR="0">
                        <a:lnSpc>
                          <a:spcPct val="107000"/>
                        </a:lnSpc>
                        <a:spcBef>
                          <a:spcPts val="0"/>
                        </a:spcBef>
                        <a:spcAft>
                          <a:spcPts val="0"/>
                        </a:spcAft>
                      </a:pPr>
                      <a:r>
                        <a:rPr lang="en-US" sz="1700">
                          <a:effectLst/>
                        </a:rPr>
                        <a:t>Pre-Post SAFE Act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0.875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0.002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(0.8, 0.95)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extLst>
                  <a:ext uri="{0D108BD9-81ED-4DB2-BD59-A6C34878D82A}">
                    <a16:rowId xmlns:a16="http://schemas.microsoft.com/office/drawing/2014/main" val="3499036388"/>
                  </a:ext>
                </a:extLst>
              </a:tr>
              <a:tr h="366369">
                <a:tc>
                  <a:txBody>
                    <a:bodyPr/>
                    <a:lstStyle/>
                    <a:p>
                      <a:pPr marL="0" marR="0">
                        <a:lnSpc>
                          <a:spcPct val="107000"/>
                        </a:lnSpc>
                        <a:spcBef>
                          <a:spcPts val="0"/>
                        </a:spcBef>
                        <a:spcAft>
                          <a:spcPts val="0"/>
                        </a:spcAft>
                      </a:pPr>
                      <a:r>
                        <a:rPr lang="en-US" sz="1700">
                          <a:effectLst/>
                        </a:rPr>
                        <a:t>Slope Change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0.995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&lt;.001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(0.99, 1)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extLst>
                  <a:ext uri="{0D108BD9-81ED-4DB2-BD59-A6C34878D82A}">
                    <a16:rowId xmlns:a16="http://schemas.microsoft.com/office/drawing/2014/main" val="3454213738"/>
                  </a:ext>
                </a:extLst>
              </a:tr>
              <a:tr h="366369">
                <a:tc>
                  <a:txBody>
                    <a:bodyPr/>
                    <a:lstStyle/>
                    <a:p>
                      <a:pPr marL="0" marR="0">
                        <a:lnSpc>
                          <a:spcPct val="107000"/>
                        </a:lnSpc>
                        <a:spcBef>
                          <a:spcPts val="0"/>
                        </a:spcBef>
                        <a:spcAft>
                          <a:spcPts val="0"/>
                        </a:spcAft>
                      </a:pPr>
                      <a:r>
                        <a:rPr lang="en-US" sz="1700">
                          <a:effectLst/>
                        </a:rPr>
                        <a:t>Month (February)</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0.792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&lt;.001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(0.71, 0.88)</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extLst>
                  <a:ext uri="{0D108BD9-81ED-4DB2-BD59-A6C34878D82A}">
                    <a16:rowId xmlns:a16="http://schemas.microsoft.com/office/drawing/2014/main" val="3912770814"/>
                  </a:ext>
                </a:extLst>
              </a:tr>
              <a:tr h="366369">
                <a:tc>
                  <a:txBody>
                    <a:bodyPr/>
                    <a:lstStyle/>
                    <a:p>
                      <a:pPr marL="0" marR="0">
                        <a:lnSpc>
                          <a:spcPct val="107000"/>
                        </a:lnSpc>
                        <a:spcBef>
                          <a:spcPts val="0"/>
                        </a:spcBef>
                        <a:spcAft>
                          <a:spcPts val="0"/>
                        </a:spcAft>
                      </a:pPr>
                      <a:r>
                        <a:rPr lang="en-US" sz="1700">
                          <a:effectLst/>
                        </a:rPr>
                        <a:t>Month (March)</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0.947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0.312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(0.85, 1.05)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extLst>
                  <a:ext uri="{0D108BD9-81ED-4DB2-BD59-A6C34878D82A}">
                    <a16:rowId xmlns:a16="http://schemas.microsoft.com/office/drawing/2014/main" val="328746089"/>
                  </a:ext>
                </a:extLst>
              </a:tr>
              <a:tr h="366369">
                <a:tc>
                  <a:txBody>
                    <a:bodyPr/>
                    <a:lstStyle/>
                    <a:p>
                      <a:pPr marL="0" marR="0">
                        <a:lnSpc>
                          <a:spcPct val="107000"/>
                        </a:lnSpc>
                        <a:spcBef>
                          <a:spcPts val="0"/>
                        </a:spcBef>
                        <a:spcAft>
                          <a:spcPts val="0"/>
                        </a:spcAft>
                      </a:pPr>
                      <a:r>
                        <a:rPr lang="en-US" sz="1700">
                          <a:effectLst/>
                        </a:rPr>
                        <a:t>Month (April)</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1.105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0.061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(1, 1.23)</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extLst>
                  <a:ext uri="{0D108BD9-81ED-4DB2-BD59-A6C34878D82A}">
                    <a16:rowId xmlns:a16="http://schemas.microsoft.com/office/drawing/2014/main" val="2945859072"/>
                  </a:ext>
                </a:extLst>
              </a:tr>
              <a:tr h="366369">
                <a:tc>
                  <a:txBody>
                    <a:bodyPr/>
                    <a:lstStyle/>
                    <a:p>
                      <a:pPr marL="0" marR="0">
                        <a:lnSpc>
                          <a:spcPct val="107000"/>
                        </a:lnSpc>
                        <a:spcBef>
                          <a:spcPts val="0"/>
                        </a:spcBef>
                        <a:spcAft>
                          <a:spcPts val="0"/>
                        </a:spcAft>
                      </a:pPr>
                      <a:r>
                        <a:rPr lang="en-US" sz="1700">
                          <a:effectLst/>
                        </a:rPr>
                        <a:t>Month (May)</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1.416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&lt;.001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(1.28, 1.57)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extLst>
                  <a:ext uri="{0D108BD9-81ED-4DB2-BD59-A6C34878D82A}">
                    <a16:rowId xmlns:a16="http://schemas.microsoft.com/office/drawing/2014/main" val="793057861"/>
                  </a:ext>
                </a:extLst>
              </a:tr>
              <a:tr h="366369">
                <a:tc>
                  <a:txBody>
                    <a:bodyPr/>
                    <a:lstStyle/>
                    <a:p>
                      <a:pPr marL="0" marR="0">
                        <a:lnSpc>
                          <a:spcPct val="107000"/>
                        </a:lnSpc>
                        <a:spcBef>
                          <a:spcPts val="0"/>
                        </a:spcBef>
                        <a:spcAft>
                          <a:spcPts val="0"/>
                        </a:spcAft>
                      </a:pPr>
                      <a:r>
                        <a:rPr lang="en-US" sz="1700">
                          <a:effectLst/>
                        </a:rPr>
                        <a:t>Month (June)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1.529</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&lt;.001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(1.38, 1.69)</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extLst>
                  <a:ext uri="{0D108BD9-81ED-4DB2-BD59-A6C34878D82A}">
                    <a16:rowId xmlns:a16="http://schemas.microsoft.com/office/drawing/2014/main" val="2160173309"/>
                  </a:ext>
                </a:extLst>
              </a:tr>
              <a:tr h="366369">
                <a:tc>
                  <a:txBody>
                    <a:bodyPr/>
                    <a:lstStyle/>
                    <a:p>
                      <a:pPr marL="0" marR="0">
                        <a:lnSpc>
                          <a:spcPct val="107000"/>
                        </a:lnSpc>
                        <a:spcBef>
                          <a:spcPts val="0"/>
                        </a:spcBef>
                        <a:spcAft>
                          <a:spcPts val="0"/>
                        </a:spcAft>
                      </a:pPr>
                      <a:r>
                        <a:rPr lang="en-US" sz="1700">
                          <a:effectLst/>
                        </a:rPr>
                        <a:t>Month (July)</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1.71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&lt;.001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(1.55, 1.89)</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extLst>
                  <a:ext uri="{0D108BD9-81ED-4DB2-BD59-A6C34878D82A}">
                    <a16:rowId xmlns:a16="http://schemas.microsoft.com/office/drawing/2014/main" val="2408308302"/>
                  </a:ext>
                </a:extLst>
              </a:tr>
              <a:tr h="366369">
                <a:tc>
                  <a:txBody>
                    <a:bodyPr/>
                    <a:lstStyle/>
                    <a:p>
                      <a:pPr marL="0" marR="0">
                        <a:lnSpc>
                          <a:spcPct val="107000"/>
                        </a:lnSpc>
                        <a:spcBef>
                          <a:spcPts val="0"/>
                        </a:spcBef>
                        <a:spcAft>
                          <a:spcPts val="0"/>
                        </a:spcAft>
                      </a:pPr>
                      <a:r>
                        <a:rPr lang="en-US" sz="1700">
                          <a:effectLst/>
                        </a:rPr>
                        <a:t>Month (August)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1.718</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&lt;.001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(1.55, 1.9)</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extLst>
                  <a:ext uri="{0D108BD9-81ED-4DB2-BD59-A6C34878D82A}">
                    <a16:rowId xmlns:a16="http://schemas.microsoft.com/office/drawing/2014/main" val="135458370"/>
                  </a:ext>
                </a:extLst>
              </a:tr>
              <a:tr h="683946">
                <a:tc>
                  <a:txBody>
                    <a:bodyPr/>
                    <a:lstStyle/>
                    <a:p>
                      <a:pPr marL="0" marR="0">
                        <a:lnSpc>
                          <a:spcPct val="107000"/>
                        </a:lnSpc>
                        <a:spcBef>
                          <a:spcPts val="0"/>
                        </a:spcBef>
                        <a:spcAft>
                          <a:spcPts val="0"/>
                        </a:spcAft>
                      </a:pPr>
                      <a:r>
                        <a:rPr lang="en-US" sz="1700">
                          <a:effectLst/>
                        </a:rPr>
                        <a:t>Month (September)</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1.421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&lt;.001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(1.28, 1.57)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extLst>
                  <a:ext uri="{0D108BD9-81ED-4DB2-BD59-A6C34878D82A}">
                    <a16:rowId xmlns:a16="http://schemas.microsoft.com/office/drawing/2014/main" val="2239346773"/>
                  </a:ext>
                </a:extLst>
              </a:tr>
              <a:tr h="366369">
                <a:tc>
                  <a:txBody>
                    <a:bodyPr/>
                    <a:lstStyle/>
                    <a:p>
                      <a:pPr marL="0" marR="0">
                        <a:lnSpc>
                          <a:spcPct val="107000"/>
                        </a:lnSpc>
                        <a:spcBef>
                          <a:spcPts val="0"/>
                        </a:spcBef>
                        <a:spcAft>
                          <a:spcPts val="0"/>
                        </a:spcAft>
                      </a:pPr>
                      <a:r>
                        <a:rPr lang="en-US" sz="1700">
                          <a:effectLst/>
                        </a:rPr>
                        <a:t>Month (October)</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1.314</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&lt;.001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(1.18, 1.46)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extLst>
                  <a:ext uri="{0D108BD9-81ED-4DB2-BD59-A6C34878D82A}">
                    <a16:rowId xmlns:a16="http://schemas.microsoft.com/office/drawing/2014/main" val="3285802552"/>
                  </a:ext>
                </a:extLst>
              </a:tr>
              <a:tr h="366369">
                <a:tc>
                  <a:txBody>
                    <a:bodyPr/>
                    <a:lstStyle/>
                    <a:p>
                      <a:pPr marL="0" marR="0">
                        <a:lnSpc>
                          <a:spcPct val="107000"/>
                        </a:lnSpc>
                        <a:spcBef>
                          <a:spcPts val="0"/>
                        </a:spcBef>
                        <a:spcAft>
                          <a:spcPts val="0"/>
                        </a:spcAft>
                      </a:pPr>
                      <a:r>
                        <a:rPr lang="en-US" sz="1700">
                          <a:effectLst/>
                        </a:rPr>
                        <a:t>Month (November)</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1.113</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0.049</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(1, 1.24)</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extLst>
                  <a:ext uri="{0D108BD9-81ED-4DB2-BD59-A6C34878D82A}">
                    <a16:rowId xmlns:a16="http://schemas.microsoft.com/office/drawing/2014/main" val="4184084850"/>
                  </a:ext>
                </a:extLst>
              </a:tr>
              <a:tr h="366369">
                <a:tc>
                  <a:txBody>
                    <a:bodyPr/>
                    <a:lstStyle/>
                    <a:p>
                      <a:pPr marL="0" marR="0">
                        <a:lnSpc>
                          <a:spcPct val="107000"/>
                        </a:lnSpc>
                        <a:spcBef>
                          <a:spcPts val="0"/>
                        </a:spcBef>
                        <a:spcAft>
                          <a:spcPts val="0"/>
                        </a:spcAft>
                      </a:pPr>
                      <a:r>
                        <a:rPr lang="en-US" sz="1700">
                          <a:effectLst/>
                        </a:rPr>
                        <a:t>Month (December)</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1.158</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a:effectLst/>
                        </a:rPr>
                        <a:t>0.007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tc>
                  <a:txBody>
                    <a:bodyPr/>
                    <a:lstStyle/>
                    <a:p>
                      <a:pPr marL="0" marR="0">
                        <a:lnSpc>
                          <a:spcPct val="107000"/>
                        </a:lnSpc>
                        <a:spcBef>
                          <a:spcPts val="0"/>
                        </a:spcBef>
                        <a:spcAft>
                          <a:spcPts val="0"/>
                        </a:spcAft>
                      </a:pPr>
                      <a:r>
                        <a:rPr lang="en-US" sz="1700" dirty="0">
                          <a:effectLst/>
                        </a:rPr>
                        <a:t>(1.04, 1.29)</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3920" marR="103920" marT="0" marB="0"/>
                </a:tc>
                <a:extLst>
                  <a:ext uri="{0D108BD9-81ED-4DB2-BD59-A6C34878D82A}">
                    <a16:rowId xmlns:a16="http://schemas.microsoft.com/office/drawing/2014/main" val="3380369442"/>
                  </a:ext>
                </a:extLst>
              </a:tr>
            </a:tbl>
          </a:graphicData>
        </a:graphic>
      </p:graphicFrame>
    </p:spTree>
    <p:extLst>
      <p:ext uri="{BB962C8B-B14F-4D97-AF65-F5344CB8AC3E}">
        <p14:creationId xmlns:p14="http://schemas.microsoft.com/office/powerpoint/2010/main" val="3988903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F7EAA2-6E21-4FFF-9407-3A4F404EDB44}"/>
              </a:ext>
            </a:extLst>
          </p:cNvPr>
          <p:cNvSpPr>
            <a:spLocks noGrp="1"/>
          </p:cNvSpPr>
          <p:nvPr>
            <p:ph type="title"/>
          </p:nvPr>
        </p:nvSpPr>
        <p:spPr>
          <a:xfrm>
            <a:off x="314658" y="120521"/>
            <a:ext cx="4460542" cy="1370605"/>
          </a:xfrm>
        </p:spPr>
        <p:txBody>
          <a:bodyPr>
            <a:normAutofit/>
          </a:bodyPr>
          <a:lstStyle/>
          <a:p>
            <a:pPr algn="l"/>
            <a:r>
              <a:rPr lang="en-US" b="1" dirty="0"/>
              <a:t>Results: Month Level</a:t>
            </a:r>
          </a:p>
        </p:txBody>
      </p:sp>
      <p:sp>
        <p:nvSpPr>
          <p:cNvPr id="8" name="Content Placeholder 7">
            <a:extLst>
              <a:ext uri="{FF2B5EF4-FFF2-40B4-BE49-F238E27FC236}">
                <a16:creationId xmlns:a16="http://schemas.microsoft.com/office/drawing/2014/main" id="{E73DC569-097B-4A70-B2AB-6C78B3F0F556}"/>
              </a:ext>
            </a:extLst>
          </p:cNvPr>
          <p:cNvSpPr>
            <a:spLocks noGrp="1"/>
          </p:cNvSpPr>
          <p:nvPr>
            <p:ph idx="1"/>
          </p:nvPr>
        </p:nvSpPr>
        <p:spPr>
          <a:xfrm>
            <a:off x="0" y="1778248"/>
            <a:ext cx="4089266" cy="3301503"/>
          </a:xfrm>
        </p:spPr>
        <p:txBody>
          <a:bodyPr>
            <a:normAutofit/>
          </a:bodyPr>
          <a:lstStyle/>
          <a:p>
            <a:pPr marL="379800" indent="-342900">
              <a:lnSpc>
                <a:spcPct val="100000"/>
              </a:lnSpc>
              <a:buAutoNum type="arabicPeriod"/>
            </a:pPr>
            <a:endParaRPr lang="en-US" sz="1600" dirty="0"/>
          </a:p>
          <a:p>
            <a:pPr marL="379800" indent="-342900">
              <a:lnSpc>
                <a:spcPct val="100000"/>
              </a:lnSpc>
              <a:buAutoNum type="arabicPeriod"/>
            </a:pPr>
            <a:endParaRPr lang="en-US" sz="1600" dirty="0"/>
          </a:p>
        </p:txBody>
      </p:sp>
      <p:sp>
        <p:nvSpPr>
          <p:cNvPr id="7" name="TextBox 6">
            <a:extLst>
              <a:ext uri="{FF2B5EF4-FFF2-40B4-BE49-F238E27FC236}">
                <a16:creationId xmlns:a16="http://schemas.microsoft.com/office/drawing/2014/main" id="{DD087D37-9FCA-4DEA-A76D-87525A2E3D8A}"/>
              </a:ext>
            </a:extLst>
          </p:cNvPr>
          <p:cNvSpPr txBox="1"/>
          <p:nvPr/>
        </p:nvSpPr>
        <p:spPr>
          <a:xfrm>
            <a:off x="1564282" y="6350602"/>
            <a:ext cx="5462669" cy="461665"/>
          </a:xfrm>
          <a:prstGeom prst="rect">
            <a:avLst/>
          </a:prstGeom>
          <a:noFill/>
        </p:spPr>
        <p:txBody>
          <a:bodyPr wrap="square" rtlCol="0">
            <a:spAutoFit/>
          </a:bodyPr>
          <a:lstStyle/>
          <a:p>
            <a:r>
              <a:rPr lang="en-US" sz="2400" b="1" dirty="0">
                <a:solidFill>
                  <a:schemeClr val="accent1">
                    <a:lumMod val="60000"/>
                    <a:lumOff val="40000"/>
                  </a:schemeClr>
                </a:solidFill>
              </a:rPr>
              <a:t>Intercept: 132.7 shootings per month</a:t>
            </a:r>
            <a:endParaRPr lang="en-US" b="1" dirty="0">
              <a:solidFill>
                <a:schemeClr val="accent1">
                  <a:lumMod val="60000"/>
                  <a:lumOff val="40000"/>
                </a:schemeClr>
              </a:solidFill>
            </a:endParaRPr>
          </a:p>
        </p:txBody>
      </p:sp>
      <p:pic>
        <p:nvPicPr>
          <p:cNvPr id="5" name="Picture 4">
            <a:extLst>
              <a:ext uri="{FF2B5EF4-FFF2-40B4-BE49-F238E27FC236}">
                <a16:creationId xmlns:a16="http://schemas.microsoft.com/office/drawing/2014/main" id="{208DC49C-D24E-459E-B147-D457AF023655}"/>
              </a:ext>
            </a:extLst>
          </p:cNvPr>
          <p:cNvPicPr>
            <a:picLocks noChangeAspect="1"/>
          </p:cNvPicPr>
          <p:nvPr/>
        </p:nvPicPr>
        <p:blipFill>
          <a:blip r:embed="rId4"/>
          <a:stretch>
            <a:fillRect/>
          </a:stretch>
        </p:blipFill>
        <p:spPr>
          <a:xfrm>
            <a:off x="1564282" y="1017726"/>
            <a:ext cx="9063435" cy="5370924"/>
          </a:xfrm>
          <a:prstGeom prst="rect">
            <a:avLst/>
          </a:prstGeom>
        </p:spPr>
      </p:pic>
    </p:spTree>
    <p:extLst>
      <p:ext uri="{BB962C8B-B14F-4D97-AF65-F5344CB8AC3E}">
        <p14:creationId xmlns:p14="http://schemas.microsoft.com/office/powerpoint/2010/main" val="2896057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F7EAA2-6E21-4FFF-9407-3A4F404EDB44}"/>
              </a:ext>
            </a:extLst>
          </p:cNvPr>
          <p:cNvSpPr>
            <a:spLocks noGrp="1"/>
          </p:cNvSpPr>
          <p:nvPr>
            <p:ph type="title"/>
          </p:nvPr>
        </p:nvSpPr>
        <p:spPr>
          <a:xfrm>
            <a:off x="314658" y="120521"/>
            <a:ext cx="4460542" cy="1370605"/>
          </a:xfrm>
        </p:spPr>
        <p:txBody>
          <a:bodyPr>
            <a:normAutofit/>
          </a:bodyPr>
          <a:lstStyle/>
          <a:p>
            <a:pPr algn="l"/>
            <a:r>
              <a:rPr lang="en-US" b="1" dirty="0"/>
              <a:t>Results: Month Level</a:t>
            </a:r>
          </a:p>
        </p:txBody>
      </p:sp>
      <p:sp>
        <p:nvSpPr>
          <p:cNvPr id="8" name="Content Placeholder 7">
            <a:extLst>
              <a:ext uri="{FF2B5EF4-FFF2-40B4-BE49-F238E27FC236}">
                <a16:creationId xmlns:a16="http://schemas.microsoft.com/office/drawing/2014/main" id="{E73DC569-097B-4A70-B2AB-6C78B3F0F556}"/>
              </a:ext>
            </a:extLst>
          </p:cNvPr>
          <p:cNvSpPr>
            <a:spLocks noGrp="1"/>
          </p:cNvSpPr>
          <p:nvPr>
            <p:ph idx="1"/>
          </p:nvPr>
        </p:nvSpPr>
        <p:spPr>
          <a:xfrm>
            <a:off x="0" y="1778248"/>
            <a:ext cx="4089266" cy="3301503"/>
          </a:xfrm>
        </p:spPr>
        <p:txBody>
          <a:bodyPr>
            <a:normAutofit/>
          </a:bodyPr>
          <a:lstStyle/>
          <a:p>
            <a:pPr marL="379800" indent="-342900">
              <a:lnSpc>
                <a:spcPct val="100000"/>
              </a:lnSpc>
              <a:buAutoNum type="arabicPeriod"/>
            </a:pPr>
            <a:endParaRPr lang="en-US" sz="1600" dirty="0"/>
          </a:p>
          <a:p>
            <a:pPr marL="379800" indent="-342900">
              <a:lnSpc>
                <a:spcPct val="100000"/>
              </a:lnSpc>
              <a:buAutoNum type="arabicPeriod"/>
            </a:pPr>
            <a:endParaRPr lang="en-US" sz="1600" dirty="0"/>
          </a:p>
        </p:txBody>
      </p:sp>
      <p:sp>
        <p:nvSpPr>
          <p:cNvPr id="7" name="TextBox 6">
            <a:extLst>
              <a:ext uri="{FF2B5EF4-FFF2-40B4-BE49-F238E27FC236}">
                <a16:creationId xmlns:a16="http://schemas.microsoft.com/office/drawing/2014/main" id="{DD087D37-9FCA-4DEA-A76D-87525A2E3D8A}"/>
              </a:ext>
            </a:extLst>
          </p:cNvPr>
          <p:cNvSpPr txBox="1"/>
          <p:nvPr/>
        </p:nvSpPr>
        <p:spPr>
          <a:xfrm>
            <a:off x="1564282" y="6350602"/>
            <a:ext cx="5462669" cy="461665"/>
          </a:xfrm>
          <a:prstGeom prst="rect">
            <a:avLst/>
          </a:prstGeom>
          <a:noFill/>
        </p:spPr>
        <p:txBody>
          <a:bodyPr wrap="square" rtlCol="0">
            <a:spAutoFit/>
          </a:bodyPr>
          <a:lstStyle/>
          <a:p>
            <a:r>
              <a:rPr lang="en-US" sz="2400" b="1" dirty="0">
                <a:solidFill>
                  <a:schemeClr val="accent1">
                    <a:lumMod val="60000"/>
                    <a:lumOff val="40000"/>
                  </a:schemeClr>
                </a:solidFill>
              </a:rPr>
              <a:t>Intercept: 132.7 shootings per month</a:t>
            </a:r>
            <a:endParaRPr lang="en-US" b="1" dirty="0">
              <a:solidFill>
                <a:schemeClr val="accent1">
                  <a:lumMod val="60000"/>
                  <a:lumOff val="40000"/>
                </a:schemeClr>
              </a:solidFill>
            </a:endParaRPr>
          </a:p>
        </p:txBody>
      </p:sp>
      <p:pic>
        <p:nvPicPr>
          <p:cNvPr id="5" name="Picture 4">
            <a:extLst>
              <a:ext uri="{FF2B5EF4-FFF2-40B4-BE49-F238E27FC236}">
                <a16:creationId xmlns:a16="http://schemas.microsoft.com/office/drawing/2014/main" id="{208DC49C-D24E-459E-B147-D457AF023655}"/>
              </a:ext>
            </a:extLst>
          </p:cNvPr>
          <p:cNvPicPr>
            <a:picLocks noChangeAspect="1"/>
          </p:cNvPicPr>
          <p:nvPr/>
        </p:nvPicPr>
        <p:blipFill>
          <a:blip r:embed="rId4"/>
          <a:stretch>
            <a:fillRect/>
          </a:stretch>
        </p:blipFill>
        <p:spPr>
          <a:xfrm>
            <a:off x="1564282" y="1017726"/>
            <a:ext cx="9063435" cy="5370924"/>
          </a:xfrm>
          <a:prstGeom prst="rect">
            <a:avLst/>
          </a:prstGeom>
        </p:spPr>
      </p:pic>
      <p:sp>
        <p:nvSpPr>
          <p:cNvPr id="3" name="Oval 2">
            <a:extLst>
              <a:ext uri="{FF2B5EF4-FFF2-40B4-BE49-F238E27FC236}">
                <a16:creationId xmlns:a16="http://schemas.microsoft.com/office/drawing/2014/main" id="{61EC8B0E-CD50-4127-B3D0-856E683DBEF3}"/>
              </a:ext>
            </a:extLst>
          </p:cNvPr>
          <p:cNvSpPr/>
          <p:nvPr/>
        </p:nvSpPr>
        <p:spPr>
          <a:xfrm>
            <a:off x="4271375" y="1365337"/>
            <a:ext cx="1067515" cy="613775"/>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707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C21C-A00D-46EC-8800-C9E1BF497CC5}"/>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AB90CB2A-A71E-43B5-98D8-FAF8DD8C6A6C}"/>
              </a:ext>
            </a:extLst>
          </p:cNvPr>
          <p:cNvSpPr>
            <a:spLocks noGrp="1"/>
          </p:cNvSpPr>
          <p:nvPr>
            <p:ph idx="1"/>
          </p:nvPr>
        </p:nvSpPr>
        <p:spPr>
          <a:xfrm>
            <a:off x="627647" y="1866900"/>
            <a:ext cx="10936705" cy="4564982"/>
          </a:xfrm>
        </p:spPr>
        <p:txBody>
          <a:bodyPr>
            <a:normAutofit lnSpcReduction="10000"/>
          </a:bodyPr>
          <a:lstStyle/>
          <a:p>
            <a:pPr marL="551250" indent="-514350">
              <a:buFont typeface="+mj-lt"/>
              <a:buAutoNum type="arabicPeriod"/>
            </a:pPr>
            <a:r>
              <a:rPr lang="en-US" sz="2800" dirty="0"/>
              <a:t>I did not account for other, small scale interventions that happened in NYC</a:t>
            </a:r>
          </a:p>
          <a:p>
            <a:pPr lvl="1"/>
            <a:r>
              <a:rPr lang="en-US" sz="2800" dirty="0"/>
              <a:t>Changes in Policing</a:t>
            </a:r>
          </a:p>
          <a:p>
            <a:pPr lvl="1"/>
            <a:r>
              <a:rPr lang="en-US" sz="2800" dirty="0"/>
              <a:t>Cure Violence Program</a:t>
            </a:r>
          </a:p>
          <a:p>
            <a:pPr lvl="1"/>
            <a:endParaRPr lang="en-US" sz="2800" dirty="0"/>
          </a:p>
          <a:p>
            <a:pPr marL="551250" indent="-514350">
              <a:buFont typeface="+mj-lt"/>
              <a:buAutoNum type="arabicPeriod"/>
            </a:pPr>
            <a:r>
              <a:rPr lang="en-US" sz="2800" dirty="0"/>
              <a:t>Models assume that the number of shootings in a day or month are independent of those that occurred previously</a:t>
            </a:r>
          </a:p>
          <a:p>
            <a:pPr lvl="1"/>
            <a:r>
              <a:rPr lang="en-US" sz="2800" dirty="0"/>
              <a:t>Likely not true but model complexity and intervention interpretation become much more difficult with a conditional structure.</a:t>
            </a:r>
          </a:p>
        </p:txBody>
      </p:sp>
    </p:spTree>
    <p:extLst>
      <p:ext uri="{BB962C8B-B14F-4D97-AF65-F5344CB8AC3E}">
        <p14:creationId xmlns:p14="http://schemas.microsoft.com/office/powerpoint/2010/main" val="3646106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D16D8-4945-450B-BD8A-3571466A74C9}"/>
              </a:ext>
            </a:extLst>
          </p:cNvPr>
          <p:cNvSpPr>
            <a:spLocks noGrp="1"/>
          </p:cNvSpPr>
          <p:nvPr>
            <p:ph type="title"/>
          </p:nvPr>
        </p:nvSpPr>
        <p:spPr>
          <a:xfrm>
            <a:off x="919119" y="276226"/>
            <a:ext cx="10353762" cy="1257300"/>
          </a:xfrm>
        </p:spPr>
        <p:txBody>
          <a:bodyPr/>
          <a:lstStyle/>
          <a:p>
            <a:r>
              <a:rPr lang="en-US" b="1" dirty="0"/>
              <a:t>What did we expect that weekend in October 2018?</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3F1F4B-7B39-4D49-9F2D-5216EE7839C8}"/>
                  </a:ext>
                </a:extLst>
              </p:cNvPr>
              <p:cNvSpPr>
                <a:spLocks noGrp="1"/>
              </p:cNvSpPr>
              <p:nvPr>
                <p:ph idx="1"/>
              </p:nvPr>
            </p:nvSpPr>
            <p:spPr>
              <a:xfrm>
                <a:off x="85119" y="1390650"/>
                <a:ext cx="8973155" cy="5219700"/>
              </a:xfrm>
            </p:spPr>
            <p:txBody>
              <a:bodyPr>
                <a:normAutofit/>
              </a:bodyPr>
              <a:lstStyle/>
              <a:p>
                <a:r>
                  <a:rPr lang="en-US" b="0" dirty="0"/>
                  <a:t>Expected on Friday:</a:t>
                </a:r>
              </a:p>
              <a:p>
                <a:pPr lvl="1"/>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=3.88∗</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.98</m:t>
                            </m:r>
                          </m:e>
                          <m:sup>
                            <m:r>
                              <a:rPr lang="en-US" b="0" i="1" smtClean="0">
                                <a:latin typeface="Cambria Math" panose="02040503050406030204" pitchFamily="18" charset="0"/>
                              </a:rPr>
                              <m:t>12.78</m:t>
                            </m:r>
                          </m:sup>
                        </m:s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.86</m:t>
                            </m:r>
                          </m:e>
                          <m:sup>
                            <m:r>
                              <a:rPr lang="en-US" b="0" i="1" smtClean="0">
                                <a:latin typeface="Cambria Math" panose="02040503050406030204" pitchFamily="18" charset="0"/>
                              </a:rPr>
                              <m:t>1</m:t>
                            </m:r>
                          </m:sup>
                        </m:s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.94</m:t>
                            </m:r>
                          </m:e>
                          <m:sup>
                            <m:r>
                              <a:rPr lang="en-US" b="0" i="1" smtClean="0">
                                <a:latin typeface="Cambria Math" panose="02040503050406030204" pitchFamily="18" charset="0"/>
                              </a:rPr>
                              <m:t>5.74</m:t>
                            </m:r>
                          </m:sup>
                        </m:sSup>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1.35</m:t>
                        </m:r>
                      </m:e>
                      <m:sup>
                        <m:r>
                          <a:rPr lang="en-US" b="0" i="1" smtClean="0">
                            <a:latin typeface="Cambria Math" panose="02040503050406030204" pitchFamily="18" charset="0"/>
                          </a:rPr>
                          <m:t>1</m:t>
                        </m:r>
                      </m:sup>
                    </m:sSup>
                    <m:r>
                      <a:rPr lang="en-US" b="0" i="1" smtClean="0">
                        <a:latin typeface="Cambria Math" panose="02040503050406030204" pitchFamily="18" charset="0"/>
                      </a:rPr>
                      <m:t>)</m:t>
                    </m:r>
                  </m:oMath>
                </a14:m>
                <a:endParaRPr lang="en-US" b="0" dirty="0"/>
              </a:p>
              <a:p>
                <a:pPr lvl="1"/>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0" smtClean="0">
                        <a:latin typeface="Cambria Math" panose="02040503050406030204" pitchFamily="18" charset="0"/>
                      </a:rPr>
                      <m:t>2.44</m:t>
                    </m:r>
                  </m:oMath>
                </a14:m>
                <a:endParaRPr lang="en-US" dirty="0"/>
              </a:p>
              <a:p>
                <a:r>
                  <a:rPr lang="en-US" dirty="0"/>
                  <a:t>Expected on Saturday:</a:t>
                </a:r>
              </a:p>
              <a:p>
                <a:pPr lvl="1"/>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=3.88∗</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.98</m:t>
                            </m:r>
                          </m:e>
                          <m:sup>
                            <m:r>
                              <a:rPr lang="en-US" b="0" i="1" smtClean="0">
                                <a:latin typeface="Cambria Math" panose="02040503050406030204" pitchFamily="18" charset="0"/>
                              </a:rPr>
                              <m:t>12.78</m:t>
                            </m:r>
                          </m:sup>
                        </m:sSup>
                      </m:e>
                    </m:d>
                    <m:r>
                      <a:rPr lang="en-US" i="1">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.86</m:t>
                            </m:r>
                          </m:e>
                          <m:sup>
                            <m:r>
                              <a:rPr lang="en-US" i="1">
                                <a:latin typeface="Cambria Math" panose="02040503050406030204" pitchFamily="18" charset="0"/>
                              </a:rPr>
                              <m:t>1</m:t>
                            </m:r>
                          </m:sup>
                        </m:sSup>
                      </m:e>
                    </m:d>
                    <m:r>
                      <a:rPr lang="en-US" i="1">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.94</m:t>
                            </m:r>
                          </m:e>
                          <m:sup>
                            <m:r>
                              <a:rPr lang="en-US" b="0" i="1" smtClean="0">
                                <a:latin typeface="Cambria Math" panose="02040503050406030204" pitchFamily="18" charset="0"/>
                              </a:rPr>
                              <m:t>5.74</m:t>
                            </m:r>
                          </m:sup>
                        </m:sSup>
                      </m:e>
                    </m:d>
                    <m:r>
                      <a:rPr lang="en-US" i="1">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1.35</m:t>
                            </m:r>
                          </m:e>
                          <m:sup>
                            <m:r>
                              <a:rPr lang="en-US" i="1">
                                <a:latin typeface="Cambria Math" panose="02040503050406030204" pitchFamily="18" charset="0"/>
                              </a:rPr>
                              <m:t>1</m:t>
                            </m:r>
                          </m:sup>
                        </m:sSup>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1.44</m:t>
                        </m:r>
                      </m:e>
                      <m:sup>
                        <m:r>
                          <a:rPr lang="en-US" b="0" i="1" smtClean="0">
                            <a:latin typeface="Cambria Math" panose="02040503050406030204" pitchFamily="18" charset="0"/>
                          </a:rPr>
                          <m:t>1</m:t>
                        </m:r>
                      </m:sup>
                    </m:sSup>
                    <m:r>
                      <a:rPr lang="en-US" b="0" i="1" smtClean="0">
                        <a:latin typeface="Cambria Math" panose="02040503050406030204" pitchFamily="18" charset="0"/>
                      </a:rPr>
                      <m:t>)</m:t>
                    </m:r>
                  </m:oMath>
                </a14:m>
                <a:endParaRPr lang="en-US" dirty="0"/>
              </a:p>
              <a:p>
                <a:pPr lvl="1"/>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b="0" i="0" smtClean="0">
                        <a:latin typeface="Cambria Math" panose="02040503050406030204" pitchFamily="18" charset="0"/>
                      </a:rPr>
                      <m:t>3.51</m:t>
                    </m:r>
                  </m:oMath>
                </a14:m>
                <a:endParaRPr lang="en-US" dirty="0"/>
              </a:p>
              <a:p>
                <a:r>
                  <a:rPr lang="en-US" dirty="0"/>
                  <a:t>Expected on Sunday:</a:t>
                </a:r>
              </a:p>
              <a:p>
                <a:pPr lvl="1"/>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=3.88∗</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.98</m:t>
                            </m:r>
                          </m:e>
                          <m:sup>
                            <m:r>
                              <a:rPr lang="en-US" b="0" i="1" smtClean="0">
                                <a:latin typeface="Cambria Math" panose="02040503050406030204" pitchFamily="18" charset="0"/>
                              </a:rPr>
                              <m:t>12.78</m:t>
                            </m:r>
                          </m:sup>
                        </m:sSup>
                      </m:e>
                    </m:d>
                    <m:r>
                      <a:rPr lang="en-US" i="1">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.86</m:t>
                            </m:r>
                          </m:e>
                          <m:sup>
                            <m:r>
                              <a:rPr lang="en-US" i="1">
                                <a:latin typeface="Cambria Math" panose="02040503050406030204" pitchFamily="18" charset="0"/>
                              </a:rPr>
                              <m:t>1</m:t>
                            </m:r>
                          </m:sup>
                        </m:sSup>
                      </m:e>
                    </m:d>
                    <m:r>
                      <a:rPr lang="en-US" i="1">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.94</m:t>
                            </m:r>
                          </m:e>
                          <m:sup>
                            <m:r>
                              <a:rPr lang="en-US" b="0" i="1" smtClean="0">
                                <a:latin typeface="Cambria Math" panose="02040503050406030204" pitchFamily="18" charset="0"/>
                              </a:rPr>
                              <m:t>5.74</m:t>
                            </m:r>
                          </m:sup>
                        </m:sSup>
                      </m:e>
                    </m:d>
                    <m:r>
                      <a:rPr lang="en-US" i="1">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1.35</m:t>
                            </m:r>
                          </m:e>
                          <m:sup>
                            <m:r>
                              <a:rPr lang="en-US" i="1">
                                <a:latin typeface="Cambria Math" panose="02040503050406030204" pitchFamily="18" charset="0"/>
                              </a:rPr>
                              <m:t>1</m:t>
                            </m:r>
                          </m:sup>
                        </m:sSup>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1.53</m:t>
                        </m:r>
                      </m:e>
                      <m:sup>
                        <m:r>
                          <a:rPr lang="en-US" b="0" i="1" smtClean="0">
                            <a:latin typeface="Cambria Math" panose="02040503050406030204" pitchFamily="18" charset="0"/>
                          </a:rPr>
                          <m:t>1</m:t>
                        </m:r>
                      </m:sup>
                    </m:sSup>
                    <m:r>
                      <a:rPr lang="en-US" b="0" i="1" smtClean="0">
                        <a:latin typeface="Cambria Math" panose="02040503050406030204" pitchFamily="18" charset="0"/>
                      </a:rPr>
                      <m:t>)</m:t>
                    </m:r>
                  </m:oMath>
                </a14:m>
                <a:endParaRPr lang="en-US" dirty="0"/>
              </a:p>
              <a:p>
                <a:pPr lvl="1"/>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b="0" i="0" smtClean="0">
                        <a:latin typeface="Cambria Math" panose="02040503050406030204" pitchFamily="18" charset="0"/>
                      </a:rPr>
                      <m:t>3.73</m:t>
                    </m:r>
                  </m:oMath>
                </a14:m>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A03F1F4B-7B39-4D49-9F2D-5216EE7839C8}"/>
                  </a:ext>
                </a:extLst>
              </p:cNvPr>
              <p:cNvSpPr>
                <a:spLocks noGrp="1" noRot="1" noChangeAspect="1" noMove="1" noResize="1" noEditPoints="1" noAdjustHandles="1" noChangeArrowheads="1" noChangeShapeType="1" noTextEdit="1"/>
              </p:cNvSpPr>
              <p:nvPr>
                <p:ph idx="1"/>
              </p:nvPr>
            </p:nvSpPr>
            <p:spPr>
              <a:xfrm>
                <a:off x="85119" y="1390650"/>
                <a:ext cx="8973155" cy="5219700"/>
              </a:xfrm>
              <a:blipFill>
                <a:blip r:embed="rId3"/>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A74A2AF6-304F-48C2-87D2-239DE283E589}"/>
              </a:ext>
            </a:extLst>
          </p:cNvPr>
          <p:cNvSpPr/>
          <p:nvPr/>
        </p:nvSpPr>
        <p:spPr>
          <a:xfrm>
            <a:off x="8191543" y="2424112"/>
            <a:ext cx="3181350" cy="200977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F671EF7-3992-4BD4-BF9F-1932A49D9CEA}"/>
              </a:ext>
            </a:extLst>
          </p:cNvPr>
          <p:cNvSpPr txBox="1"/>
          <p:nvPr/>
        </p:nvSpPr>
        <p:spPr>
          <a:xfrm>
            <a:off x="8291556" y="2644170"/>
            <a:ext cx="2981325" cy="1569660"/>
          </a:xfrm>
          <a:prstGeom prst="rect">
            <a:avLst/>
          </a:prstGeom>
          <a:noFill/>
        </p:spPr>
        <p:txBody>
          <a:bodyPr wrap="square" rtlCol="0">
            <a:spAutoFit/>
          </a:bodyPr>
          <a:lstStyle/>
          <a:p>
            <a:pPr algn="ctr"/>
            <a:r>
              <a:rPr lang="en-US" sz="4800" b="1" dirty="0">
                <a:solidFill>
                  <a:schemeClr val="accent1">
                    <a:lumMod val="75000"/>
                  </a:schemeClr>
                </a:solidFill>
              </a:rPr>
              <a:t>10 </a:t>
            </a:r>
          </a:p>
          <a:p>
            <a:pPr algn="ctr"/>
            <a:r>
              <a:rPr lang="en-US" sz="4800" b="1" dirty="0">
                <a:solidFill>
                  <a:schemeClr val="accent1">
                    <a:lumMod val="75000"/>
                  </a:schemeClr>
                </a:solidFill>
              </a:rPr>
              <a:t>Shootings</a:t>
            </a:r>
          </a:p>
        </p:txBody>
      </p:sp>
    </p:spTree>
    <p:extLst>
      <p:ext uri="{BB962C8B-B14F-4D97-AF65-F5344CB8AC3E}">
        <p14:creationId xmlns:p14="http://schemas.microsoft.com/office/powerpoint/2010/main" val="1979931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5B72E-8BED-4908-956C-42D4A502F779}"/>
              </a:ext>
            </a:extLst>
          </p:cNvPr>
          <p:cNvSpPr>
            <a:spLocks noGrp="1"/>
          </p:cNvSpPr>
          <p:nvPr>
            <p:ph type="title"/>
          </p:nvPr>
        </p:nvSpPr>
        <p:spPr>
          <a:xfrm>
            <a:off x="537755" y="213858"/>
            <a:ext cx="3382638" cy="1370605"/>
          </a:xfrm>
        </p:spPr>
        <p:txBody>
          <a:bodyPr>
            <a:normAutofit/>
          </a:bodyPr>
          <a:lstStyle/>
          <a:p>
            <a:pPr algn="l"/>
            <a:r>
              <a:rPr lang="en-US" sz="3600"/>
              <a:t>Introduction</a:t>
            </a:r>
            <a:endParaRPr lang="en-US" sz="3600" dirty="0"/>
          </a:p>
        </p:txBody>
      </p:sp>
      <p:sp>
        <p:nvSpPr>
          <p:cNvPr id="3" name="Content Placeholder 2">
            <a:extLst>
              <a:ext uri="{FF2B5EF4-FFF2-40B4-BE49-F238E27FC236}">
                <a16:creationId xmlns:a16="http://schemas.microsoft.com/office/drawing/2014/main" id="{EF8DBD06-8201-42A9-952A-9C4CE9E09B17}"/>
              </a:ext>
            </a:extLst>
          </p:cNvPr>
          <p:cNvSpPr>
            <a:spLocks noGrp="1"/>
          </p:cNvSpPr>
          <p:nvPr>
            <p:ph idx="1"/>
          </p:nvPr>
        </p:nvSpPr>
        <p:spPr>
          <a:xfrm>
            <a:off x="537755" y="1432560"/>
            <a:ext cx="3814680" cy="3992879"/>
          </a:xfrm>
        </p:spPr>
        <p:txBody>
          <a:bodyPr>
            <a:normAutofit/>
          </a:bodyPr>
          <a:lstStyle/>
          <a:p>
            <a:r>
              <a:rPr lang="en-US" sz="2000" b="1" dirty="0"/>
              <a:t>NYC has had a steady decline in shootings over the past 12 years</a:t>
            </a:r>
          </a:p>
          <a:p>
            <a:r>
              <a:rPr lang="en-US" sz="2000" b="1" dirty="0"/>
              <a:t>In 2018, NYC had their first shooting-free weekend in decades</a:t>
            </a:r>
          </a:p>
          <a:p>
            <a:r>
              <a:rPr lang="en-US" sz="2000" b="1" dirty="0"/>
              <a:t>Was this a miraculous event or was it reasonably expected?</a:t>
            </a:r>
          </a:p>
          <a:p>
            <a:pPr marL="36900" indent="0">
              <a:buNone/>
            </a:pPr>
            <a:endParaRPr lang="en-US" sz="1800" dirty="0"/>
          </a:p>
        </p:txBody>
      </p:sp>
      <p:pic>
        <p:nvPicPr>
          <p:cNvPr id="5" name="Picture 4">
            <a:extLst>
              <a:ext uri="{FF2B5EF4-FFF2-40B4-BE49-F238E27FC236}">
                <a16:creationId xmlns:a16="http://schemas.microsoft.com/office/drawing/2014/main" id="{7C9FF75F-E8F6-4C8C-BF32-4D22A3186FF9}"/>
              </a:ext>
            </a:extLst>
          </p:cNvPr>
          <p:cNvPicPr>
            <a:picLocks noChangeAspect="1"/>
          </p:cNvPicPr>
          <p:nvPr/>
        </p:nvPicPr>
        <p:blipFill>
          <a:blip r:embed="rId4"/>
          <a:stretch>
            <a:fillRect/>
          </a:stretch>
        </p:blipFill>
        <p:spPr>
          <a:xfrm>
            <a:off x="4368136" y="1017222"/>
            <a:ext cx="7546259" cy="4823556"/>
          </a:xfrm>
          <a:prstGeom prst="rect">
            <a:avLst/>
          </a:prstGeom>
        </p:spPr>
      </p:pic>
    </p:spTree>
    <p:extLst>
      <p:ext uri="{BB962C8B-B14F-4D97-AF65-F5344CB8AC3E}">
        <p14:creationId xmlns:p14="http://schemas.microsoft.com/office/powerpoint/2010/main" val="2159312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D16D8-4945-450B-BD8A-3571466A74C9}"/>
              </a:ext>
            </a:extLst>
          </p:cNvPr>
          <p:cNvSpPr>
            <a:spLocks noGrp="1"/>
          </p:cNvSpPr>
          <p:nvPr>
            <p:ph type="title"/>
          </p:nvPr>
        </p:nvSpPr>
        <p:spPr>
          <a:xfrm>
            <a:off x="919119" y="276226"/>
            <a:ext cx="10353762" cy="1257300"/>
          </a:xfrm>
        </p:spPr>
        <p:txBody>
          <a:bodyPr/>
          <a:lstStyle/>
          <a:p>
            <a:r>
              <a:rPr lang="en-US" b="1" dirty="0"/>
              <a:t>How does that compare to October 2012?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3F1F4B-7B39-4D49-9F2D-5216EE7839C8}"/>
                  </a:ext>
                </a:extLst>
              </p:cNvPr>
              <p:cNvSpPr>
                <a:spLocks noGrp="1"/>
              </p:cNvSpPr>
              <p:nvPr>
                <p:ph idx="1"/>
              </p:nvPr>
            </p:nvSpPr>
            <p:spPr>
              <a:xfrm>
                <a:off x="85119" y="1390650"/>
                <a:ext cx="8973155" cy="5219700"/>
              </a:xfrm>
            </p:spPr>
            <p:txBody>
              <a:bodyPr>
                <a:normAutofit/>
              </a:bodyPr>
              <a:lstStyle/>
              <a:p>
                <a:r>
                  <a:rPr lang="en-US" b="0" dirty="0"/>
                  <a:t>Expected on Friday:</a:t>
                </a:r>
              </a:p>
              <a:p>
                <a:pPr lvl="1"/>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=3.88∗</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.98</m:t>
                            </m:r>
                          </m:e>
                          <m:sup>
                            <m:r>
                              <a:rPr lang="en-US" b="0" i="1" smtClean="0">
                                <a:latin typeface="Cambria Math" panose="02040503050406030204" pitchFamily="18" charset="0"/>
                              </a:rPr>
                              <m:t>6.78</m:t>
                            </m:r>
                          </m:sup>
                        </m:sSup>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1.35</m:t>
                        </m:r>
                      </m:e>
                      <m:sup>
                        <m:r>
                          <a:rPr lang="en-US" b="0" i="1" smtClean="0">
                            <a:latin typeface="Cambria Math" panose="02040503050406030204" pitchFamily="18" charset="0"/>
                          </a:rPr>
                          <m:t>1</m:t>
                        </m:r>
                      </m:sup>
                    </m:sSup>
                    <m:r>
                      <a:rPr lang="en-US" b="0" i="1" smtClean="0">
                        <a:latin typeface="Cambria Math" panose="02040503050406030204" pitchFamily="18" charset="0"/>
                      </a:rPr>
                      <m:t>)</m:t>
                    </m:r>
                  </m:oMath>
                </a14:m>
                <a:endParaRPr lang="en-US" b="0" dirty="0"/>
              </a:p>
              <a:p>
                <a:pPr lvl="1"/>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0" smtClean="0">
                        <a:latin typeface="Cambria Math" panose="02040503050406030204" pitchFamily="18" charset="0"/>
                      </a:rPr>
                      <m:t>4.6</m:t>
                    </m:r>
                  </m:oMath>
                </a14:m>
                <a:endParaRPr lang="en-US" dirty="0"/>
              </a:p>
              <a:p>
                <a:r>
                  <a:rPr lang="en-US" dirty="0"/>
                  <a:t>Expected on Saturday:</a:t>
                </a:r>
              </a:p>
              <a:p>
                <a:pPr lvl="1"/>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=3.88∗</m:t>
                    </m:r>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i="1">
                                <a:latin typeface="Cambria Math" panose="02040503050406030204" pitchFamily="18" charset="0"/>
                              </a:rPr>
                              <m:t>.98</m:t>
                            </m:r>
                          </m:e>
                          <m:sup>
                            <m:r>
                              <a:rPr lang="en-US" b="0" i="1" smtClean="0">
                                <a:latin typeface="Cambria Math" panose="02040503050406030204" pitchFamily="18" charset="0"/>
                              </a:rPr>
                              <m:t>6.78</m:t>
                            </m:r>
                          </m:sup>
                        </m:sSup>
                      </m:e>
                    </m:d>
                    <m:r>
                      <a:rPr lang="en-US" i="1">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1.35</m:t>
                            </m:r>
                          </m:e>
                          <m:sup>
                            <m:r>
                              <a:rPr lang="en-US" i="1">
                                <a:latin typeface="Cambria Math" panose="02040503050406030204" pitchFamily="18" charset="0"/>
                              </a:rPr>
                              <m:t>1</m:t>
                            </m:r>
                          </m:sup>
                        </m:sSup>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1.44</m:t>
                        </m:r>
                      </m:e>
                      <m:sup>
                        <m:r>
                          <a:rPr lang="en-US" b="0" i="1" smtClean="0">
                            <a:latin typeface="Cambria Math" panose="02040503050406030204" pitchFamily="18" charset="0"/>
                          </a:rPr>
                          <m:t>1</m:t>
                        </m:r>
                      </m:sup>
                    </m:sSup>
                    <m:r>
                      <a:rPr lang="en-US" b="0" i="1" smtClean="0">
                        <a:latin typeface="Cambria Math" panose="02040503050406030204" pitchFamily="18" charset="0"/>
                      </a:rPr>
                      <m:t>)</m:t>
                    </m:r>
                  </m:oMath>
                </a14:m>
                <a:endParaRPr lang="en-US" dirty="0"/>
              </a:p>
              <a:p>
                <a:pPr lvl="1"/>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b="0" i="0" smtClean="0">
                        <a:latin typeface="Cambria Math" panose="02040503050406030204" pitchFamily="18" charset="0"/>
                      </a:rPr>
                      <m:t>6.6</m:t>
                    </m:r>
                  </m:oMath>
                </a14:m>
                <a:endParaRPr lang="en-US" dirty="0"/>
              </a:p>
              <a:p>
                <a:r>
                  <a:rPr lang="en-US" dirty="0"/>
                  <a:t>Expected on Sunday:</a:t>
                </a:r>
              </a:p>
              <a:p>
                <a:pPr lvl="1"/>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=3.88∗</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.98</m:t>
                            </m:r>
                          </m:e>
                          <m:sup>
                            <m:r>
                              <a:rPr lang="en-US" b="0" i="1" smtClean="0">
                                <a:latin typeface="Cambria Math" panose="02040503050406030204" pitchFamily="18" charset="0"/>
                              </a:rPr>
                              <m:t>6.79</m:t>
                            </m:r>
                          </m:sup>
                        </m:sSup>
                      </m:e>
                    </m:d>
                    <m:r>
                      <a:rPr lang="en-US" i="1">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1.35</m:t>
                            </m:r>
                          </m:e>
                          <m:sup>
                            <m:r>
                              <a:rPr lang="en-US" i="1">
                                <a:latin typeface="Cambria Math" panose="02040503050406030204" pitchFamily="18" charset="0"/>
                              </a:rPr>
                              <m:t>1</m:t>
                            </m:r>
                          </m:sup>
                        </m:sSup>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1.53</m:t>
                        </m:r>
                      </m:e>
                      <m:sup>
                        <m:r>
                          <a:rPr lang="en-US" b="0" i="1" smtClean="0">
                            <a:latin typeface="Cambria Math" panose="02040503050406030204" pitchFamily="18" charset="0"/>
                          </a:rPr>
                          <m:t>1</m:t>
                        </m:r>
                      </m:sup>
                    </m:sSup>
                    <m:r>
                      <a:rPr lang="en-US" b="0" i="1" smtClean="0">
                        <a:latin typeface="Cambria Math" panose="02040503050406030204" pitchFamily="18" charset="0"/>
                      </a:rPr>
                      <m:t>)</m:t>
                    </m:r>
                  </m:oMath>
                </a14:m>
                <a:endParaRPr lang="en-US" dirty="0"/>
              </a:p>
              <a:p>
                <a:pPr lvl="1"/>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b="0" i="0" smtClean="0">
                        <a:latin typeface="Cambria Math" panose="02040503050406030204" pitchFamily="18" charset="0"/>
                      </a:rPr>
                      <m:t>7</m:t>
                    </m:r>
                  </m:oMath>
                </a14:m>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A03F1F4B-7B39-4D49-9F2D-5216EE7839C8}"/>
                  </a:ext>
                </a:extLst>
              </p:cNvPr>
              <p:cNvSpPr>
                <a:spLocks noGrp="1" noRot="1" noChangeAspect="1" noMove="1" noResize="1" noEditPoints="1" noAdjustHandles="1" noChangeArrowheads="1" noChangeShapeType="1" noTextEdit="1"/>
              </p:cNvSpPr>
              <p:nvPr>
                <p:ph idx="1"/>
              </p:nvPr>
            </p:nvSpPr>
            <p:spPr>
              <a:xfrm>
                <a:off x="85119" y="1390650"/>
                <a:ext cx="8973155" cy="5219700"/>
              </a:xfrm>
              <a:blipFill>
                <a:blip r:embed="rId3"/>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A74A2AF6-304F-48C2-87D2-239DE283E589}"/>
              </a:ext>
            </a:extLst>
          </p:cNvPr>
          <p:cNvSpPr/>
          <p:nvPr/>
        </p:nvSpPr>
        <p:spPr>
          <a:xfrm>
            <a:off x="8191543" y="2424112"/>
            <a:ext cx="3181350" cy="2009775"/>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F671EF7-3992-4BD4-BF9F-1932A49D9CEA}"/>
              </a:ext>
            </a:extLst>
          </p:cNvPr>
          <p:cNvSpPr txBox="1"/>
          <p:nvPr/>
        </p:nvSpPr>
        <p:spPr>
          <a:xfrm>
            <a:off x="8291556" y="2644170"/>
            <a:ext cx="2981325" cy="1569660"/>
          </a:xfrm>
          <a:prstGeom prst="rect">
            <a:avLst/>
          </a:prstGeom>
          <a:noFill/>
        </p:spPr>
        <p:txBody>
          <a:bodyPr wrap="square" rtlCol="0">
            <a:spAutoFit/>
          </a:bodyPr>
          <a:lstStyle/>
          <a:p>
            <a:pPr algn="ctr"/>
            <a:r>
              <a:rPr lang="en-US" sz="4800" b="1" dirty="0">
                <a:solidFill>
                  <a:schemeClr val="accent1">
                    <a:lumMod val="75000"/>
                  </a:schemeClr>
                </a:solidFill>
              </a:rPr>
              <a:t>18 </a:t>
            </a:r>
          </a:p>
          <a:p>
            <a:pPr algn="ctr"/>
            <a:r>
              <a:rPr lang="en-US" sz="4800" b="1" dirty="0">
                <a:solidFill>
                  <a:schemeClr val="accent1">
                    <a:lumMod val="75000"/>
                  </a:schemeClr>
                </a:solidFill>
              </a:rPr>
              <a:t>Shootings</a:t>
            </a:r>
          </a:p>
        </p:txBody>
      </p:sp>
    </p:spTree>
    <p:extLst>
      <p:ext uri="{BB962C8B-B14F-4D97-AF65-F5344CB8AC3E}">
        <p14:creationId xmlns:p14="http://schemas.microsoft.com/office/powerpoint/2010/main" val="1529928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2434B-157C-4623-9426-D436037C2E7A}"/>
              </a:ext>
            </a:extLst>
          </p:cNvPr>
          <p:cNvSpPr>
            <a:spLocks noGrp="1"/>
          </p:cNvSpPr>
          <p:nvPr>
            <p:ph type="title"/>
          </p:nvPr>
        </p:nvSpPr>
        <p:spPr/>
        <p:txBody>
          <a:bodyPr/>
          <a:lstStyle/>
          <a:p>
            <a:r>
              <a:rPr lang="en-US" dirty="0"/>
              <a:t>Main Findings</a:t>
            </a:r>
          </a:p>
        </p:txBody>
      </p:sp>
      <p:sp>
        <p:nvSpPr>
          <p:cNvPr id="3" name="Content Placeholder 2">
            <a:extLst>
              <a:ext uri="{FF2B5EF4-FFF2-40B4-BE49-F238E27FC236}">
                <a16:creationId xmlns:a16="http://schemas.microsoft.com/office/drawing/2014/main" id="{43814E26-96E2-4588-98E2-ABF7B3D155C5}"/>
              </a:ext>
            </a:extLst>
          </p:cNvPr>
          <p:cNvSpPr>
            <a:spLocks noGrp="1"/>
          </p:cNvSpPr>
          <p:nvPr>
            <p:ph idx="1"/>
          </p:nvPr>
        </p:nvSpPr>
        <p:spPr/>
        <p:txBody>
          <a:bodyPr/>
          <a:lstStyle/>
          <a:p>
            <a:pPr marL="494100" indent="-457200">
              <a:buFont typeface="+mj-lt"/>
              <a:buAutoNum type="arabicPeriod"/>
            </a:pPr>
            <a:r>
              <a:rPr lang="en-US" sz="2400" b="1" dirty="0"/>
              <a:t>Day of the week significantly impacts our estimate for shooting incidence</a:t>
            </a:r>
          </a:p>
        </p:txBody>
      </p:sp>
    </p:spTree>
    <p:extLst>
      <p:ext uri="{BB962C8B-B14F-4D97-AF65-F5344CB8AC3E}">
        <p14:creationId xmlns:p14="http://schemas.microsoft.com/office/powerpoint/2010/main" val="1255648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2434B-157C-4623-9426-D436037C2E7A}"/>
              </a:ext>
            </a:extLst>
          </p:cNvPr>
          <p:cNvSpPr>
            <a:spLocks noGrp="1"/>
          </p:cNvSpPr>
          <p:nvPr>
            <p:ph type="title"/>
          </p:nvPr>
        </p:nvSpPr>
        <p:spPr/>
        <p:txBody>
          <a:bodyPr/>
          <a:lstStyle/>
          <a:p>
            <a:r>
              <a:rPr lang="en-US" dirty="0"/>
              <a:t>Main Findings</a:t>
            </a:r>
          </a:p>
        </p:txBody>
      </p:sp>
      <p:sp>
        <p:nvSpPr>
          <p:cNvPr id="3" name="Content Placeholder 2">
            <a:extLst>
              <a:ext uri="{FF2B5EF4-FFF2-40B4-BE49-F238E27FC236}">
                <a16:creationId xmlns:a16="http://schemas.microsoft.com/office/drawing/2014/main" id="{43814E26-96E2-4588-98E2-ABF7B3D155C5}"/>
              </a:ext>
            </a:extLst>
          </p:cNvPr>
          <p:cNvSpPr>
            <a:spLocks noGrp="1"/>
          </p:cNvSpPr>
          <p:nvPr>
            <p:ph idx="1"/>
          </p:nvPr>
        </p:nvSpPr>
        <p:spPr/>
        <p:txBody>
          <a:bodyPr/>
          <a:lstStyle/>
          <a:p>
            <a:pPr marL="494100" indent="-457200">
              <a:buFont typeface="+mj-lt"/>
              <a:buAutoNum type="arabicPeriod"/>
            </a:pPr>
            <a:r>
              <a:rPr lang="en-US" sz="2400" b="1" dirty="0"/>
              <a:t>Day of the week significantly impacts our estimate for shooting incidence</a:t>
            </a:r>
          </a:p>
          <a:p>
            <a:pPr marL="494100" indent="-457200">
              <a:buFont typeface="+mj-lt"/>
              <a:buAutoNum type="arabicPeriod"/>
            </a:pPr>
            <a:r>
              <a:rPr lang="en-US" sz="2400" b="1" dirty="0"/>
              <a:t>Though shooting rates are declining by about 2% per year, SAFE Act implementation alone is associated with a 14% decrease in expected shootings per day and a 13% decrease in expected shootings per month</a:t>
            </a:r>
          </a:p>
        </p:txBody>
      </p:sp>
    </p:spTree>
    <p:extLst>
      <p:ext uri="{BB962C8B-B14F-4D97-AF65-F5344CB8AC3E}">
        <p14:creationId xmlns:p14="http://schemas.microsoft.com/office/powerpoint/2010/main" val="2429713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2434B-157C-4623-9426-D436037C2E7A}"/>
              </a:ext>
            </a:extLst>
          </p:cNvPr>
          <p:cNvSpPr>
            <a:spLocks noGrp="1"/>
          </p:cNvSpPr>
          <p:nvPr>
            <p:ph type="title"/>
          </p:nvPr>
        </p:nvSpPr>
        <p:spPr/>
        <p:txBody>
          <a:bodyPr/>
          <a:lstStyle/>
          <a:p>
            <a:r>
              <a:rPr lang="en-US" dirty="0"/>
              <a:t>Main Findings</a:t>
            </a:r>
          </a:p>
        </p:txBody>
      </p:sp>
      <p:sp>
        <p:nvSpPr>
          <p:cNvPr id="3" name="Content Placeholder 2">
            <a:extLst>
              <a:ext uri="{FF2B5EF4-FFF2-40B4-BE49-F238E27FC236}">
                <a16:creationId xmlns:a16="http://schemas.microsoft.com/office/drawing/2014/main" id="{43814E26-96E2-4588-98E2-ABF7B3D155C5}"/>
              </a:ext>
            </a:extLst>
          </p:cNvPr>
          <p:cNvSpPr>
            <a:spLocks noGrp="1"/>
          </p:cNvSpPr>
          <p:nvPr>
            <p:ph idx="1"/>
          </p:nvPr>
        </p:nvSpPr>
        <p:spPr/>
        <p:txBody>
          <a:bodyPr/>
          <a:lstStyle/>
          <a:p>
            <a:pPr marL="494100" indent="-457200">
              <a:buFont typeface="+mj-lt"/>
              <a:buAutoNum type="arabicPeriod"/>
            </a:pPr>
            <a:r>
              <a:rPr lang="en-US" sz="2400" b="1" dirty="0"/>
              <a:t>Day of the week significantly impacts our estimate for shooting incidence</a:t>
            </a:r>
          </a:p>
          <a:p>
            <a:pPr marL="494100" indent="-457200">
              <a:buFont typeface="+mj-lt"/>
              <a:buAutoNum type="arabicPeriod"/>
            </a:pPr>
            <a:r>
              <a:rPr lang="en-US" sz="2400" b="1" dirty="0"/>
              <a:t>Though shooting rates are declining by about 2% per year, SAFE Act implementation alone is associated with a 14% decrease in expected shootings per day and a 13% decrease in expected shootings per month</a:t>
            </a:r>
          </a:p>
          <a:p>
            <a:pPr marL="494100" indent="-457200">
              <a:buFont typeface="+mj-lt"/>
              <a:buAutoNum type="arabicPeriod"/>
            </a:pPr>
            <a:r>
              <a:rPr lang="en-US" sz="2400" b="1" dirty="0"/>
              <a:t>The shooting-free weekend in October 2018 </a:t>
            </a:r>
            <a:r>
              <a:rPr lang="en-US" sz="2400" b="1" i="1" dirty="0"/>
              <a:t>was</a:t>
            </a:r>
            <a:r>
              <a:rPr lang="en-US" sz="2400" b="1" dirty="0"/>
              <a:t> an extremely unusual event and had a statistical likelihood of nearly zero.</a:t>
            </a:r>
          </a:p>
        </p:txBody>
      </p:sp>
    </p:spTree>
    <p:extLst>
      <p:ext uri="{BB962C8B-B14F-4D97-AF65-F5344CB8AC3E}">
        <p14:creationId xmlns:p14="http://schemas.microsoft.com/office/powerpoint/2010/main" val="619113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2434B-157C-4623-9426-D436037C2E7A}"/>
              </a:ext>
            </a:extLst>
          </p:cNvPr>
          <p:cNvSpPr>
            <a:spLocks noGrp="1"/>
          </p:cNvSpPr>
          <p:nvPr>
            <p:ph type="title"/>
          </p:nvPr>
        </p:nvSpPr>
        <p:spPr/>
        <p:txBody>
          <a:bodyPr/>
          <a:lstStyle/>
          <a:p>
            <a:r>
              <a:rPr lang="en-US" dirty="0"/>
              <a:t>Main Findings</a:t>
            </a:r>
          </a:p>
        </p:txBody>
      </p:sp>
      <p:sp>
        <p:nvSpPr>
          <p:cNvPr id="3" name="Content Placeholder 2">
            <a:extLst>
              <a:ext uri="{FF2B5EF4-FFF2-40B4-BE49-F238E27FC236}">
                <a16:creationId xmlns:a16="http://schemas.microsoft.com/office/drawing/2014/main" id="{43814E26-96E2-4588-98E2-ABF7B3D155C5}"/>
              </a:ext>
            </a:extLst>
          </p:cNvPr>
          <p:cNvSpPr>
            <a:spLocks noGrp="1"/>
          </p:cNvSpPr>
          <p:nvPr>
            <p:ph idx="1"/>
          </p:nvPr>
        </p:nvSpPr>
        <p:spPr/>
        <p:txBody>
          <a:bodyPr/>
          <a:lstStyle/>
          <a:p>
            <a:pPr marL="494100" indent="-457200">
              <a:buFont typeface="+mj-lt"/>
              <a:buAutoNum type="arabicPeriod"/>
            </a:pPr>
            <a:r>
              <a:rPr lang="en-US" sz="2400" b="1" dirty="0"/>
              <a:t>Day of the week significantly impacts our estimate for shooting incidence</a:t>
            </a:r>
          </a:p>
          <a:p>
            <a:pPr marL="494100" indent="-457200">
              <a:buFont typeface="+mj-lt"/>
              <a:buAutoNum type="arabicPeriod"/>
            </a:pPr>
            <a:r>
              <a:rPr lang="en-US" sz="2400" b="1" dirty="0"/>
              <a:t>Though shooting rates are declining by about 2% per year, SAFE Act implementation alone is associated with a 14% decrease in expected shootings per day and a 13% decrease in expected shootings per month</a:t>
            </a:r>
          </a:p>
          <a:p>
            <a:pPr marL="494100" indent="-457200">
              <a:buFont typeface="+mj-lt"/>
              <a:buAutoNum type="arabicPeriod"/>
            </a:pPr>
            <a:r>
              <a:rPr lang="en-US" sz="2400" b="1" dirty="0"/>
              <a:t>The shooting-free weekend in October 2018 </a:t>
            </a:r>
            <a:r>
              <a:rPr lang="en-US" sz="2400" b="1" i="1" dirty="0"/>
              <a:t>was</a:t>
            </a:r>
            <a:r>
              <a:rPr lang="en-US" sz="2400" b="1" dirty="0"/>
              <a:t> an extremely unusual event and had a statistical likelihood of nearly zero.</a:t>
            </a:r>
          </a:p>
          <a:p>
            <a:pPr marL="871200" lvl="1" indent="-457200"/>
            <a:r>
              <a:rPr lang="en-US" sz="2200" b="1" dirty="0"/>
              <a:t>Though over time it has become more likely</a:t>
            </a:r>
          </a:p>
        </p:txBody>
      </p:sp>
    </p:spTree>
    <p:extLst>
      <p:ext uri="{BB962C8B-B14F-4D97-AF65-F5344CB8AC3E}">
        <p14:creationId xmlns:p14="http://schemas.microsoft.com/office/powerpoint/2010/main" val="3522199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B9B085-532D-4542-B3E1-82F4636B3D0B}"/>
              </a:ext>
            </a:extLst>
          </p:cNvPr>
          <p:cNvSpPr txBox="1"/>
          <p:nvPr/>
        </p:nvSpPr>
        <p:spPr>
          <a:xfrm>
            <a:off x="3257723" y="2514600"/>
            <a:ext cx="5676554" cy="1569660"/>
          </a:xfrm>
          <a:prstGeom prst="rect">
            <a:avLst/>
          </a:prstGeom>
          <a:noFill/>
        </p:spPr>
        <p:txBody>
          <a:bodyPr wrap="none" rtlCol="0">
            <a:spAutoFit/>
          </a:bodyPr>
          <a:lstStyle/>
          <a:p>
            <a:r>
              <a:rPr lang="en-US" sz="9600" dirty="0"/>
              <a:t>Questions?</a:t>
            </a:r>
            <a:endParaRPr lang="en-US" dirty="0"/>
          </a:p>
        </p:txBody>
      </p:sp>
    </p:spTree>
    <p:extLst>
      <p:ext uri="{BB962C8B-B14F-4D97-AF65-F5344CB8AC3E}">
        <p14:creationId xmlns:p14="http://schemas.microsoft.com/office/powerpoint/2010/main" val="282823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5B72E-8BED-4908-956C-42D4A502F779}"/>
              </a:ext>
            </a:extLst>
          </p:cNvPr>
          <p:cNvSpPr>
            <a:spLocks noGrp="1"/>
          </p:cNvSpPr>
          <p:nvPr>
            <p:ph type="title"/>
          </p:nvPr>
        </p:nvSpPr>
        <p:spPr>
          <a:xfrm>
            <a:off x="537755" y="213858"/>
            <a:ext cx="3382638" cy="1370605"/>
          </a:xfrm>
        </p:spPr>
        <p:txBody>
          <a:bodyPr>
            <a:normAutofit/>
          </a:bodyPr>
          <a:lstStyle/>
          <a:p>
            <a:pPr algn="l"/>
            <a:r>
              <a:rPr lang="en-US" sz="3600" dirty="0"/>
              <a:t>Introduction</a:t>
            </a:r>
          </a:p>
        </p:txBody>
      </p:sp>
      <p:sp>
        <p:nvSpPr>
          <p:cNvPr id="3" name="Content Placeholder 2">
            <a:extLst>
              <a:ext uri="{FF2B5EF4-FFF2-40B4-BE49-F238E27FC236}">
                <a16:creationId xmlns:a16="http://schemas.microsoft.com/office/drawing/2014/main" id="{EF8DBD06-8201-42A9-952A-9C4CE9E09B17}"/>
              </a:ext>
            </a:extLst>
          </p:cNvPr>
          <p:cNvSpPr>
            <a:spLocks noGrp="1"/>
          </p:cNvSpPr>
          <p:nvPr>
            <p:ph idx="1"/>
          </p:nvPr>
        </p:nvSpPr>
        <p:spPr>
          <a:xfrm>
            <a:off x="537755" y="1437373"/>
            <a:ext cx="3814680" cy="4988560"/>
          </a:xfrm>
        </p:spPr>
        <p:txBody>
          <a:bodyPr>
            <a:normAutofit/>
          </a:bodyPr>
          <a:lstStyle/>
          <a:p>
            <a:r>
              <a:rPr lang="en-US" sz="2000" b="1" dirty="0"/>
              <a:t>NYC has had a steady decline in shootings over the past 12 years</a:t>
            </a:r>
          </a:p>
          <a:p>
            <a:r>
              <a:rPr lang="en-US" sz="2000" b="1" dirty="0"/>
              <a:t>In 2018, NYC had their first shooting-free weekend in 25 years.</a:t>
            </a:r>
          </a:p>
          <a:p>
            <a:r>
              <a:rPr lang="en-US" sz="2000" b="1" dirty="0"/>
              <a:t>Was this a miraculous event or was it reasonably expected?</a:t>
            </a:r>
          </a:p>
          <a:p>
            <a:r>
              <a:rPr lang="en-US" sz="2000" b="1" dirty="0"/>
              <a:t>The SAFE Act was passed in January 2013. Did this have a measurable impact on gun violence?</a:t>
            </a:r>
          </a:p>
          <a:p>
            <a:endParaRPr lang="en-US" sz="2000" b="1" dirty="0"/>
          </a:p>
          <a:p>
            <a:pPr marL="36900" indent="0">
              <a:buNone/>
            </a:pPr>
            <a:endParaRPr lang="en-US" sz="1800" dirty="0"/>
          </a:p>
        </p:txBody>
      </p:sp>
      <p:pic>
        <p:nvPicPr>
          <p:cNvPr id="8" name="Picture 7">
            <a:extLst>
              <a:ext uri="{FF2B5EF4-FFF2-40B4-BE49-F238E27FC236}">
                <a16:creationId xmlns:a16="http://schemas.microsoft.com/office/drawing/2014/main" id="{D94E4776-A514-47BC-9E94-C952678D62B5}"/>
              </a:ext>
            </a:extLst>
          </p:cNvPr>
          <p:cNvPicPr>
            <a:picLocks noChangeAspect="1"/>
          </p:cNvPicPr>
          <p:nvPr/>
        </p:nvPicPr>
        <p:blipFill>
          <a:blip r:embed="rId4"/>
          <a:stretch>
            <a:fillRect/>
          </a:stretch>
        </p:blipFill>
        <p:spPr>
          <a:xfrm>
            <a:off x="4369535" y="1019861"/>
            <a:ext cx="7538002" cy="4818278"/>
          </a:xfrm>
          <a:prstGeom prst="rect">
            <a:avLst/>
          </a:prstGeom>
        </p:spPr>
      </p:pic>
      <p:cxnSp>
        <p:nvCxnSpPr>
          <p:cNvPr id="6" name="Straight Connector 5">
            <a:extLst>
              <a:ext uri="{FF2B5EF4-FFF2-40B4-BE49-F238E27FC236}">
                <a16:creationId xmlns:a16="http://schemas.microsoft.com/office/drawing/2014/main" id="{F9ED5CB4-4260-496B-8751-9DDD2821CB5B}"/>
              </a:ext>
            </a:extLst>
          </p:cNvPr>
          <p:cNvCxnSpPr>
            <a:cxnSpLocks/>
          </p:cNvCxnSpPr>
          <p:nvPr/>
        </p:nvCxnSpPr>
        <p:spPr>
          <a:xfrm flipV="1">
            <a:off x="8546764" y="1019861"/>
            <a:ext cx="0" cy="4818278"/>
          </a:xfrm>
          <a:prstGeom prst="line">
            <a:avLst/>
          </a:prstGeom>
          <a:ln w="38100">
            <a:solidFill>
              <a:srgbClr val="C00000"/>
            </a:solidFill>
          </a:ln>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1C94655A-BB8A-4B67-9079-55FE023383E0}"/>
              </a:ext>
            </a:extLst>
          </p:cNvPr>
          <p:cNvSpPr txBox="1"/>
          <p:nvPr/>
        </p:nvSpPr>
        <p:spPr>
          <a:xfrm>
            <a:off x="8038498" y="558196"/>
            <a:ext cx="1510566" cy="461665"/>
          </a:xfrm>
          <a:prstGeom prst="rect">
            <a:avLst/>
          </a:prstGeom>
          <a:noFill/>
        </p:spPr>
        <p:txBody>
          <a:bodyPr wrap="square" rtlCol="0">
            <a:spAutoFit/>
          </a:bodyPr>
          <a:lstStyle/>
          <a:p>
            <a:r>
              <a:rPr lang="en-US" sz="2400" b="1" dirty="0">
                <a:solidFill>
                  <a:srgbClr val="C00000"/>
                </a:solidFill>
              </a:rPr>
              <a:t>SAFE Act</a:t>
            </a:r>
          </a:p>
        </p:txBody>
      </p:sp>
    </p:spTree>
    <p:extLst>
      <p:ext uri="{BB962C8B-B14F-4D97-AF65-F5344CB8AC3E}">
        <p14:creationId xmlns:p14="http://schemas.microsoft.com/office/powerpoint/2010/main" val="111993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A54801-7705-4DB3-9AC1-A09913876051}"/>
              </a:ext>
            </a:extLst>
          </p:cNvPr>
          <p:cNvSpPr>
            <a:spLocks noGrp="1"/>
          </p:cNvSpPr>
          <p:nvPr>
            <p:ph type="title"/>
          </p:nvPr>
        </p:nvSpPr>
        <p:spPr>
          <a:xfrm>
            <a:off x="834013" y="1115568"/>
            <a:ext cx="3487616" cy="4626864"/>
          </a:xfrm>
        </p:spPr>
        <p:txBody>
          <a:bodyPr>
            <a:normAutofit/>
          </a:bodyPr>
          <a:lstStyle/>
          <a:p>
            <a:pPr algn="l"/>
            <a:r>
              <a:rPr lang="en-US" sz="4400" dirty="0"/>
              <a:t>Aims and Hypotheses</a:t>
            </a:r>
          </a:p>
        </p:txBody>
      </p:sp>
      <p:cxnSp>
        <p:nvCxnSpPr>
          <p:cNvPr id="22" name="Straight Connector 21">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7290DD94-CC86-4A1D-8587-E7D66C41741D}"/>
              </a:ext>
            </a:extLst>
          </p:cNvPr>
          <p:cNvSpPr>
            <a:spLocks noGrp="1"/>
          </p:cNvSpPr>
          <p:nvPr>
            <p:ph idx="1"/>
          </p:nvPr>
        </p:nvSpPr>
        <p:spPr>
          <a:xfrm>
            <a:off x="4805681" y="193040"/>
            <a:ext cx="7244078" cy="6451600"/>
          </a:xfrm>
        </p:spPr>
        <p:txBody>
          <a:bodyPr anchor="ctr">
            <a:normAutofit fontScale="47500" lnSpcReduction="20000"/>
          </a:bodyPr>
          <a:lstStyle/>
          <a:p>
            <a:pPr marL="36900" indent="0">
              <a:buNone/>
            </a:pPr>
            <a:endParaRPr lang="en-US" sz="1700" dirty="0">
              <a:effectLst/>
            </a:endParaRPr>
          </a:p>
          <a:p>
            <a:r>
              <a:rPr lang="en-US" sz="5100" b="1" dirty="0">
                <a:effectLst/>
              </a:rPr>
              <a:t>Aim 1</a:t>
            </a:r>
            <a:r>
              <a:rPr lang="en-US" sz="5100" dirty="0">
                <a:effectLst/>
              </a:rPr>
              <a:t>: Build an interrupted time series negative binomial model to predict the number of shootings expected on a given day</a:t>
            </a:r>
          </a:p>
          <a:p>
            <a:pPr lvl="1"/>
            <a:r>
              <a:rPr lang="en-US" sz="5100" b="1" dirty="0">
                <a:effectLst/>
              </a:rPr>
              <a:t>Hypothesis 1: </a:t>
            </a:r>
            <a:r>
              <a:rPr lang="en-US" sz="5100" dirty="0">
                <a:effectLst/>
              </a:rPr>
              <a:t>Day of the week is a significant predictor of the number of shootings estimated to occur</a:t>
            </a:r>
          </a:p>
          <a:p>
            <a:pPr lvl="1"/>
            <a:r>
              <a:rPr lang="en-US" sz="5100" b="1" dirty="0">
                <a:effectLst/>
              </a:rPr>
              <a:t>Hypothesis 2</a:t>
            </a:r>
            <a:r>
              <a:rPr lang="en-US" sz="5100" dirty="0">
                <a:effectLst/>
              </a:rPr>
              <a:t>: SAFE Act passage decreased the total number of expected shootings in a day.</a:t>
            </a:r>
          </a:p>
          <a:p>
            <a:pPr lvl="1"/>
            <a:endParaRPr lang="en-US" sz="5100" dirty="0">
              <a:effectLst/>
            </a:endParaRPr>
          </a:p>
          <a:p>
            <a:r>
              <a:rPr lang="en-US" sz="5100" b="1" dirty="0">
                <a:effectLst/>
              </a:rPr>
              <a:t>Aim 2:</a:t>
            </a:r>
            <a:r>
              <a:rPr lang="en-US" sz="5100" dirty="0">
                <a:effectLst/>
              </a:rPr>
              <a:t> Build an interrupted time series negative binomial model to predict the number of shootings expected in a month</a:t>
            </a:r>
          </a:p>
          <a:p>
            <a:pPr lvl="1"/>
            <a:r>
              <a:rPr lang="en-US" sz="5100" b="1" dirty="0">
                <a:effectLst/>
              </a:rPr>
              <a:t>Hypothesis 3:</a:t>
            </a:r>
            <a:r>
              <a:rPr lang="en-US" sz="5100" dirty="0">
                <a:effectLst/>
              </a:rPr>
              <a:t> SAFE Act passage decreased the number of expected shootings in a month</a:t>
            </a:r>
            <a:endParaRPr lang="en-US" sz="5100" dirty="0"/>
          </a:p>
        </p:txBody>
      </p:sp>
    </p:spTree>
    <p:extLst>
      <p:ext uri="{BB962C8B-B14F-4D97-AF65-F5344CB8AC3E}">
        <p14:creationId xmlns:p14="http://schemas.microsoft.com/office/powerpoint/2010/main" val="436839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03D8D-B57D-4DC2-B5B5-523CE15E8150}"/>
              </a:ext>
            </a:extLst>
          </p:cNvPr>
          <p:cNvSpPr>
            <a:spLocks noGrp="1"/>
          </p:cNvSpPr>
          <p:nvPr>
            <p:ph type="title"/>
          </p:nvPr>
        </p:nvSpPr>
        <p:spPr>
          <a:xfrm>
            <a:off x="834013" y="1115568"/>
            <a:ext cx="3487616" cy="4626864"/>
          </a:xfrm>
        </p:spPr>
        <p:txBody>
          <a:bodyPr>
            <a:normAutofit/>
          </a:bodyPr>
          <a:lstStyle/>
          <a:p>
            <a:pPr algn="l"/>
            <a:r>
              <a:rPr lang="en-US" sz="4400" dirty="0"/>
              <a:t>The Data</a:t>
            </a:r>
          </a:p>
        </p:txBody>
      </p:sp>
      <p:cxnSp>
        <p:nvCxnSpPr>
          <p:cNvPr id="21" name="Straight Connector 20">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1A05C8BD-353A-4007-AFA5-CA2C5643C86D}"/>
              </a:ext>
            </a:extLst>
          </p:cNvPr>
          <p:cNvSpPr>
            <a:spLocks noGrp="1"/>
          </p:cNvSpPr>
          <p:nvPr>
            <p:ph idx="1"/>
          </p:nvPr>
        </p:nvSpPr>
        <p:spPr>
          <a:xfrm>
            <a:off x="5105398" y="1115568"/>
            <a:ext cx="6648452" cy="4626864"/>
          </a:xfrm>
        </p:spPr>
        <p:txBody>
          <a:bodyPr anchor="ctr">
            <a:normAutofit lnSpcReduction="10000"/>
          </a:bodyPr>
          <a:lstStyle/>
          <a:p>
            <a:r>
              <a:rPr lang="en-US" sz="2400" dirty="0"/>
              <a:t>NYC’s Open Data program provides downloadable files documenting each shooting that occurs in the city’s boundaries. </a:t>
            </a:r>
          </a:p>
          <a:p>
            <a:r>
              <a:rPr lang="en-US" sz="2400" dirty="0"/>
              <a:t>Contained in the data:</a:t>
            </a:r>
          </a:p>
          <a:p>
            <a:pPr lvl="1"/>
            <a:r>
              <a:rPr lang="en-US" sz="2400" dirty="0"/>
              <a:t>Date and time of shooting</a:t>
            </a:r>
          </a:p>
          <a:p>
            <a:pPr lvl="1"/>
            <a:r>
              <a:rPr lang="en-US" sz="2400" dirty="0"/>
              <a:t>Location (precinct, longitude, latitude, burrow)</a:t>
            </a:r>
          </a:p>
          <a:p>
            <a:pPr lvl="1"/>
            <a:r>
              <a:rPr lang="en-US" sz="2400" dirty="0"/>
              <a:t>Shooter/victim demographics</a:t>
            </a:r>
          </a:p>
          <a:p>
            <a:r>
              <a:rPr lang="en-US" sz="2400" dirty="0"/>
              <a:t>Data span 2006 to 2019 and are updated quarterly</a:t>
            </a:r>
          </a:p>
          <a:p>
            <a:pPr lvl="1"/>
            <a:endParaRPr lang="en-US" dirty="0"/>
          </a:p>
        </p:txBody>
      </p:sp>
    </p:spTree>
    <p:extLst>
      <p:ext uri="{BB962C8B-B14F-4D97-AF65-F5344CB8AC3E}">
        <p14:creationId xmlns:p14="http://schemas.microsoft.com/office/powerpoint/2010/main" val="3635957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0FE33-5C32-4150-9D50-FF3CF9F53D93}"/>
              </a:ext>
            </a:extLst>
          </p:cNvPr>
          <p:cNvSpPr>
            <a:spLocks noGrp="1"/>
          </p:cNvSpPr>
          <p:nvPr>
            <p:ph type="title"/>
          </p:nvPr>
        </p:nvSpPr>
        <p:spPr>
          <a:xfrm>
            <a:off x="913795" y="148390"/>
            <a:ext cx="10353762" cy="1257300"/>
          </a:xfrm>
        </p:spPr>
        <p:txBody>
          <a:bodyPr/>
          <a:lstStyle/>
          <a:p>
            <a:r>
              <a:rPr lang="en-US" b="1" dirty="0"/>
              <a:t>Interrupted Time Series</a:t>
            </a:r>
          </a:p>
        </p:txBody>
      </p:sp>
      <p:sp>
        <p:nvSpPr>
          <p:cNvPr id="4" name="Rectangle 3">
            <a:extLst>
              <a:ext uri="{FF2B5EF4-FFF2-40B4-BE49-F238E27FC236}">
                <a16:creationId xmlns:a16="http://schemas.microsoft.com/office/drawing/2014/main" id="{D5545E2D-C60A-42DC-85C9-CD30BB847D8E}"/>
              </a:ext>
            </a:extLst>
          </p:cNvPr>
          <p:cNvSpPr/>
          <p:nvPr/>
        </p:nvSpPr>
        <p:spPr>
          <a:xfrm>
            <a:off x="1663055" y="1405690"/>
            <a:ext cx="8855242" cy="495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E689C77-4A8A-4367-8AA6-47EB68A76A9E}"/>
              </a:ext>
            </a:extLst>
          </p:cNvPr>
          <p:cNvCxnSpPr>
            <a:cxnSpLocks/>
          </p:cNvCxnSpPr>
          <p:nvPr/>
        </p:nvCxnSpPr>
        <p:spPr>
          <a:xfrm>
            <a:off x="2189747" y="3585411"/>
            <a:ext cx="3525253" cy="19250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A77EDA8-D506-4606-BCBC-52A3732106EE}"/>
              </a:ext>
            </a:extLst>
          </p:cNvPr>
          <p:cNvCxnSpPr>
            <a:cxnSpLocks/>
          </p:cNvCxnSpPr>
          <p:nvPr/>
        </p:nvCxnSpPr>
        <p:spPr>
          <a:xfrm>
            <a:off x="5715000" y="3777916"/>
            <a:ext cx="3827391" cy="8181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5D7A42-3CE1-4BC2-AADC-F0B258960424}"/>
              </a:ext>
            </a:extLst>
          </p:cNvPr>
          <p:cNvCxnSpPr>
            <a:cxnSpLocks/>
          </p:cNvCxnSpPr>
          <p:nvPr/>
        </p:nvCxnSpPr>
        <p:spPr>
          <a:xfrm>
            <a:off x="5715000" y="1167063"/>
            <a:ext cx="24062" cy="5195637"/>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18" name="TextBox 17">
            <a:extLst>
              <a:ext uri="{FF2B5EF4-FFF2-40B4-BE49-F238E27FC236}">
                <a16:creationId xmlns:a16="http://schemas.microsoft.com/office/drawing/2014/main" id="{9826942F-9439-4D82-A6FB-C6A23AF448BA}"/>
              </a:ext>
            </a:extLst>
          </p:cNvPr>
          <p:cNvSpPr txBox="1"/>
          <p:nvPr/>
        </p:nvSpPr>
        <p:spPr>
          <a:xfrm flipH="1">
            <a:off x="3570971" y="6360695"/>
            <a:ext cx="1073219" cy="461665"/>
          </a:xfrm>
          <a:prstGeom prst="rect">
            <a:avLst/>
          </a:prstGeom>
          <a:noFill/>
        </p:spPr>
        <p:txBody>
          <a:bodyPr wrap="square" rtlCol="0">
            <a:spAutoFit/>
          </a:bodyPr>
          <a:lstStyle/>
          <a:p>
            <a:r>
              <a:rPr lang="en-US" sz="2400" b="1" dirty="0"/>
              <a:t>Time</a:t>
            </a:r>
            <a:endParaRPr lang="en-US" b="1" dirty="0"/>
          </a:p>
        </p:txBody>
      </p:sp>
      <p:cxnSp>
        <p:nvCxnSpPr>
          <p:cNvPr id="20" name="Straight Arrow Connector 19">
            <a:extLst>
              <a:ext uri="{FF2B5EF4-FFF2-40B4-BE49-F238E27FC236}">
                <a16:creationId xmlns:a16="http://schemas.microsoft.com/office/drawing/2014/main" id="{A4CCC16B-C9F0-498C-AAC9-55CFAC943236}"/>
              </a:ext>
            </a:extLst>
          </p:cNvPr>
          <p:cNvCxnSpPr/>
          <p:nvPr/>
        </p:nvCxnSpPr>
        <p:spPr>
          <a:xfrm>
            <a:off x="4427621" y="6591527"/>
            <a:ext cx="245444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BEA17FA-8F60-4E31-9E8D-2BF0EEA7BD00}"/>
              </a:ext>
            </a:extLst>
          </p:cNvPr>
          <p:cNvSpPr txBox="1"/>
          <p:nvPr/>
        </p:nvSpPr>
        <p:spPr>
          <a:xfrm rot="16200000">
            <a:off x="-102758" y="4138864"/>
            <a:ext cx="2898262" cy="400110"/>
          </a:xfrm>
          <a:prstGeom prst="rect">
            <a:avLst/>
          </a:prstGeom>
          <a:noFill/>
        </p:spPr>
        <p:txBody>
          <a:bodyPr wrap="square" rtlCol="0">
            <a:spAutoFit/>
          </a:bodyPr>
          <a:lstStyle/>
          <a:p>
            <a:r>
              <a:rPr lang="en-US" sz="2000" b="1" dirty="0"/>
              <a:t>N Shootings</a:t>
            </a:r>
          </a:p>
        </p:txBody>
      </p:sp>
      <p:cxnSp>
        <p:nvCxnSpPr>
          <p:cNvPr id="22" name="Straight Arrow Connector 21">
            <a:extLst>
              <a:ext uri="{FF2B5EF4-FFF2-40B4-BE49-F238E27FC236}">
                <a16:creationId xmlns:a16="http://schemas.microsoft.com/office/drawing/2014/main" id="{0B513AA3-ABA2-42D0-8B33-567536D8476E}"/>
              </a:ext>
            </a:extLst>
          </p:cNvPr>
          <p:cNvCxnSpPr>
            <a:cxnSpLocks/>
          </p:cNvCxnSpPr>
          <p:nvPr/>
        </p:nvCxnSpPr>
        <p:spPr>
          <a:xfrm flipV="1">
            <a:off x="1346372" y="2382253"/>
            <a:ext cx="0" cy="18907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260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0FE33-5C32-4150-9D50-FF3CF9F53D93}"/>
              </a:ext>
            </a:extLst>
          </p:cNvPr>
          <p:cNvSpPr>
            <a:spLocks noGrp="1"/>
          </p:cNvSpPr>
          <p:nvPr>
            <p:ph type="title"/>
          </p:nvPr>
        </p:nvSpPr>
        <p:spPr>
          <a:xfrm>
            <a:off x="913795" y="148390"/>
            <a:ext cx="10353762" cy="1257300"/>
          </a:xfrm>
        </p:spPr>
        <p:txBody>
          <a:bodyPr/>
          <a:lstStyle/>
          <a:p>
            <a:r>
              <a:rPr lang="en-US" b="1" dirty="0"/>
              <a:t>Interrupted Time Series</a:t>
            </a:r>
          </a:p>
        </p:txBody>
      </p:sp>
      <p:sp>
        <p:nvSpPr>
          <p:cNvPr id="4" name="Rectangle 3">
            <a:extLst>
              <a:ext uri="{FF2B5EF4-FFF2-40B4-BE49-F238E27FC236}">
                <a16:creationId xmlns:a16="http://schemas.microsoft.com/office/drawing/2014/main" id="{D5545E2D-C60A-42DC-85C9-CD30BB847D8E}"/>
              </a:ext>
            </a:extLst>
          </p:cNvPr>
          <p:cNvSpPr/>
          <p:nvPr/>
        </p:nvSpPr>
        <p:spPr>
          <a:xfrm>
            <a:off x="1663055" y="1405690"/>
            <a:ext cx="8855242" cy="495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E689C77-4A8A-4367-8AA6-47EB68A76A9E}"/>
              </a:ext>
            </a:extLst>
          </p:cNvPr>
          <p:cNvCxnSpPr>
            <a:cxnSpLocks/>
          </p:cNvCxnSpPr>
          <p:nvPr/>
        </p:nvCxnSpPr>
        <p:spPr>
          <a:xfrm>
            <a:off x="2189747" y="3585411"/>
            <a:ext cx="3525253" cy="19250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A77EDA8-D506-4606-BCBC-52A3732106EE}"/>
              </a:ext>
            </a:extLst>
          </p:cNvPr>
          <p:cNvCxnSpPr>
            <a:cxnSpLocks/>
          </p:cNvCxnSpPr>
          <p:nvPr/>
        </p:nvCxnSpPr>
        <p:spPr>
          <a:xfrm>
            <a:off x="5715000" y="3777916"/>
            <a:ext cx="3827391" cy="8181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5D7A42-3CE1-4BC2-AADC-F0B258960424}"/>
              </a:ext>
            </a:extLst>
          </p:cNvPr>
          <p:cNvCxnSpPr>
            <a:cxnSpLocks/>
          </p:cNvCxnSpPr>
          <p:nvPr/>
        </p:nvCxnSpPr>
        <p:spPr>
          <a:xfrm>
            <a:off x="5715000" y="1167063"/>
            <a:ext cx="24062" cy="5195637"/>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18" name="TextBox 17">
            <a:extLst>
              <a:ext uri="{FF2B5EF4-FFF2-40B4-BE49-F238E27FC236}">
                <a16:creationId xmlns:a16="http://schemas.microsoft.com/office/drawing/2014/main" id="{9826942F-9439-4D82-A6FB-C6A23AF448BA}"/>
              </a:ext>
            </a:extLst>
          </p:cNvPr>
          <p:cNvSpPr txBox="1"/>
          <p:nvPr/>
        </p:nvSpPr>
        <p:spPr>
          <a:xfrm flipH="1">
            <a:off x="3570971" y="6360695"/>
            <a:ext cx="1073219" cy="461665"/>
          </a:xfrm>
          <a:prstGeom prst="rect">
            <a:avLst/>
          </a:prstGeom>
          <a:noFill/>
        </p:spPr>
        <p:txBody>
          <a:bodyPr wrap="square" rtlCol="0">
            <a:spAutoFit/>
          </a:bodyPr>
          <a:lstStyle/>
          <a:p>
            <a:r>
              <a:rPr lang="en-US" sz="2400" b="1" dirty="0"/>
              <a:t>Time</a:t>
            </a:r>
            <a:endParaRPr lang="en-US" b="1" dirty="0"/>
          </a:p>
        </p:txBody>
      </p:sp>
      <p:cxnSp>
        <p:nvCxnSpPr>
          <p:cNvPr id="20" name="Straight Arrow Connector 19">
            <a:extLst>
              <a:ext uri="{FF2B5EF4-FFF2-40B4-BE49-F238E27FC236}">
                <a16:creationId xmlns:a16="http://schemas.microsoft.com/office/drawing/2014/main" id="{A4CCC16B-C9F0-498C-AAC9-55CFAC943236}"/>
              </a:ext>
            </a:extLst>
          </p:cNvPr>
          <p:cNvCxnSpPr/>
          <p:nvPr/>
        </p:nvCxnSpPr>
        <p:spPr>
          <a:xfrm>
            <a:off x="4427621" y="6591527"/>
            <a:ext cx="245444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BEA17FA-8F60-4E31-9E8D-2BF0EEA7BD00}"/>
              </a:ext>
            </a:extLst>
          </p:cNvPr>
          <p:cNvSpPr txBox="1"/>
          <p:nvPr/>
        </p:nvSpPr>
        <p:spPr>
          <a:xfrm rot="16200000">
            <a:off x="-102758" y="4138864"/>
            <a:ext cx="2898262" cy="400110"/>
          </a:xfrm>
          <a:prstGeom prst="rect">
            <a:avLst/>
          </a:prstGeom>
          <a:noFill/>
        </p:spPr>
        <p:txBody>
          <a:bodyPr wrap="square" rtlCol="0">
            <a:spAutoFit/>
          </a:bodyPr>
          <a:lstStyle/>
          <a:p>
            <a:r>
              <a:rPr lang="en-US" sz="2000" b="1" dirty="0"/>
              <a:t>N Shootings</a:t>
            </a:r>
          </a:p>
        </p:txBody>
      </p:sp>
      <p:cxnSp>
        <p:nvCxnSpPr>
          <p:cNvPr id="22" name="Straight Arrow Connector 21">
            <a:extLst>
              <a:ext uri="{FF2B5EF4-FFF2-40B4-BE49-F238E27FC236}">
                <a16:creationId xmlns:a16="http://schemas.microsoft.com/office/drawing/2014/main" id="{0B513AA3-ABA2-42D0-8B33-567536D8476E}"/>
              </a:ext>
            </a:extLst>
          </p:cNvPr>
          <p:cNvCxnSpPr>
            <a:cxnSpLocks/>
          </p:cNvCxnSpPr>
          <p:nvPr/>
        </p:nvCxnSpPr>
        <p:spPr>
          <a:xfrm flipV="1">
            <a:off x="1346372" y="2382253"/>
            <a:ext cx="0" cy="18907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C8F621C-EBC4-428A-9031-014304DEEDA6}"/>
              </a:ext>
            </a:extLst>
          </p:cNvPr>
          <p:cNvSpPr txBox="1"/>
          <p:nvPr/>
        </p:nvSpPr>
        <p:spPr>
          <a:xfrm flipH="1">
            <a:off x="2467066" y="2850666"/>
            <a:ext cx="2443924" cy="830997"/>
          </a:xfrm>
          <a:prstGeom prst="rect">
            <a:avLst/>
          </a:prstGeom>
          <a:noFill/>
        </p:spPr>
        <p:txBody>
          <a:bodyPr wrap="square" rtlCol="0">
            <a:spAutoFit/>
          </a:bodyPr>
          <a:lstStyle/>
          <a:p>
            <a:r>
              <a:rPr lang="en-US" sz="2400" b="1" dirty="0">
                <a:solidFill>
                  <a:srgbClr val="FF0000"/>
                </a:solidFill>
              </a:rPr>
              <a:t>“Baseline” Change over time</a:t>
            </a:r>
            <a:endParaRPr lang="en-US" b="1" dirty="0">
              <a:solidFill>
                <a:srgbClr val="FF0000"/>
              </a:solidFill>
            </a:endParaRPr>
          </a:p>
        </p:txBody>
      </p:sp>
    </p:spTree>
    <p:extLst>
      <p:ext uri="{BB962C8B-B14F-4D97-AF65-F5344CB8AC3E}">
        <p14:creationId xmlns:p14="http://schemas.microsoft.com/office/powerpoint/2010/main" val="4176076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0FE33-5C32-4150-9D50-FF3CF9F53D93}"/>
              </a:ext>
            </a:extLst>
          </p:cNvPr>
          <p:cNvSpPr>
            <a:spLocks noGrp="1"/>
          </p:cNvSpPr>
          <p:nvPr>
            <p:ph type="title"/>
          </p:nvPr>
        </p:nvSpPr>
        <p:spPr>
          <a:xfrm>
            <a:off x="913795" y="148390"/>
            <a:ext cx="10353762" cy="1257300"/>
          </a:xfrm>
        </p:spPr>
        <p:txBody>
          <a:bodyPr/>
          <a:lstStyle/>
          <a:p>
            <a:r>
              <a:rPr lang="en-US" b="1" dirty="0"/>
              <a:t>Interrupted Time Series</a:t>
            </a:r>
          </a:p>
        </p:txBody>
      </p:sp>
      <p:sp>
        <p:nvSpPr>
          <p:cNvPr id="4" name="Rectangle 3">
            <a:extLst>
              <a:ext uri="{FF2B5EF4-FFF2-40B4-BE49-F238E27FC236}">
                <a16:creationId xmlns:a16="http://schemas.microsoft.com/office/drawing/2014/main" id="{D5545E2D-C60A-42DC-85C9-CD30BB847D8E}"/>
              </a:ext>
            </a:extLst>
          </p:cNvPr>
          <p:cNvSpPr/>
          <p:nvPr/>
        </p:nvSpPr>
        <p:spPr>
          <a:xfrm>
            <a:off x="1663055" y="1405690"/>
            <a:ext cx="8855242" cy="495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E689C77-4A8A-4367-8AA6-47EB68A76A9E}"/>
              </a:ext>
            </a:extLst>
          </p:cNvPr>
          <p:cNvCxnSpPr>
            <a:cxnSpLocks/>
          </p:cNvCxnSpPr>
          <p:nvPr/>
        </p:nvCxnSpPr>
        <p:spPr>
          <a:xfrm>
            <a:off x="2189747" y="3585411"/>
            <a:ext cx="3525253" cy="19250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A77EDA8-D506-4606-BCBC-52A3732106EE}"/>
              </a:ext>
            </a:extLst>
          </p:cNvPr>
          <p:cNvCxnSpPr>
            <a:cxnSpLocks/>
          </p:cNvCxnSpPr>
          <p:nvPr/>
        </p:nvCxnSpPr>
        <p:spPr>
          <a:xfrm>
            <a:off x="5715000" y="3777916"/>
            <a:ext cx="3827391" cy="8181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5D7A42-3CE1-4BC2-AADC-F0B258960424}"/>
              </a:ext>
            </a:extLst>
          </p:cNvPr>
          <p:cNvCxnSpPr>
            <a:cxnSpLocks/>
          </p:cNvCxnSpPr>
          <p:nvPr/>
        </p:nvCxnSpPr>
        <p:spPr>
          <a:xfrm>
            <a:off x="5715000" y="1167063"/>
            <a:ext cx="24062" cy="5195637"/>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18" name="TextBox 17">
            <a:extLst>
              <a:ext uri="{FF2B5EF4-FFF2-40B4-BE49-F238E27FC236}">
                <a16:creationId xmlns:a16="http://schemas.microsoft.com/office/drawing/2014/main" id="{9826942F-9439-4D82-A6FB-C6A23AF448BA}"/>
              </a:ext>
            </a:extLst>
          </p:cNvPr>
          <p:cNvSpPr txBox="1"/>
          <p:nvPr/>
        </p:nvSpPr>
        <p:spPr>
          <a:xfrm flipH="1">
            <a:off x="3570971" y="6360695"/>
            <a:ext cx="1073219" cy="461665"/>
          </a:xfrm>
          <a:prstGeom prst="rect">
            <a:avLst/>
          </a:prstGeom>
          <a:noFill/>
        </p:spPr>
        <p:txBody>
          <a:bodyPr wrap="square" rtlCol="0">
            <a:spAutoFit/>
          </a:bodyPr>
          <a:lstStyle/>
          <a:p>
            <a:r>
              <a:rPr lang="en-US" sz="2400" b="1" dirty="0"/>
              <a:t>Time</a:t>
            </a:r>
            <a:endParaRPr lang="en-US" b="1" dirty="0"/>
          </a:p>
        </p:txBody>
      </p:sp>
      <p:cxnSp>
        <p:nvCxnSpPr>
          <p:cNvPr id="20" name="Straight Arrow Connector 19">
            <a:extLst>
              <a:ext uri="{FF2B5EF4-FFF2-40B4-BE49-F238E27FC236}">
                <a16:creationId xmlns:a16="http://schemas.microsoft.com/office/drawing/2014/main" id="{A4CCC16B-C9F0-498C-AAC9-55CFAC943236}"/>
              </a:ext>
            </a:extLst>
          </p:cNvPr>
          <p:cNvCxnSpPr/>
          <p:nvPr/>
        </p:nvCxnSpPr>
        <p:spPr>
          <a:xfrm>
            <a:off x="4427621" y="6591527"/>
            <a:ext cx="245444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BEA17FA-8F60-4E31-9E8D-2BF0EEA7BD00}"/>
              </a:ext>
            </a:extLst>
          </p:cNvPr>
          <p:cNvSpPr txBox="1"/>
          <p:nvPr/>
        </p:nvSpPr>
        <p:spPr>
          <a:xfrm rot="16200000">
            <a:off x="-102758" y="4138864"/>
            <a:ext cx="2898262" cy="400110"/>
          </a:xfrm>
          <a:prstGeom prst="rect">
            <a:avLst/>
          </a:prstGeom>
          <a:noFill/>
        </p:spPr>
        <p:txBody>
          <a:bodyPr wrap="square" rtlCol="0">
            <a:spAutoFit/>
          </a:bodyPr>
          <a:lstStyle/>
          <a:p>
            <a:r>
              <a:rPr lang="en-US" sz="2000" b="1" dirty="0"/>
              <a:t>N Shootings</a:t>
            </a:r>
          </a:p>
        </p:txBody>
      </p:sp>
      <p:cxnSp>
        <p:nvCxnSpPr>
          <p:cNvPr id="22" name="Straight Arrow Connector 21">
            <a:extLst>
              <a:ext uri="{FF2B5EF4-FFF2-40B4-BE49-F238E27FC236}">
                <a16:creationId xmlns:a16="http://schemas.microsoft.com/office/drawing/2014/main" id="{0B513AA3-ABA2-42D0-8B33-567536D8476E}"/>
              </a:ext>
            </a:extLst>
          </p:cNvPr>
          <p:cNvCxnSpPr>
            <a:cxnSpLocks/>
          </p:cNvCxnSpPr>
          <p:nvPr/>
        </p:nvCxnSpPr>
        <p:spPr>
          <a:xfrm flipV="1">
            <a:off x="1346372" y="2382253"/>
            <a:ext cx="0" cy="18907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C8F621C-EBC4-428A-9031-014304DEEDA6}"/>
              </a:ext>
            </a:extLst>
          </p:cNvPr>
          <p:cNvSpPr txBox="1"/>
          <p:nvPr/>
        </p:nvSpPr>
        <p:spPr>
          <a:xfrm flipH="1">
            <a:off x="2467066" y="2850666"/>
            <a:ext cx="2443924" cy="830997"/>
          </a:xfrm>
          <a:prstGeom prst="rect">
            <a:avLst/>
          </a:prstGeom>
          <a:noFill/>
        </p:spPr>
        <p:txBody>
          <a:bodyPr wrap="square" rtlCol="0">
            <a:spAutoFit/>
          </a:bodyPr>
          <a:lstStyle/>
          <a:p>
            <a:r>
              <a:rPr lang="en-US" sz="2400" b="1" dirty="0">
                <a:solidFill>
                  <a:srgbClr val="FF0000"/>
                </a:solidFill>
              </a:rPr>
              <a:t>“Baseline” Change over time</a:t>
            </a:r>
            <a:endParaRPr lang="en-US" b="1" dirty="0">
              <a:solidFill>
                <a:srgbClr val="FF0000"/>
              </a:solidFill>
            </a:endParaRPr>
          </a:p>
        </p:txBody>
      </p:sp>
      <p:sp>
        <p:nvSpPr>
          <p:cNvPr id="13" name="TextBox 12">
            <a:extLst>
              <a:ext uri="{FF2B5EF4-FFF2-40B4-BE49-F238E27FC236}">
                <a16:creationId xmlns:a16="http://schemas.microsoft.com/office/drawing/2014/main" id="{34A53911-BAA1-4F1E-BFB7-33974FE60BFE}"/>
              </a:ext>
            </a:extLst>
          </p:cNvPr>
          <p:cNvSpPr txBox="1"/>
          <p:nvPr/>
        </p:nvSpPr>
        <p:spPr>
          <a:xfrm flipH="1">
            <a:off x="7258385" y="4338919"/>
            <a:ext cx="2443924" cy="461665"/>
          </a:xfrm>
          <a:prstGeom prst="rect">
            <a:avLst/>
          </a:prstGeom>
          <a:noFill/>
        </p:spPr>
        <p:txBody>
          <a:bodyPr wrap="square" rtlCol="0">
            <a:spAutoFit/>
          </a:bodyPr>
          <a:lstStyle/>
          <a:p>
            <a:r>
              <a:rPr lang="en-US" sz="2400" b="1" dirty="0">
                <a:solidFill>
                  <a:srgbClr val="FF0000"/>
                </a:solidFill>
              </a:rPr>
              <a:t>New Slope</a:t>
            </a:r>
            <a:endParaRPr lang="en-US" b="1" dirty="0">
              <a:solidFill>
                <a:srgbClr val="FF0000"/>
              </a:solidFill>
            </a:endParaRPr>
          </a:p>
        </p:txBody>
      </p:sp>
    </p:spTree>
    <p:extLst>
      <p:ext uri="{BB962C8B-B14F-4D97-AF65-F5344CB8AC3E}">
        <p14:creationId xmlns:p14="http://schemas.microsoft.com/office/powerpoint/2010/main" val="906854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0FE33-5C32-4150-9D50-FF3CF9F53D93}"/>
              </a:ext>
            </a:extLst>
          </p:cNvPr>
          <p:cNvSpPr>
            <a:spLocks noGrp="1"/>
          </p:cNvSpPr>
          <p:nvPr>
            <p:ph type="title"/>
          </p:nvPr>
        </p:nvSpPr>
        <p:spPr>
          <a:xfrm>
            <a:off x="913795" y="148390"/>
            <a:ext cx="10353762" cy="1257300"/>
          </a:xfrm>
        </p:spPr>
        <p:txBody>
          <a:bodyPr/>
          <a:lstStyle/>
          <a:p>
            <a:r>
              <a:rPr lang="en-US" b="1" dirty="0"/>
              <a:t>Interrupted Time Series</a:t>
            </a:r>
          </a:p>
        </p:txBody>
      </p:sp>
      <p:sp>
        <p:nvSpPr>
          <p:cNvPr id="4" name="Rectangle 3">
            <a:extLst>
              <a:ext uri="{FF2B5EF4-FFF2-40B4-BE49-F238E27FC236}">
                <a16:creationId xmlns:a16="http://schemas.microsoft.com/office/drawing/2014/main" id="{D5545E2D-C60A-42DC-85C9-CD30BB847D8E}"/>
              </a:ext>
            </a:extLst>
          </p:cNvPr>
          <p:cNvSpPr/>
          <p:nvPr/>
        </p:nvSpPr>
        <p:spPr>
          <a:xfrm>
            <a:off x="1663055" y="1405690"/>
            <a:ext cx="8855242" cy="495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E689C77-4A8A-4367-8AA6-47EB68A76A9E}"/>
              </a:ext>
            </a:extLst>
          </p:cNvPr>
          <p:cNvCxnSpPr>
            <a:cxnSpLocks/>
          </p:cNvCxnSpPr>
          <p:nvPr/>
        </p:nvCxnSpPr>
        <p:spPr>
          <a:xfrm>
            <a:off x="2189747" y="3585411"/>
            <a:ext cx="3525253" cy="19250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A77EDA8-D506-4606-BCBC-52A3732106EE}"/>
              </a:ext>
            </a:extLst>
          </p:cNvPr>
          <p:cNvCxnSpPr>
            <a:cxnSpLocks/>
          </p:cNvCxnSpPr>
          <p:nvPr/>
        </p:nvCxnSpPr>
        <p:spPr>
          <a:xfrm>
            <a:off x="5715000" y="3928228"/>
            <a:ext cx="3827391" cy="8181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5D7A42-3CE1-4BC2-AADC-F0B258960424}"/>
              </a:ext>
            </a:extLst>
          </p:cNvPr>
          <p:cNvCxnSpPr>
            <a:cxnSpLocks/>
          </p:cNvCxnSpPr>
          <p:nvPr/>
        </p:nvCxnSpPr>
        <p:spPr>
          <a:xfrm>
            <a:off x="5715000" y="1167063"/>
            <a:ext cx="24062" cy="5195637"/>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18" name="TextBox 17">
            <a:extLst>
              <a:ext uri="{FF2B5EF4-FFF2-40B4-BE49-F238E27FC236}">
                <a16:creationId xmlns:a16="http://schemas.microsoft.com/office/drawing/2014/main" id="{9826942F-9439-4D82-A6FB-C6A23AF448BA}"/>
              </a:ext>
            </a:extLst>
          </p:cNvPr>
          <p:cNvSpPr txBox="1"/>
          <p:nvPr/>
        </p:nvSpPr>
        <p:spPr>
          <a:xfrm flipH="1">
            <a:off x="3570971" y="6360695"/>
            <a:ext cx="1073219" cy="461665"/>
          </a:xfrm>
          <a:prstGeom prst="rect">
            <a:avLst/>
          </a:prstGeom>
          <a:noFill/>
        </p:spPr>
        <p:txBody>
          <a:bodyPr wrap="square" rtlCol="0">
            <a:spAutoFit/>
          </a:bodyPr>
          <a:lstStyle/>
          <a:p>
            <a:r>
              <a:rPr lang="en-US" sz="2400" b="1" dirty="0"/>
              <a:t>Time</a:t>
            </a:r>
            <a:endParaRPr lang="en-US" b="1" dirty="0"/>
          </a:p>
        </p:txBody>
      </p:sp>
      <p:cxnSp>
        <p:nvCxnSpPr>
          <p:cNvPr id="20" name="Straight Arrow Connector 19">
            <a:extLst>
              <a:ext uri="{FF2B5EF4-FFF2-40B4-BE49-F238E27FC236}">
                <a16:creationId xmlns:a16="http://schemas.microsoft.com/office/drawing/2014/main" id="{A4CCC16B-C9F0-498C-AAC9-55CFAC943236}"/>
              </a:ext>
            </a:extLst>
          </p:cNvPr>
          <p:cNvCxnSpPr/>
          <p:nvPr/>
        </p:nvCxnSpPr>
        <p:spPr>
          <a:xfrm>
            <a:off x="4427621" y="6591527"/>
            <a:ext cx="245444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BEA17FA-8F60-4E31-9E8D-2BF0EEA7BD00}"/>
              </a:ext>
            </a:extLst>
          </p:cNvPr>
          <p:cNvSpPr txBox="1"/>
          <p:nvPr/>
        </p:nvSpPr>
        <p:spPr>
          <a:xfrm rot="16200000">
            <a:off x="-102758" y="4138864"/>
            <a:ext cx="2898262" cy="400110"/>
          </a:xfrm>
          <a:prstGeom prst="rect">
            <a:avLst/>
          </a:prstGeom>
          <a:noFill/>
        </p:spPr>
        <p:txBody>
          <a:bodyPr wrap="square" rtlCol="0">
            <a:spAutoFit/>
          </a:bodyPr>
          <a:lstStyle/>
          <a:p>
            <a:r>
              <a:rPr lang="en-US" sz="2000" b="1" dirty="0"/>
              <a:t>N Shootings</a:t>
            </a:r>
          </a:p>
        </p:txBody>
      </p:sp>
      <p:cxnSp>
        <p:nvCxnSpPr>
          <p:cNvPr id="22" name="Straight Arrow Connector 21">
            <a:extLst>
              <a:ext uri="{FF2B5EF4-FFF2-40B4-BE49-F238E27FC236}">
                <a16:creationId xmlns:a16="http://schemas.microsoft.com/office/drawing/2014/main" id="{0B513AA3-ABA2-42D0-8B33-567536D8476E}"/>
              </a:ext>
            </a:extLst>
          </p:cNvPr>
          <p:cNvCxnSpPr>
            <a:cxnSpLocks/>
          </p:cNvCxnSpPr>
          <p:nvPr/>
        </p:nvCxnSpPr>
        <p:spPr>
          <a:xfrm flipV="1">
            <a:off x="1346372" y="2382253"/>
            <a:ext cx="0" cy="18907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C8F621C-EBC4-428A-9031-014304DEEDA6}"/>
              </a:ext>
            </a:extLst>
          </p:cNvPr>
          <p:cNvSpPr txBox="1"/>
          <p:nvPr/>
        </p:nvSpPr>
        <p:spPr>
          <a:xfrm flipH="1">
            <a:off x="2467066" y="2850666"/>
            <a:ext cx="2443924" cy="830997"/>
          </a:xfrm>
          <a:prstGeom prst="rect">
            <a:avLst/>
          </a:prstGeom>
          <a:noFill/>
        </p:spPr>
        <p:txBody>
          <a:bodyPr wrap="square" rtlCol="0">
            <a:spAutoFit/>
          </a:bodyPr>
          <a:lstStyle/>
          <a:p>
            <a:r>
              <a:rPr lang="en-US" sz="2400" b="1" dirty="0">
                <a:solidFill>
                  <a:srgbClr val="FF0000"/>
                </a:solidFill>
              </a:rPr>
              <a:t>“Baseline” Change over time</a:t>
            </a:r>
            <a:endParaRPr lang="en-US" b="1" dirty="0">
              <a:solidFill>
                <a:srgbClr val="FF0000"/>
              </a:solidFill>
            </a:endParaRPr>
          </a:p>
        </p:txBody>
      </p:sp>
      <p:sp>
        <p:nvSpPr>
          <p:cNvPr id="13" name="TextBox 12">
            <a:extLst>
              <a:ext uri="{FF2B5EF4-FFF2-40B4-BE49-F238E27FC236}">
                <a16:creationId xmlns:a16="http://schemas.microsoft.com/office/drawing/2014/main" id="{34A53911-BAA1-4F1E-BFB7-33974FE60BFE}"/>
              </a:ext>
            </a:extLst>
          </p:cNvPr>
          <p:cNvSpPr txBox="1"/>
          <p:nvPr/>
        </p:nvSpPr>
        <p:spPr>
          <a:xfrm flipH="1">
            <a:off x="7258385" y="4426601"/>
            <a:ext cx="2443924" cy="461665"/>
          </a:xfrm>
          <a:prstGeom prst="rect">
            <a:avLst/>
          </a:prstGeom>
          <a:noFill/>
        </p:spPr>
        <p:txBody>
          <a:bodyPr wrap="square" rtlCol="0">
            <a:spAutoFit/>
          </a:bodyPr>
          <a:lstStyle/>
          <a:p>
            <a:r>
              <a:rPr lang="en-US" sz="2400" b="1" dirty="0">
                <a:solidFill>
                  <a:srgbClr val="FF0000"/>
                </a:solidFill>
              </a:rPr>
              <a:t>New Slope</a:t>
            </a:r>
            <a:endParaRPr lang="en-US" b="1" dirty="0">
              <a:solidFill>
                <a:srgbClr val="FF0000"/>
              </a:solidFill>
            </a:endParaRPr>
          </a:p>
        </p:txBody>
      </p:sp>
    </p:spTree>
    <p:extLst>
      <p:ext uri="{BB962C8B-B14F-4D97-AF65-F5344CB8AC3E}">
        <p14:creationId xmlns:p14="http://schemas.microsoft.com/office/powerpoint/2010/main" val="2405231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RightStep">
      <a:dk1>
        <a:srgbClr val="000000"/>
      </a:dk1>
      <a:lt1>
        <a:srgbClr val="FFFFFF"/>
      </a:lt1>
      <a:dk2>
        <a:srgbClr val="243841"/>
      </a:dk2>
      <a:lt2>
        <a:srgbClr val="E2E5E8"/>
      </a:lt2>
      <a:accent1>
        <a:srgbClr val="BA9C7E"/>
      </a:accent1>
      <a:accent2>
        <a:srgbClr val="A7A372"/>
      </a:accent2>
      <a:accent3>
        <a:srgbClr val="98A67E"/>
      </a:accent3>
      <a:accent4>
        <a:srgbClr val="84AD76"/>
      </a:accent4>
      <a:accent5>
        <a:srgbClr val="82AC89"/>
      </a:accent5>
      <a:accent6>
        <a:srgbClr val="76AD97"/>
      </a:accent6>
      <a:hlink>
        <a:srgbClr val="6084A9"/>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1916</Words>
  <Application>Microsoft Office PowerPoint</Application>
  <PresentationFormat>Widescreen</PresentationFormat>
  <Paragraphs>334</Paragraphs>
  <Slides>25</Slides>
  <Notes>17</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Cambria Math</vt:lpstr>
      <vt:lpstr>Georgia Pro Cond Light</vt:lpstr>
      <vt:lpstr>Speak Pro</vt:lpstr>
      <vt:lpstr>Wingdings 2</vt:lpstr>
      <vt:lpstr>SlateVTI</vt:lpstr>
      <vt:lpstr>Investigating the Shooting-Free Weekend in New York City: Consequence or Coincidence?</vt:lpstr>
      <vt:lpstr>Introduction</vt:lpstr>
      <vt:lpstr>Introduction</vt:lpstr>
      <vt:lpstr>Aims and Hypotheses</vt:lpstr>
      <vt:lpstr>The Data</vt:lpstr>
      <vt:lpstr>Interrupted Time Series</vt:lpstr>
      <vt:lpstr>Interrupted Time Series</vt:lpstr>
      <vt:lpstr>Interrupted Time Series</vt:lpstr>
      <vt:lpstr>Interrupted Time Series</vt:lpstr>
      <vt:lpstr>Methods</vt:lpstr>
      <vt:lpstr>Estimate table</vt:lpstr>
      <vt:lpstr>Results: Day Level</vt:lpstr>
      <vt:lpstr>Results: Day Level</vt:lpstr>
      <vt:lpstr>Results: Day Level</vt:lpstr>
      <vt:lpstr>Estimate Table</vt:lpstr>
      <vt:lpstr>Results: Month Level</vt:lpstr>
      <vt:lpstr>Results: Month Level</vt:lpstr>
      <vt:lpstr>Model Limitations</vt:lpstr>
      <vt:lpstr>What did we expect that weekend in October 2018?</vt:lpstr>
      <vt:lpstr>How does that compare to October 2012?</vt:lpstr>
      <vt:lpstr>Main Findings</vt:lpstr>
      <vt:lpstr>Main Findings</vt:lpstr>
      <vt:lpstr>Main Findings</vt:lpstr>
      <vt:lpstr>Main Findings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the Shooting-Free Weekend in New York City: Consequence or Coincidence?</dc:title>
  <dc:creator>Weber, Rachel</dc:creator>
  <cp:lastModifiedBy>Weber, Rachel</cp:lastModifiedBy>
  <cp:revision>6</cp:revision>
  <dcterms:created xsi:type="dcterms:W3CDTF">2020-04-06T20:35:13Z</dcterms:created>
  <dcterms:modified xsi:type="dcterms:W3CDTF">2020-04-07T00:37:10Z</dcterms:modified>
</cp:coreProperties>
</file>