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F8079A-65DB-40B7-8CEA-D349F6CCD52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CCA1B20-1B33-4112-8A28-BFDC9BDC0FC5}">
      <dgm:prSet/>
      <dgm:spPr/>
      <dgm:t>
        <a:bodyPr/>
        <a:lstStyle/>
        <a:p>
          <a:r>
            <a:rPr lang="en-US"/>
            <a:t>Probability of shooting-free weekend occurring (single value)</a:t>
          </a:r>
        </a:p>
      </dgm:t>
    </dgm:pt>
    <dgm:pt modelId="{C9685666-8B65-44F4-BDFD-3844DB710B8A}" type="parTrans" cxnId="{083384FC-8E29-4E79-9C96-DF77D64D46CE}">
      <dgm:prSet/>
      <dgm:spPr/>
      <dgm:t>
        <a:bodyPr/>
        <a:lstStyle/>
        <a:p>
          <a:endParaRPr lang="en-US"/>
        </a:p>
      </dgm:t>
    </dgm:pt>
    <dgm:pt modelId="{F2071C1A-428B-4FF8-A174-AD18B9E2BB10}" type="sibTrans" cxnId="{083384FC-8E29-4E79-9C96-DF77D64D46CE}">
      <dgm:prSet/>
      <dgm:spPr/>
      <dgm:t>
        <a:bodyPr/>
        <a:lstStyle/>
        <a:p>
          <a:endParaRPr lang="en-US"/>
        </a:p>
      </dgm:t>
    </dgm:pt>
    <dgm:pt modelId="{DFC57057-A79C-4549-902B-B32BA59F1557}">
      <dgm:prSet/>
      <dgm:spPr/>
      <dgm:t>
        <a:bodyPr/>
        <a:lstStyle/>
        <a:p>
          <a:r>
            <a:rPr lang="en-US"/>
            <a:t>Model that can be used to predict number of shootings expected in a day</a:t>
          </a:r>
        </a:p>
      </dgm:t>
    </dgm:pt>
    <dgm:pt modelId="{AB054C00-B10F-4533-8ADD-ADC4D6450EF1}" type="parTrans" cxnId="{63E0CC1B-DFB6-439B-8318-6B9EB33CBF5C}">
      <dgm:prSet/>
      <dgm:spPr/>
      <dgm:t>
        <a:bodyPr/>
        <a:lstStyle/>
        <a:p>
          <a:endParaRPr lang="en-US"/>
        </a:p>
      </dgm:t>
    </dgm:pt>
    <dgm:pt modelId="{19BDE00F-C711-4486-B32D-39799D72C54F}" type="sibTrans" cxnId="{63E0CC1B-DFB6-439B-8318-6B9EB33CBF5C}">
      <dgm:prSet/>
      <dgm:spPr/>
      <dgm:t>
        <a:bodyPr/>
        <a:lstStyle/>
        <a:p>
          <a:endParaRPr lang="en-US"/>
        </a:p>
      </dgm:t>
    </dgm:pt>
    <dgm:pt modelId="{37655B28-DE75-452C-9EFF-C0D6D514FE6A}">
      <dgm:prSet/>
      <dgm:spPr/>
      <dgm:t>
        <a:bodyPr/>
        <a:lstStyle/>
        <a:p>
          <a:r>
            <a:rPr lang="en-US" dirty="0"/>
            <a:t>Discussion of SAFE Act on reduction in gun-violence</a:t>
          </a:r>
        </a:p>
      </dgm:t>
    </dgm:pt>
    <dgm:pt modelId="{4423FC51-9920-4EF2-9B80-D6FD17F87B84}" type="parTrans" cxnId="{2E78C358-371D-4047-A865-68EB921B9E02}">
      <dgm:prSet/>
      <dgm:spPr/>
      <dgm:t>
        <a:bodyPr/>
        <a:lstStyle/>
        <a:p>
          <a:endParaRPr lang="en-US"/>
        </a:p>
      </dgm:t>
    </dgm:pt>
    <dgm:pt modelId="{F4866DCA-BF93-4CCD-8E67-1A672044F4BF}" type="sibTrans" cxnId="{2E78C358-371D-4047-A865-68EB921B9E02}">
      <dgm:prSet/>
      <dgm:spPr/>
      <dgm:t>
        <a:bodyPr/>
        <a:lstStyle/>
        <a:p>
          <a:endParaRPr lang="en-US"/>
        </a:p>
      </dgm:t>
    </dgm:pt>
    <dgm:pt modelId="{3738DDAD-4777-43CB-97BF-D6837483A788}" type="pres">
      <dgm:prSet presAssocID="{E8F8079A-65DB-40B7-8CEA-D349F6CCD52A}" presName="root" presStyleCnt="0">
        <dgm:presLayoutVars>
          <dgm:dir/>
          <dgm:resizeHandles val="exact"/>
        </dgm:presLayoutVars>
      </dgm:prSet>
      <dgm:spPr/>
    </dgm:pt>
    <dgm:pt modelId="{9ACBB289-A599-4119-B1C5-6C48AB2E6B3D}" type="pres">
      <dgm:prSet presAssocID="{1CCA1B20-1B33-4112-8A28-BFDC9BDC0FC5}" presName="compNode" presStyleCnt="0"/>
      <dgm:spPr/>
    </dgm:pt>
    <dgm:pt modelId="{3A8B5051-F524-4605-8950-667E018D0943}" type="pres">
      <dgm:prSet presAssocID="{1CCA1B20-1B33-4112-8A28-BFDC9BDC0FC5}" presName="bgRect" presStyleLbl="bgShp" presStyleIdx="0" presStyleCnt="3"/>
      <dgm:spPr/>
    </dgm:pt>
    <dgm:pt modelId="{90925E2F-1EB8-4606-B3CA-4E192D1A141A}" type="pres">
      <dgm:prSet presAssocID="{1CCA1B20-1B33-4112-8A28-BFDC9BDC0FC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1F896D0E-23C4-48BC-9E44-F07C592BE30C}" type="pres">
      <dgm:prSet presAssocID="{1CCA1B20-1B33-4112-8A28-BFDC9BDC0FC5}" presName="spaceRect" presStyleCnt="0"/>
      <dgm:spPr/>
    </dgm:pt>
    <dgm:pt modelId="{35D407D2-43A3-4661-87D1-E6858996F86F}" type="pres">
      <dgm:prSet presAssocID="{1CCA1B20-1B33-4112-8A28-BFDC9BDC0FC5}" presName="parTx" presStyleLbl="revTx" presStyleIdx="0" presStyleCnt="3">
        <dgm:presLayoutVars>
          <dgm:chMax val="0"/>
          <dgm:chPref val="0"/>
        </dgm:presLayoutVars>
      </dgm:prSet>
      <dgm:spPr/>
    </dgm:pt>
    <dgm:pt modelId="{3EBEBB41-00A4-42D4-BF15-107627E2EC5A}" type="pres">
      <dgm:prSet presAssocID="{F2071C1A-428B-4FF8-A174-AD18B9E2BB10}" presName="sibTrans" presStyleCnt="0"/>
      <dgm:spPr/>
    </dgm:pt>
    <dgm:pt modelId="{C9DB7532-3EDB-4D1E-A1B4-C150F9F06690}" type="pres">
      <dgm:prSet presAssocID="{DFC57057-A79C-4549-902B-B32BA59F1557}" presName="compNode" presStyleCnt="0"/>
      <dgm:spPr/>
    </dgm:pt>
    <dgm:pt modelId="{74B2FB61-E89C-4682-9102-2D48D9FD3BEF}" type="pres">
      <dgm:prSet presAssocID="{DFC57057-A79C-4549-902B-B32BA59F1557}" presName="bgRect" presStyleLbl="bgShp" presStyleIdx="1" presStyleCnt="3"/>
      <dgm:spPr/>
    </dgm:pt>
    <dgm:pt modelId="{A73DE6E6-1317-41EC-8769-452923C19CAB}" type="pres">
      <dgm:prSet presAssocID="{DFC57057-A79C-4549-902B-B32BA59F155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CB927ADC-ED45-4513-9F32-D90C68DA77E9}" type="pres">
      <dgm:prSet presAssocID="{DFC57057-A79C-4549-902B-B32BA59F1557}" presName="spaceRect" presStyleCnt="0"/>
      <dgm:spPr/>
    </dgm:pt>
    <dgm:pt modelId="{2A0D4C33-46D8-46C3-AB25-C761F77167CB}" type="pres">
      <dgm:prSet presAssocID="{DFC57057-A79C-4549-902B-B32BA59F1557}" presName="parTx" presStyleLbl="revTx" presStyleIdx="1" presStyleCnt="3">
        <dgm:presLayoutVars>
          <dgm:chMax val="0"/>
          <dgm:chPref val="0"/>
        </dgm:presLayoutVars>
      </dgm:prSet>
      <dgm:spPr/>
    </dgm:pt>
    <dgm:pt modelId="{4B51230C-B361-4FDA-BE88-DD24614EF4E6}" type="pres">
      <dgm:prSet presAssocID="{19BDE00F-C711-4486-B32D-39799D72C54F}" presName="sibTrans" presStyleCnt="0"/>
      <dgm:spPr/>
    </dgm:pt>
    <dgm:pt modelId="{094CEB11-6813-4C15-B4A3-2A4AC7AF8DDC}" type="pres">
      <dgm:prSet presAssocID="{37655B28-DE75-452C-9EFF-C0D6D514FE6A}" presName="compNode" presStyleCnt="0"/>
      <dgm:spPr/>
    </dgm:pt>
    <dgm:pt modelId="{BCBD6F2C-6AEE-483C-B636-6544BB0F0987}" type="pres">
      <dgm:prSet presAssocID="{37655B28-DE75-452C-9EFF-C0D6D514FE6A}" presName="bgRect" presStyleLbl="bgShp" presStyleIdx="2" presStyleCnt="3"/>
      <dgm:spPr/>
    </dgm:pt>
    <dgm:pt modelId="{985F449C-0EFD-486C-975F-BAC3A390A58D}" type="pres">
      <dgm:prSet presAssocID="{37655B28-DE75-452C-9EFF-C0D6D514FE6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FD6553E-AA4B-4095-9A54-3509FEDEB249}" type="pres">
      <dgm:prSet presAssocID="{37655B28-DE75-452C-9EFF-C0D6D514FE6A}" presName="spaceRect" presStyleCnt="0"/>
      <dgm:spPr/>
    </dgm:pt>
    <dgm:pt modelId="{EC6C141A-D16B-45FC-B126-0DEC39342DCA}" type="pres">
      <dgm:prSet presAssocID="{37655B28-DE75-452C-9EFF-C0D6D514FE6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3E0CC1B-DFB6-439B-8318-6B9EB33CBF5C}" srcId="{E8F8079A-65DB-40B7-8CEA-D349F6CCD52A}" destId="{DFC57057-A79C-4549-902B-B32BA59F1557}" srcOrd="1" destOrd="0" parTransId="{AB054C00-B10F-4533-8ADD-ADC4D6450EF1}" sibTransId="{19BDE00F-C711-4486-B32D-39799D72C54F}"/>
    <dgm:cxn modelId="{33A18856-D6BA-4FCD-A293-ACB75218F75F}" type="presOf" srcId="{E8F8079A-65DB-40B7-8CEA-D349F6CCD52A}" destId="{3738DDAD-4777-43CB-97BF-D6837483A788}" srcOrd="0" destOrd="0" presId="urn:microsoft.com/office/officeart/2018/2/layout/IconVerticalSolidList"/>
    <dgm:cxn modelId="{2E78C358-371D-4047-A865-68EB921B9E02}" srcId="{E8F8079A-65DB-40B7-8CEA-D349F6CCD52A}" destId="{37655B28-DE75-452C-9EFF-C0D6D514FE6A}" srcOrd="2" destOrd="0" parTransId="{4423FC51-9920-4EF2-9B80-D6FD17F87B84}" sibTransId="{F4866DCA-BF93-4CCD-8E67-1A672044F4BF}"/>
    <dgm:cxn modelId="{573C5FAF-79DE-4A39-AECF-6B6657FD21FD}" type="presOf" srcId="{1CCA1B20-1B33-4112-8A28-BFDC9BDC0FC5}" destId="{35D407D2-43A3-4661-87D1-E6858996F86F}" srcOrd="0" destOrd="0" presId="urn:microsoft.com/office/officeart/2018/2/layout/IconVerticalSolidList"/>
    <dgm:cxn modelId="{6ACFDADA-DE7A-41C6-BE33-B983411C0120}" type="presOf" srcId="{DFC57057-A79C-4549-902B-B32BA59F1557}" destId="{2A0D4C33-46D8-46C3-AB25-C761F77167CB}" srcOrd="0" destOrd="0" presId="urn:microsoft.com/office/officeart/2018/2/layout/IconVerticalSolidList"/>
    <dgm:cxn modelId="{13C9EFE8-2BB3-465A-841B-99DEB181612E}" type="presOf" srcId="{37655B28-DE75-452C-9EFF-C0D6D514FE6A}" destId="{EC6C141A-D16B-45FC-B126-0DEC39342DCA}" srcOrd="0" destOrd="0" presId="urn:microsoft.com/office/officeart/2018/2/layout/IconVerticalSolidList"/>
    <dgm:cxn modelId="{083384FC-8E29-4E79-9C96-DF77D64D46CE}" srcId="{E8F8079A-65DB-40B7-8CEA-D349F6CCD52A}" destId="{1CCA1B20-1B33-4112-8A28-BFDC9BDC0FC5}" srcOrd="0" destOrd="0" parTransId="{C9685666-8B65-44F4-BDFD-3844DB710B8A}" sibTransId="{F2071C1A-428B-4FF8-A174-AD18B9E2BB10}"/>
    <dgm:cxn modelId="{40E379A3-0295-4579-BBCE-28DCD4314C37}" type="presParOf" srcId="{3738DDAD-4777-43CB-97BF-D6837483A788}" destId="{9ACBB289-A599-4119-B1C5-6C48AB2E6B3D}" srcOrd="0" destOrd="0" presId="urn:microsoft.com/office/officeart/2018/2/layout/IconVerticalSolidList"/>
    <dgm:cxn modelId="{6F74419E-DDD1-4095-B455-C74A60044C1F}" type="presParOf" srcId="{9ACBB289-A599-4119-B1C5-6C48AB2E6B3D}" destId="{3A8B5051-F524-4605-8950-667E018D0943}" srcOrd="0" destOrd="0" presId="urn:microsoft.com/office/officeart/2018/2/layout/IconVerticalSolidList"/>
    <dgm:cxn modelId="{5E8A45FC-D158-4DE9-9C94-191F2C6E5A37}" type="presParOf" srcId="{9ACBB289-A599-4119-B1C5-6C48AB2E6B3D}" destId="{90925E2F-1EB8-4606-B3CA-4E192D1A141A}" srcOrd="1" destOrd="0" presId="urn:microsoft.com/office/officeart/2018/2/layout/IconVerticalSolidList"/>
    <dgm:cxn modelId="{3912227D-1F4F-428A-8023-764E2FBFA9DF}" type="presParOf" srcId="{9ACBB289-A599-4119-B1C5-6C48AB2E6B3D}" destId="{1F896D0E-23C4-48BC-9E44-F07C592BE30C}" srcOrd="2" destOrd="0" presId="urn:microsoft.com/office/officeart/2018/2/layout/IconVerticalSolidList"/>
    <dgm:cxn modelId="{BA4D3199-3FDE-4FA5-830C-8B3468EE8827}" type="presParOf" srcId="{9ACBB289-A599-4119-B1C5-6C48AB2E6B3D}" destId="{35D407D2-43A3-4661-87D1-E6858996F86F}" srcOrd="3" destOrd="0" presId="urn:microsoft.com/office/officeart/2018/2/layout/IconVerticalSolidList"/>
    <dgm:cxn modelId="{8122C501-BFB9-4EFD-B19B-57A50D1FDDBE}" type="presParOf" srcId="{3738DDAD-4777-43CB-97BF-D6837483A788}" destId="{3EBEBB41-00A4-42D4-BF15-107627E2EC5A}" srcOrd="1" destOrd="0" presId="urn:microsoft.com/office/officeart/2018/2/layout/IconVerticalSolidList"/>
    <dgm:cxn modelId="{2114912F-F3DA-4F2F-90FE-20DA7E23F5BD}" type="presParOf" srcId="{3738DDAD-4777-43CB-97BF-D6837483A788}" destId="{C9DB7532-3EDB-4D1E-A1B4-C150F9F06690}" srcOrd="2" destOrd="0" presId="urn:microsoft.com/office/officeart/2018/2/layout/IconVerticalSolidList"/>
    <dgm:cxn modelId="{2F1403BB-4D91-4DE8-9563-F18FA5DB3915}" type="presParOf" srcId="{C9DB7532-3EDB-4D1E-A1B4-C150F9F06690}" destId="{74B2FB61-E89C-4682-9102-2D48D9FD3BEF}" srcOrd="0" destOrd="0" presId="urn:microsoft.com/office/officeart/2018/2/layout/IconVerticalSolidList"/>
    <dgm:cxn modelId="{A14A7C17-9916-41E5-84E4-6968AD954F8C}" type="presParOf" srcId="{C9DB7532-3EDB-4D1E-A1B4-C150F9F06690}" destId="{A73DE6E6-1317-41EC-8769-452923C19CAB}" srcOrd="1" destOrd="0" presId="urn:microsoft.com/office/officeart/2018/2/layout/IconVerticalSolidList"/>
    <dgm:cxn modelId="{F8919B6F-3E85-4123-8EEA-52840D9DD4AA}" type="presParOf" srcId="{C9DB7532-3EDB-4D1E-A1B4-C150F9F06690}" destId="{CB927ADC-ED45-4513-9F32-D90C68DA77E9}" srcOrd="2" destOrd="0" presId="urn:microsoft.com/office/officeart/2018/2/layout/IconVerticalSolidList"/>
    <dgm:cxn modelId="{784D0D79-D234-4F89-8629-B14CFF9E168D}" type="presParOf" srcId="{C9DB7532-3EDB-4D1E-A1B4-C150F9F06690}" destId="{2A0D4C33-46D8-46C3-AB25-C761F77167CB}" srcOrd="3" destOrd="0" presId="urn:microsoft.com/office/officeart/2018/2/layout/IconVerticalSolidList"/>
    <dgm:cxn modelId="{DE5CACC7-D49A-47F7-8DBD-5DD9C315233A}" type="presParOf" srcId="{3738DDAD-4777-43CB-97BF-D6837483A788}" destId="{4B51230C-B361-4FDA-BE88-DD24614EF4E6}" srcOrd="3" destOrd="0" presId="urn:microsoft.com/office/officeart/2018/2/layout/IconVerticalSolidList"/>
    <dgm:cxn modelId="{DA51A39E-77BB-4B36-B6B8-18D10E78A8FC}" type="presParOf" srcId="{3738DDAD-4777-43CB-97BF-D6837483A788}" destId="{094CEB11-6813-4C15-B4A3-2A4AC7AF8DDC}" srcOrd="4" destOrd="0" presId="urn:microsoft.com/office/officeart/2018/2/layout/IconVerticalSolidList"/>
    <dgm:cxn modelId="{27459241-CB7A-4957-9400-559969CE99D3}" type="presParOf" srcId="{094CEB11-6813-4C15-B4A3-2A4AC7AF8DDC}" destId="{BCBD6F2C-6AEE-483C-B636-6544BB0F0987}" srcOrd="0" destOrd="0" presId="urn:microsoft.com/office/officeart/2018/2/layout/IconVerticalSolidList"/>
    <dgm:cxn modelId="{6B962AE6-D485-4275-BD81-7D59A2F6AB40}" type="presParOf" srcId="{094CEB11-6813-4C15-B4A3-2A4AC7AF8DDC}" destId="{985F449C-0EFD-486C-975F-BAC3A390A58D}" srcOrd="1" destOrd="0" presId="urn:microsoft.com/office/officeart/2018/2/layout/IconVerticalSolidList"/>
    <dgm:cxn modelId="{390FEA16-D45C-45D8-9D4E-51B39CB6ECE6}" type="presParOf" srcId="{094CEB11-6813-4C15-B4A3-2A4AC7AF8DDC}" destId="{3FD6553E-AA4B-4095-9A54-3509FEDEB249}" srcOrd="2" destOrd="0" presId="urn:microsoft.com/office/officeart/2018/2/layout/IconVerticalSolidList"/>
    <dgm:cxn modelId="{C0B2D324-D61D-48A9-9301-96AE000232C4}" type="presParOf" srcId="{094CEB11-6813-4C15-B4A3-2A4AC7AF8DDC}" destId="{EC6C141A-D16B-45FC-B126-0DEC39342DC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B5051-F524-4605-8950-667E018D0943}">
      <dsp:nvSpPr>
        <dsp:cNvPr id="0" name=""/>
        <dsp:cNvSpPr/>
      </dsp:nvSpPr>
      <dsp:spPr>
        <a:xfrm>
          <a:off x="0" y="598"/>
          <a:ext cx="6266011" cy="139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25E2F-1EB8-4606-B3CA-4E192D1A141A}">
      <dsp:nvSpPr>
        <dsp:cNvPr id="0" name=""/>
        <dsp:cNvSpPr/>
      </dsp:nvSpPr>
      <dsp:spPr>
        <a:xfrm>
          <a:off x="423357" y="315492"/>
          <a:ext cx="769740" cy="7697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407D2-43A3-4661-87D1-E6858996F86F}">
      <dsp:nvSpPr>
        <dsp:cNvPr id="0" name=""/>
        <dsp:cNvSpPr/>
      </dsp:nvSpPr>
      <dsp:spPr>
        <a:xfrm>
          <a:off x="1616455" y="598"/>
          <a:ext cx="4649555" cy="139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17" tIns="148117" rIns="148117" bIns="1481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Probability of shooting-free weekend occurring (single value)</a:t>
          </a:r>
        </a:p>
      </dsp:txBody>
      <dsp:txXfrm>
        <a:off x="1616455" y="598"/>
        <a:ext cx="4649555" cy="1399528"/>
      </dsp:txXfrm>
    </dsp:sp>
    <dsp:sp modelId="{74B2FB61-E89C-4682-9102-2D48D9FD3BEF}">
      <dsp:nvSpPr>
        <dsp:cNvPr id="0" name=""/>
        <dsp:cNvSpPr/>
      </dsp:nvSpPr>
      <dsp:spPr>
        <a:xfrm>
          <a:off x="0" y="1750009"/>
          <a:ext cx="6266011" cy="139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DE6E6-1317-41EC-8769-452923C19CAB}">
      <dsp:nvSpPr>
        <dsp:cNvPr id="0" name=""/>
        <dsp:cNvSpPr/>
      </dsp:nvSpPr>
      <dsp:spPr>
        <a:xfrm>
          <a:off x="423357" y="2064903"/>
          <a:ext cx="769740" cy="7697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D4C33-46D8-46C3-AB25-C761F77167CB}">
      <dsp:nvSpPr>
        <dsp:cNvPr id="0" name=""/>
        <dsp:cNvSpPr/>
      </dsp:nvSpPr>
      <dsp:spPr>
        <a:xfrm>
          <a:off x="1616455" y="1750009"/>
          <a:ext cx="4649555" cy="139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17" tIns="148117" rIns="148117" bIns="1481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Model that can be used to predict number of shootings expected in a day</a:t>
          </a:r>
        </a:p>
      </dsp:txBody>
      <dsp:txXfrm>
        <a:off x="1616455" y="1750009"/>
        <a:ext cx="4649555" cy="1399528"/>
      </dsp:txXfrm>
    </dsp:sp>
    <dsp:sp modelId="{BCBD6F2C-6AEE-483C-B636-6544BB0F0987}">
      <dsp:nvSpPr>
        <dsp:cNvPr id="0" name=""/>
        <dsp:cNvSpPr/>
      </dsp:nvSpPr>
      <dsp:spPr>
        <a:xfrm>
          <a:off x="0" y="3499420"/>
          <a:ext cx="6266011" cy="139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F449C-0EFD-486C-975F-BAC3A390A58D}">
      <dsp:nvSpPr>
        <dsp:cNvPr id="0" name=""/>
        <dsp:cNvSpPr/>
      </dsp:nvSpPr>
      <dsp:spPr>
        <a:xfrm>
          <a:off x="423357" y="3814314"/>
          <a:ext cx="769740" cy="7697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C141A-D16B-45FC-B126-0DEC39342DCA}">
      <dsp:nvSpPr>
        <dsp:cNvPr id="0" name=""/>
        <dsp:cNvSpPr/>
      </dsp:nvSpPr>
      <dsp:spPr>
        <a:xfrm>
          <a:off x="1616455" y="3499420"/>
          <a:ext cx="4649555" cy="139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17" tIns="148117" rIns="148117" bIns="1481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Discussion of SAFE Act on reduction in gun-violence</a:t>
          </a:r>
        </a:p>
      </dsp:txBody>
      <dsp:txXfrm>
        <a:off x="1616455" y="3499420"/>
        <a:ext cx="4649555" cy="1399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21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0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68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6093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87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898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578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437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4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61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2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9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03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7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9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8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8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354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5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219201-236F-4198-9EB7-F85EBB2702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 flipH="1">
            <a:off x="7737531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46B53-3264-4C4B-8623-3ABC1427A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4543" y="1623412"/>
            <a:ext cx="3503122" cy="2287229"/>
          </a:xfrm>
        </p:spPr>
        <p:txBody>
          <a:bodyPr>
            <a:normAutofit/>
          </a:bodyPr>
          <a:lstStyle/>
          <a:p>
            <a:pPr algn="l"/>
            <a:r>
              <a:rPr lang="en-US" sz="3700" dirty="0"/>
              <a:t>Evaluating Gun Violence Incidence in New York 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E0B56-5A30-4449-8A7E-3A5B9F312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4543" y="4009771"/>
            <a:ext cx="3503122" cy="1244361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B6915A"/>
                </a:solidFill>
              </a:rPr>
              <a:t>Rachel Weber</a:t>
            </a:r>
          </a:p>
          <a:p>
            <a:pPr algn="l"/>
            <a:r>
              <a:rPr lang="en-US" sz="1800" b="1" dirty="0">
                <a:solidFill>
                  <a:srgbClr val="B6915A"/>
                </a:solidFill>
              </a:rPr>
              <a:t>Capstone Proposal Dec. 2019</a:t>
            </a:r>
          </a:p>
        </p:txBody>
      </p:sp>
    </p:spTree>
    <p:extLst>
      <p:ext uri="{BB962C8B-B14F-4D97-AF65-F5344CB8AC3E}">
        <p14:creationId xmlns:p14="http://schemas.microsoft.com/office/powerpoint/2010/main" val="414935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5B72E-8BED-4908-956C-42D4A502F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5" y="845387"/>
            <a:ext cx="3470310" cy="1066689"/>
          </a:xfrm>
        </p:spPr>
        <p:txBody>
          <a:bodyPr anchor="b">
            <a:normAutofit/>
          </a:bodyPr>
          <a:lstStyle/>
          <a:p>
            <a:pPr algn="l"/>
            <a:r>
              <a:rPr lang="en-US" sz="24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DBD06-8201-42A9-952A-9C4CE9E09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5" y="2147862"/>
            <a:ext cx="3405573" cy="3499563"/>
          </a:xfrm>
        </p:spPr>
        <p:txBody>
          <a:bodyPr anchor="t">
            <a:normAutofit/>
          </a:bodyPr>
          <a:lstStyle/>
          <a:p>
            <a:r>
              <a:rPr lang="en-US" sz="1600" b="1" dirty="0"/>
              <a:t>NYC has had a steady decline in shootings over the past 12 years</a:t>
            </a:r>
          </a:p>
          <a:p>
            <a:r>
              <a:rPr lang="en-US" sz="1600" b="1" dirty="0"/>
              <a:t>In 2018, NYC had their first shooting-free weekend in decades</a:t>
            </a:r>
          </a:p>
          <a:p>
            <a:r>
              <a:rPr lang="en-US" sz="1600" b="1" dirty="0"/>
              <a:t>Was this a miraculous event or was it becoming more inevitable?</a:t>
            </a:r>
          </a:p>
          <a:p>
            <a:pPr marL="36900" indent="0">
              <a:buNone/>
            </a:pPr>
            <a:endParaRPr lang="en-US" sz="1600" dirty="0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DE0ABA63-A72C-428E-811B-8CCB2AFBA7D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87351" y="1673535"/>
            <a:ext cx="6161183" cy="35206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931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5B72E-8BED-4908-956C-42D4A502F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5" y="845387"/>
            <a:ext cx="3470310" cy="1066689"/>
          </a:xfrm>
        </p:spPr>
        <p:txBody>
          <a:bodyPr anchor="b">
            <a:normAutofit/>
          </a:bodyPr>
          <a:lstStyle/>
          <a:p>
            <a:pPr algn="l"/>
            <a:r>
              <a:rPr lang="en-US" sz="24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DBD06-8201-42A9-952A-9C4CE9E09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5" y="2147862"/>
            <a:ext cx="3405573" cy="4086162"/>
          </a:xfrm>
        </p:spPr>
        <p:txBody>
          <a:bodyPr anchor="t">
            <a:normAutofit/>
          </a:bodyPr>
          <a:lstStyle/>
          <a:p>
            <a:r>
              <a:rPr lang="en-US" sz="1600" b="1" dirty="0"/>
              <a:t>NYC has had a steady decline in shootings over the past decade</a:t>
            </a:r>
          </a:p>
          <a:p>
            <a:r>
              <a:rPr lang="en-US" sz="1600" b="1" dirty="0"/>
              <a:t>In 2018, NYC had their first shooting-free weekend in decades</a:t>
            </a:r>
          </a:p>
          <a:p>
            <a:r>
              <a:rPr lang="en-US" sz="1600" b="1" dirty="0"/>
              <a:t>Was this a miraculous event or was it becoming more inevitable?</a:t>
            </a:r>
          </a:p>
          <a:p>
            <a:r>
              <a:rPr lang="en-US" sz="1600" b="1" dirty="0"/>
              <a:t>The SAFE Act was passed in January 2013. Did this have a measurable impact on gun violence?</a:t>
            </a:r>
          </a:p>
          <a:p>
            <a:pPr marL="36900" indent="0">
              <a:buNone/>
            </a:pPr>
            <a:endParaRPr lang="en-US" sz="1600" dirty="0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DE0ABA63-A72C-428E-811B-8CCB2AFBA7D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87351" y="1673535"/>
            <a:ext cx="6161183" cy="3520676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0F0343-A518-46BD-A2AA-9BD4F39793C7}"/>
              </a:ext>
            </a:extLst>
          </p:cNvPr>
          <p:cNvCxnSpPr/>
          <p:nvPr/>
        </p:nvCxnSpPr>
        <p:spPr>
          <a:xfrm flipV="1">
            <a:off x="8940800" y="1673535"/>
            <a:ext cx="0" cy="36604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290455-14AD-45C9-9567-AC6805481738}"/>
              </a:ext>
            </a:extLst>
          </p:cNvPr>
          <p:cNvSpPr txBox="1"/>
          <p:nvPr/>
        </p:nvSpPr>
        <p:spPr>
          <a:xfrm>
            <a:off x="8395293" y="1349080"/>
            <a:ext cx="109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SAFE Act</a:t>
            </a:r>
          </a:p>
        </p:txBody>
      </p:sp>
    </p:spTree>
    <p:extLst>
      <p:ext uri="{BB962C8B-B14F-4D97-AF65-F5344CB8AC3E}">
        <p14:creationId xmlns:p14="http://schemas.microsoft.com/office/powerpoint/2010/main" val="327926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03D8D-B57D-4DC2-B5B5-523CE15E8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dirty="0"/>
              <a:t>The Data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A05C8BD-353A-4007-AFA5-CA2C5643C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617875" cy="4570457"/>
          </a:xfrm>
          <a:effectLst/>
        </p:spPr>
        <p:txBody>
          <a:bodyPr anchor="ctr">
            <a:normAutofit/>
          </a:bodyPr>
          <a:lstStyle/>
          <a:p>
            <a:r>
              <a:rPr lang="en-US" dirty="0"/>
              <a:t>NYC’s Open Data program provides downloadable files documenting each shooting that occurs in the city’s boundaries. </a:t>
            </a:r>
          </a:p>
          <a:p>
            <a:r>
              <a:rPr lang="en-US" dirty="0"/>
              <a:t>Contained in the data:</a:t>
            </a:r>
          </a:p>
          <a:p>
            <a:pPr lvl="1"/>
            <a:r>
              <a:rPr lang="en-US" dirty="0"/>
              <a:t>Date and time of shooting</a:t>
            </a:r>
          </a:p>
          <a:p>
            <a:pPr lvl="1"/>
            <a:r>
              <a:rPr lang="en-US" dirty="0"/>
              <a:t>Location (precinct, longitude, latitude, burrow)</a:t>
            </a:r>
          </a:p>
          <a:p>
            <a:pPr lvl="1"/>
            <a:r>
              <a:rPr lang="en-US" dirty="0"/>
              <a:t>Shooter/victim demographics</a:t>
            </a:r>
          </a:p>
          <a:p>
            <a:r>
              <a:rPr lang="en-US" dirty="0"/>
              <a:t>Data span 2006 to 2018 and are updated quarterly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957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54801-7705-4DB3-9AC1-A09913876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US"/>
              <a:t>Aims and Hypotheses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290DD94-CC86-4A1D-8587-E7D66C417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512717" cy="4570457"/>
          </a:xfrm>
          <a:effectLst/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Aim 1</a:t>
            </a:r>
            <a:r>
              <a:rPr lang="en-US" dirty="0"/>
              <a:t>: </a:t>
            </a:r>
            <a:r>
              <a:rPr lang="en-US" dirty="0">
                <a:effectLst/>
              </a:rPr>
              <a:t>Ascertain if the shooting-free weekend in NYC in October 2018 was an anomaly or if it was expected to happen.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effectLst/>
              </a:rPr>
              <a:t>Hypothesis 1: </a:t>
            </a:r>
            <a:r>
              <a:rPr lang="en-US" dirty="0">
                <a:effectLst/>
              </a:rPr>
              <a:t>Given enough weekends, the shooting-free weekend was expected.</a:t>
            </a:r>
          </a:p>
          <a:p>
            <a:pPr>
              <a:lnSpc>
                <a:spcPct val="90000"/>
              </a:lnSpc>
            </a:pPr>
            <a:endParaRPr lang="en-US" dirty="0">
              <a:effectLst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effectLst/>
              </a:rPr>
              <a:t>Aim 2</a:t>
            </a:r>
            <a:r>
              <a:rPr lang="en-US" dirty="0">
                <a:effectLst/>
              </a:rPr>
              <a:t>: Build a negative binomial model to predict the number of shootings expected on a given day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effectLst/>
              </a:rPr>
              <a:t>Hypothesis 2: </a:t>
            </a:r>
            <a:r>
              <a:rPr lang="en-US" dirty="0">
                <a:effectLst/>
              </a:rPr>
              <a:t>Day of the week is a significant predictor of the number of shootings estimated to occur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effectLst/>
              </a:rPr>
              <a:t>Hypothesis 3</a:t>
            </a:r>
            <a:r>
              <a:rPr lang="en-US" dirty="0">
                <a:effectLst/>
              </a:rPr>
              <a:t>: Safe Act passage decreased the total number of expected shootings.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39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DE72A-4F90-4F0C-A5D8-ED0B2057E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dirty="0"/>
              <a:t>Data Analysis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84A36-FD63-40F7-842A-AE50810DC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280" y="1023257"/>
            <a:ext cx="6563360" cy="5296263"/>
          </a:xfrm>
          <a:effectLst/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b="1" dirty="0"/>
              <a:t>All data was verified before upload by NYC, therefore data quality/accuracy checks aren’t needed. There is no missingness in the date and time variables, so I do not need to address missing data before analysis.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700" b="1" dirty="0"/>
              <a:t>Aim 1:</a:t>
            </a:r>
          </a:p>
          <a:p>
            <a:pPr marL="834300" lvl="1" indent="-457200">
              <a:lnSpc>
                <a:spcPct val="90000"/>
              </a:lnSpc>
            </a:pPr>
            <a:r>
              <a:rPr lang="en-US" sz="1700" dirty="0"/>
              <a:t>Do manual probability calculations to determine the odds of a consecutive Friday, Saturday, and Sunday having zero shootings.</a:t>
            </a:r>
          </a:p>
          <a:p>
            <a:pPr marL="834300" lvl="1" indent="-457200">
              <a:lnSpc>
                <a:spcPct val="90000"/>
              </a:lnSpc>
            </a:pPr>
            <a:r>
              <a:rPr lang="en-US" sz="1700" dirty="0"/>
              <a:t>use conditional probability calculations to calculate the probabilities for Saturday and Sunday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700" b="1" dirty="0"/>
              <a:t>Aim 2:</a:t>
            </a:r>
          </a:p>
          <a:p>
            <a:pPr marL="834300" lvl="1" indent="-457200">
              <a:lnSpc>
                <a:spcPct val="90000"/>
              </a:lnSpc>
            </a:pPr>
            <a:r>
              <a:rPr lang="en-US" sz="1700" dirty="0"/>
              <a:t>Negative Binomial model to predict the number of shootings on a given day</a:t>
            </a:r>
          </a:p>
          <a:p>
            <a:pPr marL="834300" lvl="1" indent="-457200">
              <a:lnSpc>
                <a:spcPct val="90000"/>
              </a:lnSpc>
            </a:pPr>
            <a:r>
              <a:rPr lang="en-US" sz="1700" dirty="0"/>
              <a:t>Start with simple model with categorical variable for Day</a:t>
            </a:r>
          </a:p>
          <a:p>
            <a:pPr marL="834300" lvl="1" indent="-457200">
              <a:lnSpc>
                <a:spcPct val="90000"/>
              </a:lnSpc>
            </a:pPr>
            <a:r>
              <a:rPr lang="en-US" sz="1700" dirty="0"/>
              <a:t>Second model with just binary SAFE Act passage variable</a:t>
            </a:r>
          </a:p>
          <a:p>
            <a:pPr marL="834300" lvl="1" indent="-457200">
              <a:lnSpc>
                <a:spcPct val="90000"/>
              </a:lnSpc>
            </a:pPr>
            <a:r>
              <a:rPr lang="en-US" sz="1700" dirty="0"/>
              <a:t>Add precision variables after checking </a:t>
            </a:r>
            <a:r>
              <a:rPr lang="en-US" sz="1700" dirty="0" err="1"/>
              <a:t>colinearity</a:t>
            </a:r>
            <a:endParaRPr lang="en-US" sz="1700" dirty="0"/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986011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EC293-EDFA-4B56-9B04-8EF14EFFA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Anticipated Products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C85A75-81F7-435E-A2EC-978E4B3EAF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912116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983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243841"/>
      </a:dk2>
      <a:lt2>
        <a:srgbClr val="E2E5E8"/>
      </a:lt2>
      <a:accent1>
        <a:srgbClr val="BA9C7E"/>
      </a:accent1>
      <a:accent2>
        <a:srgbClr val="A7A372"/>
      </a:accent2>
      <a:accent3>
        <a:srgbClr val="98A67E"/>
      </a:accent3>
      <a:accent4>
        <a:srgbClr val="84AD76"/>
      </a:accent4>
      <a:accent5>
        <a:srgbClr val="82AC89"/>
      </a:accent5>
      <a:accent6>
        <a:srgbClr val="76AD97"/>
      </a:accent6>
      <a:hlink>
        <a:srgbClr val="6084A9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405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Georgia Pro Cond Light</vt:lpstr>
      <vt:lpstr>Speak Pro</vt:lpstr>
      <vt:lpstr>Wingdings 2</vt:lpstr>
      <vt:lpstr>SlateVTI</vt:lpstr>
      <vt:lpstr>Evaluating Gun Violence Incidence in New York City</vt:lpstr>
      <vt:lpstr>Introduction</vt:lpstr>
      <vt:lpstr>Introduction</vt:lpstr>
      <vt:lpstr>The Data</vt:lpstr>
      <vt:lpstr>Aims and Hypotheses</vt:lpstr>
      <vt:lpstr>Data Analysis</vt:lpstr>
      <vt:lpstr>Anticipated Products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Gun Violence Incidence in New York City</dc:title>
  <dc:creator>Rachel Weber</dc:creator>
  <cp:lastModifiedBy>Rachel Weber</cp:lastModifiedBy>
  <cp:revision>3</cp:revision>
  <dcterms:created xsi:type="dcterms:W3CDTF">2019-12-02T19:08:11Z</dcterms:created>
  <dcterms:modified xsi:type="dcterms:W3CDTF">2019-12-11T16:24:17Z</dcterms:modified>
</cp:coreProperties>
</file>