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089315f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89315f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October 2018 NYC had their first shooting-free weekend in decades. This was hailed as remarkable and credited to the NYPD but knowing about the law of incredibly large numbers, I wondered if this event was inevitable. The Law of Truly Large Numbers states that with enough repetitions of an experiment, even outlandishly unlikely events become inevitable. It is logical to consider an event that occurs 1 in 1 million times to be extremely rare, but with a population of roughly 329 million people, the United States is expected to see that event happen to 329 people—not a bad sample size. The same concept allows us to view the shooting-free weekend in NYC through a different lens. With enough weekends and enough time, was a shooting-free weekend bound to happen eventually?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089315fc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089315fc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Data was provided by NYC OpenData in a csv format.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read in the file, converted the OCCUR_DATE column to a datetime object and then used that to add columns for month, day, day of the week (Monday = 0, Sunday = 6), and year.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the month and day I wrote a function that determines season. I made season its own column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Dates that were not listed in the dataset were those where no shooting occurred. I had to search for missing dates then create rows for them with all column values--other than date--equal to zero. Having 0 instead of NA will be useful for searching later in analysis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8d103f80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8d103f80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Data was provided by NYC OpenData in a csv format.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read in the file, converted the OCCUR_DATE column to a datetime object and then used that to add columns for month, day, and year.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the month and day I wrote a function that determines season. I made season its own column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Dates that were not listed in the dataset were those where no shooting occured. I had to search for missing dates then create rows for them with all column values--other than date--equal to zero. Having 0 instead of NA will be useful for searching later in analysis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089315fc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089315fc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my calculation for the probability of a shooting-free weekend relies just on raw occurence rates and not seasonal or yearly trends, the model I’m building that will predict the number of shootings expected to occur on a given day of the week will account for year and season.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graph on the left shows what is common knowledge among police departments that shootings go down in the winter time and spike in the summer.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graph on the right shows the trend in number of shootings per month since 2006. Shootings have steadily been going down so it may be that the number of expected shootings to occur on a given Friday (weekday = 5) this year is different than that from 2006.</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Shootings that Occurred in NYC 2006-2018</a:t>
            </a:r>
            <a:endParaRPr/>
          </a:p>
        </p:txBody>
      </p:sp>
      <p:sp>
        <p:nvSpPr>
          <p:cNvPr id="55" name="Google Shape;55;p13"/>
          <p:cNvSpPr txBox="1"/>
          <p:nvPr>
            <p:ph idx="1" type="subTitle"/>
          </p:nvPr>
        </p:nvSpPr>
        <p:spPr>
          <a:xfrm>
            <a:off x="311700" y="2345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BIOS6644 2019 Final Project Presentation</a:t>
            </a:r>
            <a:endParaRPr/>
          </a:p>
        </p:txBody>
      </p:sp>
      <p:pic>
        <p:nvPicPr>
          <p:cNvPr id="56" name="Google Shape;56;p13"/>
          <p:cNvPicPr preferRelativeResize="0"/>
          <p:nvPr/>
        </p:nvPicPr>
        <p:blipFill>
          <a:blip r:embed="rId3">
            <a:alphaModFix/>
          </a:blip>
          <a:stretch>
            <a:fillRect/>
          </a:stretch>
        </p:blipFill>
        <p:spPr>
          <a:xfrm>
            <a:off x="868075" y="3690775"/>
            <a:ext cx="3551745" cy="792600"/>
          </a:xfrm>
          <a:prstGeom prst="rect">
            <a:avLst/>
          </a:prstGeom>
          <a:noFill/>
          <a:ln>
            <a:noFill/>
          </a:ln>
        </p:spPr>
      </p:pic>
      <p:sp>
        <p:nvSpPr>
          <p:cNvPr id="57" name="Google Shape;57;p13"/>
          <p:cNvSpPr txBox="1"/>
          <p:nvPr/>
        </p:nvSpPr>
        <p:spPr>
          <a:xfrm>
            <a:off x="5145400" y="3690775"/>
            <a:ext cx="2634300" cy="9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Rachel Weber</a:t>
            </a:r>
            <a:endParaRPr/>
          </a:p>
          <a:p>
            <a:pPr indent="0" lvl="0" marL="0" rtl="0" algn="l">
              <a:spcBef>
                <a:spcPts val="0"/>
              </a:spcBef>
              <a:spcAft>
                <a:spcPts val="0"/>
              </a:spcAft>
              <a:buNone/>
            </a:pPr>
            <a:r>
              <a:rPr lang="en" sz="900"/>
              <a:t>MPH</a:t>
            </a:r>
            <a:r>
              <a:rPr lang="en" sz="900"/>
              <a:t> Candidate</a:t>
            </a:r>
            <a:endParaRPr sz="900"/>
          </a:p>
          <a:p>
            <a:pPr indent="0" lvl="0" marL="0" rtl="0" algn="l">
              <a:spcBef>
                <a:spcPts val="0"/>
              </a:spcBef>
              <a:spcAft>
                <a:spcPts val="0"/>
              </a:spcAft>
              <a:buNone/>
            </a:pPr>
            <a:r>
              <a:rPr lang="en" sz="900"/>
              <a:t>Colorado School of Public Health</a:t>
            </a:r>
            <a:endParaRPr sz="900"/>
          </a:p>
          <a:p>
            <a:pPr indent="0" lvl="0" marL="0" rtl="0" algn="l">
              <a:spcBef>
                <a:spcPts val="0"/>
              </a:spcBef>
              <a:spcAft>
                <a:spcPts val="0"/>
              </a:spcAft>
              <a:buNone/>
            </a:pPr>
            <a:r>
              <a:rPr lang="en" sz="900"/>
              <a:t>rachel.weber@cuanshutz.edu</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63" name="Google Shape;63;p14"/>
          <p:cNvSpPr txBox="1"/>
          <p:nvPr>
            <p:ph idx="1" type="body"/>
          </p:nvPr>
        </p:nvSpPr>
        <p:spPr>
          <a:xfrm>
            <a:off x="4813600" y="1017725"/>
            <a:ext cx="4018800" cy="39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2018 NYC had their first shooting-free weekend (Fri, Sat, Sun) in decades. It was hailed as ‘remarkable’ and a testament of progress made by the NYPD</a:t>
            </a:r>
            <a:endParaRPr/>
          </a:p>
          <a:p>
            <a:pPr indent="0" lvl="0" marL="0" rtl="0" algn="l">
              <a:spcBef>
                <a:spcPts val="1600"/>
              </a:spcBef>
              <a:spcAft>
                <a:spcPts val="1600"/>
              </a:spcAft>
              <a:buNone/>
            </a:pPr>
            <a:r>
              <a:rPr lang="en"/>
              <a:t>My capstone project studies the probability of that happening and secondarily builds a model to predict numbers of shootings that will occur on a given day</a:t>
            </a:r>
            <a:endParaRPr/>
          </a:p>
        </p:txBody>
      </p:sp>
      <p:pic>
        <p:nvPicPr>
          <p:cNvPr id="64" name="Google Shape;64;p14"/>
          <p:cNvPicPr preferRelativeResize="0"/>
          <p:nvPr/>
        </p:nvPicPr>
        <p:blipFill rotWithShape="1">
          <a:blip r:embed="rId3">
            <a:alphaModFix/>
          </a:blip>
          <a:srcRect b="64850" l="12505" r="56059" t="26217"/>
          <a:stretch/>
        </p:blipFill>
        <p:spPr>
          <a:xfrm>
            <a:off x="311700" y="1640600"/>
            <a:ext cx="3794189" cy="572699"/>
          </a:xfrm>
          <a:prstGeom prst="rect">
            <a:avLst/>
          </a:prstGeom>
          <a:noFill/>
          <a:ln>
            <a:noFill/>
          </a:ln>
        </p:spPr>
      </p:pic>
      <p:pic>
        <p:nvPicPr>
          <p:cNvPr id="65" name="Google Shape;65;p14"/>
          <p:cNvPicPr preferRelativeResize="0"/>
          <p:nvPr/>
        </p:nvPicPr>
        <p:blipFill rotWithShape="1">
          <a:blip r:embed="rId4">
            <a:alphaModFix/>
          </a:blip>
          <a:srcRect b="16988" l="17868" r="11450" t="43038"/>
          <a:stretch/>
        </p:blipFill>
        <p:spPr>
          <a:xfrm>
            <a:off x="0" y="2446275"/>
            <a:ext cx="4813598" cy="119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Wrangle</a:t>
            </a:r>
            <a:endParaRPr/>
          </a:p>
        </p:txBody>
      </p:sp>
      <p:sp>
        <p:nvSpPr>
          <p:cNvPr id="71" name="Google Shape;71;p15"/>
          <p:cNvSpPr txBox="1"/>
          <p:nvPr>
            <p:ph idx="1" type="body"/>
          </p:nvPr>
        </p:nvSpPr>
        <p:spPr>
          <a:xfrm>
            <a:off x="3828875" y="1017725"/>
            <a:ext cx="5003700" cy="38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Every shooting that happened between Jan 1, 2006 and Dec. 31, 2018 is recorded, verified then made publicly available.</a:t>
            </a:r>
            <a:endParaRPr sz="1600"/>
          </a:p>
          <a:p>
            <a:pPr indent="0" lvl="0" marL="0" rtl="0" algn="l">
              <a:spcBef>
                <a:spcPts val="1600"/>
              </a:spcBef>
              <a:spcAft>
                <a:spcPts val="0"/>
              </a:spcAft>
              <a:buNone/>
            </a:pPr>
            <a:r>
              <a:rPr lang="en" sz="1600"/>
              <a:t>I used the date to make some new columns:</a:t>
            </a:r>
            <a:endParaRPr sz="1600"/>
          </a:p>
          <a:p>
            <a:pPr indent="-330200" lvl="0" marL="457200" rtl="0" algn="l">
              <a:spcBef>
                <a:spcPts val="1600"/>
              </a:spcBef>
              <a:spcAft>
                <a:spcPts val="0"/>
              </a:spcAft>
              <a:buSzPts val="1600"/>
              <a:buAutoNum type="arabicPeriod"/>
            </a:pPr>
            <a:r>
              <a:rPr lang="en" sz="1600"/>
              <a:t>Month</a:t>
            </a:r>
            <a:endParaRPr sz="1600"/>
          </a:p>
          <a:p>
            <a:pPr indent="-330200" lvl="0" marL="457200" rtl="0" algn="l">
              <a:spcBef>
                <a:spcPts val="0"/>
              </a:spcBef>
              <a:spcAft>
                <a:spcPts val="0"/>
              </a:spcAft>
              <a:buSzPts val="1600"/>
              <a:buAutoNum type="arabicPeriod"/>
            </a:pPr>
            <a:r>
              <a:rPr lang="en" sz="1600"/>
              <a:t>Year</a:t>
            </a:r>
            <a:endParaRPr sz="1600"/>
          </a:p>
          <a:p>
            <a:pPr indent="-330200" lvl="0" marL="457200" rtl="0" algn="l">
              <a:spcBef>
                <a:spcPts val="0"/>
              </a:spcBef>
              <a:spcAft>
                <a:spcPts val="0"/>
              </a:spcAft>
              <a:buSzPts val="1600"/>
              <a:buAutoNum type="arabicPeriod"/>
            </a:pPr>
            <a:r>
              <a:rPr lang="en" sz="1600"/>
              <a:t>Season</a:t>
            </a:r>
            <a:endParaRPr sz="1600"/>
          </a:p>
          <a:p>
            <a:pPr indent="-330200" lvl="0" marL="457200" rtl="0" algn="l">
              <a:spcBef>
                <a:spcPts val="0"/>
              </a:spcBef>
              <a:spcAft>
                <a:spcPts val="0"/>
              </a:spcAft>
              <a:buSzPts val="1600"/>
              <a:buAutoNum type="arabicPeriod"/>
            </a:pPr>
            <a:r>
              <a:rPr lang="en" sz="1600"/>
              <a:t>Day of the Week</a:t>
            </a:r>
            <a:endParaRPr sz="1600"/>
          </a:p>
          <a:p>
            <a:pPr indent="0" lvl="0" marL="0" rtl="0" algn="l">
              <a:spcBef>
                <a:spcPts val="1600"/>
              </a:spcBef>
              <a:spcAft>
                <a:spcPts val="1600"/>
              </a:spcAft>
              <a:buNone/>
            </a:pPr>
            <a:r>
              <a:rPr lang="en" sz="1600"/>
              <a:t>Missing dates are days where no shooting occurred. I had to find a way to finding missing dates and add a line for them</a:t>
            </a:r>
            <a:endParaRPr sz="1600"/>
          </a:p>
        </p:txBody>
      </p:sp>
      <p:pic>
        <p:nvPicPr>
          <p:cNvPr id="72" name="Google Shape;72;p15"/>
          <p:cNvPicPr preferRelativeResize="0"/>
          <p:nvPr/>
        </p:nvPicPr>
        <p:blipFill rotWithShape="1">
          <a:blip r:embed="rId3">
            <a:alphaModFix/>
          </a:blip>
          <a:srcRect b="0" l="13095" r="58007" t="37663"/>
          <a:stretch/>
        </p:blipFill>
        <p:spPr>
          <a:xfrm>
            <a:off x="311700" y="1252049"/>
            <a:ext cx="2916350" cy="3342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Wrangle</a:t>
            </a:r>
            <a:endParaRPr/>
          </a:p>
        </p:txBody>
      </p:sp>
      <p:sp>
        <p:nvSpPr>
          <p:cNvPr id="78" name="Google Shape;78;p16"/>
          <p:cNvSpPr txBox="1"/>
          <p:nvPr>
            <p:ph idx="1" type="body"/>
          </p:nvPr>
        </p:nvSpPr>
        <p:spPr>
          <a:xfrm>
            <a:off x="3828875" y="1017725"/>
            <a:ext cx="5003700" cy="38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shooting that happened between Jan 1, 2006 and Dec. 31, 2018 is recorded, verified then made publicly available.</a:t>
            </a:r>
            <a:endParaRPr/>
          </a:p>
          <a:p>
            <a:pPr indent="0" lvl="0" marL="0" rtl="0" algn="l">
              <a:spcBef>
                <a:spcPts val="1600"/>
              </a:spcBef>
              <a:spcAft>
                <a:spcPts val="0"/>
              </a:spcAft>
              <a:buNone/>
            </a:pPr>
            <a:r>
              <a:rPr lang="en"/>
              <a:t>I used the date to make some new columns:</a:t>
            </a:r>
            <a:endParaRPr/>
          </a:p>
          <a:p>
            <a:pPr indent="-342900" lvl="0" marL="457200" rtl="0" algn="l">
              <a:spcBef>
                <a:spcPts val="1600"/>
              </a:spcBef>
              <a:spcAft>
                <a:spcPts val="0"/>
              </a:spcAft>
              <a:buSzPts val="1800"/>
              <a:buAutoNum type="arabicPeriod"/>
            </a:pPr>
            <a:r>
              <a:rPr lang="en"/>
              <a:t>Month</a:t>
            </a:r>
            <a:endParaRPr/>
          </a:p>
          <a:p>
            <a:pPr indent="-342900" lvl="0" marL="457200" rtl="0" algn="l">
              <a:spcBef>
                <a:spcPts val="0"/>
              </a:spcBef>
              <a:spcAft>
                <a:spcPts val="0"/>
              </a:spcAft>
              <a:buSzPts val="1800"/>
              <a:buAutoNum type="arabicPeriod"/>
            </a:pPr>
            <a:r>
              <a:rPr lang="en"/>
              <a:t>Year</a:t>
            </a:r>
            <a:endParaRPr/>
          </a:p>
          <a:p>
            <a:pPr indent="-342900" lvl="0" marL="457200" rtl="0" algn="l">
              <a:spcBef>
                <a:spcPts val="0"/>
              </a:spcBef>
              <a:spcAft>
                <a:spcPts val="0"/>
              </a:spcAft>
              <a:buSzPts val="1800"/>
              <a:buAutoNum type="arabicPeriod"/>
            </a:pPr>
            <a:r>
              <a:rPr lang="en"/>
              <a:t>Season</a:t>
            </a:r>
            <a:endParaRPr/>
          </a:p>
          <a:p>
            <a:pPr indent="0" lvl="0" marL="0" rtl="0" algn="l">
              <a:spcBef>
                <a:spcPts val="1600"/>
              </a:spcBef>
              <a:spcAft>
                <a:spcPts val="1600"/>
              </a:spcAft>
              <a:buNone/>
            </a:pPr>
            <a:r>
              <a:rPr lang="en"/>
              <a:t>Missing dates are days where no shooting occurred. I had to find a way to finding missing dates and add a line for them</a:t>
            </a:r>
            <a:endParaRPr/>
          </a:p>
        </p:txBody>
      </p:sp>
      <p:pic>
        <p:nvPicPr>
          <p:cNvPr id="79" name="Google Shape;79;p16"/>
          <p:cNvPicPr preferRelativeResize="0"/>
          <p:nvPr/>
        </p:nvPicPr>
        <p:blipFill rotWithShape="1">
          <a:blip r:embed="rId3">
            <a:alphaModFix/>
          </a:blip>
          <a:srcRect b="17809" l="14598" r="19162" t="52960"/>
          <a:stretch/>
        </p:blipFill>
        <p:spPr>
          <a:xfrm>
            <a:off x="0" y="2199638"/>
            <a:ext cx="6172627" cy="1447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Demonstration</a:t>
            </a:r>
            <a:endParaRPr/>
          </a:p>
          <a:p>
            <a:pPr indent="0" lvl="0" marL="0" rtl="0" algn="l">
              <a:spcBef>
                <a:spcPts val="0"/>
              </a:spcBef>
              <a:spcAft>
                <a:spcPts val="0"/>
              </a:spcAft>
              <a:buNone/>
            </a:pPr>
            <a:r>
              <a:t/>
            </a:r>
            <a:endParaRPr/>
          </a:p>
        </p:txBody>
      </p:sp>
      <p:pic>
        <p:nvPicPr>
          <p:cNvPr id="85" name="Google Shape;85;p17"/>
          <p:cNvPicPr preferRelativeResize="0"/>
          <p:nvPr/>
        </p:nvPicPr>
        <p:blipFill rotWithShape="1">
          <a:blip r:embed="rId3">
            <a:alphaModFix/>
          </a:blip>
          <a:srcRect b="0" l="20259" r="32831" t="28243"/>
          <a:stretch/>
        </p:blipFill>
        <p:spPr>
          <a:xfrm>
            <a:off x="0" y="1017725"/>
            <a:ext cx="4503677" cy="3659551"/>
          </a:xfrm>
          <a:prstGeom prst="rect">
            <a:avLst/>
          </a:prstGeom>
          <a:noFill/>
          <a:ln>
            <a:noFill/>
          </a:ln>
        </p:spPr>
      </p:pic>
      <p:pic>
        <p:nvPicPr>
          <p:cNvPr id="86" name="Google Shape;86;p17"/>
          <p:cNvPicPr preferRelativeResize="0"/>
          <p:nvPr/>
        </p:nvPicPr>
        <p:blipFill rotWithShape="1">
          <a:blip r:embed="rId4">
            <a:alphaModFix/>
          </a:blip>
          <a:srcRect b="3946" l="20469" r="33157" t="28939"/>
          <a:stretch/>
        </p:blipFill>
        <p:spPr>
          <a:xfrm>
            <a:off x="4503675" y="1542268"/>
            <a:ext cx="4575350" cy="3517733"/>
          </a:xfrm>
          <a:prstGeom prst="rect">
            <a:avLst/>
          </a:prstGeom>
          <a:noFill/>
          <a:ln>
            <a:noFill/>
          </a:ln>
        </p:spPr>
      </p:pic>
      <p:sp>
        <p:nvSpPr>
          <p:cNvPr id="87" name="Google Shape;87;p17"/>
          <p:cNvSpPr txBox="1"/>
          <p:nvPr/>
        </p:nvSpPr>
        <p:spPr>
          <a:xfrm>
            <a:off x="184875" y="4542350"/>
            <a:ext cx="43188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did groupby(‘season’).size() to count the number of shootings</a:t>
            </a:r>
            <a:endParaRPr/>
          </a:p>
        </p:txBody>
      </p:sp>
      <p:sp>
        <p:nvSpPr>
          <p:cNvPr id="88" name="Google Shape;88;p17"/>
          <p:cNvSpPr txBox="1"/>
          <p:nvPr/>
        </p:nvSpPr>
        <p:spPr>
          <a:xfrm>
            <a:off x="4572000" y="1017725"/>
            <a:ext cx="45036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did groupby([‘year’, ‘month’]).size() to count the shootings per month over time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