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CA89-1187-4D2D-8472-9C65716DA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97694-0756-4EE2-AD18-B5B6B2AA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5047-16F0-433A-97AF-0B4766C2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3DF1C-E38B-4BB2-9AB7-8044070C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B435-CF85-4515-8105-C4310A09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48E0-DBEE-4651-BFFF-59652555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1931-05AB-4A7D-A75D-2E590ACA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A5F8-80EB-4974-AF7A-9E700713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A726-20D8-401F-A204-ABE216F5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5874-4BD4-42D0-86E6-5BC4231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F07D8-61C6-4D15-B9AD-C55F8BD5C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6CC2A-2DC9-42D8-9D59-5A8DFCB6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C838-F41E-4C08-ACC7-8F523C6E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25E9-9C25-4FDD-96D0-CF2EC90E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5082-95C1-447B-9A8D-0E9C58C3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8AED-D713-409A-969A-72550605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A353-A11C-4751-9D7A-8D2429B9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1D1D-0F86-45DF-B14F-B2C85774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DB2A-C606-4DFF-A45B-B6D2F857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D23A-FDFC-4461-B7EF-D8B1EFC1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4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CC1-F6A8-4FE8-B512-D437C0A0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1D6B-A08C-4F12-8DB9-F2644E50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A1AF-31C1-441F-A2DC-744313AB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1B81-9027-4F81-B25C-9C90AAAE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77EA-1401-46A9-9BC8-9DDEA2AD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5FA4-2883-4090-9011-75BD8D23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BAC3-1CB8-47C5-915C-72547DF07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8C7E0-FC6B-4D42-81DB-5E2FD7D9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0344-8D51-4C24-A90E-677E81D2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4CB4-D3EC-436A-A337-F9241CE2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ED3FF-2BFC-4BD2-94EF-E88DD977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1BC3-73A3-4DFA-A7EC-056552E9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00F4-78A0-40B0-8FB6-4D15F96E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3CBF-FEAA-49C2-92A0-90052762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0B88-C158-4645-9AD8-553D6085C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8FA92-48B7-4E7D-A046-D165D00C8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989FC-7D34-487C-90C3-E4CE9CB6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AEDB-34F4-473E-AB2F-A52F1A55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74392-4BB0-489A-918B-EAA4DE31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523-0FA8-4C03-9A6A-5CD18A13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82098-FCAD-4A18-B631-58AFD67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1C058-0A81-4D9A-A1D8-56269DD0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0743A-55D4-4DDA-BB12-5BD5DD24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070F4-D177-4917-897D-9FE54007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87DB-0A5B-4A69-8049-62D8E664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34B5-44C6-4DCD-85AC-69EBB7F4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3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F07-16DB-42D1-9F0F-4DC0912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26ED-B650-404A-8C8B-AB8E0FD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DCD09-D8B6-404F-8003-495C99E6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F47C4-E98C-4C22-8502-708456C6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DE38-0737-4300-9F2D-1BC6C0B6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9987-E61A-4AB0-A37C-84831849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4A98-4A6F-486D-BF45-9D3BA966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7178A-A17E-48B2-BC45-7378F1652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D1F6-C05B-4404-B640-1A53CC660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31C5-1EA4-48DB-BD6F-A79321B1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2DED4-8A2D-4BAD-A446-2CB9958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F0AE-8964-4C33-96C3-2D4550F9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92F0-1613-4EF7-860B-76ADCE1E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1AFF-E36B-4514-9AC3-5F891796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F1F57-FE93-4686-94EE-4134B6B6B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B82F-06CC-457C-A1C7-CB3317B527C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1B2F-EA0E-4E3E-996C-62D693D4E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5BD-E050-4191-BD3C-48352F5C8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1F87-9A14-4960-943A-C775B237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B680-8FF1-4283-83B0-58EF699B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Bid, or Not to Bid: That is the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EF98-732F-4D4A-A8A5-500AD66B7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/>
          <a:p>
            <a:r>
              <a:rPr lang="en-US" dirty="0"/>
              <a:t>Rachel Weber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9E1BF9-AFF6-41CD-9B76-2B286746085E}"/>
              </a:ext>
            </a:extLst>
          </p:cNvPr>
          <p:cNvCxnSpPr/>
          <p:nvPr/>
        </p:nvCxnSpPr>
        <p:spPr>
          <a:xfrm>
            <a:off x="704850" y="3765550"/>
            <a:ext cx="106553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4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71F2-708D-4865-8E7D-D3FE2F2B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7"/>
            <a:ext cx="10515600" cy="1325563"/>
          </a:xfrm>
        </p:spPr>
        <p:txBody>
          <a:bodyPr/>
          <a:lstStyle/>
          <a:p>
            <a:r>
              <a:rPr lang="en-US" dirty="0"/>
              <a:t>A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AEB-A736-4BA2-ADCF-2318199D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Question to address</a:t>
            </a:r>
            <a:r>
              <a:rPr lang="en-US" sz="2000" dirty="0"/>
              <a:t>:</a:t>
            </a:r>
          </a:p>
          <a:p>
            <a:pPr marL="0" indent="0" algn="ctr">
              <a:buNone/>
            </a:pPr>
            <a:r>
              <a:rPr lang="en-US" sz="2000" i="1" dirty="0"/>
              <a:t>When should an organization bid at auction?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Knowing whether or not an organization is likely to win at auction requires knowledge of previous performance</a:t>
            </a:r>
          </a:p>
          <a:p>
            <a:pPr lvl="1"/>
            <a:r>
              <a:rPr lang="en-US" sz="2000" dirty="0"/>
              <a:t>Winning is influenced by a multitude of factors, some clean-cut, others more obtuse</a:t>
            </a:r>
          </a:p>
          <a:p>
            <a:pPr lvl="1"/>
            <a:r>
              <a:rPr lang="en-US" sz="2000" dirty="0"/>
              <a:t>Being able to take all variables into account when deciding when to bid allows for reduced risk in bidding and efficient use of advertising dollars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Solution</a:t>
            </a:r>
            <a:r>
              <a:rPr lang="en-US" sz="2000" dirty="0"/>
              <a:t>: K Nearest Neighbors</a:t>
            </a:r>
          </a:p>
          <a:p>
            <a:pPr marL="0" indent="0">
              <a:buNone/>
            </a:pPr>
            <a:r>
              <a:rPr lang="en-US" sz="1600" i="1" dirty="0"/>
              <a:t>Why Use?</a:t>
            </a:r>
          </a:p>
          <a:p>
            <a:pPr lvl="1"/>
            <a:r>
              <a:rPr lang="en-US" sz="1600" dirty="0"/>
              <a:t>It’s a common, easy to interpret, algorithm used in classification problems</a:t>
            </a:r>
          </a:p>
          <a:p>
            <a:pPr lvl="1"/>
            <a:r>
              <a:rPr lang="en-US" sz="1600" dirty="0"/>
              <a:t>Can handle large amounts of data</a:t>
            </a:r>
          </a:p>
          <a:p>
            <a:pPr lvl="1"/>
            <a:r>
              <a:rPr lang="en-US" sz="1600" dirty="0"/>
              <a:t>Uses testing and training datasets to build a model and assess its performance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9C7F8F-22D8-4FC0-A26E-37F1EF69A785}"/>
              </a:ext>
            </a:extLst>
          </p:cNvPr>
          <p:cNvCxnSpPr/>
          <p:nvPr/>
        </p:nvCxnSpPr>
        <p:spPr>
          <a:xfrm>
            <a:off x="341811" y="2357845"/>
            <a:ext cx="1150837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8BBF73-B0A9-44FB-8E0E-32F41AF5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71" y="1286391"/>
            <a:ext cx="6496479" cy="4462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0B083-C657-4855-9C35-90D1D373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6"/>
            <a:ext cx="10515600" cy="100647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645EE-A99E-48B5-BE22-80E6792A82A0}"/>
              </a:ext>
            </a:extLst>
          </p:cNvPr>
          <p:cNvSpPr txBox="1"/>
          <p:nvPr/>
        </p:nvSpPr>
        <p:spPr>
          <a:xfrm>
            <a:off x="-151097" y="1584328"/>
            <a:ext cx="58466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exploratory analysis, temperature proved to be an interesting variable when it came to organizational success </a:t>
            </a:r>
            <a:r>
              <a:rPr lang="en-US" sz="1400" dirty="0"/>
              <a:t>(right)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Browser Type, Device Type, OS Family and Temperature were chosen as predictor variables for model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70% of the data was used to train the model; the remaining 30% tested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Performance was assessed using Sensitivity, Specificity, and associated 95% CIs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Organizations with identities not shown (???) were excluded from analysis—though a good next step would be testing the model on these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2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39FC2-6559-4A1A-AB9E-08986A15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" y="2960370"/>
            <a:ext cx="5697341" cy="3689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BAD0A-0A60-474F-AF6D-88142590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9728-D43A-47C1-AD62-6CEF9279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19" y="1253331"/>
            <a:ext cx="4756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Model training maximized accuracy at k = 5  </a:t>
            </a:r>
          </a:p>
          <a:p>
            <a:pPr marL="0" indent="0">
              <a:buNone/>
            </a:pPr>
            <a:r>
              <a:rPr lang="en-US" sz="1600" dirty="0"/>
              <a:t>Meaning only the closest 5 identified points in multidimensional space are used to determine a new point’s organizational identity. Model accuracy decreased consistently with increasing k </a:t>
            </a:r>
            <a:r>
              <a:rPr lang="en-US" sz="1200" dirty="0"/>
              <a:t>(below)</a:t>
            </a: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499129-2817-46B7-9C09-E5D5AD3A0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03132"/>
              </p:ext>
            </p:extLst>
          </p:nvPr>
        </p:nvGraphicFramePr>
        <p:xfrm>
          <a:off x="5773848" y="3645653"/>
          <a:ext cx="6057900" cy="2609933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1055966026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99204797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20520867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349548727"/>
                    </a:ext>
                  </a:extLst>
                </a:gridCol>
              </a:tblGrid>
              <a:tr h="23761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6714"/>
                  </a:ext>
                </a:extLst>
              </a:tr>
              <a:tr h="237614">
                <a:tc>
                  <a:txBody>
                    <a:bodyPr/>
                    <a:lstStyle/>
                    <a:p>
                      <a:r>
                        <a:rPr lang="en-US" sz="12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.9746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35587"/>
                  </a:ext>
                </a:extLst>
              </a:tr>
              <a:tr h="237614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.7553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24248"/>
                  </a:ext>
                </a:extLst>
              </a:tr>
              <a:tr h="560242">
                <a:tc>
                  <a:txBody>
                    <a:bodyPr/>
                    <a:lstStyle/>
                    <a:p>
                      <a:r>
                        <a:rPr lang="en-US" sz="1200" dirty="0"/>
                        <a:t>Positive Predictive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.6275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79478"/>
                  </a:ext>
                </a:extLst>
              </a:tr>
              <a:tr h="560242">
                <a:tc>
                  <a:txBody>
                    <a:bodyPr/>
                    <a:lstStyle/>
                    <a:p>
                      <a:r>
                        <a:rPr lang="en-US" sz="1200" dirty="0"/>
                        <a:t>Negative Predictive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.9971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77108"/>
                  </a:ext>
                </a:extLst>
              </a:tr>
              <a:tr h="237614">
                <a:tc>
                  <a:txBody>
                    <a:bodyPr/>
                    <a:lstStyle/>
                    <a:p>
                      <a:r>
                        <a:rPr lang="en-US" sz="1200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05513"/>
                  </a:ext>
                </a:extLst>
              </a:tr>
              <a:tr h="392169">
                <a:tc>
                  <a:txBody>
                    <a:bodyPr/>
                    <a:lstStyle/>
                    <a:p>
                      <a:r>
                        <a:rPr lang="en-US" sz="1200" dirty="0"/>
                        <a:t>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.7768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61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60D0D5-BB19-4F57-B505-C4866831632D}"/>
              </a:ext>
            </a:extLst>
          </p:cNvPr>
          <p:cNvSpPr txBox="1"/>
          <p:nvPr/>
        </p:nvSpPr>
        <p:spPr>
          <a:xfrm>
            <a:off x="6096000" y="1253331"/>
            <a:ext cx="54073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Classification Accuracy Varied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Sensitivity was very high for Organizations 2 and 3; giving the model good ability to predict their success at auction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Specificity was high for Organization 1; helping them know when not to bid</a:t>
            </a:r>
          </a:p>
          <a:p>
            <a:r>
              <a:rPr lang="en-US" sz="2000" b="1" dirty="0"/>
              <a:t>Overall Classification Accuracy was 92%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95% Confidence Interval: 91.9-92.2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6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7F70-0845-440D-AAF1-584EB692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Main Takeaways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9368A-F7A2-4E85-AC26-BC7AD5EA9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82" y="1377331"/>
            <a:ext cx="6119725" cy="5043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80A7C1-AB74-49B9-A9E0-5900D7A75439}"/>
              </a:ext>
            </a:extLst>
          </p:cNvPr>
          <p:cNvSpPr txBox="1"/>
          <p:nvPr/>
        </p:nvSpPr>
        <p:spPr>
          <a:xfrm>
            <a:off x="742950" y="1530350"/>
            <a:ext cx="52052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Organization 3 was incorrectly classified as 1 just 33 times </a:t>
            </a:r>
            <a:r>
              <a:rPr lang="en-US" sz="1400" dirty="0"/>
              <a:t>(right, top left corner)</a:t>
            </a:r>
            <a:r>
              <a:rPr lang="en-US" sz="2000" dirty="0"/>
              <a:t>, demonstrating excellent organizational discrimination.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With 92% classification accuracy, this model gives us the ability to take a user’s information and adjudge which advertiser should bid on an ad.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Speculatively, organization 3 is likely the college since it differs so greatly from organizations 1 and 2, which seem to be more similar.</a:t>
            </a:r>
          </a:p>
        </p:txBody>
      </p:sp>
    </p:spTree>
    <p:extLst>
      <p:ext uri="{BB962C8B-B14F-4D97-AF65-F5344CB8AC3E}">
        <p14:creationId xmlns:p14="http://schemas.microsoft.com/office/powerpoint/2010/main" val="136156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444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 Bid, or Not to Bid: That is the Question</vt:lpstr>
      <vt:lpstr>A Classification Problem</vt:lpstr>
      <vt:lpstr>Implementation</vt:lpstr>
      <vt:lpstr>Model Results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Bid or Not to Bid: That is the Question</dc:title>
  <dc:creator>Weber, Rachel</dc:creator>
  <cp:lastModifiedBy>Weber, Rachel</cp:lastModifiedBy>
  <cp:revision>13</cp:revision>
  <dcterms:created xsi:type="dcterms:W3CDTF">2019-01-21T15:43:56Z</dcterms:created>
  <dcterms:modified xsi:type="dcterms:W3CDTF">2019-01-22T15:16:48Z</dcterms:modified>
</cp:coreProperties>
</file>