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0" r:id="rId4"/>
    <p:sldId id="267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477" autoAdjust="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9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odeblocks.org/downloads/binarie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 </a:t>
            </a:r>
            <a:r>
              <a:rPr lang="fr-FR" dirty="0" err="1">
                <a:solidFill>
                  <a:schemeClr val="bg1"/>
                </a:solidFill>
              </a:rPr>
              <a:t>Developer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i="1" dirty="0" err="1">
                <a:solidFill>
                  <a:schemeClr val="bg1"/>
                </a:solidFill>
                <a:latin typeface="+mj-lt"/>
              </a:rPr>
              <a:t>Foundation</a:t>
            </a:r>
            <a:r>
              <a:rPr lang="fr-FR" sz="3200" i="1" dirty="0">
                <a:solidFill>
                  <a:schemeClr val="bg1"/>
                </a:solidFill>
                <a:latin typeface="+mj-lt"/>
              </a:rPr>
              <a:t> and First </a:t>
            </a:r>
            <a:r>
              <a:rPr lang="fr-FR" sz="3200" i="1" dirty="0" err="1">
                <a:solidFill>
                  <a:schemeClr val="bg1"/>
                </a:solidFill>
                <a:latin typeface="+mj-lt"/>
              </a:rPr>
              <a:t>Steps</a:t>
            </a:r>
            <a:endParaRPr lang="fr-FR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Low-</a:t>
            </a:r>
            <a:r>
              <a:rPr lang="fr-FR" sz="2400" b="1" dirty="0" err="1">
                <a:solidFill>
                  <a:srgbClr val="3D2683"/>
                </a:solidFill>
              </a:rPr>
              <a:t>level</a:t>
            </a:r>
            <a:r>
              <a:rPr lang="fr-FR" sz="2400" b="1" dirty="0">
                <a:solidFill>
                  <a:srgbClr val="3D2683"/>
                </a:solidFill>
              </a:rPr>
              <a:t> and High-</a:t>
            </a:r>
            <a:r>
              <a:rPr lang="fr-FR" sz="2400" b="1" dirty="0" err="1">
                <a:solidFill>
                  <a:srgbClr val="3D2683"/>
                </a:solidFill>
              </a:rPr>
              <a:t>level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b="1" dirty="0" err="1">
                <a:solidFill>
                  <a:srgbClr val="3D2683"/>
                </a:solidFill>
              </a:rPr>
              <a:t>Languages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High-</a:t>
            </a:r>
            <a:r>
              <a:rPr lang="fr-FR" sz="2400" dirty="0" err="1"/>
              <a:t>level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The system management is abstract</a:t>
            </a:r>
          </a:p>
          <a:p>
            <a:pPr lvl="1"/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Low-</a:t>
            </a:r>
            <a:r>
              <a:rPr lang="fr-FR" sz="2400" dirty="0" err="1"/>
              <a:t>level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Memory management can be done by the developer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Can manage system resources to optimize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1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Low-</a:t>
            </a:r>
            <a:r>
              <a:rPr lang="fr-FR" sz="2400" b="1" dirty="0" err="1">
                <a:solidFill>
                  <a:srgbClr val="3D2683"/>
                </a:solidFill>
              </a:rPr>
              <a:t>level</a:t>
            </a:r>
            <a:r>
              <a:rPr lang="fr-FR" sz="2400" b="1" dirty="0">
                <a:solidFill>
                  <a:srgbClr val="3D2683"/>
                </a:solidFill>
              </a:rPr>
              <a:t> and High-</a:t>
            </a:r>
            <a:r>
              <a:rPr lang="fr-FR" sz="2400" b="1" dirty="0" err="1">
                <a:solidFill>
                  <a:srgbClr val="3D2683"/>
                </a:solidFill>
              </a:rPr>
              <a:t>level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b="1" dirty="0" err="1">
                <a:solidFill>
                  <a:srgbClr val="3D2683"/>
                </a:solidFill>
              </a:rPr>
              <a:t>Languages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dirty="0">
                <a:latin typeface="Calibri" charset="0"/>
              </a:rPr>
              <a:t>The C </a:t>
            </a:r>
            <a:r>
              <a:rPr lang="fr-FR" sz="2400" dirty="0" err="1">
                <a:latin typeface="Calibri" charset="0"/>
              </a:rPr>
              <a:t>language</a:t>
            </a:r>
            <a:r>
              <a:rPr lang="fr-FR" sz="2400" dirty="0">
                <a:latin typeface="Calibri" charset="0"/>
              </a:rPr>
              <a:t> </a:t>
            </a:r>
            <a:r>
              <a:rPr lang="fr-FR" sz="2400" dirty="0" err="1">
                <a:latin typeface="Calibri" charset="0"/>
              </a:rPr>
              <a:t>is</a:t>
            </a:r>
            <a:r>
              <a:rPr lang="fr-FR" sz="2400" dirty="0">
                <a:latin typeface="Calibri" charset="0"/>
              </a:rPr>
              <a:t> </a:t>
            </a:r>
            <a:r>
              <a:rPr lang="fr-FR" sz="2400" dirty="0" err="1">
                <a:latin typeface="Calibri" charset="0"/>
              </a:rPr>
              <a:t>used</a:t>
            </a:r>
            <a:r>
              <a:rPr lang="fr-FR" sz="2400" dirty="0">
                <a:latin typeface="Calibri" charset="0"/>
              </a:rPr>
              <a:t> in:</a:t>
            </a:r>
          </a:p>
          <a:p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Operating System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Embedded System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Robotics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Games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Utility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Parallel programming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i="1" dirty="0"/>
              <a:t>etc</a:t>
            </a:r>
            <a:r>
              <a:rPr lang="en-US" sz="2400" dirty="0"/>
              <a:t>.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X, X Everywhere Meme Generator - Imgflip">
            <a:extLst>
              <a:ext uri="{FF2B5EF4-FFF2-40B4-BE49-F238E27FC236}">
                <a16:creationId xmlns:a16="http://schemas.microsoft.com/office/drawing/2014/main" id="{861FCA47-377C-4197-9867-FDB697A0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13" y="3755262"/>
            <a:ext cx="4289508" cy="29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7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Programs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A program is a computer tool that meets a need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Solution to a need for:</a:t>
            </a:r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Data processing</a:t>
            </a:r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Tasks performing</a:t>
            </a:r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Human/machine interaction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Each</a:t>
            </a:r>
            <a:r>
              <a:rPr lang="fr-FR" sz="2400" dirty="0"/>
              <a:t> application </a:t>
            </a:r>
            <a:r>
              <a:rPr lang="fr-FR" sz="2400" dirty="0" err="1"/>
              <a:t>is</a:t>
            </a:r>
            <a:r>
              <a:rPr lang="fr-FR" sz="2400" dirty="0"/>
              <a:t>:</a:t>
            </a:r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Compiled or Interpreted language</a:t>
            </a:r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Written in understandable language</a:t>
            </a:r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A sequence of instructions</a:t>
            </a:r>
          </a:p>
          <a:p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4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C Language and Programs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Outils d'exploitation minière avec un remplissage uni">
            <a:extLst>
              <a:ext uri="{FF2B5EF4-FFF2-40B4-BE49-F238E27FC236}">
                <a16:creationId xmlns:a16="http://schemas.microsoft.com/office/drawing/2014/main" id="{2668DEAF-8814-4AEE-A264-74926C90C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968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Tools</a:t>
            </a:r>
          </a:p>
        </p:txBody>
      </p:sp>
    </p:spTree>
    <p:extLst>
      <p:ext uri="{BB962C8B-B14F-4D97-AF65-F5344CB8AC3E}">
        <p14:creationId xmlns:p14="http://schemas.microsoft.com/office/powerpoint/2010/main" val="97215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Environment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text editor</a:t>
            </a:r>
          </a:p>
          <a:p>
            <a:endParaRPr lang="en-US" sz="2400" dirty="0"/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To write source code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compiler</a:t>
            </a:r>
          </a:p>
          <a:p>
            <a:endParaRPr lang="en-US" sz="2400" dirty="0"/>
          </a:p>
          <a:p>
            <a:pPr lvl="1">
              <a:defRPr/>
            </a:pPr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To compile and edit links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andatory | Living Well Aware">
            <a:extLst>
              <a:ext uri="{FF2B5EF4-FFF2-40B4-BE49-F238E27FC236}">
                <a16:creationId xmlns:a16="http://schemas.microsoft.com/office/drawing/2014/main" id="{3FF178B6-99DF-4004-B82F-B321500E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4385641"/>
            <a:ext cx="5219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8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Environment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IDE examples: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 C++, Dev C++ for Windows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Xcode</a:t>
            </a:r>
            <a:r>
              <a:rPr lang="en-US" sz="2400" dirty="0"/>
              <a:t> for Mac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Code::Blocks for Windows, Mac and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We will use Code::Blocks for this course!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pbs.twimg.com/profile_images/464439681858277377...">
            <a:extLst>
              <a:ext uri="{FF2B5EF4-FFF2-40B4-BE49-F238E27FC236}">
                <a16:creationId xmlns:a16="http://schemas.microsoft.com/office/drawing/2014/main" id="{7A4D0C76-59A9-444E-A201-5F62FBCF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96" y="1454691"/>
            <a:ext cx="1316205" cy="131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oftware Untuk Bahasa Pemrograman C++">
            <a:extLst>
              <a:ext uri="{FF2B5EF4-FFF2-40B4-BE49-F238E27FC236}">
                <a16:creationId xmlns:a16="http://schemas.microsoft.com/office/drawing/2014/main" id="{437602FE-D416-4A73-9812-0869F82B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21" y="2112795"/>
            <a:ext cx="1316204" cy="13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Xcode dans le Mac App Store">
            <a:extLst>
              <a:ext uri="{FF2B5EF4-FFF2-40B4-BE49-F238E27FC236}">
                <a16:creationId xmlns:a16="http://schemas.microsoft.com/office/drawing/2014/main" id="{369904B0-6EA9-450D-80F1-F55B146F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027" y="3113691"/>
            <a:ext cx="1316205" cy="131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8E24E559-28F5-4CC8-A9A6-61D037E7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07" y="4063706"/>
            <a:ext cx="1316204" cy="13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1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Designed for C, C++ and Fortran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Extensible by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hlinkClick r:id="rId2"/>
              </a:rPr>
              <a:t>https://www.codeblocks.org/downloads/binaries/</a:t>
            </a:r>
            <a:r>
              <a:rPr lang="en-US" sz="2400" dirty="0"/>
              <a:t> 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4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4CEFC7-0B7B-49CC-B75F-B95CAF15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11" y="1598267"/>
            <a:ext cx="9690129" cy="49980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ACA9-1F8B-4784-9BCD-D59D20CD64C8}"/>
              </a:ext>
            </a:extLst>
          </p:cNvPr>
          <p:cNvSpPr/>
          <p:nvPr/>
        </p:nvSpPr>
        <p:spPr>
          <a:xfrm>
            <a:off x="1354511" y="2146300"/>
            <a:ext cx="1096589" cy="4450034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1A377-0A8E-47EF-BB9F-A2175C7D4E15}"/>
              </a:ext>
            </a:extLst>
          </p:cNvPr>
          <p:cNvSpPr/>
          <p:nvPr/>
        </p:nvSpPr>
        <p:spPr>
          <a:xfrm>
            <a:off x="2451100" y="2146300"/>
            <a:ext cx="8593540" cy="2463800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D75A1-D72A-4C67-AC86-6DE41CA79ECD}"/>
              </a:ext>
            </a:extLst>
          </p:cNvPr>
          <p:cNvSpPr/>
          <p:nvPr/>
        </p:nvSpPr>
        <p:spPr>
          <a:xfrm>
            <a:off x="2451100" y="4610100"/>
            <a:ext cx="8593540" cy="1986234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ECB71B-0E8C-4E3E-8D0F-214B5F8B5090}"/>
              </a:ext>
            </a:extLst>
          </p:cNvPr>
          <p:cNvSpPr txBox="1"/>
          <p:nvPr/>
        </p:nvSpPr>
        <p:spPr>
          <a:xfrm>
            <a:off x="1301643" y="4066039"/>
            <a:ext cx="138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Projects</a:t>
            </a:r>
            <a:endParaRPr lang="fr-FR" sz="2400" b="1" dirty="0">
              <a:solidFill>
                <a:srgbClr val="3D2683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2A57DA-A307-4E9C-B6FE-0CA16AFDABB1}"/>
              </a:ext>
            </a:extLst>
          </p:cNvPr>
          <p:cNvSpPr txBox="1"/>
          <p:nvPr/>
        </p:nvSpPr>
        <p:spPr>
          <a:xfrm>
            <a:off x="3547690" y="3198167"/>
            <a:ext cx="99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Editor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0E347B-04B2-4722-AD23-CC7ACC24F267}"/>
              </a:ext>
            </a:extLst>
          </p:cNvPr>
          <p:cNvSpPr txBox="1"/>
          <p:nvPr/>
        </p:nvSpPr>
        <p:spPr>
          <a:xfrm>
            <a:off x="3547690" y="5452116"/>
            <a:ext cx="120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1798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0EAD41-D571-42B4-A4B3-9AA9B978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16" y="3531556"/>
            <a:ext cx="1819275" cy="581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983627-FB1E-47F0-B512-DA059130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392" y="2679069"/>
            <a:ext cx="5600700" cy="2286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8F69E04-4544-4674-9B40-5C58627182BE}"/>
              </a:ext>
            </a:extLst>
          </p:cNvPr>
          <p:cNvSpPr txBox="1"/>
          <p:nvPr/>
        </p:nvSpPr>
        <p:spPr>
          <a:xfrm>
            <a:off x="3818023" y="3591235"/>
            <a:ext cx="58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000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Install </a:t>
            </a:r>
            <a:r>
              <a:rPr lang="fr-FR" sz="2800" dirty="0" err="1">
                <a:solidFill>
                  <a:schemeClr val="bg1"/>
                </a:solidFill>
              </a:rPr>
              <a:t>tools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Compile </a:t>
            </a:r>
            <a:r>
              <a:rPr lang="fr-FR" sz="2800" dirty="0" err="1">
                <a:solidFill>
                  <a:schemeClr val="bg1"/>
                </a:solidFill>
              </a:rPr>
              <a:t>your</a:t>
            </a:r>
            <a:r>
              <a:rPr lang="fr-FR" sz="2800" dirty="0">
                <a:solidFill>
                  <a:schemeClr val="bg1"/>
                </a:solidFill>
              </a:rPr>
              <a:t> first program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Objectives</a:t>
            </a:r>
          </a:p>
        </p:txBody>
      </p:sp>
      <p:pic>
        <p:nvPicPr>
          <p:cNvPr id="3" name="Graphique 2" descr="Mille avec un remplissage uni">
            <a:extLst>
              <a:ext uri="{FF2B5EF4-FFF2-40B4-BE49-F238E27FC236}">
                <a16:creationId xmlns:a16="http://schemas.microsoft.com/office/drawing/2014/main" id="{0E290023-CE38-4438-8DF3-3A6338B9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056" y="5192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4C7566-3201-47DA-9541-3CC97AAF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51" y="1942348"/>
            <a:ext cx="5657850" cy="43529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0BA520-6342-4FA1-A8BC-3E06138DA82B}"/>
              </a:ext>
            </a:extLst>
          </p:cNvPr>
          <p:cNvSpPr/>
          <p:nvPr/>
        </p:nvSpPr>
        <p:spPr>
          <a:xfrm>
            <a:off x="5288632" y="3345782"/>
            <a:ext cx="874044" cy="654718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7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6C2FD7-7362-4C7E-97CE-D14D7D39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813509"/>
            <a:ext cx="5010150" cy="4867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0BA520-6342-4FA1-A8BC-3E06138DA82B}"/>
              </a:ext>
            </a:extLst>
          </p:cNvPr>
          <p:cNvSpPr/>
          <p:nvPr/>
        </p:nvSpPr>
        <p:spPr>
          <a:xfrm>
            <a:off x="5565775" y="2789362"/>
            <a:ext cx="2187575" cy="175293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26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19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algn="just" defTabSz="914400">
              <a:spcAft>
                <a:spcPts val="192"/>
              </a:spcAft>
              <a:buClr>
                <a:schemeClr val="hlink"/>
              </a:buClr>
              <a:buFont typeface="Arial" charset="0"/>
              <a:buNone/>
              <a:defRPr/>
            </a:pPr>
            <a:r>
              <a:rPr lang="en-US" sz="2400" kern="0" dirty="0">
                <a:ea typeface="Apple Symbols" pitchFamily="-112" charset="2"/>
                <a:cs typeface="Apple Symbols" pitchFamily="-112" charset="2"/>
              </a:rPr>
              <a:t>Enter a name for your project and the project location </a:t>
            </a:r>
          </a:p>
          <a:p>
            <a:endParaRPr lang="en-US" sz="2400" dirty="0"/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1CF221-86C9-4023-B64D-7C762247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78" y="2326104"/>
            <a:ext cx="4497995" cy="43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algn="just" defTabSz="914400">
              <a:spcAft>
                <a:spcPts val="192"/>
              </a:spcAft>
              <a:buClr>
                <a:schemeClr val="hlink"/>
              </a:buClr>
              <a:buFont typeface="Arial" charset="0"/>
              <a:buNone/>
              <a:defRPr/>
            </a:pPr>
            <a:r>
              <a:rPr lang="en-US" sz="2400" kern="0" dirty="0">
                <a:ea typeface="Apple Symbols" pitchFamily="-112" charset="2"/>
                <a:cs typeface="Apple Symbols" pitchFamily="-112" charset="2"/>
              </a:rPr>
              <a:t>Keep the default compilation settings</a:t>
            </a:r>
            <a:endParaRPr lang="en-US" sz="2400" dirty="0"/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F6D176-6FFF-44E3-BD71-F0E831CF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78" y="2334379"/>
            <a:ext cx="4497995" cy="43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226B452-BCB9-467E-BF45-C6FE511E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11" y="1598267"/>
            <a:ext cx="9690129" cy="50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algn="just" eaLnBrk="1" hangingPunct="1">
              <a:spcAft>
                <a:spcPts val="188"/>
              </a:spcAft>
              <a:buFont typeface="Wingdings" charset="0"/>
              <a:buNone/>
            </a:pPr>
            <a:r>
              <a:rPr lang="en-US" sz="2400" dirty="0">
                <a:latin typeface="Calibri" charset="0"/>
                <a:cs typeface="Apple Symbols" charset="0"/>
              </a:rPr>
              <a:t>To test a project, click on </a:t>
            </a:r>
            <a:r>
              <a:rPr lang="en-US" sz="2400" b="1" dirty="0">
                <a:latin typeface="Calibri" charset="0"/>
                <a:cs typeface="Apple Symbols" charset="0"/>
              </a:rPr>
              <a:t>Build</a:t>
            </a:r>
            <a:r>
              <a:rPr lang="en-US" sz="2400" dirty="0">
                <a:latin typeface="Calibri" charset="0"/>
                <a:cs typeface="Apple Symbols" charset="0"/>
              </a:rPr>
              <a:t> then on </a:t>
            </a:r>
            <a:r>
              <a:rPr lang="en-US" sz="2400" b="1" dirty="0">
                <a:latin typeface="Calibri" charset="0"/>
                <a:cs typeface="Apple Symbols" charset="0"/>
              </a:rPr>
              <a:t>Run</a:t>
            </a:r>
            <a:r>
              <a:rPr lang="en-US" sz="2400" dirty="0">
                <a:latin typeface="Calibri" charset="0"/>
                <a:cs typeface="Apple Symbols" charset="0"/>
              </a:rPr>
              <a:t> or directly on </a:t>
            </a:r>
            <a:r>
              <a:rPr lang="en-US" sz="2400" b="1" dirty="0">
                <a:latin typeface="Calibri" charset="0"/>
                <a:cs typeface="Apple Symbols" charset="0"/>
              </a:rPr>
              <a:t>Build and run</a:t>
            </a:r>
            <a:endParaRPr lang="en-US" sz="2400" b="1" dirty="0"/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BC154E-9942-41D3-AF66-352E4F40A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153" y="3481386"/>
            <a:ext cx="1531693" cy="3524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1345135-A7D3-4BAB-884E-72794CA0BB9E}"/>
              </a:ext>
            </a:extLst>
          </p:cNvPr>
          <p:cNvSpPr txBox="1"/>
          <p:nvPr/>
        </p:nvSpPr>
        <p:spPr>
          <a:xfrm>
            <a:off x="4256087" y="4815442"/>
            <a:ext cx="8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Build</a:t>
            </a:r>
            <a:endParaRPr lang="fr-FR" sz="2400" b="1" dirty="0">
              <a:solidFill>
                <a:srgbClr val="3D2683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874DB5-2213-4108-8A7B-388AFB0FED57}"/>
              </a:ext>
            </a:extLst>
          </p:cNvPr>
          <p:cNvSpPr txBox="1"/>
          <p:nvPr/>
        </p:nvSpPr>
        <p:spPr>
          <a:xfrm>
            <a:off x="5398976" y="4815442"/>
            <a:ext cx="69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Run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B6D6CB-3279-4E76-B92A-7F4DA25EA5F6}"/>
              </a:ext>
            </a:extLst>
          </p:cNvPr>
          <p:cNvSpPr txBox="1"/>
          <p:nvPr/>
        </p:nvSpPr>
        <p:spPr>
          <a:xfrm>
            <a:off x="6541865" y="4815442"/>
            <a:ext cx="191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Build</a:t>
            </a:r>
            <a:r>
              <a:rPr lang="fr-FR" sz="2400" b="1" dirty="0">
                <a:solidFill>
                  <a:srgbClr val="3D2683"/>
                </a:solidFill>
              </a:rPr>
              <a:t> and run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9DEEA6B-CA81-460C-8806-178FF452A3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673600" y="3833812"/>
            <a:ext cx="725376" cy="981630"/>
          </a:xfrm>
          <a:prstGeom prst="straightConnector1">
            <a:avLst/>
          </a:prstGeom>
          <a:ln>
            <a:solidFill>
              <a:srgbClr val="3D26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5E77F7-A799-4D75-827A-65C1BC484177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706840" y="3833812"/>
            <a:ext cx="40648" cy="981630"/>
          </a:xfrm>
          <a:prstGeom prst="straightConnector1">
            <a:avLst/>
          </a:prstGeom>
          <a:ln>
            <a:solidFill>
              <a:srgbClr val="3D26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8D29039-0BF6-4C12-9623-6EE94FC446D7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096000" y="3833811"/>
            <a:ext cx="1404033" cy="981631"/>
          </a:xfrm>
          <a:prstGeom prst="straightConnector1">
            <a:avLst/>
          </a:prstGeom>
          <a:ln>
            <a:solidFill>
              <a:srgbClr val="3D26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6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Tools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78BAF6-6FE4-4ACE-A66F-7E368B825E45}"/>
              </a:ext>
            </a:extLst>
          </p:cNvPr>
          <p:cNvSpPr txBox="1"/>
          <p:nvPr/>
        </p:nvSpPr>
        <p:spPr>
          <a:xfrm>
            <a:off x="848837" y="1040410"/>
            <a:ext cx="10701479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Code::Blocks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algn="just" eaLnBrk="1" hangingPunct="1">
              <a:spcAft>
                <a:spcPts val="188"/>
              </a:spcAft>
              <a:buFont typeface="Wingdings" charset="0"/>
              <a:buNone/>
            </a:pPr>
            <a:r>
              <a:rPr lang="en-US" sz="2400" dirty="0">
                <a:latin typeface="Calibri" charset="0"/>
                <a:cs typeface="Apple Symbols" charset="0"/>
              </a:rPr>
              <a:t>The debugger is a very useful part of the IDE. Find your errors with it.</a:t>
            </a: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FD8A01-E583-4348-97ED-9E32068A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3161478"/>
            <a:ext cx="11550316" cy="24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7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2. Tools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En haut avec un remplissage uni">
            <a:extLst>
              <a:ext uri="{FF2B5EF4-FFF2-40B4-BE49-F238E27FC236}">
                <a16:creationId xmlns:a16="http://schemas.microsoft.com/office/drawing/2014/main" id="{7630EC9D-4CBC-4191-AC35-E071A64F8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968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Program </a:t>
            </a:r>
            <a:r>
              <a:rPr lang="fr-FR" sz="5400" dirty="0" err="1">
                <a:solidFill>
                  <a:schemeClr val="bg1"/>
                </a:solidFill>
              </a:rPr>
              <a:t>Creation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9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Overview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steps</a:t>
            </a:r>
            <a:r>
              <a:rPr lang="fr-FR" sz="2400" dirty="0"/>
              <a:t>: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Write source code</a:t>
            </a:r>
            <a:r>
              <a:rPr lang="en-US" sz="2400" dirty="0"/>
              <a:t> to include the features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Compilation</a:t>
            </a:r>
            <a:r>
              <a:rPr lang="en-US" sz="2400" dirty="0"/>
              <a:t> to convert to binary "machine code"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fr-FR" sz="2400" b="1" dirty="0">
                <a:solidFill>
                  <a:srgbClr val="000000"/>
                </a:solidFill>
              </a:rPr>
              <a:t>Link Editing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to group all binary files into an executable file</a:t>
            </a:r>
            <a:endParaRPr lang="fr-FR" sz="2400" dirty="0">
              <a:solidFill>
                <a:srgbClr val="000000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0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E13F7521-3887-48B5-BE61-2381EEED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1. C Language and Programs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2. Tools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3. Program Creation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Plan</a:t>
            </a:r>
          </a:p>
        </p:txBody>
      </p:sp>
    </p:spTree>
    <p:extLst>
      <p:ext uri="{BB962C8B-B14F-4D97-AF65-F5344CB8AC3E}">
        <p14:creationId xmlns:p14="http://schemas.microsoft.com/office/powerpoint/2010/main" val="2918982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Step</a:t>
            </a:r>
            <a:r>
              <a:rPr lang="fr-FR" sz="2400" b="1" dirty="0">
                <a:solidFill>
                  <a:srgbClr val="3D2683"/>
                </a:solidFill>
              </a:rPr>
              <a:t> 1: Write source code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Source code </a:t>
            </a:r>
            <a:r>
              <a:rPr lang="fr-FR" sz="2400" dirty="0" err="1"/>
              <a:t>is</a:t>
            </a:r>
            <a:r>
              <a:rPr lang="fr-FR" sz="2400" dirty="0"/>
              <a:t> a set of </a:t>
            </a:r>
            <a:r>
              <a:rPr lang="fr-FR" sz="2400" dirty="0" err="1"/>
              <a:t>text</a:t>
            </a:r>
            <a:r>
              <a:rPr lang="fr-FR" sz="2400" dirty="0"/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Represent</a:t>
            </a:r>
            <a:r>
              <a:rPr lang="fr-FR" sz="2400" dirty="0"/>
              <a:t> a set of instructions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May </a:t>
            </a:r>
            <a:r>
              <a:rPr lang="fr-FR" sz="2400" dirty="0" err="1"/>
              <a:t>contain</a:t>
            </a:r>
            <a:r>
              <a:rPr lang="fr-FR" sz="2400" dirty="0"/>
              <a:t> </a:t>
            </a:r>
            <a:r>
              <a:rPr lang="fr-FR" sz="2400" dirty="0" err="1"/>
              <a:t>libraries</a:t>
            </a:r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ea typeface="ＭＳ Ｐゴシック" pitchFamily="34" charset="-128"/>
              </a:rPr>
              <a:t>.so </a:t>
            </a:r>
            <a:r>
              <a:rPr lang="en-US" sz="2400" dirty="0">
                <a:ea typeface="ＭＳ Ｐゴシック" pitchFamily="34" charset="-128"/>
              </a:rPr>
              <a:t>or </a:t>
            </a:r>
            <a:r>
              <a:rPr lang="en-US" sz="2400" b="1" dirty="0">
                <a:ea typeface="ＭＳ Ｐゴシック" pitchFamily="34" charset="-128"/>
              </a:rPr>
              <a:t>.a</a:t>
            </a:r>
            <a:r>
              <a:rPr lang="en-US" sz="2400" dirty="0">
                <a:ea typeface="ＭＳ Ｐゴシック" pitchFamily="34" charset="-128"/>
              </a:rPr>
              <a:t> files for UNIX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ea typeface="ＭＳ Ｐゴシック" pitchFamily="34" charset="-128"/>
              </a:rPr>
              <a:t>.lib </a:t>
            </a:r>
            <a:r>
              <a:rPr lang="en-US" sz="2400" dirty="0">
                <a:ea typeface="ＭＳ Ｐゴシック" pitchFamily="34" charset="-128"/>
              </a:rPr>
              <a:t>files for Windows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7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Step</a:t>
            </a:r>
            <a:r>
              <a:rPr lang="fr-FR" sz="2400" b="1" dirty="0">
                <a:solidFill>
                  <a:srgbClr val="3D2683"/>
                </a:solidFill>
              </a:rPr>
              <a:t> 1: Write source code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The C language has a lot of libraries available for:</a:t>
            </a:r>
            <a:endParaRPr lang="fr-FR" sz="2400" dirty="0"/>
          </a:p>
          <a:p>
            <a:endParaRPr lang="fr-FR" sz="2400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Creating</a:t>
            </a:r>
            <a:r>
              <a:rPr lang="fr-FR" sz="2400" dirty="0"/>
              <a:t> </a:t>
            </a:r>
            <a:r>
              <a:rPr lang="fr-FR" sz="2400" dirty="0" err="1"/>
              <a:t>games</a:t>
            </a:r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Creating</a:t>
            </a:r>
            <a:r>
              <a:rPr lang="fr-FR" sz="2400" dirty="0"/>
              <a:t> GUI applications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Manipulating</a:t>
            </a:r>
            <a:r>
              <a:rPr lang="fr-FR" sz="2400" dirty="0"/>
              <a:t> </a:t>
            </a:r>
            <a:r>
              <a:rPr lang="fr-FR" sz="2400" dirty="0" err="1"/>
              <a:t>environment</a:t>
            </a:r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specific</a:t>
            </a:r>
            <a:r>
              <a:rPr lang="fr-FR" sz="2400" dirty="0"/>
              <a:t> components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Saving</a:t>
            </a:r>
            <a:r>
              <a:rPr lang="fr-FR" sz="2400" dirty="0"/>
              <a:t> </a:t>
            </a:r>
            <a:r>
              <a:rPr lang="fr-FR" sz="2400" dirty="0" err="1"/>
              <a:t>progamming</a:t>
            </a:r>
            <a:r>
              <a:rPr lang="fr-FR" sz="2400" dirty="0"/>
              <a:t> time</a:t>
            </a:r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Creating</a:t>
            </a:r>
            <a:r>
              <a:rPr lang="fr-FR" sz="2400" dirty="0"/>
              <a:t> </a:t>
            </a:r>
            <a:r>
              <a:rPr lang="fr-FR" sz="2400" dirty="0" err="1"/>
              <a:t>games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E704AC-DC73-4E80-85F8-85E4C7694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7893">
            <a:off x="9114082" y="2348818"/>
            <a:ext cx="2459037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D63887-7CA5-4C84-B048-75CEB411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10" y="5395480"/>
            <a:ext cx="1908175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03FEE0-F021-4704-BBBE-579A4F963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30" y="4764809"/>
            <a:ext cx="1449388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EF574C-715C-40C3-84ED-F79E59428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20" y="5074188"/>
            <a:ext cx="1701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38615F-1556-4339-AD15-4D8B6A48A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32" y="4844000"/>
            <a:ext cx="14398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60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Step</a:t>
            </a:r>
            <a:r>
              <a:rPr lang="fr-FR" sz="2400" b="1" dirty="0">
                <a:solidFill>
                  <a:srgbClr val="3D2683"/>
                </a:solidFill>
              </a:rPr>
              <a:t> 1: Write source code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All C programs are composed of </a:t>
            </a:r>
            <a:r>
              <a:rPr lang="en-US" sz="2400" b="1" dirty="0"/>
              <a:t>.c </a:t>
            </a:r>
            <a:r>
              <a:rPr lang="en-US" sz="2400" dirty="0"/>
              <a:t>files…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33ED56-0E91-4A6A-AEED-9FC3E2D3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74" y="2386242"/>
            <a:ext cx="4173204" cy="4269566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165053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Step</a:t>
            </a:r>
            <a:r>
              <a:rPr lang="fr-FR" sz="2400" b="1" dirty="0">
                <a:solidFill>
                  <a:srgbClr val="3D2683"/>
                </a:solidFill>
              </a:rPr>
              <a:t> 1: Write source code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… and </a:t>
            </a:r>
            <a:r>
              <a:rPr lang="en-US" sz="2400" b="1" dirty="0"/>
              <a:t>.h</a:t>
            </a:r>
            <a:r>
              <a:rPr lang="en-US" sz="2400" dirty="0"/>
              <a:t> files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A15EDD-7636-4DE6-BE9D-8E6BCF85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63" y="2850374"/>
            <a:ext cx="5381625" cy="35337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28615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0">
            <a:extLst>
              <a:ext uri="{FF2B5EF4-FFF2-40B4-BE49-F238E27FC236}">
                <a16:creationId xmlns:a16="http://schemas.microsoft.com/office/drawing/2014/main" id="{DDD20847-0102-4A74-8F6C-BAEE7E0A0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1572087"/>
            <a:ext cx="130651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7">
            <a:extLst>
              <a:ext uri="{FF2B5EF4-FFF2-40B4-BE49-F238E27FC236}">
                <a16:creationId xmlns:a16="http://schemas.microsoft.com/office/drawing/2014/main" id="{7AB0C563-D1D1-4A66-8CD4-CA10B180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2075609"/>
            <a:ext cx="579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 dirty="0"/>
              <a:t>.h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Step</a:t>
            </a:r>
            <a:r>
              <a:rPr lang="fr-FR" sz="2400" b="1" dirty="0">
                <a:solidFill>
                  <a:srgbClr val="3D2683"/>
                </a:solidFill>
              </a:rPr>
              <a:t> 2: Compilation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10">
            <a:extLst>
              <a:ext uri="{FF2B5EF4-FFF2-40B4-BE49-F238E27FC236}">
                <a16:creationId xmlns:a16="http://schemas.microsoft.com/office/drawing/2014/main" id="{BFBAA2F0-F0F4-4569-A88C-887731A8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567236"/>
            <a:ext cx="130651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27">
            <a:extLst>
              <a:ext uri="{FF2B5EF4-FFF2-40B4-BE49-F238E27FC236}">
                <a16:creationId xmlns:a16="http://schemas.microsoft.com/office/drawing/2014/main" id="{FB7035A8-9F47-4720-B8B8-0EB44B30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2" y="1710111"/>
            <a:ext cx="209867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1">
            <a:extLst>
              <a:ext uri="{FF2B5EF4-FFF2-40B4-BE49-F238E27FC236}">
                <a16:creationId xmlns:a16="http://schemas.microsoft.com/office/drawing/2014/main" id="{E6AD2F6E-39C2-4DEB-BBC7-4B2F6550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2" y="3007098"/>
            <a:ext cx="579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.c</a:t>
            </a:r>
          </a:p>
        </p:txBody>
      </p:sp>
      <p:sp>
        <p:nvSpPr>
          <p:cNvPr id="12" name="ZoneTexte 17">
            <a:extLst>
              <a:ext uri="{FF2B5EF4-FFF2-40B4-BE49-F238E27FC236}">
                <a16:creationId xmlns:a16="http://schemas.microsoft.com/office/drawing/2014/main" id="{5B327B9F-DB5E-4A99-A03F-18FB1F2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2070473"/>
            <a:ext cx="579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 dirty="0"/>
              <a:t>.h</a:t>
            </a:r>
          </a:p>
        </p:txBody>
      </p:sp>
      <p:pic>
        <p:nvPicPr>
          <p:cNvPr id="15" name="Image 27">
            <a:extLst>
              <a:ext uri="{FF2B5EF4-FFF2-40B4-BE49-F238E27FC236}">
                <a16:creationId xmlns:a16="http://schemas.microsoft.com/office/drawing/2014/main" id="{B973D5E6-C325-4463-9D6E-159D5D93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93" y="4631111"/>
            <a:ext cx="209867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">
            <a:extLst>
              <a:ext uri="{FF2B5EF4-FFF2-40B4-BE49-F238E27FC236}">
                <a16:creationId xmlns:a16="http://schemas.microsoft.com/office/drawing/2014/main" id="{98D409D9-5969-4830-8896-52689C7A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593" y="5928098"/>
            <a:ext cx="579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.c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8C7A6B71-F776-4473-9E28-610099AC27B4}"/>
              </a:ext>
            </a:extLst>
          </p:cNvPr>
          <p:cNvSpPr/>
          <p:nvPr/>
        </p:nvSpPr>
        <p:spPr>
          <a:xfrm rot="3229627">
            <a:off x="3667242" y="3682796"/>
            <a:ext cx="2299220" cy="139700"/>
          </a:xfrm>
          <a:prstGeom prst="rightArrow">
            <a:avLst>
              <a:gd name="adj1" fmla="val 50000"/>
              <a:gd name="adj2" fmla="val 10719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1823F060-9D64-4726-85A2-2346E3F57EF4}"/>
              </a:ext>
            </a:extLst>
          </p:cNvPr>
          <p:cNvSpPr/>
          <p:nvPr/>
        </p:nvSpPr>
        <p:spPr>
          <a:xfrm rot="7499880">
            <a:off x="6228535" y="3682795"/>
            <a:ext cx="2299220" cy="139700"/>
          </a:xfrm>
          <a:prstGeom prst="rightArrow">
            <a:avLst>
              <a:gd name="adj1" fmla="val 50000"/>
              <a:gd name="adj2" fmla="val 10719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B97549F-E8F2-4D70-BAA4-468D70770F88}"/>
              </a:ext>
            </a:extLst>
          </p:cNvPr>
          <p:cNvSpPr/>
          <p:nvPr/>
        </p:nvSpPr>
        <p:spPr>
          <a:xfrm rot="5400000">
            <a:off x="5595606" y="4065758"/>
            <a:ext cx="1000785" cy="311469"/>
          </a:xfrm>
          <a:prstGeom prst="rightArrow">
            <a:avLst>
              <a:gd name="adj1" fmla="val 50000"/>
              <a:gd name="adj2" fmla="val 1058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85ADC-E314-4FA4-8B7C-FEA5D8129266}"/>
              </a:ext>
            </a:extLst>
          </p:cNvPr>
          <p:cNvSpPr/>
          <p:nvPr/>
        </p:nvSpPr>
        <p:spPr>
          <a:xfrm>
            <a:off x="745260" y="3896321"/>
            <a:ext cx="10701479" cy="461665"/>
          </a:xfrm>
          <a:prstGeom prst="rect">
            <a:avLst/>
          </a:prstGeom>
          <a:solidFill>
            <a:srgbClr val="3D2683">
              <a:alpha val="72000"/>
            </a:srgbClr>
          </a:solidFill>
          <a:ln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/>
              <a:t>Preprocessor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1685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Step</a:t>
            </a:r>
            <a:r>
              <a:rPr lang="fr-FR" sz="2400" b="1" dirty="0">
                <a:solidFill>
                  <a:srgbClr val="3D2683"/>
                </a:solidFill>
              </a:rPr>
              <a:t> 2: Compilation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0">
            <a:extLst>
              <a:ext uri="{FF2B5EF4-FFF2-40B4-BE49-F238E27FC236}">
                <a16:creationId xmlns:a16="http://schemas.microsoft.com/office/drawing/2014/main" id="{52662974-761F-44CF-9F8A-EDE17E855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02" y="1719943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33">
            <a:extLst>
              <a:ext uri="{FF2B5EF4-FFF2-40B4-BE49-F238E27FC236}">
                <a16:creationId xmlns:a16="http://schemas.microsoft.com/office/drawing/2014/main" id="{DB6F7FFF-DC9B-48D4-9640-635C62754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02" y="5175930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38">
            <a:extLst>
              <a:ext uri="{FF2B5EF4-FFF2-40B4-BE49-F238E27FC236}">
                <a16:creationId xmlns:a16="http://schemas.microsoft.com/office/drawing/2014/main" id="{94488EE2-85A9-4079-AC2D-1AF0C59B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764" y="2224768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.c</a:t>
            </a:r>
          </a:p>
        </p:txBody>
      </p:sp>
      <p:sp>
        <p:nvSpPr>
          <p:cNvPr id="23" name="ZoneTexte 41">
            <a:extLst>
              <a:ext uri="{FF2B5EF4-FFF2-40B4-BE49-F238E27FC236}">
                <a16:creationId xmlns:a16="http://schemas.microsoft.com/office/drawing/2014/main" id="{F9F7BA53-6F3C-49B6-B4CD-B64E74CA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764" y="5680755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.o</a:t>
            </a:r>
          </a:p>
        </p:txBody>
      </p:sp>
      <p:pic>
        <p:nvPicPr>
          <p:cNvPr id="24" name="Image 10">
            <a:extLst>
              <a:ext uri="{FF2B5EF4-FFF2-40B4-BE49-F238E27FC236}">
                <a16:creationId xmlns:a16="http://schemas.microsoft.com/office/drawing/2014/main" id="{5471A5BB-1CCC-435B-94D2-3990BACCA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1719716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 33">
            <a:extLst>
              <a:ext uri="{FF2B5EF4-FFF2-40B4-BE49-F238E27FC236}">
                <a16:creationId xmlns:a16="http://schemas.microsoft.com/office/drawing/2014/main" id="{9694AC72-9CB1-4FC0-8F27-4A9838F3F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5175703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38">
            <a:extLst>
              <a:ext uri="{FF2B5EF4-FFF2-40B4-BE49-F238E27FC236}">
                <a16:creationId xmlns:a16="http://schemas.microsoft.com/office/drawing/2014/main" id="{5A8869C3-57FA-42D4-825C-A3FFA19DC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2" y="2224541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 dirty="0"/>
              <a:t>.c</a:t>
            </a:r>
          </a:p>
        </p:txBody>
      </p:sp>
      <p:sp>
        <p:nvSpPr>
          <p:cNvPr id="27" name="ZoneTexte 41">
            <a:extLst>
              <a:ext uri="{FF2B5EF4-FFF2-40B4-BE49-F238E27FC236}">
                <a16:creationId xmlns:a16="http://schemas.microsoft.com/office/drawing/2014/main" id="{A29D7D62-2E51-46C5-866F-D79E8783A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2" y="5680528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.o</a:t>
            </a:r>
          </a:p>
        </p:txBody>
      </p:sp>
      <p:pic>
        <p:nvPicPr>
          <p:cNvPr id="28" name="Image 10">
            <a:extLst>
              <a:ext uri="{FF2B5EF4-FFF2-40B4-BE49-F238E27FC236}">
                <a16:creationId xmlns:a16="http://schemas.microsoft.com/office/drawing/2014/main" id="{55FDC7D9-AD37-492E-9C19-A39F45D5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98" y="1722891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Image 33">
            <a:extLst>
              <a:ext uri="{FF2B5EF4-FFF2-40B4-BE49-F238E27FC236}">
                <a16:creationId xmlns:a16="http://schemas.microsoft.com/office/drawing/2014/main" id="{C382CCC3-D660-4B68-A7DF-23DD2FB4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98" y="5178878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ZoneTexte 38">
            <a:extLst>
              <a:ext uri="{FF2B5EF4-FFF2-40B4-BE49-F238E27FC236}">
                <a16:creationId xmlns:a16="http://schemas.microsoft.com/office/drawing/2014/main" id="{D1D7FF8A-3533-4191-9FCE-9B366B8FE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9860" y="2227716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.c</a:t>
            </a:r>
          </a:p>
        </p:txBody>
      </p:sp>
      <p:sp>
        <p:nvSpPr>
          <p:cNvPr id="31" name="ZoneTexte 41">
            <a:extLst>
              <a:ext uri="{FF2B5EF4-FFF2-40B4-BE49-F238E27FC236}">
                <a16:creationId xmlns:a16="http://schemas.microsoft.com/office/drawing/2014/main" id="{8E9F7D3D-EE81-4DF0-BA34-B90CE5AF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9860" y="5683703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.o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E72253AC-BA03-4090-B2DC-B669B59C9C46}"/>
              </a:ext>
            </a:extLst>
          </p:cNvPr>
          <p:cNvSpPr/>
          <p:nvPr/>
        </p:nvSpPr>
        <p:spPr>
          <a:xfrm rot="5400000">
            <a:off x="1193426" y="3946220"/>
            <a:ext cx="2223698" cy="311469"/>
          </a:xfrm>
          <a:prstGeom prst="rightArrow">
            <a:avLst>
              <a:gd name="adj1" fmla="val 50000"/>
              <a:gd name="adj2" fmla="val 1058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609C192-38B1-4277-B3A2-78B1794EC1E7}"/>
              </a:ext>
            </a:extLst>
          </p:cNvPr>
          <p:cNvSpPr/>
          <p:nvPr/>
        </p:nvSpPr>
        <p:spPr>
          <a:xfrm rot="5400000">
            <a:off x="4984150" y="3946058"/>
            <a:ext cx="2223698" cy="311469"/>
          </a:xfrm>
          <a:prstGeom prst="rightArrow">
            <a:avLst>
              <a:gd name="adj1" fmla="val 50000"/>
              <a:gd name="adj2" fmla="val 1058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609E39E2-3FB4-4FCF-A71C-B8CB3A57C831}"/>
              </a:ext>
            </a:extLst>
          </p:cNvPr>
          <p:cNvSpPr/>
          <p:nvPr/>
        </p:nvSpPr>
        <p:spPr>
          <a:xfrm rot="5400000">
            <a:off x="8774876" y="3946059"/>
            <a:ext cx="2223698" cy="311469"/>
          </a:xfrm>
          <a:prstGeom prst="rightArrow">
            <a:avLst>
              <a:gd name="adj1" fmla="val 50000"/>
              <a:gd name="adj2" fmla="val 1058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85ADC-E314-4FA4-8B7C-FEA5D8129266}"/>
              </a:ext>
            </a:extLst>
          </p:cNvPr>
          <p:cNvSpPr/>
          <p:nvPr/>
        </p:nvSpPr>
        <p:spPr>
          <a:xfrm>
            <a:off x="745260" y="3896321"/>
            <a:ext cx="10701479" cy="461665"/>
          </a:xfrm>
          <a:prstGeom prst="rect">
            <a:avLst/>
          </a:prstGeom>
          <a:solidFill>
            <a:srgbClr val="3D2683">
              <a:alpha val="72000"/>
            </a:srgbClr>
          </a:solidFill>
          <a:ln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0881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Step</a:t>
            </a:r>
            <a:r>
              <a:rPr lang="fr-FR" sz="2400" b="1" dirty="0">
                <a:solidFill>
                  <a:srgbClr val="3D2683"/>
                </a:solidFill>
              </a:rPr>
              <a:t> 3: Link Editing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27">
            <a:extLst>
              <a:ext uri="{FF2B5EF4-FFF2-40B4-BE49-F238E27FC236}">
                <a16:creationId xmlns:a16="http://schemas.microsoft.com/office/drawing/2014/main" id="{B973D5E6-C325-4463-9D6E-159D5D935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93" y="4631111"/>
            <a:ext cx="209867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">
            <a:extLst>
              <a:ext uri="{FF2B5EF4-FFF2-40B4-BE49-F238E27FC236}">
                <a16:creationId xmlns:a16="http://schemas.microsoft.com/office/drawing/2014/main" id="{98D409D9-5969-4830-8896-52689C7A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928098"/>
            <a:ext cx="9929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 dirty="0"/>
              <a:t>.exe</a:t>
            </a:r>
          </a:p>
        </p:txBody>
      </p:sp>
      <p:pic>
        <p:nvPicPr>
          <p:cNvPr id="17" name="Image 33">
            <a:extLst>
              <a:ext uri="{FF2B5EF4-FFF2-40B4-BE49-F238E27FC236}">
                <a16:creationId xmlns:a16="http://schemas.microsoft.com/office/drawing/2014/main" id="{C39B22B3-2CFA-45C2-9A60-028E18DB5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02" y="1490885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ZoneTexte 41">
            <a:extLst>
              <a:ext uri="{FF2B5EF4-FFF2-40B4-BE49-F238E27FC236}">
                <a16:creationId xmlns:a16="http://schemas.microsoft.com/office/drawing/2014/main" id="{C3D1340E-6A41-4C48-A3E8-50766AB08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764" y="1995710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.o</a:t>
            </a:r>
          </a:p>
        </p:txBody>
      </p:sp>
      <p:pic>
        <p:nvPicPr>
          <p:cNvPr id="21" name="Image 33">
            <a:extLst>
              <a:ext uri="{FF2B5EF4-FFF2-40B4-BE49-F238E27FC236}">
                <a16:creationId xmlns:a16="http://schemas.microsoft.com/office/drawing/2014/main" id="{46384002-09B9-4DDC-A7C6-3EE005FA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1490658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41">
            <a:extLst>
              <a:ext uri="{FF2B5EF4-FFF2-40B4-BE49-F238E27FC236}">
                <a16:creationId xmlns:a16="http://schemas.microsoft.com/office/drawing/2014/main" id="{3F551805-94BF-4775-8134-C536AF9D0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2" y="1995483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.o</a:t>
            </a:r>
          </a:p>
        </p:txBody>
      </p:sp>
      <p:pic>
        <p:nvPicPr>
          <p:cNvPr id="24" name="Image 33">
            <a:extLst>
              <a:ext uri="{FF2B5EF4-FFF2-40B4-BE49-F238E27FC236}">
                <a16:creationId xmlns:a16="http://schemas.microsoft.com/office/drawing/2014/main" id="{15E22088-7AF5-4A08-B5D9-F8DBD4E83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98" y="1493833"/>
            <a:ext cx="13081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41">
            <a:extLst>
              <a:ext uri="{FF2B5EF4-FFF2-40B4-BE49-F238E27FC236}">
                <a16:creationId xmlns:a16="http://schemas.microsoft.com/office/drawing/2014/main" id="{BED18BAC-5336-4228-8DD6-82604517E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9860" y="1998658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3200" b="1"/>
              <a:t>.o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B93618F2-E1AB-41D7-9BE3-A07F5DEC2E51}"/>
              </a:ext>
            </a:extLst>
          </p:cNvPr>
          <p:cNvSpPr/>
          <p:nvPr/>
        </p:nvSpPr>
        <p:spPr>
          <a:xfrm rot="2213429">
            <a:off x="2474053" y="3572277"/>
            <a:ext cx="3221704" cy="311469"/>
          </a:xfrm>
          <a:prstGeom prst="rightArrow">
            <a:avLst>
              <a:gd name="adj1" fmla="val 50000"/>
              <a:gd name="adj2" fmla="val 1058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B97549F-E8F2-4D70-BAA4-468D70770F88}"/>
              </a:ext>
            </a:extLst>
          </p:cNvPr>
          <p:cNvSpPr/>
          <p:nvPr/>
        </p:nvSpPr>
        <p:spPr>
          <a:xfrm rot="5400000">
            <a:off x="5116180" y="3586334"/>
            <a:ext cx="1959632" cy="311469"/>
          </a:xfrm>
          <a:prstGeom prst="rightArrow">
            <a:avLst>
              <a:gd name="adj1" fmla="val 50000"/>
              <a:gd name="adj2" fmla="val 1058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0B381383-1FE0-45F6-A081-91DD6DA90E41}"/>
              </a:ext>
            </a:extLst>
          </p:cNvPr>
          <p:cNvSpPr/>
          <p:nvPr/>
        </p:nvSpPr>
        <p:spPr>
          <a:xfrm rot="8531226">
            <a:off x="6500726" y="3553184"/>
            <a:ext cx="3221704" cy="311469"/>
          </a:xfrm>
          <a:prstGeom prst="rightArrow">
            <a:avLst>
              <a:gd name="adj1" fmla="val 50000"/>
              <a:gd name="adj2" fmla="val 10582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85ADC-E314-4FA4-8B7C-FEA5D8129266}"/>
              </a:ext>
            </a:extLst>
          </p:cNvPr>
          <p:cNvSpPr/>
          <p:nvPr/>
        </p:nvSpPr>
        <p:spPr>
          <a:xfrm>
            <a:off x="745260" y="3896321"/>
            <a:ext cx="10701479" cy="461665"/>
          </a:xfrm>
          <a:prstGeom prst="rect">
            <a:avLst/>
          </a:prstGeom>
          <a:solidFill>
            <a:srgbClr val="3D2683">
              <a:alpha val="72000"/>
            </a:srgbClr>
          </a:solidFill>
          <a:ln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96693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0515189-AA81-4B1B-9D7A-F004276A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62" y="3655727"/>
            <a:ext cx="2124075" cy="361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178EE9-8D51-45E8-9444-645E0A40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63" y="2141366"/>
            <a:ext cx="1676400" cy="4000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Program Creation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Execute</a:t>
            </a:r>
            <a:r>
              <a:rPr lang="fr-FR" sz="2400" b="1" dirty="0">
                <a:solidFill>
                  <a:srgbClr val="3D2683"/>
                </a:solidFill>
              </a:rPr>
              <a:t>/Run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Linux or Mac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the IDE </a:t>
            </a:r>
            <a:r>
              <a:rPr lang="en-US" sz="2400" b="1" dirty="0"/>
              <a:t>Run</a:t>
            </a:r>
            <a:r>
              <a:rPr lang="en-US" sz="2400" dirty="0"/>
              <a:t> button that opens the console</a:t>
            </a:r>
            <a:endParaRPr lang="fr-FR" sz="2400" dirty="0"/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577952-D3F5-4428-806B-AAA75FEA9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012" y="4731740"/>
            <a:ext cx="4038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6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3. Program Creation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37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Thank you for your attention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  <p:pic>
        <p:nvPicPr>
          <p:cNvPr id="4" name="Graphique 3" descr="Drapeau de course contour">
            <a:extLst>
              <a:ext uri="{FF2B5EF4-FFF2-40B4-BE49-F238E27FC236}">
                <a16:creationId xmlns:a16="http://schemas.microsoft.com/office/drawing/2014/main" id="{AF04FBE9-E978-430E-A789-A6C91CDF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5400" y="2244783"/>
            <a:ext cx="1981200" cy="19812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9183F03-51EF-4212-ACB1-9629761DBE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 Developer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B370E4-D19E-4DFE-925D-B92A70C75772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Foundation</a:t>
            </a:r>
            <a:r>
              <a:rPr lang="fr-FR" sz="2400" b="1" dirty="0">
                <a:solidFill>
                  <a:schemeClr val="bg1"/>
                </a:solidFill>
              </a:rPr>
              <a:t> and First </a:t>
            </a:r>
            <a:r>
              <a:rPr lang="fr-FR" sz="2400" b="1" dirty="0" err="1">
                <a:solidFill>
                  <a:schemeClr val="bg1"/>
                </a:solidFill>
              </a:rPr>
              <a:t>Steps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3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C </a:t>
            </a:r>
            <a:r>
              <a:rPr lang="fr-FR" sz="5400" dirty="0" err="1">
                <a:solidFill>
                  <a:schemeClr val="bg1"/>
                </a:solidFill>
              </a:rPr>
              <a:t>Language</a:t>
            </a:r>
            <a:r>
              <a:rPr lang="fr-FR" sz="5400" dirty="0">
                <a:solidFill>
                  <a:schemeClr val="bg1"/>
                </a:solidFill>
              </a:rPr>
              <a:t> and Programs</a:t>
            </a:r>
          </a:p>
        </p:txBody>
      </p:sp>
      <p:pic>
        <p:nvPicPr>
          <p:cNvPr id="4" name="Graphique 3" descr="Engrenages avec un remplissage uni">
            <a:extLst>
              <a:ext uri="{FF2B5EF4-FFF2-40B4-BE49-F238E27FC236}">
                <a16:creationId xmlns:a16="http://schemas.microsoft.com/office/drawing/2014/main" id="{97667711-E161-4D6A-85F8-71E87E93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995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04041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History</a:t>
            </a:r>
            <a:endParaRPr lang="fr-FR" sz="2400" b="1" dirty="0">
              <a:solidFill>
                <a:srgbClr val="3D2683"/>
              </a:solidFill>
            </a:endParaRPr>
          </a:p>
        </p:txBody>
      </p:sp>
      <p:sp>
        <p:nvSpPr>
          <p:cNvPr id="4" name="Flèche droite 25">
            <a:extLst>
              <a:ext uri="{FF2B5EF4-FFF2-40B4-BE49-F238E27FC236}">
                <a16:creationId xmlns:a16="http://schemas.microsoft.com/office/drawing/2014/main" id="{290CC165-05C4-455B-A16D-A9C94D05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535" y="3959742"/>
            <a:ext cx="7924800" cy="598487"/>
          </a:xfrm>
          <a:prstGeom prst="rightArrow">
            <a:avLst>
              <a:gd name="adj1" fmla="val 60130"/>
              <a:gd name="adj2" fmla="val 48797"/>
            </a:avLst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3D2683"/>
              </a:gs>
            </a:gsLst>
            <a:lin ang="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fr-FR" sz="2400" b="1">
              <a:solidFill>
                <a:srgbClr val="FFFFFF"/>
              </a:solidFill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191664B9-3B89-43A6-82B9-E2621B31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248" y="2580204"/>
            <a:ext cx="1800225" cy="914400"/>
          </a:xfrm>
          <a:prstGeom prst="wedgeRectCallout">
            <a:avLst>
              <a:gd name="adj1" fmla="val -5227"/>
              <a:gd name="adj2" fmla="val 11158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anchor="ctr"/>
          <a:lstStyle/>
          <a:p>
            <a:pPr eaLnBrk="1" hangingPunct="1"/>
            <a:r>
              <a:rPr lang="en-US" b="1" dirty="0" err="1"/>
              <a:t>SpeedCoding</a:t>
            </a:r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fr-FR" dirty="0"/>
              <a:t>1953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9B251D17-62CB-46DC-8EA4-577E58DF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710" y="2580204"/>
            <a:ext cx="1008063" cy="914400"/>
          </a:xfrm>
          <a:prstGeom prst="wedgeRectCallout">
            <a:avLst>
              <a:gd name="adj1" fmla="val -41186"/>
              <a:gd name="adj2" fmla="val 11149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CPL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1963</a:t>
            </a:r>
            <a:endParaRPr lang="fr-FR" dirty="0"/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5303D610-9801-43F9-8BF8-5B90D79D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487" y="4885254"/>
            <a:ext cx="1512167" cy="914400"/>
          </a:xfrm>
          <a:prstGeom prst="wedgeRectCallout">
            <a:avLst>
              <a:gd name="adj1" fmla="val 41898"/>
              <a:gd name="adj2" fmla="val -9711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FORTRAN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1957</a:t>
            </a:r>
            <a:endParaRPr lang="fr-FR" dirty="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01F8160-D8FE-4561-B649-C4A3ACFB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135" y="2580204"/>
            <a:ext cx="1151880" cy="914400"/>
          </a:xfrm>
          <a:prstGeom prst="wedgeRectCallout">
            <a:avLst>
              <a:gd name="adj1" fmla="val -30467"/>
              <a:gd name="adj2" fmla="val 11308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BCPL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1966</a:t>
            </a:r>
            <a:endParaRPr lang="fr-FR" dirty="0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0763184E-A337-47FA-9277-044C0D12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373" y="4885254"/>
            <a:ext cx="1511498" cy="914400"/>
          </a:xfrm>
          <a:prstGeom prst="wedgeRectCallout">
            <a:avLst>
              <a:gd name="adj1" fmla="val -56375"/>
              <a:gd name="adj2" fmla="val -9813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ALGOL 60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1960</a:t>
            </a:r>
            <a:endParaRPr lang="fr-FR" dirty="0"/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99368782-91A3-4548-8BBD-60920F62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360" y="4885254"/>
            <a:ext cx="1079500" cy="914400"/>
          </a:xfrm>
          <a:prstGeom prst="wedgeRectCallout">
            <a:avLst>
              <a:gd name="adj1" fmla="val -63221"/>
              <a:gd name="adj2" fmla="val -957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3D2683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C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1972</a:t>
            </a:r>
            <a:endParaRPr lang="fr-FR" dirty="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6DCFD114-A853-4874-859A-2AB4E555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573" y="4885254"/>
            <a:ext cx="1296987" cy="914400"/>
          </a:xfrm>
          <a:prstGeom prst="wedgeRectCallout">
            <a:avLst>
              <a:gd name="adj1" fmla="val 5702"/>
              <a:gd name="adj2" fmla="val -9551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B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1969</a:t>
            </a:r>
            <a:endParaRPr lang="fr-FR" dirty="0"/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36C45145-46AA-4CB8-8D1F-1D2EE9C3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535" y="2580204"/>
            <a:ext cx="936625" cy="914400"/>
          </a:xfrm>
          <a:prstGeom prst="wedgeRectCallout">
            <a:avLst>
              <a:gd name="adj1" fmla="val 37097"/>
              <a:gd name="adj2" fmla="val 11149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C++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1983</a:t>
            </a:r>
            <a:endParaRPr lang="fr-FR" dirty="0"/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5D07D950-B9D6-4680-97BD-4AEA8266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97" y="2580204"/>
            <a:ext cx="1728861" cy="914400"/>
          </a:xfrm>
          <a:prstGeom prst="wedgeRectCallout">
            <a:avLst>
              <a:gd name="adj1" fmla="val 36588"/>
              <a:gd name="adj2" fmla="val 11045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J</a:t>
            </a:r>
            <a:r>
              <a:rPr lang="fr-FR" b="1" dirty="0"/>
              <a:t>a</a:t>
            </a:r>
            <a:r>
              <a:rPr lang="en-US" b="1" dirty="0" err="1"/>
              <a:t>va</a:t>
            </a:r>
            <a:r>
              <a:rPr lang="en-US" b="1" dirty="0"/>
              <a:t> &amp; PHP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1995</a:t>
            </a:r>
            <a:endParaRPr lang="fr-FR" dirty="0"/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EC34BCF4-4D40-4978-AE13-F0B068D0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685" y="4885254"/>
            <a:ext cx="935038" cy="914400"/>
          </a:xfrm>
          <a:prstGeom prst="wedgeRectCallout">
            <a:avLst>
              <a:gd name="adj1" fmla="val 34532"/>
              <a:gd name="adj2" fmla="val -9631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b="1" dirty="0"/>
              <a:t>C#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2000</a:t>
            </a:r>
            <a:endParaRPr lang="fr-FR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History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r>
              <a:rPr lang="fr-FR" sz="2400" dirty="0"/>
              <a:t>1969 – </a:t>
            </a:r>
            <a:r>
              <a:rPr lang="en-US" sz="2400" dirty="0"/>
              <a:t>Ken Thompson, author of the B Language is joined by Dennis Ritchie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1972 </a:t>
            </a:r>
            <a:r>
              <a:rPr lang="fr-FR" sz="2400" dirty="0"/>
              <a:t>–</a:t>
            </a:r>
            <a:r>
              <a:rPr lang="en-US" sz="2400" dirty="0"/>
              <a:t> Dennis Ritchie added arrays, pointers, structures, </a:t>
            </a:r>
            <a:r>
              <a:rPr lang="en-US" sz="2400" i="1" dirty="0"/>
              <a:t>etc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1973 – UNIX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rewrited</a:t>
            </a:r>
            <a:r>
              <a:rPr lang="fr-FR" sz="2400" dirty="0"/>
              <a:t> in C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">
            <a:extLst>
              <a:ext uri="{FF2B5EF4-FFF2-40B4-BE49-F238E27FC236}">
                <a16:creationId xmlns:a16="http://schemas.microsoft.com/office/drawing/2014/main" id="{8FC74B97-D03B-4F70-A6E3-129279FA3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043" y="4010525"/>
            <a:ext cx="3540078" cy="266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91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History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/>
          </a:p>
          <a:p>
            <a:r>
              <a:rPr lang="fr-FR" sz="2400" b="1" dirty="0"/>
              <a:t>Dennis Ritchie (1941-2011)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1970 – Developer for Bell Labs (AT&amp;T)</a:t>
            </a:r>
          </a:p>
          <a:p>
            <a:endParaRPr lang="en-US" sz="2400" dirty="0"/>
          </a:p>
          <a:p>
            <a:r>
              <a:rPr lang="en-US" sz="2400" dirty="0"/>
              <a:t>1972 – C language creation</a:t>
            </a:r>
          </a:p>
          <a:p>
            <a:endParaRPr lang="en-US" sz="2400" dirty="0"/>
          </a:p>
          <a:p>
            <a:r>
              <a:rPr lang="en-US" sz="2400" dirty="0"/>
              <a:t>1983 – Turing Award 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1">
            <a:extLst>
              <a:ext uri="{FF2B5EF4-FFF2-40B4-BE49-F238E27FC236}">
                <a16:creationId xmlns:a16="http://schemas.microsoft.com/office/drawing/2014/main" id="{B11D0364-D358-4CE6-9D1B-2B50AAD2D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71" y="2855291"/>
            <a:ext cx="38163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7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Features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Console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Daemon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Driver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1">
            <a:extLst>
              <a:ext uri="{FF2B5EF4-FFF2-40B4-BE49-F238E27FC236}">
                <a16:creationId xmlns:a16="http://schemas.microsoft.com/office/drawing/2014/main" id="{A09B8D23-3042-485E-BEBE-1667965F3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58" y="2955193"/>
            <a:ext cx="5846763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61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 Language and Programs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Features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Graphic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Games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2">
            <a:extLst>
              <a:ext uri="{FF2B5EF4-FFF2-40B4-BE49-F238E27FC236}">
                <a16:creationId xmlns:a16="http://schemas.microsoft.com/office/drawing/2014/main" id="{9B9323C0-8659-4F15-9EB9-229DDF3FF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76" y="2492375"/>
            <a:ext cx="542131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3">
            <a:extLst>
              <a:ext uri="{FF2B5EF4-FFF2-40B4-BE49-F238E27FC236}">
                <a16:creationId xmlns:a16="http://schemas.microsoft.com/office/drawing/2014/main" id="{87C31DBC-F085-4F29-B77A-0277956B6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82" y="4358956"/>
            <a:ext cx="3629340" cy="213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460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756</Words>
  <Application>Microsoft Office PowerPoint</Application>
  <PresentationFormat>Grand écran</PresentationFormat>
  <Paragraphs>304</Paragraphs>
  <Slides>39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Thème Office</vt:lpstr>
      <vt:lpstr>C Developer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benjamin.labastie@supinfo.com</dc:creator>
  <cp:lastModifiedBy>Benjamin Labastie</cp:lastModifiedBy>
  <cp:revision>63</cp:revision>
  <dcterms:created xsi:type="dcterms:W3CDTF">2021-02-04T09:09:06Z</dcterms:created>
  <dcterms:modified xsi:type="dcterms:W3CDTF">2021-07-26T22:52:23Z</dcterms:modified>
</cp:coreProperties>
</file>