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70" r:id="rId4"/>
    <p:sldId id="267" r:id="rId5"/>
    <p:sldId id="271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278" r:id="rId15"/>
    <p:sldId id="279" r:id="rId16"/>
    <p:sldId id="280" r:id="rId17"/>
    <p:sldId id="315" r:id="rId18"/>
    <p:sldId id="317" r:id="rId19"/>
    <p:sldId id="319" r:id="rId20"/>
    <p:sldId id="320" r:id="rId21"/>
    <p:sldId id="321" r:id="rId22"/>
    <p:sldId id="322" r:id="rId23"/>
    <p:sldId id="323" r:id="rId24"/>
    <p:sldId id="324" r:id="rId25"/>
    <p:sldId id="316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6" r:id="rId37"/>
    <p:sldId id="335" r:id="rId38"/>
    <p:sldId id="337" r:id="rId39"/>
    <p:sldId id="338" r:id="rId40"/>
    <p:sldId id="339" r:id="rId41"/>
    <p:sldId id="341" r:id="rId42"/>
    <p:sldId id="342" r:id="rId43"/>
    <p:sldId id="343" r:id="rId44"/>
    <p:sldId id="344" r:id="rId45"/>
    <p:sldId id="369" r:id="rId46"/>
    <p:sldId id="292" r:id="rId47"/>
    <p:sldId id="293" r:id="rId48"/>
    <p:sldId id="345" r:id="rId49"/>
    <p:sldId id="294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4" r:id="rId58"/>
    <p:sldId id="353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03" r:id="rId74"/>
    <p:sldId id="304" r:id="rId7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3D2683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947" autoAdjust="0"/>
  </p:normalViewPr>
  <p:slideViewPr>
    <p:cSldViewPr snapToGrid="0" snapToObjects="1">
      <p:cViewPr varScale="1">
        <p:scale>
          <a:sx n="105" d="100"/>
          <a:sy n="105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notice the transparency of the comments?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208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42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22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93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065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198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413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282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40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47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*S</a:t>
            </a:r>
            <a:r>
              <a:rPr lang="en-US" dirty="0" err="1"/>
              <a:t>ensitive</a:t>
            </a:r>
            <a:r>
              <a:rPr lang="en-US" dirty="0"/>
              <a:t> to the system: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as </a:t>
            </a:r>
            <a:r>
              <a:rPr lang="fr-FR" sz="1200" b="0" dirty="0"/>
              <a:t>2 bytes/16 bits, as {</a:t>
            </a:r>
            <a:r>
              <a:rPr lang="fr-FR" sz="1200" b="0" dirty="0" err="1"/>
              <a:t>Unsigned</a:t>
            </a:r>
            <a:r>
              <a:rPr lang="fr-FR" sz="1200" b="0" dirty="0"/>
              <a:t>} Short (</a:t>
            </a:r>
            <a:r>
              <a:rPr lang="fr-FR" sz="1200" b="0" dirty="0" err="1"/>
              <a:t>with</a:t>
            </a:r>
            <a:r>
              <a:rPr lang="fr-FR" sz="1200" b="0" dirty="0"/>
              <a:t> the </a:t>
            </a:r>
            <a:r>
              <a:rPr lang="fr-FR" sz="1200" b="0" dirty="0" err="1"/>
              <a:t>corresponding</a:t>
            </a:r>
            <a:r>
              <a:rPr lang="fr-FR" sz="1200" b="0" dirty="0"/>
              <a:t> range)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877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680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866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499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0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896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374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651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29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09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*S</a:t>
            </a:r>
            <a:r>
              <a:rPr lang="en-US" dirty="0" err="1"/>
              <a:t>ensitive</a:t>
            </a:r>
            <a:r>
              <a:rPr lang="en-US" dirty="0"/>
              <a:t> to the system: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as </a:t>
            </a:r>
            <a:r>
              <a:rPr lang="fr-FR" sz="1200" b="0" dirty="0"/>
              <a:t>10 bytes/80 bits and 19 </a:t>
            </a:r>
            <a:r>
              <a:rPr lang="fr-FR" sz="1200" b="0" dirty="0" err="1"/>
              <a:t>decimal</a:t>
            </a:r>
            <a:r>
              <a:rPr lang="fr-FR" sz="1200" b="0" dirty="0"/>
              <a:t> </a:t>
            </a:r>
            <a:r>
              <a:rPr lang="fr-FR" sz="1200" b="0" dirty="0" err="1"/>
              <a:t>precision</a:t>
            </a:r>
            <a:endParaRPr lang="fr-FR" sz="12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48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90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5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71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513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90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1200" b="1" i="0" dirty="0">
                <a:solidFill>
                  <a:srgbClr val="3D2683"/>
                </a:solidFill>
                <a:effectLst/>
                <a:latin typeface="verdana" panose="020B0604030504040204" pitchFamily="34" charset="0"/>
              </a:rPr>
              <a:t>#undef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directive undefines a constant or preprocessor macro defined previously.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27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 </a:t>
            </a:r>
            <a:r>
              <a:rPr lang="fr-FR" dirty="0" err="1">
                <a:solidFill>
                  <a:schemeClr val="bg1"/>
                </a:solidFill>
              </a:rPr>
              <a:t>Developer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>
            <a:normAutofit/>
          </a:bodyPr>
          <a:lstStyle/>
          <a:p>
            <a:r>
              <a:rPr lang="fr-FR" sz="3200" i="1" dirty="0">
                <a:solidFill>
                  <a:schemeClr val="bg1"/>
                </a:solidFill>
                <a:latin typeface="+mj-lt"/>
              </a:rPr>
              <a:t>Discover the C </a:t>
            </a:r>
            <a:r>
              <a:rPr lang="fr-FR" sz="3200" i="1" dirty="0" err="1">
                <a:solidFill>
                  <a:schemeClr val="bg1"/>
                </a:solidFill>
                <a:latin typeface="+mj-lt"/>
              </a:rPr>
              <a:t>Syntax</a:t>
            </a:r>
            <a:endParaRPr lang="fr-FR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Code Structure</a:t>
            </a:r>
          </a:p>
          <a:p>
            <a:endParaRPr lang="en-US" sz="3200" dirty="0">
              <a:solidFill>
                <a:srgbClr val="3D2683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Include</a:t>
            </a:r>
            <a:r>
              <a:rPr lang="fr-FR" sz="2400" b="1" dirty="0">
                <a:solidFill>
                  <a:srgbClr val="3D2683"/>
                </a:solidFill>
              </a:rPr>
              <a:t> </a:t>
            </a:r>
            <a:r>
              <a:rPr lang="fr-FR" sz="2400" b="1" dirty="0" err="1">
                <a:solidFill>
                  <a:srgbClr val="3D2683"/>
                </a:solidFill>
              </a:rPr>
              <a:t>Libraries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r>
              <a:rPr lang="fr-FR" sz="2400" dirty="0" err="1"/>
              <a:t>With</a:t>
            </a:r>
            <a:r>
              <a:rPr lang="fr-FR" sz="2400" dirty="0"/>
              <a:t> the default header files, </a:t>
            </a:r>
            <a:r>
              <a:rPr lang="fr-FR" sz="2400" dirty="0" err="1"/>
              <a:t>we</a:t>
            </a:r>
            <a:r>
              <a:rPr lang="fr-FR" sz="2400" dirty="0"/>
              <a:t> can </a:t>
            </a:r>
            <a:r>
              <a:rPr lang="fr-FR" sz="2400" dirty="0" err="1"/>
              <a:t>print</a:t>
            </a:r>
            <a:r>
              <a:rPr lang="fr-FR" sz="2400" dirty="0"/>
              <a:t>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AA399E6-3E3A-4E7A-82F8-058AD6DB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5" y="2670167"/>
            <a:ext cx="5086350" cy="457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26C867F-AC26-43A9-80F0-788791C9F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338" y="4192628"/>
            <a:ext cx="53244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0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Code Structure</a:t>
            </a:r>
          </a:p>
          <a:p>
            <a:endParaRPr lang="en-US" sz="3200" dirty="0">
              <a:solidFill>
                <a:srgbClr val="3D2683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Comments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r>
              <a:rPr lang="en-US" sz="2400" dirty="0"/>
              <a:t>To insert a comment, use “</a:t>
            </a:r>
            <a:r>
              <a:rPr lang="en-US" sz="2400" b="1" dirty="0">
                <a:solidFill>
                  <a:srgbClr val="3D2683"/>
                </a:solidFill>
              </a:rPr>
              <a:t>//</a:t>
            </a:r>
            <a:r>
              <a:rPr lang="en-US" sz="2400" dirty="0"/>
              <a:t>”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03DB11-78E3-4DF2-BDC0-1B1B1BC93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5" y="2887579"/>
            <a:ext cx="4667250" cy="320040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91366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Code Structure</a:t>
            </a:r>
          </a:p>
          <a:p>
            <a:endParaRPr lang="en-US" sz="3200" dirty="0">
              <a:solidFill>
                <a:srgbClr val="3D2683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Comments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r>
              <a:rPr lang="en-US" sz="2400" dirty="0"/>
              <a:t>To insert a block of comments, use “</a:t>
            </a:r>
            <a:r>
              <a:rPr lang="en-US" sz="2400" b="1" dirty="0">
                <a:solidFill>
                  <a:srgbClr val="3D2683"/>
                </a:solidFill>
              </a:rPr>
              <a:t>/* … */</a:t>
            </a:r>
            <a:r>
              <a:rPr lang="en-US" sz="2400" dirty="0"/>
              <a:t>”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EB5BEEA-CB3F-47DA-B46E-4DD66A43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87" y="2644774"/>
            <a:ext cx="4695825" cy="384810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06351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Gymnaste : anneaux avec un remplissage uni">
            <a:extLst>
              <a:ext uri="{FF2B5EF4-FFF2-40B4-BE49-F238E27FC236}">
                <a16:creationId xmlns:a16="http://schemas.microsoft.com/office/drawing/2014/main" id="{2A9FD581-7E9D-464E-AF01-8CAD9AF82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800" y="5122800"/>
            <a:ext cx="914400" cy="9144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1. Code Structure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</a:rPr>
              <a:t>Exercise</a:t>
            </a:r>
            <a:endParaRPr lang="fr-FR" sz="2400" b="1" dirty="0">
              <a:solidFill>
                <a:schemeClr val="bg1"/>
              </a:solidFill>
            </a:endParaRPr>
          </a:p>
          <a:p>
            <a:endParaRPr lang="fr-FR" sz="2400" b="1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Create</a:t>
            </a:r>
            <a:r>
              <a:rPr lang="fr-FR" sz="2400" dirty="0">
                <a:solidFill>
                  <a:schemeClr val="bg1"/>
                </a:solidFill>
              </a:rPr>
              <a:t> a new Code::Blocks C </a:t>
            </a:r>
            <a:r>
              <a:rPr lang="fr-FR" sz="2400" dirty="0" err="1">
                <a:solidFill>
                  <a:schemeClr val="bg1"/>
                </a:solidFill>
              </a:rPr>
              <a:t>project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named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sz="2400" i="1" dirty="0" err="1">
                <a:solidFill>
                  <a:schemeClr val="bg1"/>
                </a:solidFill>
                <a:ea typeface="ＭＳ Ｐゴシック" pitchFamily="34" charset="-128"/>
              </a:rPr>
              <a:t>HelloArgument</a:t>
            </a: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Print “</a:t>
            </a:r>
            <a:r>
              <a:rPr lang="en-US" sz="2400" i="1" dirty="0">
                <a:solidFill>
                  <a:schemeClr val="bg1"/>
                </a:solidFill>
                <a:ea typeface="ＭＳ Ｐゴシック" pitchFamily="34" charset="-128"/>
              </a:rPr>
              <a:t>Hello SUPINFO!</a:t>
            </a: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Print only 5 arguments</a:t>
            </a:r>
          </a:p>
        </p:txBody>
      </p:sp>
    </p:spTree>
    <p:extLst>
      <p:ext uri="{BB962C8B-B14F-4D97-AF65-F5344CB8AC3E}">
        <p14:creationId xmlns:p14="http://schemas.microsoft.com/office/powerpoint/2010/main" val="332518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1. Code Structure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1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Outils d'exploitation minière avec un remplissage uni">
            <a:extLst>
              <a:ext uri="{FF2B5EF4-FFF2-40B4-BE49-F238E27FC236}">
                <a16:creationId xmlns:a16="http://schemas.microsoft.com/office/drawing/2014/main" id="{2668DEAF-8814-4AEE-A264-74926C90C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6968" y="5199580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Variables</a:t>
            </a:r>
          </a:p>
        </p:txBody>
      </p:sp>
    </p:spTree>
    <p:extLst>
      <p:ext uri="{BB962C8B-B14F-4D97-AF65-F5344CB8AC3E}">
        <p14:creationId xmlns:p14="http://schemas.microsoft.com/office/powerpoint/2010/main" val="972154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Introduction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en-US" sz="2400" dirty="0"/>
              <a:t>To use information, you must know how it is encoded in memory: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dirty="0"/>
              <a:t>Integer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dirty="0" err="1"/>
              <a:t>Decimal</a:t>
            </a:r>
            <a:endParaRPr lang="fr-FR" sz="2400" dirty="0"/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dirty="0" err="1"/>
              <a:t>Character</a:t>
            </a:r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endParaRPr lang="en-US" sz="2400" dirty="0"/>
          </a:p>
          <a:p>
            <a:r>
              <a:rPr lang="en-US" sz="2400" dirty="0"/>
              <a:t>There is no </a:t>
            </a:r>
            <a:r>
              <a:rPr lang="en-US" sz="2400" dirty="0" err="1"/>
              <a:t>boolean</a:t>
            </a:r>
            <a:r>
              <a:rPr lang="en-US" sz="2400" dirty="0"/>
              <a:t> type!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oolean variables : ProgrammerHumor">
            <a:extLst>
              <a:ext uri="{FF2B5EF4-FFF2-40B4-BE49-F238E27FC236}">
                <a16:creationId xmlns:a16="http://schemas.microsoft.com/office/drawing/2014/main" id="{D1F34A79-3E96-4BB6-AEF3-49A4CBE1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43" y="1348628"/>
            <a:ext cx="1802678" cy="532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58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Introduction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variables are numbers in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Memories are binary (Register, Cache, RAM)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Information is stored by a sequence of 0 and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3">
            <a:extLst>
              <a:ext uri="{FF2B5EF4-FFF2-40B4-BE49-F238E27FC236}">
                <a16:creationId xmlns:a16="http://schemas.microsoft.com/office/drawing/2014/main" id="{99C54CCF-9787-4F4B-88F6-ED651DA79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32" y="3914820"/>
            <a:ext cx="4978889" cy="275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5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Introduction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fr-FR" sz="2400" dirty="0"/>
              <a:t>A </a:t>
            </a:r>
            <a:r>
              <a:rPr lang="fr-FR" sz="2400" dirty="0" err="1"/>
              <a:t>representation</a:t>
            </a:r>
            <a:r>
              <a:rPr lang="fr-FR" sz="2400" dirty="0"/>
              <a:t> of the memory</a:t>
            </a: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D8692682-0EF8-4BF7-82C6-F5079F49A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74216"/>
              </p:ext>
            </p:extLst>
          </p:nvPr>
        </p:nvGraphicFramePr>
        <p:xfrm>
          <a:off x="2018101" y="2724524"/>
          <a:ext cx="8362950" cy="333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fr-FR" sz="1800" b="1" dirty="0" err="1"/>
                        <a:t>Address</a:t>
                      </a:r>
                      <a:endParaRPr lang="fr-FR" sz="1800" b="1" dirty="0"/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Value</a:t>
                      </a:r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0000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1337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0001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0002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a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0003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8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0004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0005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0006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9513744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0007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42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260597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4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Integer</a:t>
            </a: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9491C0F-3958-4CEF-B6F0-182DE3ED9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063315"/>
              </p:ext>
            </p:extLst>
          </p:nvPr>
        </p:nvGraphicFramePr>
        <p:xfrm>
          <a:off x="745260" y="2185313"/>
          <a:ext cx="10701479" cy="329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593">
                <a:tc>
                  <a:txBody>
                    <a:bodyPr/>
                    <a:lstStyle/>
                    <a:p>
                      <a:r>
                        <a:rPr lang="fr-FR" sz="1800" dirty="0"/>
                        <a:t>Type</a:t>
                      </a:r>
                    </a:p>
                  </a:txBody>
                  <a:tcPr marL="91436" marR="91436" marT="45725" marB="45725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Size (min)</a:t>
                      </a:r>
                    </a:p>
                  </a:txBody>
                  <a:tcPr marL="91436" marR="91436" marT="45725" marB="45725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Min </a:t>
                      </a:r>
                    </a:p>
                  </a:txBody>
                  <a:tcPr marL="91436" marR="91436" marT="45725" marB="45725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Max</a:t>
                      </a:r>
                    </a:p>
                  </a:txBody>
                  <a:tcPr marL="91436" marR="91436" marT="45725" marB="45725">
                    <a:solidFill>
                      <a:srgbClr val="3D2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fr-FR" sz="1800" b="0" dirty="0"/>
                        <a:t>short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2 bytes/16 bits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-32</a:t>
                      </a:r>
                      <a:r>
                        <a:rPr lang="fr-FR" sz="1800" b="0" baseline="0" dirty="0"/>
                        <a:t> </a:t>
                      </a:r>
                      <a:r>
                        <a:rPr lang="fr-FR" sz="1800" b="0" dirty="0"/>
                        <a:t>768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+32</a:t>
                      </a:r>
                      <a:r>
                        <a:rPr lang="fr-FR" sz="1800" b="0" baseline="0" dirty="0"/>
                        <a:t> </a:t>
                      </a:r>
                      <a:r>
                        <a:rPr lang="fr-FR" sz="1800" b="0" dirty="0"/>
                        <a:t>767</a:t>
                      </a:r>
                    </a:p>
                  </a:txBody>
                  <a:tcPr marL="91436" marR="91436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unsigned</a:t>
                      </a:r>
                      <a:r>
                        <a:rPr lang="fr-FR" sz="1800" b="0" baseline="0" dirty="0"/>
                        <a:t> short</a:t>
                      </a:r>
                      <a:endParaRPr lang="fr-FR" sz="1800" b="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2 bytes/16 bits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0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+65 535</a:t>
                      </a:r>
                    </a:p>
                  </a:txBody>
                  <a:tcPr marL="91436" marR="91436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int</a:t>
                      </a:r>
                      <a:endParaRPr lang="fr-FR" sz="1800" b="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4 bytes/32 bits*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-2 147 483 648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+2 147 483 647</a:t>
                      </a:r>
                    </a:p>
                  </a:txBody>
                  <a:tcPr marL="91436" marR="91436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unsigned</a:t>
                      </a:r>
                      <a:r>
                        <a:rPr lang="fr-FR" sz="1800" b="0" baseline="0" dirty="0"/>
                        <a:t> </a:t>
                      </a:r>
                      <a:r>
                        <a:rPr lang="fr-FR" sz="1800" b="0" baseline="0" dirty="0" err="1"/>
                        <a:t>int</a:t>
                      </a:r>
                      <a:endParaRPr lang="fr-FR" sz="1800" b="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4 bytes/32 bits*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0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+4 294 967 295</a:t>
                      </a:r>
                    </a:p>
                  </a:txBody>
                  <a:tcPr marL="91436" marR="91436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fr-FR" sz="1800" b="0" dirty="0"/>
                        <a:t>long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4 bytes/32 bits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-2 147 483 648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+2 147 483 647</a:t>
                      </a:r>
                    </a:p>
                  </a:txBody>
                  <a:tcPr marL="91436" marR="91436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unsigned</a:t>
                      </a:r>
                      <a:r>
                        <a:rPr lang="fr-FR" sz="1800" b="0" baseline="0" dirty="0"/>
                        <a:t> long</a:t>
                      </a:r>
                      <a:endParaRPr lang="fr-FR" sz="1800" b="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4 bytes/32 bits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0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+4 294 967 295</a:t>
                      </a:r>
                    </a:p>
                  </a:txBody>
                  <a:tcPr marL="91436" marR="91436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fr-FR" sz="1800" b="0" dirty="0"/>
                        <a:t>long long (C99)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8 bytes/64 bits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-9 223 372 036 854 775 808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+9 223 372 036 854 775 807</a:t>
                      </a:r>
                    </a:p>
                  </a:txBody>
                  <a:tcPr marL="91436" marR="91436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unsigned</a:t>
                      </a:r>
                      <a:r>
                        <a:rPr lang="fr-FR" sz="1800" b="0" dirty="0"/>
                        <a:t> long long (C99)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8 bytes/64 bits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0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+18 446 744 073 709 551 615</a:t>
                      </a:r>
                    </a:p>
                  </a:txBody>
                  <a:tcPr marL="91436" marR="91436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28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2800" dirty="0" err="1">
                <a:solidFill>
                  <a:schemeClr val="bg1"/>
                </a:solidFill>
              </a:rPr>
              <a:t>Declare</a:t>
            </a:r>
            <a:r>
              <a:rPr lang="fr-FR" sz="2800" dirty="0">
                <a:solidFill>
                  <a:schemeClr val="bg1"/>
                </a:solidFill>
              </a:rPr>
              <a:t> and </a:t>
            </a:r>
            <a:r>
              <a:rPr lang="fr-FR" sz="2800" dirty="0" err="1">
                <a:solidFill>
                  <a:schemeClr val="bg1"/>
                </a:solidFill>
              </a:rPr>
              <a:t>handle</a:t>
            </a:r>
            <a:r>
              <a:rPr lang="fr-FR" sz="2800" dirty="0">
                <a:solidFill>
                  <a:schemeClr val="bg1"/>
                </a:solidFill>
              </a:rPr>
              <a:t> variables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Manage inputs and outputs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341566" y="412506"/>
            <a:ext cx="3496168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Course Objectives</a:t>
            </a:r>
          </a:p>
        </p:txBody>
      </p:sp>
      <p:pic>
        <p:nvPicPr>
          <p:cNvPr id="3" name="Graphique 2" descr="Mille avec un remplissage uni">
            <a:extLst>
              <a:ext uri="{FF2B5EF4-FFF2-40B4-BE49-F238E27FC236}">
                <a16:creationId xmlns:a16="http://schemas.microsoft.com/office/drawing/2014/main" id="{0E290023-CE38-4438-8DF3-3A6338B9A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056" y="51924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Integer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fr-FR" sz="2400" dirty="0"/>
              <a:t>Example of </a:t>
            </a:r>
            <a:r>
              <a:rPr lang="fr-FR" sz="2400" b="1" dirty="0" err="1">
                <a:solidFill>
                  <a:srgbClr val="3D2683"/>
                </a:solidFill>
              </a:rPr>
              <a:t>unsigned</a:t>
            </a:r>
            <a:r>
              <a:rPr lang="fr-FR" sz="2400" b="1" dirty="0">
                <a:solidFill>
                  <a:srgbClr val="3D2683"/>
                </a:solidFill>
              </a:rPr>
              <a:t> short</a:t>
            </a:r>
            <a:r>
              <a:rPr lang="fr-FR" sz="2400" dirty="0"/>
              <a:t>:</a:t>
            </a: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ce réservé du contenu 4">
            <a:extLst>
              <a:ext uri="{FF2B5EF4-FFF2-40B4-BE49-F238E27FC236}">
                <a16:creationId xmlns:a16="http://schemas.microsoft.com/office/drawing/2014/main" id="{BEC89AB3-0B46-4202-A1E7-5F20758A03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773613"/>
              </p:ext>
            </p:extLst>
          </p:nvPr>
        </p:nvGraphicFramePr>
        <p:xfrm>
          <a:off x="2018101" y="2706262"/>
          <a:ext cx="8362949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fr-FR" sz="1800" dirty="0" err="1"/>
                        <a:t>Decimal</a:t>
                      </a:r>
                      <a:endParaRPr lang="fr-FR" sz="1800" dirty="0"/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Binary</a:t>
                      </a:r>
                      <a:r>
                        <a:rPr lang="fr-FR" sz="1800" baseline="0" dirty="0"/>
                        <a:t> (in </a:t>
                      </a:r>
                      <a:r>
                        <a:rPr lang="fr-FR" sz="1800" baseline="0" dirty="0" err="1"/>
                        <a:t>memory</a:t>
                      </a:r>
                      <a:r>
                        <a:rPr lang="fr-FR" sz="1800" baseline="0" dirty="0"/>
                        <a:t>)</a:t>
                      </a:r>
                      <a:endParaRPr lang="fr-FR" sz="1800" dirty="0"/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Hexadecimal</a:t>
                      </a:r>
                      <a:endParaRPr lang="fr-FR" sz="1800" dirty="0"/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36" marR="91436" marT="45714" marB="45714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00000000 00000001</a:t>
                      </a:r>
                    </a:p>
                  </a:txBody>
                  <a:tcPr marL="91436" marR="91436" marT="45714" marB="45714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</a:p>
                  </a:txBody>
                  <a:tcPr marL="91436" marR="91436" marT="45714" marB="45714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2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00000000 00000010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0002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3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00000000 00000011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0003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…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65</a:t>
                      </a:r>
                      <a:r>
                        <a:rPr lang="fr-FR" sz="1800" b="0" baseline="0" dirty="0"/>
                        <a:t> 534</a:t>
                      </a:r>
                      <a:endParaRPr lang="fr-FR" sz="1800" b="0" dirty="0"/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11111111 11111110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FFFE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65 535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11111111 11111111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FFFF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6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Integer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fr-FR" sz="2400" dirty="0"/>
              <a:t>Example of </a:t>
            </a:r>
            <a:r>
              <a:rPr lang="fr-FR" sz="2400" b="1" dirty="0" err="1">
                <a:solidFill>
                  <a:srgbClr val="3D2683"/>
                </a:solidFill>
              </a:rPr>
              <a:t>signed</a:t>
            </a:r>
            <a:r>
              <a:rPr lang="fr-FR" sz="2400" b="1" dirty="0">
                <a:solidFill>
                  <a:srgbClr val="3D2683"/>
                </a:solidFill>
              </a:rPr>
              <a:t> short</a:t>
            </a:r>
            <a:r>
              <a:rPr lang="fr-FR" sz="2400" dirty="0"/>
              <a:t>:</a:t>
            </a: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C3A1E04D-7933-487E-AD39-AD9B6965BC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681736"/>
              </p:ext>
            </p:extLst>
          </p:nvPr>
        </p:nvGraphicFramePr>
        <p:xfrm>
          <a:off x="2018101" y="2414129"/>
          <a:ext cx="8362949" cy="407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fr-FR" sz="1800" dirty="0" err="1"/>
                        <a:t>Decimal</a:t>
                      </a:r>
                      <a:endParaRPr lang="fr-FR" sz="1800" dirty="0"/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Binary</a:t>
                      </a:r>
                      <a:r>
                        <a:rPr lang="fr-FR" sz="1800" baseline="0" dirty="0"/>
                        <a:t> (in </a:t>
                      </a:r>
                      <a:r>
                        <a:rPr lang="fr-FR" sz="1800" baseline="0" dirty="0" err="1"/>
                        <a:t>memory</a:t>
                      </a:r>
                      <a:r>
                        <a:rPr lang="fr-FR" sz="1800" baseline="0" dirty="0"/>
                        <a:t>)</a:t>
                      </a:r>
                      <a:endParaRPr lang="fr-FR" sz="1800" dirty="0"/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Hexadecimal</a:t>
                      </a:r>
                      <a:endParaRPr lang="fr-FR" sz="1800" dirty="0"/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32 767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01111111 11111111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7FFF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355499592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…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3736853996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1024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00000100 00000000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0400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228008134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…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00000000 00000000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0000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-1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11111111 11111111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FFFF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…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-1024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11111100 00000000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FC00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…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12896148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/>
                        <a:t>-32</a:t>
                      </a:r>
                      <a:r>
                        <a:rPr lang="fr-FR" sz="1800" b="0" baseline="0" dirty="0"/>
                        <a:t> 768</a:t>
                      </a:r>
                      <a:endParaRPr lang="fr-FR" sz="1800" b="0" dirty="0"/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10000000 00000000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8000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24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Integer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good developer does not allocate more memory than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program will be more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Choose the right type of variable</a:t>
            </a:r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lever Guy Blank Template - Imgflip">
            <a:extLst>
              <a:ext uri="{FF2B5EF4-FFF2-40B4-BE49-F238E27FC236}">
                <a16:creationId xmlns:a16="http://schemas.microsoft.com/office/drawing/2014/main" id="{9255B894-B489-4C42-BEC7-A2AB99D8E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83" y="3624653"/>
            <a:ext cx="3700438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873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Decimal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en-US" sz="2400" dirty="0"/>
              <a:t>Real numbers are represented either in decimal form or using a power of 10:</a:t>
            </a:r>
          </a:p>
          <a:p>
            <a:endParaRPr lang="en-US" sz="2400" dirty="0"/>
          </a:p>
          <a:p>
            <a:pPr algn="ctr"/>
            <a:r>
              <a:rPr lang="fr-FR" sz="2400" b="1" dirty="0">
                <a:solidFill>
                  <a:srgbClr val="3D2683"/>
                </a:solidFill>
              </a:rPr>
              <a:t>280.61  = 2.8061e2 = 28061E-2</a:t>
            </a: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9491C0F-3958-4CEF-B6F0-182DE3ED9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624538"/>
              </p:ext>
            </p:extLst>
          </p:nvPr>
        </p:nvGraphicFramePr>
        <p:xfrm>
          <a:off x="838200" y="2218488"/>
          <a:ext cx="10509940" cy="146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2143770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593">
                <a:tc>
                  <a:txBody>
                    <a:bodyPr/>
                    <a:lstStyle/>
                    <a:p>
                      <a:r>
                        <a:rPr lang="fr-FR" sz="1800" dirty="0"/>
                        <a:t>Type</a:t>
                      </a:r>
                    </a:p>
                  </a:txBody>
                  <a:tcPr marL="91436" marR="91436" marT="45725" marB="45725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Size (min)</a:t>
                      </a:r>
                    </a:p>
                  </a:txBody>
                  <a:tcPr marL="91436" marR="91436" marT="45725" marB="45725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Precision</a:t>
                      </a:r>
                      <a:r>
                        <a:rPr lang="fr-FR" sz="1800" dirty="0"/>
                        <a:t> (</a:t>
                      </a:r>
                      <a:r>
                        <a:rPr lang="fr-FR" sz="1800" dirty="0" err="1"/>
                        <a:t>decimal</a:t>
                      </a:r>
                      <a:r>
                        <a:rPr lang="fr-FR" sz="1800" dirty="0"/>
                        <a:t>)</a:t>
                      </a:r>
                    </a:p>
                  </a:txBody>
                  <a:tcPr marL="91436" marR="91436" marT="45725" marB="45725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Min </a:t>
                      </a:r>
                    </a:p>
                  </a:txBody>
                  <a:tcPr marL="91436" marR="91436" marT="45725" marB="45725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Max</a:t>
                      </a:r>
                    </a:p>
                  </a:txBody>
                  <a:tcPr marL="91436" marR="91436" marT="45725" marB="45725">
                    <a:solidFill>
                      <a:srgbClr val="3D2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float</a:t>
                      </a:r>
                      <a:endParaRPr lang="fr-FR" sz="1800" b="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4 bytes/32 bits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6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1.2E-38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3.4E+38</a:t>
                      </a:r>
                    </a:p>
                  </a:txBody>
                  <a:tcPr marL="91436" marR="91436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fr-FR" sz="1800" b="0" dirty="0"/>
                        <a:t>double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8 bytes/64 bits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15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2.3E-308</a:t>
                      </a:r>
                      <a:endParaRPr lang="fr-FR" sz="1800" b="0" dirty="0"/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1.7E+308</a:t>
                      </a:r>
                      <a:endParaRPr lang="fr-FR" sz="1800" b="0" dirty="0"/>
                    </a:p>
                  </a:txBody>
                  <a:tcPr marL="91436" marR="91436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fr-FR" sz="1800" b="0" dirty="0"/>
                        <a:t>long double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12 bytes/96 bits*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18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3.4E-4932</a:t>
                      </a:r>
                    </a:p>
                  </a:txBody>
                  <a:tcPr marL="91436" marR="91436" marT="45725" marB="45725"/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1.1E+4932</a:t>
                      </a:r>
                    </a:p>
                  </a:txBody>
                  <a:tcPr marL="91436" marR="91436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48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Character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A character is a number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dirty="0"/>
              <a:t>The</a:t>
            </a:r>
            <a:r>
              <a:rPr lang="fr-FR" sz="2400" dirty="0">
                <a:solidFill>
                  <a:srgbClr val="000000"/>
                </a:solidFill>
              </a:rPr>
              <a:t> </a:t>
            </a:r>
            <a:r>
              <a:rPr lang="fr-FR" sz="2400" dirty="0" err="1">
                <a:solidFill>
                  <a:srgbClr val="000000"/>
                </a:solidFill>
              </a:rPr>
              <a:t>letter</a:t>
            </a:r>
            <a:r>
              <a:rPr lang="fr-FR" sz="2400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“</a:t>
            </a:r>
            <a:r>
              <a:rPr lang="en-US" sz="2400" b="1" dirty="0">
                <a:solidFill>
                  <a:srgbClr val="3D2683"/>
                </a:solidFill>
              </a:rPr>
              <a:t>A</a:t>
            </a:r>
            <a:r>
              <a:rPr lang="en-US" sz="2400" dirty="0"/>
              <a:t>”</a:t>
            </a:r>
            <a:r>
              <a:rPr lang="fr-FR" sz="2400" b="1" dirty="0">
                <a:solidFill>
                  <a:srgbClr val="3D2683"/>
                </a:solidFill>
              </a:rPr>
              <a:t> </a:t>
            </a:r>
            <a:r>
              <a:rPr lang="fr-FR" sz="2400" dirty="0">
                <a:solidFill>
                  <a:srgbClr val="000000"/>
                </a:solidFill>
              </a:rPr>
              <a:t>(</a:t>
            </a:r>
            <a:r>
              <a:rPr lang="fr-FR" sz="2400" dirty="0" err="1">
                <a:solidFill>
                  <a:srgbClr val="000000"/>
                </a:solidFill>
              </a:rPr>
              <a:t>uppercase</a:t>
            </a:r>
            <a:r>
              <a:rPr lang="fr-FR" sz="2400" dirty="0">
                <a:solidFill>
                  <a:srgbClr val="000000"/>
                </a:solidFill>
              </a:rPr>
              <a:t>) </a:t>
            </a:r>
            <a:r>
              <a:rPr lang="fr-FR" sz="2400" dirty="0" err="1">
                <a:solidFill>
                  <a:srgbClr val="000000"/>
                </a:solidFill>
              </a:rPr>
              <a:t>is</a:t>
            </a:r>
            <a:r>
              <a:rPr lang="fr-FR" sz="2400" dirty="0">
                <a:solidFill>
                  <a:srgbClr val="000000"/>
                </a:solidFill>
              </a:rPr>
              <a:t> </a:t>
            </a:r>
            <a:r>
              <a:rPr lang="fr-FR" sz="2400" dirty="0" err="1">
                <a:solidFill>
                  <a:srgbClr val="000000"/>
                </a:solidFill>
              </a:rPr>
              <a:t>stored</a:t>
            </a:r>
            <a:r>
              <a:rPr lang="fr-FR" sz="2400" dirty="0">
                <a:solidFill>
                  <a:srgbClr val="000000"/>
                </a:solidFill>
              </a:rPr>
              <a:t> as </a:t>
            </a:r>
            <a:r>
              <a:rPr lang="fr-FR" sz="2400" b="1" dirty="0">
                <a:solidFill>
                  <a:srgbClr val="3D2683"/>
                </a:solidFill>
              </a:rPr>
              <a:t>65</a:t>
            </a:r>
            <a:r>
              <a:rPr lang="fr-FR" sz="2400" dirty="0">
                <a:solidFill>
                  <a:srgbClr val="000000"/>
                </a:solidFill>
              </a:rPr>
              <a:t> in the memory (ASCII)</a:t>
            </a:r>
            <a:endParaRPr lang="fr-FR" sz="2400" dirty="0"/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3D2683"/>
                </a:solidFill>
              </a:rPr>
              <a:t>char</a:t>
            </a:r>
            <a:r>
              <a:rPr lang="en-US" sz="2400" dirty="0"/>
              <a:t> is a representation of a character of an integer from </a:t>
            </a:r>
            <a:r>
              <a:rPr lang="en-US" sz="2400" b="1" dirty="0">
                <a:solidFill>
                  <a:srgbClr val="3D2683"/>
                </a:solidFill>
              </a:rPr>
              <a:t>-128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3D2683"/>
                </a:solidFill>
              </a:rPr>
              <a:t>127</a:t>
            </a:r>
            <a:r>
              <a:rPr lang="en-US" sz="2400" dirty="0"/>
              <a:t>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3D2683"/>
                </a:solidFill>
              </a:rPr>
              <a:t>unsigned char </a:t>
            </a:r>
            <a:r>
              <a:rPr lang="en-US" sz="2400" dirty="0"/>
              <a:t>is a representation of a character of an integer from </a:t>
            </a:r>
            <a:r>
              <a:rPr lang="en-US" sz="2400" b="1" dirty="0">
                <a:solidFill>
                  <a:srgbClr val="3D2683"/>
                </a:solidFill>
              </a:rPr>
              <a:t>0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3D2683"/>
                </a:solidFill>
              </a:rPr>
              <a:t>255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8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Character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fr-FR" sz="2400" dirty="0"/>
              <a:t>ASCII table</a:t>
            </a: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scii Table">
            <a:extLst>
              <a:ext uri="{FF2B5EF4-FFF2-40B4-BE49-F238E27FC236}">
                <a16:creationId xmlns:a16="http://schemas.microsoft.com/office/drawing/2014/main" id="{CD7F5265-A13A-440B-AF3F-CAE6C2ACF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2028631"/>
            <a:ext cx="68103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469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Character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The characters from 32 to 126 can be displayed as follows: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To manipulate a character, you can use “ </a:t>
            </a:r>
            <a:r>
              <a:rPr lang="en-US" sz="2400" b="1" dirty="0">
                <a:solidFill>
                  <a:srgbClr val="3D2683"/>
                </a:solidFill>
              </a:rPr>
              <a:t>' … ' </a:t>
            </a:r>
            <a:r>
              <a:rPr lang="en-US" sz="2400" dirty="0"/>
              <a:t>”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b="1" dirty="0">
                <a:solidFill>
                  <a:srgbClr val="3D2683"/>
                </a:solidFill>
              </a:rPr>
              <a:t>36</a:t>
            </a:r>
            <a:r>
              <a:rPr lang="fr-FR" sz="2400" dirty="0"/>
              <a:t> and </a:t>
            </a:r>
            <a:r>
              <a:rPr lang="en-US" sz="2400" b="1" dirty="0">
                <a:solidFill>
                  <a:srgbClr val="3D2683"/>
                </a:solidFill>
              </a:rPr>
              <a:t>'</a:t>
            </a:r>
            <a:r>
              <a:rPr lang="fr-FR" sz="2400" b="1" dirty="0">
                <a:solidFill>
                  <a:srgbClr val="3D2683"/>
                </a:solidFill>
              </a:rPr>
              <a:t>$</a:t>
            </a:r>
            <a:r>
              <a:rPr lang="en-US" sz="2400" b="1" dirty="0">
                <a:solidFill>
                  <a:srgbClr val="3D2683"/>
                </a:solidFill>
              </a:rPr>
              <a:t>'</a:t>
            </a:r>
            <a:r>
              <a:rPr lang="fr-FR" sz="2400" dirty="0"/>
              <a:t> are </a:t>
            </a:r>
            <a:r>
              <a:rPr lang="fr-FR" sz="2400" dirty="0" err="1"/>
              <a:t>identical</a:t>
            </a:r>
            <a:r>
              <a:rPr lang="fr-FR" sz="2400" dirty="0"/>
              <a:t> (</a:t>
            </a:r>
            <a:r>
              <a:rPr lang="fr-FR" sz="2400" dirty="0" err="1"/>
              <a:t>just</a:t>
            </a:r>
            <a:r>
              <a:rPr lang="fr-FR" sz="2400" dirty="0"/>
              <a:t> like </a:t>
            </a:r>
            <a:r>
              <a:rPr lang="fr-FR" sz="2400" b="1" dirty="0">
                <a:solidFill>
                  <a:srgbClr val="3D2683"/>
                </a:solidFill>
              </a:rPr>
              <a:t>'\x24' </a:t>
            </a:r>
            <a:r>
              <a:rPr lang="fr-FR" sz="2400" dirty="0"/>
              <a:t>for </a:t>
            </a:r>
            <a:r>
              <a:rPr lang="fr-FR" sz="2400" dirty="0" err="1"/>
              <a:t>hexadecimal</a:t>
            </a:r>
            <a:r>
              <a:rPr lang="fr-FR" sz="2400" dirty="0"/>
              <a:t> </a:t>
            </a:r>
            <a:r>
              <a:rPr lang="fr-FR" sz="2400" dirty="0" err="1"/>
              <a:t>lovers</a:t>
            </a:r>
            <a:r>
              <a:rPr lang="fr-FR" sz="2400" dirty="0"/>
              <a:t>)</a:t>
            </a:r>
          </a:p>
          <a:p>
            <a:pPr lvl="1"/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String handling is a bit tricky</a:t>
            </a:r>
            <a:endParaRPr lang="fr-FR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5" descr="217px-ASCII_full.svg.png">
            <a:extLst>
              <a:ext uri="{FF2B5EF4-FFF2-40B4-BE49-F238E27FC236}">
                <a16:creationId xmlns:a16="http://schemas.microsoft.com/office/drawing/2014/main" id="{3CC974F7-74C8-4071-85DE-E0CA7FCBB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26" y="2387600"/>
            <a:ext cx="27559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304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Character</a:t>
            </a:r>
            <a:endParaRPr lang="fr-FR" sz="2400" dirty="0">
              <a:solidFill>
                <a:srgbClr val="3D2683"/>
              </a:solidFill>
            </a:endParaRPr>
          </a:p>
          <a:p>
            <a:pPr eaLnBrk="1" hangingPunct="1"/>
            <a:r>
              <a:rPr lang="en-US" sz="2400" dirty="0"/>
              <a:t>Some non-displayable characters can also be designated without their ASCII code, using a “</a:t>
            </a:r>
            <a:r>
              <a:rPr lang="en-US" sz="2400" b="1" dirty="0">
                <a:solidFill>
                  <a:srgbClr val="3D2683"/>
                </a:solidFill>
              </a:rPr>
              <a:t>\</a:t>
            </a:r>
            <a:r>
              <a:rPr lang="en-US" sz="2400" dirty="0"/>
              <a:t>” between quotes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ce réservé du contenu 4">
            <a:extLst>
              <a:ext uri="{FF2B5EF4-FFF2-40B4-BE49-F238E27FC236}">
                <a16:creationId xmlns:a16="http://schemas.microsoft.com/office/drawing/2014/main" id="{323F9697-02FC-4605-8999-3F9382E07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042979"/>
              </p:ext>
            </p:extLst>
          </p:nvPr>
        </p:nvGraphicFramePr>
        <p:xfrm>
          <a:off x="2018102" y="2238148"/>
          <a:ext cx="8362948" cy="4556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430799000"/>
                    </a:ext>
                  </a:extLst>
                </a:gridCol>
                <a:gridCol w="201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700" dirty="0"/>
                        <a:t>Escape </a:t>
                      </a:r>
                      <a:r>
                        <a:rPr lang="fr-FR" sz="1700" dirty="0" err="1"/>
                        <a:t>Sequence</a:t>
                      </a:r>
                      <a:endParaRPr lang="fr-FR" sz="1700" dirty="0"/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ASCII Code (</a:t>
                      </a:r>
                      <a:r>
                        <a:rPr lang="fr-FR" sz="1700" dirty="0" err="1"/>
                        <a:t>Decimal</a:t>
                      </a:r>
                      <a:r>
                        <a:rPr lang="fr-FR" sz="1700" dirty="0"/>
                        <a:t>)</a:t>
                      </a:r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/>
                        <a:t>ASCII Code (</a:t>
                      </a:r>
                      <a:r>
                        <a:rPr lang="fr-FR" sz="1700" dirty="0" err="1"/>
                        <a:t>Hexadecimal</a:t>
                      </a:r>
                      <a:r>
                        <a:rPr lang="fr-FR" sz="1700" dirty="0"/>
                        <a:t>)</a:t>
                      </a:r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 err="1"/>
                        <a:t>Meaning</a:t>
                      </a:r>
                      <a:endParaRPr lang="fr-FR" sz="1700" dirty="0"/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\n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A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New Line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\t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9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9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Horizontal Tab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\b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8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8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 err="1"/>
                        <a:t>Backspace</a:t>
                      </a:r>
                      <a:endParaRPr lang="fr-FR" sz="17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\r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13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D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 err="1"/>
                        <a:t>Carriage</a:t>
                      </a:r>
                      <a:r>
                        <a:rPr lang="fr-FR" sz="1700" dirty="0"/>
                        <a:t> Return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\a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7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7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(</a:t>
                      </a:r>
                      <a:r>
                        <a:rPr lang="fr-FR" sz="1700" dirty="0" err="1"/>
                        <a:t>Alert</a:t>
                      </a:r>
                      <a:r>
                        <a:rPr lang="fr-FR" sz="1700" dirty="0"/>
                        <a:t>) Bell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\'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39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27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Single </a:t>
                      </a:r>
                      <a:r>
                        <a:rPr lang="fr-FR" sz="1700" dirty="0" err="1"/>
                        <a:t>Quote</a:t>
                      </a:r>
                      <a:endParaRPr lang="fr-FR" sz="17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\"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34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22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Double </a:t>
                      </a:r>
                      <a:r>
                        <a:rPr lang="fr-FR" sz="1700" dirty="0" err="1"/>
                        <a:t>Quote</a:t>
                      </a:r>
                      <a:endParaRPr lang="fr-FR" sz="17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3715932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\?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63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3F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Question Mark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5844479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\\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92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5C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Backslash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4268660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\f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12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C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 err="1"/>
                        <a:t>Form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Feed</a:t>
                      </a:r>
                      <a:endParaRPr lang="fr-FR" sz="17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5130494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\v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11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B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Vertical Tab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33886829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\0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 err="1"/>
                        <a:t>Null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Character</a:t>
                      </a:r>
                      <a:endParaRPr lang="fr-FR" sz="17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342932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390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Summary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char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unsigned char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short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unsigned short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int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unsigned int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long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unsigned long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long </a:t>
            </a:r>
            <a:r>
              <a:rPr lang="en-US" sz="2400" dirty="0" err="1"/>
              <a:t>long</a:t>
            </a:r>
            <a:endParaRPr 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unsigned long </a:t>
            </a:r>
            <a:r>
              <a:rPr lang="en-US" sz="2400" dirty="0" err="1"/>
              <a:t>long</a:t>
            </a:r>
            <a:endParaRPr 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float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double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long double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293960A1-9011-47BB-8D25-AD1A952DC640}"/>
              </a:ext>
            </a:extLst>
          </p:cNvPr>
          <p:cNvSpPr/>
          <p:nvPr/>
        </p:nvSpPr>
        <p:spPr>
          <a:xfrm>
            <a:off x="4368800" y="1897379"/>
            <a:ext cx="493486" cy="4701541"/>
          </a:xfrm>
          <a:prstGeom prst="downArrow">
            <a:avLst/>
          </a:prstGeom>
          <a:solidFill>
            <a:srgbClr val="3D2683"/>
          </a:solidFill>
          <a:ln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996027-5F7D-4493-861A-430E2CA525D3}"/>
              </a:ext>
            </a:extLst>
          </p:cNvPr>
          <p:cNvSpPr txBox="1"/>
          <p:nvPr/>
        </p:nvSpPr>
        <p:spPr>
          <a:xfrm>
            <a:off x="5123543" y="4017316"/>
            <a:ext cx="1402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Hierarchy</a:t>
            </a:r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4098" name="Picture 2" descr="Cats, as Explained in Memes: Why Cats are Liquid and Have Nine Lives —  Rachael Dickzen">
            <a:extLst>
              <a:ext uri="{FF2B5EF4-FFF2-40B4-BE49-F238E27FC236}">
                <a16:creationId xmlns:a16="http://schemas.microsoft.com/office/drawing/2014/main" id="{309B070D-592B-4D91-84EE-94A637E1F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292" y="3288762"/>
            <a:ext cx="3000829" cy="338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08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Declaration</a:t>
            </a:r>
            <a:r>
              <a:rPr lang="fr-FR" sz="2400" b="1" dirty="0">
                <a:solidFill>
                  <a:srgbClr val="3D2683"/>
                </a:solidFill>
              </a:rPr>
              <a:t> and </a:t>
            </a:r>
            <a:r>
              <a:rPr lang="fr-FR" sz="2400" b="1" dirty="0" err="1">
                <a:solidFill>
                  <a:srgbClr val="3D2683"/>
                </a:solidFill>
              </a:rPr>
              <a:t>assignment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en-US" sz="2400" dirty="0"/>
              <a:t>Variable can be declared as: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dirty="0"/>
              <a:t>Global</a:t>
            </a:r>
            <a:r>
              <a:rPr lang="fr-FR" sz="2400" dirty="0">
                <a:solidFill>
                  <a:srgbClr val="000000"/>
                </a:solidFill>
              </a:rPr>
              <a:t> (</a:t>
            </a:r>
            <a:r>
              <a:rPr lang="fr-FR" sz="2400" dirty="0" err="1">
                <a:solidFill>
                  <a:srgbClr val="000000"/>
                </a:solidFill>
              </a:rPr>
              <a:t>available</a:t>
            </a:r>
            <a:r>
              <a:rPr lang="fr-FR" sz="2400" dirty="0">
                <a:solidFill>
                  <a:srgbClr val="000000"/>
                </a:solidFill>
              </a:rPr>
              <a:t> </a:t>
            </a:r>
            <a:r>
              <a:rPr lang="fr-FR" sz="2400" dirty="0" err="1">
                <a:solidFill>
                  <a:srgbClr val="000000"/>
                </a:solidFill>
              </a:rPr>
              <a:t>anywhere</a:t>
            </a:r>
            <a:r>
              <a:rPr lang="fr-FR" sz="2400" dirty="0">
                <a:solidFill>
                  <a:srgbClr val="000000"/>
                </a:solidFill>
              </a:rPr>
              <a:t>)</a:t>
            </a:r>
            <a:endParaRPr lang="fr-FR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dirty="0"/>
              <a:t>Local</a:t>
            </a:r>
            <a:r>
              <a:rPr lang="fr-FR" sz="2400" dirty="0">
                <a:solidFill>
                  <a:srgbClr val="000000"/>
                </a:solidFill>
              </a:rPr>
              <a:t> (</a:t>
            </a:r>
            <a:r>
              <a:rPr lang="fr-FR" sz="2400" dirty="0" err="1">
                <a:solidFill>
                  <a:srgbClr val="000000"/>
                </a:solidFill>
              </a:rPr>
              <a:t>available</a:t>
            </a:r>
            <a:r>
              <a:rPr lang="fr-FR" sz="2400" dirty="0">
                <a:solidFill>
                  <a:srgbClr val="000000"/>
                </a:solidFill>
              </a:rPr>
              <a:t> in the </a:t>
            </a:r>
            <a:r>
              <a:rPr lang="fr-FR" sz="2400" dirty="0" err="1">
                <a:solidFill>
                  <a:srgbClr val="000000"/>
                </a:solidFill>
              </a:rPr>
              <a:t>current</a:t>
            </a:r>
            <a:r>
              <a:rPr lang="fr-FR" sz="2400" dirty="0">
                <a:solidFill>
                  <a:srgbClr val="000000"/>
                </a:solidFill>
              </a:rPr>
              <a:t> scope)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F1AF831-3217-4C03-A969-8FC72F37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88" y="3130549"/>
            <a:ext cx="5438775" cy="33623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13146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E13F7521-3887-48B5-BE61-2381EEED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1. Code Structure</a:t>
            </a:r>
          </a:p>
          <a:p>
            <a:pPr marL="514350" indent="-514350"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2. Variables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3. Preprocessor Directives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4. Operators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341566" y="412506"/>
            <a:ext cx="3496168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Course Plan</a:t>
            </a:r>
          </a:p>
        </p:txBody>
      </p:sp>
    </p:spTree>
    <p:extLst>
      <p:ext uri="{BB962C8B-B14F-4D97-AF65-F5344CB8AC3E}">
        <p14:creationId xmlns:p14="http://schemas.microsoft.com/office/powerpoint/2010/main" val="2918982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Declaration</a:t>
            </a:r>
            <a:r>
              <a:rPr lang="fr-FR" sz="2400" b="1" dirty="0">
                <a:solidFill>
                  <a:srgbClr val="3D2683"/>
                </a:solidFill>
              </a:rPr>
              <a:t> and </a:t>
            </a:r>
            <a:r>
              <a:rPr lang="fr-FR" sz="2400" b="1" dirty="0" err="1">
                <a:solidFill>
                  <a:srgbClr val="3D2683"/>
                </a:solidFill>
              </a:rPr>
              <a:t>assignment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en-US" sz="2400" dirty="0"/>
              <a:t>The assignment: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can be made during the declaration or later in the program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is done with the “</a:t>
            </a:r>
            <a:r>
              <a:rPr lang="en-US" sz="2400" b="1" dirty="0">
                <a:solidFill>
                  <a:srgbClr val="3D2683"/>
                </a:solidFill>
              </a:rPr>
              <a:t>=</a:t>
            </a:r>
            <a:r>
              <a:rPr lang="en-US" sz="2400" dirty="0"/>
              <a:t>” operator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21999F-CD97-4D18-80CE-C3EE184D1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3163206"/>
            <a:ext cx="3571875" cy="33623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714671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936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Declaration</a:t>
            </a:r>
            <a:r>
              <a:rPr lang="fr-FR" sz="2400" b="1" dirty="0">
                <a:solidFill>
                  <a:srgbClr val="3D2683"/>
                </a:solidFill>
              </a:rPr>
              <a:t> and </a:t>
            </a:r>
            <a:r>
              <a:rPr lang="fr-FR" sz="2400" b="1" dirty="0" err="1">
                <a:solidFill>
                  <a:srgbClr val="3D2683"/>
                </a:solidFill>
              </a:rPr>
              <a:t>assignment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assign the value of a variable of a certain type to a variable of another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implicit conversion is carried out without or with loss of information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1A57A22-DED7-415F-9320-615E822BBBE8}"/>
              </a:ext>
            </a:extLst>
          </p:cNvPr>
          <p:cNvSpPr txBox="1"/>
          <p:nvPr/>
        </p:nvSpPr>
        <p:spPr>
          <a:xfrm>
            <a:off x="8244114" y="4052645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n = 8</a:t>
            </a:r>
          </a:p>
          <a:p>
            <a:r>
              <a:rPr lang="fr-FR" sz="2400" b="1" dirty="0">
                <a:solidFill>
                  <a:srgbClr val="3D2683"/>
                </a:solidFill>
              </a:rPr>
              <a:t>x = 8</a:t>
            </a:r>
          </a:p>
          <a:p>
            <a:r>
              <a:rPr lang="fr-FR" sz="2400" b="1" dirty="0">
                <a:solidFill>
                  <a:srgbClr val="3D2683"/>
                </a:solidFill>
              </a:rPr>
              <a:t>y = 123.45</a:t>
            </a:r>
          </a:p>
          <a:p>
            <a:r>
              <a:rPr lang="fr-FR" sz="2400" b="1" dirty="0">
                <a:solidFill>
                  <a:srgbClr val="3D2683"/>
                </a:solidFill>
              </a:rPr>
              <a:t>m = 123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A2FDCC0C-02D0-4EDF-A477-90147D49B76B}"/>
              </a:ext>
            </a:extLst>
          </p:cNvPr>
          <p:cNvSpPr/>
          <p:nvPr/>
        </p:nvSpPr>
        <p:spPr>
          <a:xfrm rot="16200000">
            <a:off x="7136040" y="4316594"/>
            <a:ext cx="213176" cy="1041762"/>
          </a:xfrm>
          <a:prstGeom prst="downArrow">
            <a:avLst/>
          </a:prstGeom>
          <a:solidFill>
            <a:srgbClr val="3D2683"/>
          </a:solidFill>
          <a:ln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9754B76-A4C2-414A-99A3-61E903E1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742" y="3003911"/>
            <a:ext cx="3962400" cy="36671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875883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9367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Convention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name of a variable is referred as an identifier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must follow some rules: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It </a:t>
            </a:r>
            <a:r>
              <a:rPr lang="en-US" sz="2400" dirty="0"/>
              <a:t>can contain letters (uppercase or lowercase), digits and underscores “</a:t>
            </a:r>
            <a:r>
              <a:rPr lang="en-US" sz="2400" b="1" dirty="0">
                <a:solidFill>
                  <a:srgbClr val="3D2683"/>
                </a:solidFill>
              </a:rPr>
              <a:t>_</a:t>
            </a:r>
            <a:r>
              <a:rPr lang="en-US" sz="2400" dirty="0"/>
              <a:t>”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The first character must be a letter or an underscore (but avoid it for the last)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M</a:t>
            </a:r>
            <a:r>
              <a:rPr lang="en-US" sz="2400" dirty="0"/>
              <a:t>ost C compilers have a limit of 255 characters for an identifier, but ANSI standard recognizes a length of </a:t>
            </a:r>
            <a:r>
              <a:rPr lang="en-US" sz="2400" b="1" dirty="0">
                <a:solidFill>
                  <a:srgbClr val="3D2683"/>
                </a:solidFill>
              </a:rPr>
              <a:t>31 characters</a:t>
            </a:r>
            <a:r>
              <a:rPr lang="en-US" sz="2400" dirty="0"/>
              <a:t> for a variable name</a:t>
            </a:r>
          </a:p>
          <a:p>
            <a:pPr lvl="1"/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Underscore is used to separate elements of an identifier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Uppercase letters are recommended for ease of 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191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9367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Convention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Do not use </a:t>
            </a:r>
            <a:r>
              <a:rPr lang="fr-FR" sz="2400" dirty="0" err="1"/>
              <a:t>reserved</a:t>
            </a:r>
            <a:r>
              <a:rPr lang="fr-FR" sz="2400" dirty="0"/>
              <a:t> keywords!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0000"/>
              </a:solidFill>
            </a:endParaRPr>
          </a:p>
          <a:p>
            <a:endParaRPr lang="fr-FR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 variable is case-sensitive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a descriptive variable name and prefer to start with a lowercase letter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ce réservé du contenu 4">
            <a:extLst>
              <a:ext uri="{FF2B5EF4-FFF2-40B4-BE49-F238E27FC236}">
                <a16:creationId xmlns:a16="http://schemas.microsoft.com/office/drawing/2014/main" id="{AB1D8E43-76D0-421B-9BE1-267676181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988003"/>
              </p:ext>
            </p:extLst>
          </p:nvPr>
        </p:nvGraphicFramePr>
        <p:xfrm>
          <a:off x="2135744" y="2390073"/>
          <a:ext cx="8362947" cy="219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814">
                  <a:extLst>
                    <a:ext uri="{9D8B030D-6E8A-4147-A177-3AD203B41FA5}">
                      <a16:colId xmlns:a16="http://schemas.microsoft.com/office/drawing/2014/main" val="430799000"/>
                    </a:ext>
                  </a:extLst>
                </a:gridCol>
                <a:gridCol w="1361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502">
                  <a:extLst>
                    <a:ext uri="{9D8B030D-6E8A-4147-A177-3AD203B41FA5}">
                      <a16:colId xmlns:a16="http://schemas.microsoft.com/office/drawing/2014/main" val="4138921689"/>
                    </a:ext>
                  </a:extLst>
                </a:gridCol>
                <a:gridCol w="1361502">
                  <a:extLst>
                    <a:ext uri="{9D8B030D-6E8A-4147-A177-3AD203B41FA5}">
                      <a16:colId xmlns:a16="http://schemas.microsoft.com/office/drawing/2014/main" val="412186230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800" b="0" dirty="0"/>
                        <a:t>auto</a:t>
                      </a:r>
                    </a:p>
                  </a:txBody>
                  <a:tcPr marL="91437" marR="91437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break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case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char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const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continue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800" b="0" dirty="0"/>
                        <a:t>default</a:t>
                      </a:r>
                    </a:p>
                  </a:txBody>
                  <a:tcPr marL="91437" marR="91437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do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double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else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enum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extern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float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for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goto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if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int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long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register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return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short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signed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sizeof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static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struct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switch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typedef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union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unsigned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void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800" b="0" dirty="0"/>
                        <a:t>volatile</a:t>
                      </a:r>
                    </a:p>
                  </a:txBody>
                  <a:tcPr marL="91437" marR="91437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while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266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Display a variable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Use the </a:t>
            </a:r>
            <a:r>
              <a:rPr lang="fr-FR" sz="2400" b="1" dirty="0" err="1">
                <a:solidFill>
                  <a:srgbClr val="3D2683"/>
                </a:solidFill>
              </a:rPr>
              <a:t>stdio</a:t>
            </a:r>
            <a:r>
              <a:rPr lang="fr-FR" sz="2400" b="1" dirty="0">
                <a:solidFill>
                  <a:srgbClr val="3D2683"/>
                </a:solidFill>
              </a:rPr>
              <a:t> </a:t>
            </a:r>
            <a:r>
              <a:rPr lang="fr-FR" sz="2400" dirty="0"/>
              <a:t>header and the </a:t>
            </a:r>
            <a:r>
              <a:rPr lang="fr-FR" sz="2400" b="1" dirty="0">
                <a:solidFill>
                  <a:srgbClr val="3D2683"/>
                </a:solidFill>
              </a:rPr>
              <a:t>printf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C09F403-0992-45B5-A895-191B6EBDD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337" y="5574522"/>
            <a:ext cx="4581525" cy="523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B7911D-CDDC-4610-B765-23EE880F8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12" y="2736055"/>
            <a:ext cx="6657975" cy="234315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086173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Display a variable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display variables, use a format specifier of variable type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int</a:t>
            </a:r>
            <a:r>
              <a:rPr lang="en-US" sz="2400" dirty="0">
                <a:ea typeface="ＭＳ Ｐゴシック" pitchFamily="34" charset="-128"/>
              </a:rPr>
              <a:t> with the format specifier </a:t>
            </a: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%d</a:t>
            </a: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B5C297F-4DB7-4F1A-9EAF-F07D3BEE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5588990"/>
            <a:ext cx="3600450" cy="457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1A7290-6B79-41F9-941C-20AE00DC6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12" y="2733772"/>
            <a:ext cx="6496050" cy="26384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882805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Display a variable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%x</a:t>
            </a:r>
            <a:r>
              <a:rPr lang="en-US" sz="2400" dirty="0">
                <a:ea typeface="ＭＳ Ｐゴシック" pitchFamily="34" charset="-128"/>
              </a:rPr>
              <a:t> or</a:t>
            </a: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 %X</a:t>
            </a:r>
            <a:r>
              <a:rPr lang="en-US" sz="2400" dirty="0">
                <a:ea typeface="ＭＳ Ｐゴシック" pitchFamily="34" charset="-128"/>
              </a:rPr>
              <a:t> to convert in hexadecimal, </a:t>
            </a: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%o </a:t>
            </a:r>
            <a:r>
              <a:rPr lang="en-US" sz="2400" dirty="0">
                <a:ea typeface="ＭＳ Ｐゴシック" pitchFamily="34" charset="-128"/>
              </a:rPr>
              <a:t>in octal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8E905C-63A3-4777-94E8-DD003ED96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588" y="4787899"/>
            <a:ext cx="3543300" cy="17049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3F0D04-7BB6-4F3E-B86C-A8F3854CE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2681287"/>
            <a:ext cx="6581775" cy="364807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1182647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Display a variable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float</a:t>
            </a:r>
            <a:r>
              <a:rPr lang="en-US" sz="2400" dirty="0">
                <a:ea typeface="ＭＳ Ｐゴシック" pitchFamily="34" charset="-128"/>
              </a:rPr>
              <a:t> with the format specifier </a:t>
            </a: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%f </a:t>
            </a:r>
            <a:r>
              <a:rPr lang="en-US" sz="2400" dirty="0">
                <a:ea typeface="ＭＳ Ｐゴシック" pitchFamily="34" charset="-128"/>
              </a:rPr>
              <a:t>(</a:t>
            </a: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%e</a:t>
            </a:r>
            <a:r>
              <a:rPr lang="en-US" sz="2400" dirty="0">
                <a:ea typeface="ＭＳ Ｐゴシック" pitchFamily="34" charset="-128"/>
              </a:rPr>
              <a:t> or</a:t>
            </a: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 %E</a:t>
            </a:r>
            <a:r>
              <a:rPr lang="en-US" sz="2400" dirty="0">
                <a:ea typeface="ＭＳ Ｐゴシック" pitchFamily="34" charset="-128"/>
              </a:rPr>
              <a:t> to use the scientific notation)</a:t>
            </a:r>
            <a:endParaRPr lang="en-US" sz="2400" b="1" dirty="0">
              <a:solidFill>
                <a:srgbClr val="3D2683"/>
              </a:solidFill>
              <a:ea typeface="ＭＳ Ｐゴシック" pitchFamily="34" charset="-128"/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A7A81D-1003-4D5B-960C-F69F079E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2681287"/>
            <a:ext cx="6581775" cy="3400425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3282A64-5274-43A9-9F94-5610393FE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410199"/>
            <a:ext cx="59626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2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Display a variable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char</a:t>
            </a:r>
            <a:r>
              <a:rPr lang="en-US" sz="2400" dirty="0">
                <a:ea typeface="ＭＳ Ｐゴシック" pitchFamily="34" charset="-128"/>
              </a:rPr>
              <a:t> with the format specifier </a:t>
            </a: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%c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A4B8521-36AD-49C6-9014-5E3A98AE9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2454274"/>
            <a:ext cx="7239000" cy="3962400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2A6033-EE5F-4C54-A47A-E51B0FFE8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071" y="5376241"/>
            <a:ext cx="4210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47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B4352DE-EAC3-4AD4-9B15-99CD630E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1" y="2663825"/>
            <a:ext cx="9734550" cy="3333750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Display a variable</a:t>
            </a:r>
            <a:endParaRPr lang="fr-FR" sz="2400" dirty="0">
              <a:solidFill>
                <a:srgbClr val="3D2683"/>
              </a:solidFill>
            </a:endParaRPr>
          </a:p>
          <a:p>
            <a:pPr lvl="1"/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You can display multiple variables with the same </a:t>
            </a:r>
            <a:r>
              <a:rPr lang="en-US" sz="2400" b="1" dirty="0" err="1">
                <a:solidFill>
                  <a:srgbClr val="3D2683"/>
                </a:solidFill>
                <a:ea typeface="ＭＳ Ｐゴシック" pitchFamily="34" charset="-128"/>
              </a:rPr>
              <a:t>printf</a:t>
            </a:r>
            <a:endParaRPr lang="en-US" sz="2400" b="1" dirty="0">
              <a:solidFill>
                <a:srgbClr val="3D2683"/>
              </a:solidFill>
              <a:ea typeface="ＭＳ Ｐゴシック" pitchFamily="34" charset="-128"/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73B6BD-CC44-45C3-80A9-D028FE5C6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96" y="5817590"/>
            <a:ext cx="66008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1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Hiérarchie avec un remplissage uni">
            <a:extLst>
              <a:ext uri="{FF2B5EF4-FFF2-40B4-BE49-F238E27FC236}">
                <a16:creationId xmlns:a16="http://schemas.microsoft.com/office/drawing/2014/main" id="{2F083711-7E51-4588-8E3F-F059F6034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800" y="5199580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1. Code Structure</a:t>
            </a:r>
          </a:p>
        </p:txBody>
      </p:sp>
    </p:spTree>
    <p:extLst>
      <p:ext uri="{BB962C8B-B14F-4D97-AF65-F5344CB8AC3E}">
        <p14:creationId xmlns:p14="http://schemas.microsoft.com/office/powerpoint/2010/main" val="1118698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Format specifier examples</a:t>
            </a: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D07B80E-8391-416D-A7A2-6BF199D28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83074"/>
              </p:ext>
            </p:extLst>
          </p:nvPr>
        </p:nvGraphicFramePr>
        <p:xfrm>
          <a:off x="2496000" y="1465433"/>
          <a:ext cx="7200000" cy="525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9671786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77723488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700" dirty="0"/>
                        <a:t>Data Type</a:t>
                      </a:r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Format </a:t>
                      </a:r>
                      <a:r>
                        <a:rPr lang="fr-FR" sz="1700" dirty="0" err="1"/>
                        <a:t>Specifier</a:t>
                      </a:r>
                      <a:endParaRPr lang="fr-FR" sz="1700" dirty="0"/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4654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char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%c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36723005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 err="1"/>
                        <a:t>unsigned</a:t>
                      </a:r>
                      <a:r>
                        <a:rPr lang="fr-FR" sz="1700" b="0" dirty="0"/>
                        <a:t> char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%c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40118795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short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</a:t>
                      </a:r>
                      <a:r>
                        <a:rPr lang="fr-FR" sz="1700" dirty="0" err="1"/>
                        <a:t>hd</a:t>
                      </a:r>
                      <a:endParaRPr lang="fr-FR" sz="17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26284168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 err="1"/>
                        <a:t>unsigned</a:t>
                      </a:r>
                      <a:r>
                        <a:rPr lang="fr-FR" sz="1700" b="0" dirty="0"/>
                        <a:t> short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%hu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41861535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 err="1"/>
                        <a:t>int</a:t>
                      </a:r>
                      <a:endParaRPr lang="fr-FR" sz="1700" b="0" dirty="0"/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%d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8015710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 err="1"/>
                        <a:t>unsigned</a:t>
                      </a:r>
                      <a:r>
                        <a:rPr lang="fr-FR" sz="1700" b="0" dirty="0"/>
                        <a:t> </a:t>
                      </a:r>
                      <a:r>
                        <a:rPr lang="fr-FR" sz="1700" b="0" dirty="0" err="1"/>
                        <a:t>int</a:t>
                      </a:r>
                      <a:endParaRPr lang="fr-FR" sz="1700" b="0" dirty="0"/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%u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39750732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long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</a:t>
                      </a:r>
                      <a:r>
                        <a:rPr lang="fr-FR" sz="1700" dirty="0" err="1"/>
                        <a:t>ld</a:t>
                      </a:r>
                      <a:endParaRPr lang="fr-FR" sz="17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39405813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 err="1"/>
                        <a:t>unsigned</a:t>
                      </a:r>
                      <a:r>
                        <a:rPr lang="fr-FR" sz="1700" b="0" dirty="0"/>
                        <a:t> long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%lu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20337525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long long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</a:t>
                      </a:r>
                      <a:r>
                        <a:rPr lang="fr-FR" sz="1700" dirty="0" err="1"/>
                        <a:t>lld</a:t>
                      </a:r>
                      <a:endParaRPr lang="fr-FR" sz="17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3907425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 err="1"/>
                        <a:t>unsigned</a:t>
                      </a:r>
                      <a:r>
                        <a:rPr lang="fr-FR" sz="1700" b="0" dirty="0"/>
                        <a:t> long </a:t>
                      </a:r>
                      <a:r>
                        <a:rPr lang="fr-FR" sz="1700" b="0" dirty="0" err="1"/>
                        <a:t>long</a:t>
                      </a:r>
                      <a:endParaRPr lang="fr-FR" sz="1700" b="0" dirty="0"/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</a:t>
                      </a:r>
                      <a:r>
                        <a:rPr lang="fr-FR" sz="1700" dirty="0" err="1"/>
                        <a:t>llu</a:t>
                      </a:r>
                      <a:endParaRPr lang="fr-FR" sz="17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26934593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 err="1"/>
                        <a:t>float</a:t>
                      </a:r>
                      <a:endParaRPr lang="fr-FR" sz="1700" b="0" dirty="0"/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%f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25037185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/>
                        <a:t>double</a:t>
                      </a:r>
                      <a:endParaRPr lang="fr-FR" sz="1700" b="0" dirty="0"/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</a:t>
                      </a:r>
                      <a:r>
                        <a:rPr lang="fr-FR" sz="1700" dirty="0" err="1"/>
                        <a:t>lf</a:t>
                      </a:r>
                      <a:endParaRPr lang="fr-FR" sz="17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3263885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long double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</a:t>
                      </a:r>
                      <a:r>
                        <a:rPr lang="fr-FR" sz="1700" dirty="0" err="1"/>
                        <a:t>Lf</a:t>
                      </a:r>
                      <a:endParaRPr lang="fr-FR" sz="1700" dirty="0"/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38189069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string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%s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3447602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35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Read a variable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Use the </a:t>
            </a:r>
            <a:r>
              <a:rPr lang="fr-FR" sz="2400" b="1" dirty="0" err="1">
                <a:solidFill>
                  <a:srgbClr val="3D2683"/>
                </a:solidFill>
              </a:rPr>
              <a:t>stdio</a:t>
            </a:r>
            <a:r>
              <a:rPr lang="fr-FR" sz="2400" b="1" dirty="0">
                <a:solidFill>
                  <a:srgbClr val="3D2683"/>
                </a:solidFill>
              </a:rPr>
              <a:t> </a:t>
            </a:r>
            <a:r>
              <a:rPr lang="fr-FR" sz="2400" dirty="0"/>
              <a:t>header and the </a:t>
            </a:r>
            <a:r>
              <a:rPr lang="fr-FR" sz="2400" b="1" dirty="0" err="1">
                <a:solidFill>
                  <a:srgbClr val="3D2683"/>
                </a:solidFill>
              </a:rPr>
              <a:t>scanf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r>
              <a:rPr lang="fr-FR" sz="2400" dirty="0"/>
              <a:t> to </a:t>
            </a:r>
            <a:r>
              <a:rPr lang="fr-FR" sz="2400" dirty="0" err="1"/>
              <a:t>request</a:t>
            </a:r>
            <a:r>
              <a:rPr lang="fr-FR" sz="2400" dirty="0"/>
              <a:t> an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a format specifier of variable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Specify the </a:t>
            </a:r>
            <a:r>
              <a:rPr lang="fr-FR" sz="2400" dirty="0" err="1">
                <a:latin typeface="Calibri" charset="0"/>
              </a:rPr>
              <a:t>address</a:t>
            </a:r>
            <a:r>
              <a:rPr lang="fr-FR" sz="2400" dirty="0">
                <a:latin typeface="Calibri" charset="0"/>
              </a:rPr>
              <a:t> of the variable</a:t>
            </a:r>
            <a:r>
              <a:rPr lang="en-US" sz="2400" dirty="0"/>
              <a:t> in the computer's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display text related to the request, you need to use </a:t>
            </a:r>
            <a:r>
              <a:rPr lang="en-US" sz="2400" b="1" dirty="0" err="1">
                <a:solidFill>
                  <a:srgbClr val="3D2683"/>
                </a:solidFill>
              </a:rPr>
              <a:t>printf</a:t>
            </a:r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43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Read a variable</a:t>
            </a:r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2C109C-5F8D-447B-AFF4-07A995F89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41" y="2047874"/>
            <a:ext cx="7639050" cy="4648200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A8D55FB-9DE3-4F8B-9838-90BA13FA9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9" y="1374774"/>
            <a:ext cx="6381750" cy="2266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927DF6-07E6-429B-B4CA-A71716EB2EF4}"/>
              </a:ext>
            </a:extLst>
          </p:cNvPr>
          <p:cNvSpPr/>
          <p:nvPr/>
        </p:nvSpPr>
        <p:spPr>
          <a:xfrm>
            <a:off x="10020300" y="1400174"/>
            <a:ext cx="593725" cy="341909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1CC385-F05A-4AD5-8628-5E19AAAFAE48}"/>
              </a:ext>
            </a:extLst>
          </p:cNvPr>
          <p:cNvSpPr/>
          <p:nvPr/>
        </p:nvSpPr>
        <p:spPr>
          <a:xfrm>
            <a:off x="10512425" y="2765919"/>
            <a:ext cx="946150" cy="341909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325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Read a variable</a:t>
            </a:r>
            <a:endParaRPr lang="fr-FR" sz="2400" dirty="0">
              <a:solidFill>
                <a:srgbClr val="3D2683"/>
              </a:solidFill>
            </a:endParaRPr>
          </a:p>
          <a:p>
            <a:pPr lvl="1"/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You can request multiple variables with the same </a:t>
            </a:r>
            <a:r>
              <a:rPr lang="en-US" sz="2400" b="1" dirty="0" err="1">
                <a:solidFill>
                  <a:srgbClr val="3D2683"/>
                </a:solidFill>
                <a:ea typeface="ＭＳ Ｐゴシック" pitchFamily="34" charset="-128"/>
              </a:rPr>
              <a:t>scanf</a:t>
            </a:r>
            <a:endParaRPr lang="en-US" sz="2400" b="1" dirty="0">
              <a:solidFill>
                <a:srgbClr val="3D2683"/>
              </a:solidFill>
              <a:ea typeface="ＭＳ Ｐゴシック" pitchFamily="34" charset="-128"/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B9CE35-381F-4471-8CAC-4DEDF7F8E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2" y="2716212"/>
            <a:ext cx="10277475" cy="3990975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DEA5776-F8CC-44FB-80F7-6CAC460C1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083" y="2336931"/>
            <a:ext cx="7920038" cy="15449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488F02-3C62-4868-8245-4E0A1AFD72CE}"/>
              </a:ext>
            </a:extLst>
          </p:cNvPr>
          <p:cNvSpPr/>
          <p:nvPr/>
        </p:nvSpPr>
        <p:spPr>
          <a:xfrm>
            <a:off x="11598275" y="2367355"/>
            <a:ext cx="404846" cy="299646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65410-36F6-4CC8-A201-9FF49C9BE788}"/>
              </a:ext>
            </a:extLst>
          </p:cNvPr>
          <p:cNvSpPr/>
          <p:nvPr/>
        </p:nvSpPr>
        <p:spPr>
          <a:xfrm>
            <a:off x="4083083" y="2716212"/>
            <a:ext cx="742917" cy="341909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389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Constants</a:t>
            </a:r>
            <a:endParaRPr lang="fr-FR" sz="2400" dirty="0">
              <a:solidFill>
                <a:srgbClr val="3D2683"/>
              </a:solidFill>
            </a:endParaRPr>
          </a:p>
          <a:p>
            <a:pPr lvl="1"/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Use the </a:t>
            </a:r>
            <a:r>
              <a:rPr lang="fr-FR" sz="2400" b="1" dirty="0" err="1">
                <a:solidFill>
                  <a:srgbClr val="3D2683"/>
                </a:solidFill>
              </a:rPr>
              <a:t>const</a:t>
            </a:r>
            <a:r>
              <a:rPr lang="fr-FR" sz="2400" b="1" dirty="0">
                <a:solidFill>
                  <a:srgbClr val="3D2683"/>
                </a:solidFill>
              </a:rPr>
              <a:t> </a:t>
            </a:r>
            <a:r>
              <a:rPr lang="fr-FR" sz="2400" dirty="0"/>
              <a:t>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Do the </a:t>
            </a:r>
            <a:r>
              <a:rPr lang="fr-FR" sz="2400" dirty="0" err="1"/>
              <a:t>assignment</a:t>
            </a:r>
            <a:r>
              <a:rPr lang="fr-FR" sz="2400" dirty="0"/>
              <a:t> </a:t>
            </a:r>
            <a:r>
              <a:rPr lang="fr-FR" sz="2400" dirty="0" err="1"/>
              <a:t>immediately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F8F3E70-4020-4EE2-ADFC-676074147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96" y="6233491"/>
            <a:ext cx="5572125" cy="4381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55B2C76-F251-432E-865B-829E7B400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20" y="3272946"/>
            <a:ext cx="7219950" cy="266700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1081780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Gymnaste : anneaux avec un remplissage uni">
            <a:extLst>
              <a:ext uri="{FF2B5EF4-FFF2-40B4-BE49-F238E27FC236}">
                <a16:creationId xmlns:a16="http://schemas.microsoft.com/office/drawing/2014/main" id="{2A9FD581-7E9D-464E-AF01-8CAD9AF82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800" y="5122800"/>
            <a:ext cx="914400" cy="9144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2. Variables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</a:rPr>
              <a:t>Exercise</a:t>
            </a:r>
            <a:endParaRPr lang="fr-FR" sz="2400" b="1" dirty="0">
              <a:solidFill>
                <a:schemeClr val="bg1"/>
              </a:solidFill>
            </a:endParaRPr>
          </a:p>
          <a:p>
            <a:endParaRPr lang="fr-FR" sz="2400" b="1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 have the following URL, but 3 parts are missing</a:t>
            </a:r>
            <a:r>
              <a:rPr lang="fr-FR" sz="24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 https://www.youtube.com/watch?v=</a:t>
            </a:r>
            <a:r>
              <a:rPr lang="fr-FR" sz="2400" b="1" dirty="0">
                <a:solidFill>
                  <a:srgbClr val="FF0000"/>
                </a:solidFill>
              </a:rPr>
              <a:t>_</a:t>
            </a:r>
            <a:r>
              <a:rPr lang="fr-FR" sz="2400" dirty="0">
                <a:solidFill>
                  <a:schemeClr val="bg1"/>
                </a:solidFill>
              </a:rPr>
              <a:t>WAOx</a:t>
            </a:r>
            <a:r>
              <a:rPr lang="fr-FR" sz="2400" b="1" dirty="0">
                <a:solidFill>
                  <a:srgbClr val="FF0000"/>
                </a:solidFill>
              </a:rPr>
              <a:t>_</a:t>
            </a:r>
            <a:r>
              <a:rPr lang="fr-FR" sz="2400" dirty="0">
                <a:solidFill>
                  <a:schemeClr val="bg1"/>
                </a:solidFill>
              </a:rPr>
              <a:t>OmR</a:t>
            </a:r>
            <a:r>
              <a:rPr lang="fr-FR" sz="2400" b="1" dirty="0">
                <a:solidFill>
                  <a:srgbClr val="FF0000"/>
                </a:solidFill>
              </a:rPr>
              <a:t>_</a:t>
            </a: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Display the URL using the following variables at the missing places: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The character associated with the ASCII decimal value 51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The character associated with the ASCII hexadecimal value 4B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The ASCII decimal value associated with the character Z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269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2. Variables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4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Engrenages avec un remplissage uni">
            <a:extLst>
              <a:ext uri="{FF2B5EF4-FFF2-40B4-BE49-F238E27FC236}">
                <a16:creationId xmlns:a16="http://schemas.microsoft.com/office/drawing/2014/main" id="{A7538AFC-8E22-4FBD-A72C-01FBFEED6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6968" y="5199580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3. </a:t>
            </a:r>
            <a:r>
              <a:rPr lang="fr-FR" sz="5400" dirty="0" err="1">
                <a:solidFill>
                  <a:schemeClr val="bg1"/>
                </a:solidFill>
              </a:rPr>
              <a:t>Preprocessor</a:t>
            </a:r>
            <a:r>
              <a:rPr lang="fr-FR" sz="5400" dirty="0">
                <a:solidFill>
                  <a:schemeClr val="bg1"/>
                </a:solidFill>
              </a:rPr>
              <a:t> Directives</a:t>
            </a:r>
          </a:p>
        </p:txBody>
      </p:sp>
    </p:spTree>
    <p:extLst>
      <p:ext uri="{BB962C8B-B14F-4D97-AF65-F5344CB8AC3E}">
        <p14:creationId xmlns:p14="http://schemas.microsoft.com/office/powerpoint/2010/main" val="4183092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Preprocessor Directives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8669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#include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en-US" sz="2400" dirty="0"/>
              <a:t>Both user and system header files are included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#include &lt;file&gt;</a:t>
            </a:r>
            <a:r>
              <a:rPr lang="en-US" sz="2400" dirty="0">
                <a:ea typeface="ＭＳ Ｐゴシック" pitchFamily="34" charset="-128"/>
              </a:rPr>
              <a:t> 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It is used for system header files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It searches for a file named </a:t>
            </a: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file</a:t>
            </a:r>
            <a:r>
              <a:rPr lang="en-US" sz="2400" dirty="0">
                <a:ea typeface="ＭＳ Ｐゴシック" pitchFamily="34" charset="-128"/>
              </a:rPr>
              <a:t> in directories pre-designated by the compiler/IDE (standard system)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It is normally used to include standard library header files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#include "file"</a:t>
            </a:r>
            <a:endParaRPr lang="en-US" sz="2400" dirty="0">
              <a:ea typeface="ＭＳ Ｐゴシック" pitchFamily="34" charset="-128"/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It is used for header files of your own program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It searches for a file named </a:t>
            </a:r>
            <a:r>
              <a:rPr lang="en-US" sz="2400" b="1" dirty="0">
                <a:solidFill>
                  <a:srgbClr val="3D2683"/>
                </a:solidFill>
                <a:ea typeface="ＭＳ Ｐゴシック" pitchFamily="34" charset="-128"/>
              </a:rPr>
              <a:t>file</a:t>
            </a:r>
            <a:r>
              <a:rPr lang="en-US" sz="2400" dirty="0">
                <a:ea typeface="ＭＳ Ｐゴシック" pitchFamily="34" charset="-128"/>
              </a:rPr>
              <a:t> in the same directory as the file containing the directive (or using the relative path) then in pre-designated directories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It is normally used to include programmer-defined header files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16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Preprocessor Directives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#define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en-US" sz="2400" dirty="0"/>
              <a:t>Define a constant or create a macro</a:t>
            </a:r>
            <a:endParaRPr lang="fr-FR" sz="2400" dirty="0"/>
          </a:p>
          <a:p>
            <a:endParaRPr lang="fr-FR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Define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Constant</a:t>
            </a: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Macro without argument</a:t>
            </a:r>
          </a:p>
          <a:p>
            <a:pPr lvl="1"/>
            <a:endParaRPr lang="fr-FR" sz="2400" dirty="0">
              <a:solidFill>
                <a:srgbClr val="3D2683"/>
              </a:solidFill>
            </a:endParaRPr>
          </a:p>
          <a:p>
            <a:pPr lvl="1"/>
            <a:endParaRPr lang="fr-FR" sz="2400" dirty="0">
              <a:solidFill>
                <a:srgbClr val="3D2683"/>
              </a:solidFill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Macro with argument(s)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41DEC5C-D9DE-452A-A9AE-F5CD5E00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587" y="2895086"/>
            <a:ext cx="2924175" cy="409575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18B5B1-B820-4E5B-B093-3D13A7B45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587" y="3637490"/>
            <a:ext cx="4410075" cy="438150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393F7B5-5A70-4689-9DAE-099250847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244" y="4741298"/>
            <a:ext cx="6029325" cy="419100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94FAF44-5AA8-4405-B371-57F13FEAD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244" y="5857347"/>
            <a:ext cx="8382000" cy="43815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20310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Code Structure</a:t>
            </a:r>
          </a:p>
          <a:p>
            <a:endParaRPr lang="en-US" sz="3200" dirty="0">
              <a:solidFill>
                <a:srgbClr val="3D2683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Main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It </a:t>
            </a:r>
            <a:r>
              <a:rPr lang="fr-FR" sz="2400" dirty="0" err="1"/>
              <a:t>is</a:t>
            </a:r>
            <a:r>
              <a:rPr lang="fr-FR" sz="2400" dirty="0"/>
              <a:t> the entry point of the C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It must </a:t>
            </a:r>
            <a:r>
              <a:rPr lang="fr-FR" sz="2400" dirty="0" err="1"/>
              <a:t>be</a:t>
            </a:r>
            <a:r>
              <a:rPr lang="fr-FR" sz="2400" dirty="0"/>
              <a:t> 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instruction ends with  “</a:t>
            </a:r>
            <a:r>
              <a:rPr lang="en-US" sz="2400" b="1" dirty="0">
                <a:solidFill>
                  <a:srgbClr val="3D2683"/>
                </a:solidFill>
              </a:rPr>
              <a:t>;</a:t>
            </a:r>
            <a:r>
              <a:rPr lang="en-US" sz="2400" dirty="0"/>
              <a:t>”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veral hours of debugging later... | Programing jokes, Programmer humor,  Programming humor">
            <a:extLst>
              <a:ext uri="{FF2B5EF4-FFF2-40B4-BE49-F238E27FC236}">
                <a16:creationId xmlns:a16="http://schemas.microsoft.com/office/drawing/2014/main" id="{158A9AEE-A5EE-469C-AEF4-823D513B8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948" y="4180761"/>
            <a:ext cx="3321173" cy="249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12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Preprocessor Directives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Predefined</a:t>
            </a:r>
            <a:r>
              <a:rPr lang="fr-FR" sz="2400" b="1" dirty="0">
                <a:solidFill>
                  <a:srgbClr val="3D2683"/>
                </a:solidFill>
              </a:rPr>
              <a:t> macros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3D2683"/>
                </a:solidFill>
              </a:rPr>
              <a:t>__LINE__</a:t>
            </a:r>
            <a:r>
              <a:rPr lang="en-US" sz="2400" dirty="0">
                <a:ea typeface="ＭＳ Ｐゴシック" pitchFamily="34" charset="-128"/>
              </a:rPr>
              <a:t>: current line number</a:t>
            </a:r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3D2683"/>
                </a:solidFill>
              </a:rPr>
              <a:t>__FILE__</a:t>
            </a:r>
            <a:r>
              <a:rPr lang="en-US" sz="2400" dirty="0">
                <a:ea typeface="ＭＳ Ｐゴシック" pitchFamily="34" charset="-128"/>
              </a:rPr>
              <a:t>: current file full path</a:t>
            </a:r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3D2683"/>
                </a:solidFill>
              </a:rPr>
              <a:t>__DATE__</a:t>
            </a:r>
            <a:r>
              <a:rPr lang="en-US" sz="2400" dirty="0">
                <a:ea typeface="ＭＳ Ｐゴシック" pitchFamily="34" charset="-128"/>
              </a:rPr>
              <a:t>: current (compilation) date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3D2683"/>
                </a:solidFill>
              </a:rPr>
              <a:t>__TIME__</a:t>
            </a:r>
            <a:r>
              <a:rPr lang="en-US" sz="2400" dirty="0">
                <a:ea typeface="ＭＳ Ｐゴシック" pitchFamily="34" charset="-128"/>
              </a:rPr>
              <a:t>: current (compilation) time</a:t>
            </a:r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3D2683"/>
                </a:solidFill>
              </a:rPr>
              <a:t>__TIMESTAMP__</a:t>
            </a:r>
            <a:r>
              <a:rPr lang="en-US" sz="2400" dirty="0">
                <a:ea typeface="ＭＳ Ｐゴシック" pitchFamily="34" charset="-128"/>
              </a:rPr>
              <a:t> ≈ </a:t>
            </a:r>
            <a:r>
              <a:rPr lang="fr-FR" sz="2400" b="1" dirty="0">
                <a:solidFill>
                  <a:srgbClr val="3D2683"/>
                </a:solidFill>
              </a:rPr>
              <a:t>__DATE__</a:t>
            </a:r>
            <a:r>
              <a:rPr lang="en-US" sz="2400" dirty="0">
                <a:ea typeface="ＭＳ Ｐゴシック" pitchFamily="34" charset="-128"/>
              </a:rPr>
              <a:t> + </a:t>
            </a:r>
            <a:r>
              <a:rPr lang="fr-FR" sz="2400" b="1" dirty="0">
                <a:solidFill>
                  <a:srgbClr val="3D2683"/>
                </a:solidFill>
              </a:rPr>
              <a:t>__TIME__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6B2594-6198-4284-B012-3739A364B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23" y="4241134"/>
            <a:ext cx="3299098" cy="243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33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Preprocessor Directives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Conditions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 if </a:t>
            </a:r>
            <a:r>
              <a:rPr lang="en-US" sz="2400" b="1" dirty="0">
                <a:solidFill>
                  <a:srgbClr val="3D2683"/>
                </a:solidFill>
              </a:rPr>
              <a:t>SERVER_H</a:t>
            </a:r>
            <a:r>
              <a:rPr lang="en-US" sz="2400" dirty="0"/>
              <a:t> is 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 if </a:t>
            </a:r>
            <a:r>
              <a:rPr lang="en-US" sz="2400" b="1" dirty="0">
                <a:solidFill>
                  <a:srgbClr val="3D2683"/>
                </a:solidFill>
              </a:rPr>
              <a:t>SERVER_H</a:t>
            </a:r>
            <a:r>
              <a:rPr lang="en-US" sz="2400" dirty="0"/>
              <a:t> is not 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F8E58C2-BCB0-41C0-B077-148D31A40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637" y="2787481"/>
            <a:ext cx="2752725" cy="981075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BAAB39-DE0A-4216-AEE5-CED109563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149" y="4956661"/>
            <a:ext cx="2933700" cy="10001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594672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Preprocessor Directives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Conditions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3D2683"/>
                </a:solidFill>
              </a:rPr>
              <a:t>#error </a:t>
            </a:r>
            <a:r>
              <a:rPr lang="en-US" sz="2400" dirty="0"/>
              <a:t>macro allows you to make compilation fail and issue a statement that will appear in the list of compilation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BC532A-D9BD-42B4-A8AE-BC3927F66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606" y="1326249"/>
            <a:ext cx="5082787" cy="3269289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1C1198-50F2-4871-919E-A70836012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84" y="5584141"/>
            <a:ext cx="6905625" cy="1019175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BAD3172-BB06-48AC-85FC-6BE37C850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975" y="6481141"/>
            <a:ext cx="78200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94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3. Preprocessor Directives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76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Calculatrice avec un remplissage uni">
            <a:extLst>
              <a:ext uri="{FF2B5EF4-FFF2-40B4-BE49-F238E27FC236}">
                <a16:creationId xmlns:a16="http://schemas.microsoft.com/office/drawing/2014/main" id="{157AC9CE-B3FF-4BA2-B1C0-9ED2AE0EF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6968" y="5199580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4. </a:t>
            </a:r>
            <a:r>
              <a:rPr lang="fr-FR" sz="5400" dirty="0" err="1">
                <a:solidFill>
                  <a:schemeClr val="bg1"/>
                </a:solidFill>
              </a:rPr>
              <a:t>Operators</a:t>
            </a:r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3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Categories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Arithmetic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Assignment</a:t>
            </a:r>
            <a:r>
              <a:rPr lang="fr-FR" sz="2400" dirty="0"/>
              <a:t> and </a:t>
            </a:r>
            <a:r>
              <a:rPr lang="fr-FR" sz="2400" dirty="0" err="1"/>
              <a:t>incrementation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Relational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Logical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Conditional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465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Arithmetic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Arithmetic</a:t>
            </a:r>
            <a:r>
              <a:rPr lang="fr-FR" sz="2400" dirty="0"/>
              <a:t> </a:t>
            </a:r>
            <a:r>
              <a:rPr lang="fr-FR" sz="2400" dirty="0" err="1"/>
              <a:t>operators</a:t>
            </a:r>
            <a:r>
              <a:rPr lang="fr-FR" sz="2400" dirty="0"/>
              <a:t>: </a:t>
            </a:r>
            <a:r>
              <a:rPr lang="fr-FR" sz="2400" b="1" dirty="0">
                <a:solidFill>
                  <a:srgbClr val="3D2683"/>
                </a:solidFill>
              </a:rPr>
              <a:t>+</a:t>
            </a:r>
            <a:r>
              <a:rPr lang="fr-FR" sz="2400" dirty="0"/>
              <a:t>, </a:t>
            </a:r>
            <a:r>
              <a:rPr lang="fr-FR" sz="2400" b="1" dirty="0">
                <a:solidFill>
                  <a:srgbClr val="3D2683"/>
                </a:solidFill>
              </a:rPr>
              <a:t>-</a:t>
            </a:r>
            <a:r>
              <a:rPr lang="fr-FR" sz="2400" dirty="0"/>
              <a:t>, </a:t>
            </a:r>
            <a:r>
              <a:rPr lang="fr-FR" sz="2400" b="1" dirty="0">
                <a:solidFill>
                  <a:srgbClr val="3D2683"/>
                </a:solidFill>
              </a:rPr>
              <a:t>*</a:t>
            </a:r>
            <a:r>
              <a:rPr lang="fr-FR" sz="2400" dirty="0"/>
              <a:t>, </a:t>
            </a:r>
            <a:r>
              <a:rPr lang="fr-FR" sz="2400" b="1" dirty="0">
                <a:solidFill>
                  <a:srgbClr val="3D2683"/>
                </a:solidFill>
              </a:rPr>
              <a:t>/</a:t>
            </a:r>
            <a:r>
              <a:rPr lang="fr-FR" sz="2400" dirty="0"/>
              <a:t>, </a:t>
            </a:r>
            <a:r>
              <a:rPr lang="fr-FR" sz="2400" b="1" dirty="0">
                <a:solidFill>
                  <a:srgbClr val="3D2683"/>
                </a:solidFill>
              </a:rPr>
              <a:t>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are usually defined only for operands of the same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“</a:t>
            </a:r>
            <a:r>
              <a:rPr lang="fr-FR" sz="2400" b="1" dirty="0">
                <a:solidFill>
                  <a:srgbClr val="3D2683"/>
                </a:solidFill>
              </a:rPr>
              <a:t>/</a:t>
            </a:r>
            <a:r>
              <a:rPr lang="en-US" sz="2400" dirty="0"/>
              <a:t>” is used with two integers, it returns the quotient of the Euclidean division of the first by the second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3D2683"/>
                </a:solidFill>
              </a:rPr>
              <a:t>%</a:t>
            </a:r>
            <a:r>
              <a:rPr lang="en-US" sz="2400" dirty="0"/>
              <a:t>” operator is only defined with integers and returns the remainder of the Euclidean division of the first by the second</a:t>
            </a:r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265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Arithmetic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3749E5-D12C-4079-A8D0-6372B658C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737" y="4986594"/>
            <a:ext cx="2676525" cy="1257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62584C-8195-4B13-B6F0-78589B946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812" y="1859162"/>
            <a:ext cx="5648325" cy="364807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5391857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Arithmetic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fr-FR" sz="2400" dirty="0" err="1"/>
              <a:t>Reminders</a:t>
            </a:r>
            <a:r>
              <a:rPr lang="fr-FR" sz="2400" dirty="0"/>
              <a:t> about </a:t>
            </a:r>
            <a:r>
              <a:rPr lang="fr-FR" sz="2400" dirty="0" err="1"/>
              <a:t>implicit</a:t>
            </a:r>
            <a:r>
              <a:rPr lang="fr-FR" sz="2400" dirty="0"/>
              <a:t> conversions:</a:t>
            </a: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I</a:t>
            </a:r>
            <a:r>
              <a:rPr lang="en-US" sz="2400" dirty="0"/>
              <a:t>t may happen that we must perform a calculation between a real and an integer; the latter will then be implicitly converted into a real, and the result of the operation will also be real</a:t>
            </a: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More generally, if needed, a variable of a given type can be converted into a </a:t>
            </a:r>
            <a:r>
              <a:rPr lang="en-US" sz="2400"/>
              <a:t>“higher” </a:t>
            </a:r>
            <a:r>
              <a:rPr lang="en-US" sz="2400" dirty="0"/>
              <a:t>type (float into double for example, and not the other way around)</a:t>
            </a:r>
            <a:endParaRPr lang="fr-FR" sz="2400" dirty="0"/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553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Arithmetic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48FCB5-939E-49EC-96F3-129002FE9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196" y="5195887"/>
            <a:ext cx="2695575" cy="4095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AC6C46A-2EB3-4C28-81D2-94E2C8DC8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37" y="2100262"/>
            <a:ext cx="5419725" cy="265747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418789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Code Structure</a:t>
            </a:r>
          </a:p>
          <a:p>
            <a:endParaRPr lang="en-US" sz="3200" dirty="0">
              <a:solidFill>
                <a:srgbClr val="3D2683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Main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r>
              <a:rPr lang="fr-FR" sz="2400" dirty="0"/>
              <a:t>Start the program </a:t>
            </a:r>
            <a:r>
              <a:rPr lang="fr-FR" sz="2400" dirty="0" err="1"/>
              <a:t>without</a:t>
            </a:r>
            <a:r>
              <a:rPr lang="fr-FR" sz="2400" dirty="0"/>
              <a:t> argument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340336-F6AF-404F-84C9-E966C81C6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2957293"/>
            <a:ext cx="4676775" cy="2581275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88D8505-F95C-4A7A-82C9-564808E22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225" y="5176618"/>
            <a:ext cx="17240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493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Assignment</a:t>
            </a:r>
            <a:r>
              <a:rPr lang="fr-FR" sz="2400" b="1" dirty="0">
                <a:solidFill>
                  <a:srgbClr val="3D2683"/>
                </a:solidFill>
              </a:rPr>
              <a:t> and </a:t>
            </a:r>
            <a:r>
              <a:rPr lang="fr-FR" sz="2400" b="1" dirty="0" err="1">
                <a:solidFill>
                  <a:srgbClr val="3D2683"/>
                </a:solidFill>
              </a:rPr>
              <a:t>incrementation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BDE2C89-7BB5-45F4-BAC4-E0DCD4A24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44538"/>
              </p:ext>
            </p:extLst>
          </p:nvPr>
        </p:nvGraphicFramePr>
        <p:xfrm>
          <a:off x="3949182" y="1735829"/>
          <a:ext cx="4500788" cy="210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943">
                  <a:extLst>
                    <a:ext uri="{9D8B030D-6E8A-4147-A177-3AD203B41FA5}">
                      <a16:colId xmlns:a16="http://schemas.microsoft.com/office/drawing/2014/main" val="4202870845"/>
                    </a:ext>
                  </a:extLst>
                </a:gridCol>
                <a:gridCol w="2018845">
                  <a:extLst>
                    <a:ext uri="{9D8B030D-6E8A-4147-A177-3AD203B41FA5}">
                      <a16:colId xmlns:a16="http://schemas.microsoft.com/office/drawing/2014/main" val="250482039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 err="1"/>
                        <a:t>Assignment</a:t>
                      </a:r>
                      <a:r>
                        <a:rPr lang="fr-FR" sz="1700" dirty="0"/>
                        <a:t> </a:t>
                      </a:r>
                      <a:r>
                        <a:rPr lang="fr-FR" sz="1700" dirty="0" err="1"/>
                        <a:t>shortcuts</a:t>
                      </a:r>
                      <a:endParaRPr lang="fr-FR" sz="1700" dirty="0"/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fr-FR" sz="1700" dirty="0" err="1"/>
                        <a:t>Meaning</a:t>
                      </a:r>
                      <a:endParaRPr lang="fr-FR" sz="1700" dirty="0"/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991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dirty="0"/>
                        <a:t>x = x + y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x += y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27423973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dirty="0"/>
                        <a:t>x = x - y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x -= y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6064393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dirty="0"/>
                        <a:t>x = x * y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x *= y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20616488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dirty="0"/>
                        <a:t>x = x / y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x /= y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35740200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/>
                        <a:t>x = x % y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/>
                        <a:t>x %= y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4243006348"/>
                  </a:ext>
                </a:extLst>
              </a:tr>
            </a:tbl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609D7B68-BE14-45C8-B6B3-9B9481CAD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469" y="5173700"/>
            <a:ext cx="1323975" cy="3714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D6BCCEE-02F0-4C73-87DC-D3EA91B44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836" y="3979952"/>
            <a:ext cx="4330538" cy="2758972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7679468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Assignment</a:t>
            </a:r>
            <a:r>
              <a:rPr lang="fr-FR" sz="2400" b="1" dirty="0">
                <a:solidFill>
                  <a:srgbClr val="3D2683"/>
                </a:solidFill>
              </a:rPr>
              <a:t> and </a:t>
            </a:r>
            <a:r>
              <a:rPr lang="fr-FR" sz="2400" b="1" dirty="0" err="1">
                <a:solidFill>
                  <a:srgbClr val="3D2683"/>
                </a:solidFill>
              </a:rPr>
              <a:t>incrementation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increment or decrement the value of a variable by 1 you can use the operators “</a:t>
            </a:r>
            <a:r>
              <a:rPr lang="en-US" sz="2400" b="1" dirty="0">
                <a:solidFill>
                  <a:srgbClr val="3D2683"/>
                </a:solidFill>
              </a:rPr>
              <a:t>++</a:t>
            </a:r>
            <a:r>
              <a:rPr lang="en-US" sz="2400" dirty="0"/>
              <a:t>” or “</a:t>
            </a:r>
            <a:r>
              <a:rPr lang="en-US" sz="2400" b="1" dirty="0">
                <a:solidFill>
                  <a:srgbClr val="3D2683"/>
                </a:solidFill>
              </a:rPr>
              <a:t>--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D2683"/>
                </a:solidFill>
              </a:rPr>
              <a:t>n++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3D2683"/>
                </a:solidFill>
              </a:rPr>
              <a:t>++n</a:t>
            </a:r>
            <a:r>
              <a:rPr lang="en-US" sz="2400" dirty="0"/>
              <a:t> will thus increment n by 1 but the value of these expressions is however different: </a:t>
            </a:r>
            <a:r>
              <a:rPr lang="en-US" sz="2400" b="1" dirty="0">
                <a:solidFill>
                  <a:srgbClr val="3D2683"/>
                </a:solidFill>
              </a:rPr>
              <a:t>n++ </a:t>
            </a:r>
            <a:r>
              <a:rPr lang="en-US" sz="2400" dirty="0"/>
              <a:t>is the value of n before the increment and </a:t>
            </a:r>
            <a:r>
              <a:rPr lang="en-US" sz="2400" b="1" dirty="0">
                <a:solidFill>
                  <a:srgbClr val="3D2683"/>
                </a:solidFill>
              </a:rPr>
              <a:t>++n</a:t>
            </a:r>
            <a:r>
              <a:rPr lang="en-US" sz="2400" dirty="0"/>
              <a:t> is the value of n after the increment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Likewise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en-US" sz="2400" dirty="0"/>
              <a:t>“</a:t>
            </a:r>
            <a:r>
              <a:rPr lang="en-US" sz="2400" b="1" dirty="0">
                <a:solidFill>
                  <a:srgbClr val="3D2683"/>
                </a:solidFill>
              </a:rPr>
              <a:t>--</a:t>
            </a:r>
            <a:r>
              <a:rPr lang="en-US" sz="2400" dirty="0"/>
              <a:t>”</a:t>
            </a:r>
            <a:endParaRPr lang="fr-FR" sz="2400" dirty="0"/>
          </a:p>
          <a:p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9855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Assignment</a:t>
            </a:r>
            <a:r>
              <a:rPr lang="fr-FR" sz="2400" b="1" dirty="0">
                <a:solidFill>
                  <a:srgbClr val="3D2683"/>
                </a:solidFill>
              </a:rPr>
              <a:t> and </a:t>
            </a:r>
            <a:r>
              <a:rPr lang="fr-FR" sz="2400" b="1" dirty="0" err="1">
                <a:solidFill>
                  <a:srgbClr val="3D2683"/>
                </a:solidFill>
              </a:rPr>
              <a:t>incrementation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E2D8B26-3215-4A71-959E-894AF919B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973" y="2641457"/>
            <a:ext cx="2733675" cy="4667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9037D3-244A-4DCF-9985-39C879BB6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972" y="5334841"/>
            <a:ext cx="2676525" cy="4000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5563E07-A007-40CC-85E8-6748E156E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741" y="1680560"/>
            <a:ext cx="5309507" cy="2388517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B803AC2-3FEA-40A3-A638-5EEC2EB9A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5741" y="4339849"/>
            <a:ext cx="5309507" cy="2390034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3286449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Assignment</a:t>
            </a:r>
            <a:r>
              <a:rPr lang="fr-FR" sz="2400" b="1" dirty="0">
                <a:solidFill>
                  <a:srgbClr val="3D2683"/>
                </a:solidFill>
              </a:rPr>
              <a:t> and </a:t>
            </a:r>
            <a:r>
              <a:rPr lang="fr-FR" sz="2400" b="1" dirty="0" err="1">
                <a:solidFill>
                  <a:srgbClr val="3D2683"/>
                </a:solidFill>
              </a:rPr>
              <a:t>incrementation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CFF949-7364-43C4-B59A-5EA4C450A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041" y="5727865"/>
            <a:ext cx="2962275" cy="4095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B6AFDD-2A60-4B75-BBED-C4ED2B7DD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857" y="1913304"/>
            <a:ext cx="6858000" cy="365760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7116973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Relational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Relational</a:t>
            </a:r>
            <a:r>
              <a:rPr lang="fr-FR" sz="2400" dirty="0"/>
              <a:t> </a:t>
            </a:r>
            <a:r>
              <a:rPr lang="fr-FR" sz="2400" dirty="0" err="1"/>
              <a:t>operators</a:t>
            </a:r>
            <a:r>
              <a:rPr lang="fr-FR" sz="2400" dirty="0"/>
              <a:t>: </a:t>
            </a:r>
            <a:r>
              <a:rPr lang="fr-FR" sz="2400" b="1" dirty="0">
                <a:solidFill>
                  <a:srgbClr val="3D2683"/>
                </a:solidFill>
              </a:rPr>
              <a:t>==</a:t>
            </a:r>
            <a:r>
              <a:rPr lang="fr-FR" sz="2400" dirty="0"/>
              <a:t>, </a:t>
            </a:r>
            <a:r>
              <a:rPr lang="fr-FR" sz="2400" b="1" dirty="0">
                <a:solidFill>
                  <a:srgbClr val="3D2683"/>
                </a:solidFill>
              </a:rPr>
              <a:t>!=</a:t>
            </a:r>
            <a:r>
              <a:rPr lang="fr-FR" sz="2400" dirty="0"/>
              <a:t>, </a:t>
            </a:r>
            <a:r>
              <a:rPr lang="fr-FR" sz="2400" b="1" dirty="0">
                <a:solidFill>
                  <a:srgbClr val="3D2683"/>
                </a:solidFill>
              </a:rPr>
              <a:t>&lt;=</a:t>
            </a:r>
            <a:r>
              <a:rPr lang="fr-FR" sz="2400" dirty="0"/>
              <a:t>, </a:t>
            </a:r>
            <a:r>
              <a:rPr lang="fr-FR" sz="2400" b="1" dirty="0">
                <a:solidFill>
                  <a:srgbClr val="3D2683"/>
                </a:solidFill>
              </a:rPr>
              <a:t>&gt;=</a:t>
            </a:r>
            <a:r>
              <a:rPr lang="fr-FR" sz="2400" dirty="0"/>
              <a:t>, </a:t>
            </a:r>
            <a:r>
              <a:rPr lang="fr-FR" sz="2400" b="1" dirty="0">
                <a:solidFill>
                  <a:srgbClr val="3D2683"/>
                </a:solidFill>
              </a:rPr>
              <a:t>&lt;</a:t>
            </a:r>
            <a:r>
              <a:rPr lang="fr-FR" sz="2400" dirty="0"/>
              <a:t>, </a:t>
            </a:r>
            <a:r>
              <a:rPr lang="fr-FR" sz="2400" b="1" dirty="0">
                <a:solidFill>
                  <a:srgbClr val="3D2683"/>
                </a:solidFill>
              </a:rPr>
              <a:t>&gt;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deal with numerical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are subject to the implicit conversion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result is an integer, worth </a:t>
            </a:r>
            <a:r>
              <a:rPr lang="en-US" sz="2400" b="1" dirty="0">
                <a:solidFill>
                  <a:srgbClr val="3D2683"/>
                </a:solidFill>
              </a:rPr>
              <a:t>0</a:t>
            </a:r>
            <a:r>
              <a:rPr lang="en-US" sz="2400" dirty="0"/>
              <a:t> if the comparison is false, and </a:t>
            </a:r>
            <a:r>
              <a:rPr lang="en-US" sz="2400" b="1" dirty="0">
                <a:solidFill>
                  <a:srgbClr val="3D2683"/>
                </a:solidFill>
              </a:rPr>
              <a:t>1</a:t>
            </a:r>
            <a:r>
              <a:rPr lang="en-US" sz="2400" dirty="0"/>
              <a:t> if it is true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38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Relational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41F63B9-4312-4248-B8D2-3FC5EFD9C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766" y="5559198"/>
            <a:ext cx="2876550" cy="7905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CAB5EEC-615C-4782-A5AA-3BFE0354D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686" y="1611085"/>
            <a:ext cx="6858000" cy="434340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9159206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Logical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Logical</a:t>
            </a:r>
            <a:r>
              <a:rPr lang="fr-FR" sz="2400" dirty="0"/>
              <a:t> </a:t>
            </a:r>
            <a:r>
              <a:rPr lang="fr-FR" sz="2400" dirty="0" err="1"/>
              <a:t>operators</a:t>
            </a:r>
            <a:r>
              <a:rPr lang="fr-FR" sz="2400" dirty="0"/>
              <a:t>: </a:t>
            </a:r>
            <a:r>
              <a:rPr lang="fr-FR" sz="2400" b="1" dirty="0">
                <a:solidFill>
                  <a:srgbClr val="3D2683"/>
                </a:solidFill>
              </a:rPr>
              <a:t>&amp;&amp;</a:t>
            </a:r>
            <a:r>
              <a:rPr lang="fr-FR" sz="2400" dirty="0"/>
              <a:t>, </a:t>
            </a:r>
            <a:r>
              <a:rPr lang="fr-FR" sz="2400" b="1" dirty="0">
                <a:solidFill>
                  <a:srgbClr val="3D2683"/>
                </a:solidFill>
              </a:rPr>
              <a:t>||</a:t>
            </a:r>
            <a:r>
              <a:rPr lang="fr-FR" sz="2400" dirty="0"/>
              <a:t>, </a:t>
            </a:r>
            <a:r>
              <a:rPr lang="fr-FR" sz="2400" b="1" dirty="0">
                <a:solidFill>
                  <a:srgbClr val="3D2683"/>
                </a:solidFill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correspond to </a:t>
            </a:r>
            <a:r>
              <a:rPr lang="en-US" sz="2400" b="1" dirty="0">
                <a:solidFill>
                  <a:srgbClr val="3D2683"/>
                </a:solidFill>
              </a:rPr>
              <a:t>AND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3D2683"/>
                </a:solidFill>
              </a:rPr>
              <a:t>OR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3D2683"/>
                </a:solidFill>
              </a:rPr>
              <a:t>NOT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take as operand numerical values with the convention that 0 corresponds to </a:t>
            </a:r>
            <a:r>
              <a:rPr lang="en-US" sz="2400" b="1" dirty="0">
                <a:solidFill>
                  <a:srgbClr val="3D2683"/>
                </a:solidFill>
              </a:rPr>
              <a:t>FALSE</a:t>
            </a:r>
            <a:r>
              <a:rPr lang="en-US" sz="2400" dirty="0"/>
              <a:t> and that any non-zero value corresponds to </a:t>
            </a:r>
            <a:r>
              <a:rPr lang="en-US" sz="2400" b="1" dirty="0">
                <a:solidFill>
                  <a:srgbClr val="3D2683"/>
                </a:solidFill>
              </a:rPr>
              <a:t>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result is an integer worth 0 (</a:t>
            </a:r>
            <a:r>
              <a:rPr lang="en-US" sz="2400" b="1" dirty="0">
                <a:solidFill>
                  <a:srgbClr val="3D2683"/>
                </a:solidFill>
              </a:rPr>
              <a:t>FALSE</a:t>
            </a:r>
            <a:r>
              <a:rPr lang="en-US" sz="2400" dirty="0"/>
              <a:t>) or 1 (</a:t>
            </a:r>
            <a:r>
              <a:rPr lang="en-US" sz="2400" b="1" dirty="0">
                <a:solidFill>
                  <a:srgbClr val="3D2683"/>
                </a:solidFill>
              </a:rPr>
              <a:t>TRUE</a:t>
            </a:r>
            <a:r>
              <a:rPr lang="en-US" sz="2400" dirty="0"/>
              <a:t>)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343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Logical</a:t>
            </a:r>
            <a:r>
              <a:rPr lang="fr-FR" sz="2400" b="1" dirty="0">
                <a:solidFill>
                  <a:srgbClr val="3D2683"/>
                </a:solidFill>
              </a:rPr>
              <a:t> – Truth tables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9850CB0-DCFF-44BC-B95F-5C5E64B44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69493"/>
              </p:ext>
            </p:extLst>
          </p:nvPr>
        </p:nvGraphicFramePr>
        <p:xfrm>
          <a:off x="8320023" y="4901303"/>
          <a:ext cx="3600000" cy="105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671786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7723488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700" dirty="0"/>
                        <a:t>x</a:t>
                      </a:r>
                    </a:p>
                  </a:txBody>
                  <a:tcPr marL="91436" marR="91436" marT="45714" marB="45714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z</a:t>
                      </a:r>
                    </a:p>
                  </a:txBody>
                  <a:tcPr marL="91436" marR="91436" marT="45714" marB="4571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D2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4654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0</a:t>
                      </a:r>
                    </a:p>
                  </a:txBody>
                  <a:tcPr marL="91436" marR="91436" marT="45714" marB="45714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</a:t>
                      </a:r>
                    </a:p>
                  </a:txBody>
                  <a:tcPr marL="91436" marR="91436" marT="45714" marB="4571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23005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1</a:t>
                      </a:r>
                    </a:p>
                  </a:txBody>
                  <a:tcPr marL="91436" marR="91436" marT="45714" marB="45714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0</a:t>
                      </a:r>
                    </a:p>
                  </a:txBody>
                  <a:tcPr marL="91436" marR="91436" marT="45714" marB="4571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187953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BA5C983-7A95-48F4-9512-CC67B29A2777}"/>
              </a:ext>
            </a:extLst>
          </p:cNvPr>
          <p:cNvSpPr txBox="1"/>
          <p:nvPr/>
        </p:nvSpPr>
        <p:spPr>
          <a:xfrm>
            <a:off x="9705975" y="4365236"/>
            <a:ext cx="397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z = !x</a:t>
            </a:r>
            <a:endParaRPr lang="fr-FR" sz="2400" dirty="0">
              <a:solidFill>
                <a:srgbClr val="3D2683"/>
              </a:solidFill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E91656D-7A69-4E69-A954-328A96F76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38073"/>
              </p:ext>
            </p:extLst>
          </p:nvPr>
        </p:nvGraphicFramePr>
        <p:xfrm>
          <a:off x="3499576" y="2199189"/>
          <a:ext cx="5400000" cy="175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671786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772348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33760943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700" dirty="0"/>
                        <a:t>x</a:t>
                      </a:r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y</a:t>
                      </a:r>
                    </a:p>
                  </a:txBody>
                  <a:tcPr marL="91436" marR="91436" marT="45714" marB="45714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z</a:t>
                      </a:r>
                    </a:p>
                  </a:txBody>
                  <a:tcPr marL="91436" marR="91436" marT="45714" marB="4571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D2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4654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0</a:t>
                      </a:r>
                    </a:p>
                  </a:txBody>
                  <a:tcPr marL="91436" marR="91436" marT="45714" marB="45714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0</a:t>
                      </a:r>
                    </a:p>
                  </a:txBody>
                  <a:tcPr marL="91436" marR="91436" marT="45714" marB="4571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23005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</a:t>
                      </a:r>
                    </a:p>
                  </a:txBody>
                  <a:tcPr marL="91436" marR="91436" marT="45714" marB="45714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0</a:t>
                      </a:r>
                    </a:p>
                  </a:txBody>
                  <a:tcPr marL="91436" marR="91436" marT="45714" marB="4571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18795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1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0</a:t>
                      </a:r>
                    </a:p>
                  </a:txBody>
                  <a:tcPr marL="91436" marR="91436" marT="45714" marB="45714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0</a:t>
                      </a:r>
                    </a:p>
                  </a:txBody>
                  <a:tcPr marL="91436" marR="91436" marT="45714" marB="4571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10949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1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</a:t>
                      </a:r>
                    </a:p>
                  </a:txBody>
                  <a:tcPr marL="91436" marR="91436" marT="45714" marB="45714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</a:t>
                      </a:r>
                    </a:p>
                  </a:txBody>
                  <a:tcPr marL="91436" marR="91436" marT="45714" marB="4571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3429968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5D69338F-1E39-41DA-B2AC-0DAED76051F5}"/>
              </a:ext>
            </a:extLst>
          </p:cNvPr>
          <p:cNvSpPr txBox="1"/>
          <p:nvPr/>
        </p:nvSpPr>
        <p:spPr>
          <a:xfrm>
            <a:off x="5463143" y="1633282"/>
            <a:ext cx="147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z = x &amp;&amp; y</a:t>
            </a:r>
            <a:endParaRPr lang="fr-FR" sz="2400" dirty="0">
              <a:solidFill>
                <a:srgbClr val="3D2683"/>
              </a:solidFill>
            </a:endParaRP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1712793-0688-4707-B98E-45E49E5DF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7262"/>
              </p:ext>
            </p:extLst>
          </p:nvPr>
        </p:nvGraphicFramePr>
        <p:xfrm>
          <a:off x="271977" y="4817495"/>
          <a:ext cx="5400000" cy="175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671786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772348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33760943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700" dirty="0"/>
                        <a:t>x</a:t>
                      </a:r>
                    </a:p>
                  </a:txBody>
                  <a:tcPr marL="91436" marR="91436" marT="45714" marB="45714"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y</a:t>
                      </a:r>
                    </a:p>
                  </a:txBody>
                  <a:tcPr marL="91436" marR="91436" marT="45714" marB="45714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D26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z</a:t>
                      </a:r>
                    </a:p>
                  </a:txBody>
                  <a:tcPr marL="91436" marR="91436" marT="45714" marB="4571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D2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4654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0</a:t>
                      </a:r>
                    </a:p>
                  </a:txBody>
                  <a:tcPr marL="91436" marR="91436" marT="45714" marB="45714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0</a:t>
                      </a:r>
                    </a:p>
                  </a:txBody>
                  <a:tcPr marL="91436" marR="91436" marT="45714" marB="4571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23005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0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</a:t>
                      </a:r>
                    </a:p>
                  </a:txBody>
                  <a:tcPr marL="91436" marR="91436" marT="45714" marB="45714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</a:t>
                      </a:r>
                    </a:p>
                  </a:txBody>
                  <a:tcPr marL="91436" marR="91436" marT="45714" marB="4571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18795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1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0</a:t>
                      </a:r>
                    </a:p>
                  </a:txBody>
                  <a:tcPr marL="91436" marR="91436" marT="45714" marB="45714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</a:t>
                      </a:r>
                    </a:p>
                  </a:txBody>
                  <a:tcPr marL="91436" marR="91436" marT="45714" marB="4571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10949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700" b="0" dirty="0"/>
                        <a:t>1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</a:t>
                      </a:r>
                    </a:p>
                  </a:txBody>
                  <a:tcPr marL="91436" marR="91436" marT="45714" marB="45714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</a:t>
                      </a:r>
                    </a:p>
                  </a:txBody>
                  <a:tcPr marL="91436" marR="91436" marT="45714" marB="45714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3429968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D4C4CC8-1A9F-40FB-92A3-60C6C78C4F30}"/>
              </a:ext>
            </a:extLst>
          </p:cNvPr>
          <p:cNvSpPr txBox="1"/>
          <p:nvPr/>
        </p:nvSpPr>
        <p:spPr>
          <a:xfrm>
            <a:off x="2235544" y="4251588"/>
            <a:ext cx="147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z = x || y</a:t>
            </a:r>
            <a:endParaRPr lang="fr-FR" sz="2400" dirty="0">
              <a:solidFill>
                <a:srgbClr val="3D26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41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Logical</a:t>
            </a:r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329DAA3-4365-4860-B6DD-422636E75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5" y="5929312"/>
            <a:ext cx="4781550" cy="4286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EF54128-186F-4DBA-A237-6950F1569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" y="1710681"/>
            <a:ext cx="9048750" cy="40100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1802399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Conditional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Conditional</a:t>
            </a:r>
            <a:r>
              <a:rPr lang="fr-FR" sz="2400" dirty="0"/>
              <a:t> </a:t>
            </a:r>
            <a:r>
              <a:rPr lang="fr-FR" sz="2400" dirty="0" err="1"/>
              <a:t>operator</a:t>
            </a:r>
            <a:r>
              <a:rPr lang="fr-FR" sz="2400" dirty="0"/>
              <a:t>: </a:t>
            </a:r>
            <a:r>
              <a:rPr lang="fr-FR" sz="2400" b="1" dirty="0">
                <a:solidFill>
                  <a:srgbClr val="3D2683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use the logical and relational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3B6462-2648-4602-875C-97A87852C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801" y="5012691"/>
            <a:ext cx="7829550" cy="4286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90284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FDE1BA97-56A2-4ED6-A783-3CD3CEA0C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829" y="5474189"/>
            <a:ext cx="3581400" cy="3714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E8B12FC-3D97-4598-9F3A-237E4E83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829" y="4734495"/>
            <a:ext cx="2724150" cy="400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ED141F-084A-48CC-B402-A51FB0C4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62" y="2957293"/>
            <a:ext cx="5191125" cy="2562225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Code Structure</a:t>
            </a:r>
          </a:p>
          <a:p>
            <a:endParaRPr lang="en-US" sz="3200" dirty="0">
              <a:solidFill>
                <a:srgbClr val="3D2683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Main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r>
              <a:rPr lang="fr-FR" sz="2400" dirty="0"/>
              <a:t>Start the program </a:t>
            </a:r>
            <a:r>
              <a:rPr lang="fr-FR" sz="2400" dirty="0" err="1"/>
              <a:t>with</a:t>
            </a:r>
            <a:r>
              <a:rPr lang="fr-FR" sz="2400" dirty="0"/>
              <a:t> argument(s)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8904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Conditional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0365369-3FA6-4762-A88F-C3A4F7CA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175" y="5386387"/>
            <a:ext cx="1143000" cy="333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4C4EE1-7E77-4B5C-AED0-729B747E6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987" y="2005269"/>
            <a:ext cx="7067550" cy="29813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17565845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4. Operators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Math </a:t>
            </a:r>
            <a:r>
              <a:rPr lang="fr-FR" sz="2400" b="1" dirty="0" err="1">
                <a:solidFill>
                  <a:srgbClr val="3D2683"/>
                </a:solidFill>
              </a:rPr>
              <a:t>functions</a:t>
            </a:r>
            <a:endParaRPr lang="fr-FR" sz="2400" dirty="0">
              <a:solidFill>
                <a:srgbClr val="3D2683"/>
              </a:solidFill>
            </a:endParaRPr>
          </a:p>
          <a:p>
            <a:endParaRPr lang="fr-FR" sz="2400" dirty="0">
              <a:solidFill>
                <a:srgbClr val="3D2683"/>
              </a:solidFill>
            </a:endParaRPr>
          </a:p>
          <a:p>
            <a:r>
              <a:rPr lang="fr-FR" sz="2400" b="1" dirty="0">
                <a:solidFill>
                  <a:srgbClr val="3D2683"/>
                </a:solidFill>
              </a:rPr>
              <a:t>#include &lt;</a:t>
            </a:r>
            <a:r>
              <a:rPr lang="fr-FR" sz="2400" b="1" dirty="0" err="1">
                <a:solidFill>
                  <a:srgbClr val="3D2683"/>
                </a:solidFill>
              </a:rPr>
              <a:t>math.h</a:t>
            </a:r>
            <a:r>
              <a:rPr lang="fr-FR" sz="2400" b="1" dirty="0">
                <a:solidFill>
                  <a:srgbClr val="3D2683"/>
                </a:solidFill>
              </a:rPr>
              <a:t>&gt;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3A63B22A-0D18-4E62-B128-B02CE10BAE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606243"/>
              </p:ext>
            </p:extLst>
          </p:nvPr>
        </p:nvGraphicFramePr>
        <p:xfrm>
          <a:off x="3276028" y="2557473"/>
          <a:ext cx="5639943" cy="219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814">
                  <a:extLst>
                    <a:ext uri="{9D8B030D-6E8A-4147-A177-3AD203B41FA5}">
                      <a16:colId xmlns:a16="http://schemas.microsoft.com/office/drawing/2014/main" val="430799000"/>
                    </a:ext>
                  </a:extLst>
                </a:gridCol>
                <a:gridCol w="1361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acos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asin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atan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atan2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800" b="0" dirty="0"/>
                        <a:t>cos</a:t>
                      </a:r>
                    </a:p>
                  </a:txBody>
                  <a:tcPr marL="91437" marR="91437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cosh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sin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sinh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tanh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exp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frexp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ldexp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800" b="0" dirty="0"/>
                        <a:t>log</a:t>
                      </a:r>
                    </a:p>
                  </a:txBody>
                  <a:tcPr marL="91437" marR="91437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log10</a:t>
                      </a:r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modf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pow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sqrt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ceil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fabs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floor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fr-FR" sz="1800" b="0" dirty="0" err="1"/>
                        <a:t>fmod</a:t>
                      </a:r>
                      <a:endParaRPr lang="fr-FR" sz="1800" b="0" dirty="0"/>
                    </a:p>
                  </a:txBody>
                  <a:tcPr marL="91437" marR="91437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0" dirty="0"/>
                    </a:p>
                  </a:txBody>
                  <a:tcPr marL="91437" marR="91437" marT="45700" marB="457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482" name="Picture 2" descr="Here's the unexpected origin of the &quot;confused math lady&quot; meme | Boing Boing">
            <a:extLst>
              <a:ext uri="{FF2B5EF4-FFF2-40B4-BE49-F238E27FC236}">
                <a16:creationId xmlns:a16="http://schemas.microsoft.com/office/drawing/2014/main" id="{F20C3DA5-9689-4947-A2D0-7DACB76C2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421" y="4751793"/>
            <a:ext cx="2933700" cy="191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4734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Gymnaste : anneaux avec un remplissage uni">
            <a:extLst>
              <a:ext uri="{FF2B5EF4-FFF2-40B4-BE49-F238E27FC236}">
                <a16:creationId xmlns:a16="http://schemas.microsoft.com/office/drawing/2014/main" id="{2A9FD581-7E9D-464E-AF01-8CAD9AF82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800" y="5122800"/>
            <a:ext cx="914400" cy="9144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4. Operators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</a:rPr>
              <a:t>Exercise</a:t>
            </a:r>
            <a:endParaRPr lang="fr-FR" sz="2400" b="1" dirty="0">
              <a:solidFill>
                <a:schemeClr val="bg1"/>
              </a:solidFill>
            </a:endParaRPr>
          </a:p>
          <a:p>
            <a:endParaRPr lang="fr-FR" sz="2400" b="1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Ask the user to enter a unit price before tax, a VAT rate and a quantity of items</a:t>
            </a: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Calculate and display the total price including VAT of the purchase</a:t>
            </a:r>
          </a:p>
        </p:txBody>
      </p:sp>
    </p:spTree>
    <p:extLst>
      <p:ext uri="{BB962C8B-B14F-4D97-AF65-F5344CB8AC3E}">
        <p14:creationId xmlns:p14="http://schemas.microsoft.com/office/powerpoint/2010/main" val="20057591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4. Operators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372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Thank you for your attention</a:t>
            </a:r>
            <a:endParaRPr lang="fr-F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  <p:pic>
        <p:nvPicPr>
          <p:cNvPr id="4" name="Graphique 3" descr="Drapeau de course contour">
            <a:extLst>
              <a:ext uri="{FF2B5EF4-FFF2-40B4-BE49-F238E27FC236}">
                <a16:creationId xmlns:a16="http://schemas.microsoft.com/office/drawing/2014/main" id="{AF04FBE9-E978-430E-A789-A6C91CDF8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5400" y="2244783"/>
            <a:ext cx="1981200" cy="19812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9183F03-51EF-4212-ACB1-9629761DBEC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 Developer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B370E4-D19E-4DFE-925D-B92A70C75772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Discover the C </a:t>
            </a:r>
            <a:r>
              <a:rPr lang="fr-FR" sz="2400" b="1" dirty="0" err="1">
                <a:solidFill>
                  <a:schemeClr val="bg1"/>
                </a:solidFill>
              </a:rPr>
              <a:t>Syntax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3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Code Structure</a:t>
            </a:r>
          </a:p>
          <a:p>
            <a:endParaRPr lang="en-US" sz="3200" dirty="0">
              <a:solidFill>
                <a:srgbClr val="3D2683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Include</a:t>
            </a:r>
            <a:r>
              <a:rPr lang="fr-FR" sz="2400" b="1" dirty="0">
                <a:solidFill>
                  <a:srgbClr val="3D2683"/>
                </a:solidFill>
              </a:rPr>
              <a:t> </a:t>
            </a:r>
            <a:r>
              <a:rPr lang="fr-FR" sz="2400" b="1" dirty="0" err="1">
                <a:solidFill>
                  <a:srgbClr val="3D2683"/>
                </a:solidFill>
              </a:rPr>
              <a:t>Libraries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 program </a:t>
            </a:r>
            <a:r>
              <a:rPr lang="fr-FR" sz="2400" dirty="0" err="1"/>
              <a:t>contains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instructions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b="1" dirty="0">
                <a:solidFill>
                  <a:srgbClr val="3D2683"/>
                </a:solidFill>
              </a:rPr>
              <a:t>#include</a:t>
            </a:r>
            <a:r>
              <a:rPr lang="en-US" sz="2400" dirty="0"/>
              <a:t> preprocessor directive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fr-FR" sz="2400" b="1" dirty="0">
                <a:solidFill>
                  <a:srgbClr val="3D2683"/>
                </a:solidFill>
              </a:rPr>
              <a:t>&lt;</a:t>
            </a:r>
            <a:r>
              <a:rPr lang="fr-FR" sz="2400" b="1" dirty="0" err="1">
                <a:solidFill>
                  <a:srgbClr val="3D2683"/>
                </a:solidFill>
              </a:rPr>
              <a:t>file.h</a:t>
            </a:r>
            <a:r>
              <a:rPr lang="fr-FR" sz="2400" b="1" dirty="0">
                <a:solidFill>
                  <a:srgbClr val="3D2683"/>
                </a:solidFill>
              </a:rPr>
              <a:t>&gt;</a:t>
            </a:r>
            <a:r>
              <a:rPr lang="en-US" sz="2400" dirty="0"/>
              <a:t> compiler include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3D2683"/>
                </a:solidFill>
              </a:rPr>
              <a:t>&lt;</a:t>
            </a:r>
            <a:r>
              <a:rPr lang="fr-FR" sz="2400" b="1" dirty="0" err="1">
                <a:solidFill>
                  <a:srgbClr val="3D2683"/>
                </a:solidFill>
              </a:rPr>
              <a:t>stdio.h</a:t>
            </a:r>
            <a:r>
              <a:rPr lang="fr-FR" sz="2400" b="1" dirty="0">
                <a:solidFill>
                  <a:srgbClr val="3D2683"/>
                </a:solidFill>
              </a:rPr>
              <a:t>&gt;</a:t>
            </a:r>
            <a:r>
              <a:rPr lang="en-US" sz="2400" dirty="0"/>
              <a:t> 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Stands for Standard Input Output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Has the information related to input/output functions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3D2683"/>
                </a:solidFill>
              </a:rPr>
              <a:t>&lt;</a:t>
            </a:r>
            <a:r>
              <a:rPr lang="fr-FR" sz="2400" b="1" dirty="0" err="1">
                <a:solidFill>
                  <a:srgbClr val="3D2683"/>
                </a:solidFill>
              </a:rPr>
              <a:t>stdlib.h</a:t>
            </a:r>
            <a:r>
              <a:rPr lang="fr-FR" sz="2400" b="1" dirty="0">
                <a:solidFill>
                  <a:srgbClr val="3D2683"/>
                </a:solidFill>
              </a:rPr>
              <a:t>&gt;</a:t>
            </a:r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Stands for Standard Library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Has the information of memory allocation/freeing functions</a:t>
            </a:r>
            <a:endParaRPr lang="fr-FR" sz="2400" dirty="0"/>
          </a:p>
          <a:p>
            <a:pPr lvl="1"/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4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Code Structure</a:t>
            </a:r>
          </a:p>
          <a:p>
            <a:endParaRPr lang="en-US" sz="3200" dirty="0">
              <a:solidFill>
                <a:srgbClr val="3D2683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Include</a:t>
            </a:r>
            <a:r>
              <a:rPr lang="fr-FR" sz="2400" b="1" dirty="0">
                <a:solidFill>
                  <a:srgbClr val="3D2683"/>
                </a:solidFill>
              </a:rPr>
              <a:t> </a:t>
            </a:r>
            <a:r>
              <a:rPr lang="fr-FR" sz="2400" b="1" dirty="0" err="1">
                <a:solidFill>
                  <a:srgbClr val="3D2683"/>
                </a:solidFill>
              </a:rPr>
              <a:t>Libraries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r>
              <a:rPr lang="fr-FR" sz="2400" dirty="0" err="1"/>
              <a:t>With</a:t>
            </a:r>
            <a:r>
              <a:rPr lang="fr-FR" sz="2400" dirty="0"/>
              <a:t> the default header files, </a:t>
            </a:r>
            <a:r>
              <a:rPr lang="fr-FR" sz="2400" dirty="0" err="1"/>
              <a:t>we</a:t>
            </a:r>
            <a:r>
              <a:rPr lang="fr-FR" sz="2400" dirty="0"/>
              <a:t> can </a:t>
            </a:r>
            <a:r>
              <a:rPr lang="fr-FR" sz="2400" dirty="0" err="1"/>
              <a:t>print</a:t>
            </a:r>
            <a:r>
              <a:rPr lang="fr-FR" sz="2400" dirty="0"/>
              <a:t>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34CF0F-F9FB-4B76-A4F9-45E4DFB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838" y="2628681"/>
            <a:ext cx="7991475" cy="323850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283959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2416</Words>
  <Application>Microsoft Office PowerPoint</Application>
  <PresentationFormat>Grand écran</PresentationFormat>
  <Paragraphs>857</Paragraphs>
  <Slides>74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verdana</vt:lpstr>
      <vt:lpstr>Wingdings</vt:lpstr>
      <vt:lpstr>Thème Office</vt:lpstr>
      <vt:lpstr>C Developer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benjamin.labastie@supinfo.com</dc:creator>
  <cp:lastModifiedBy>Benjamin Labastie</cp:lastModifiedBy>
  <cp:revision>210</cp:revision>
  <dcterms:created xsi:type="dcterms:W3CDTF">2021-02-04T09:09:06Z</dcterms:created>
  <dcterms:modified xsi:type="dcterms:W3CDTF">2022-02-15T09:11:10Z</dcterms:modified>
</cp:coreProperties>
</file>