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0" r:id="rId4"/>
    <p:sldId id="267" r:id="rId5"/>
    <p:sldId id="271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14" r:id="rId16"/>
    <p:sldId id="278" r:id="rId17"/>
    <p:sldId id="279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69" r:id="rId33"/>
    <p:sldId id="292" r:id="rId34"/>
    <p:sldId id="304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683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8" autoAdjust="0"/>
    <p:restoredTop sz="94947" autoAdjust="0"/>
  </p:normalViewPr>
  <p:slideViewPr>
    <p:cSldViewPr snapToGrid="0" snapToObjects="1">
      <p:cViewPr varScale="1">
        <p:scale>
          <a:sx n="108" d="100"/>
          <a:sy n="108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48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51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09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 </a:t>
            </a:r>
            <a:r>
              <a:rPr lang="fr-FR" dirty="0" err="1">
                <a:solidFill>
                  <a:schemeClr val="bg1"/>
                </a:solidFill>
              </a:rPr>
              <a:t>Developer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+mj-lt"/>
              </a:rPr>
              <a:t>Conditional and Iterative Statements</a:t>
            </a:r>
            <a:endParaRPr lang="fr-FR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Conditional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Nested</a:t>
            </a:r>
            <a:r>
              <a:rPr lang="fr-FR" sz="2400" b="1" dirty="0">
                <a:solidFill>
                  <a:srgbClr val="3D2683"/>
                </a:solidFill>
              </a:rPr>
              <a:t> if … </a:t>
            </a:r>
            <a:r>
              <a:rPr lang="fr-FR" sz="2400" b="1" dirty="0" err="1">
                <a:solidFill>
                  <a:srgbClr val="3D2683"/>
                </a:solidFill>
              </a:rPr>
              <a:t>else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64AEA7-1744-4837-B1EF-EF9540FE8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775" y="1655762"/>
            <a:ext cx="5394325" cy="4933071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EB3E07B-ECA7-4F31-A88B-59774DF88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912" y="5236566"/>
            <a:ext cx="2447925" cy="838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65AF8E-118C-4875-9F8E-C4A0A787C243}"/>
              </a:ext>
            </a:extLst>
          </p:cNvPr>
          <p:cNvSpPr/>
          <p:nvPr/>
        </p:nvSpPr>
        <p:spPr>
          <a:xfrm>
            <a:off x="9708349" y="5246288"/>
            <a:ext cx="907264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47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Conditional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switch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for multiple </a:t>
            </a:r>
            <a:r>
              <a:rPr lang="fr-FR" sz="2400" dirty="0" err="1"/>
              <a:t>nestings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Syntax</a:t>
            </a:r>
            <a:r>
              <a:rPr lang="fr-FR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1182988-EF8D-483C-B353-E923668F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76" y="3429000"/>
            <a:ext cx="9296400" cy="26384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37107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Conditional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switch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the value of the expression matches one of the </a:t>
            </a:r>
            <a:r>
              <a:rPr lang="en-US" sz="2400" b="1" dirty="0">
                <a:solidFill>
                  <a:srgbClr val="3D2683"/>
                </a:solidFill>
              </a:rPr>
              <a:t>case</a:t>
            </a:r>
            <a:r>
              <a:rPr lang="en-US" sz="2400" dirty="0"/>
              <a:t> values, the program executes the instructions of this </a:t>
            </a:r>
            <a:r>
              <a:rPr lang="en-US" sz="2400" b="1" dirty="0">
                <a:solidFill>
                  <a:srgbClr val="3D2683"/>
                </a:solidFill>
              </a:rPr>
              <a:t>case</a:t>
            </a:r>
            <a:r>
              <a:rPr lang="en-US" sz="2400" dirty="0"/>
              <a:t>, but also all those that follow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want to perform only the instructions of the concerned </a:t>
            </a:r>
            <a:r>
              <a:rPr lang="en-US" sz="2400" b="1" dirty="0">
                <a:solidFill>
                  <a:srgbClr val="3D2683"/>
                </a:solidFill>
              </a:rPr>
              <a:t>case</a:t>
            </a:r>
            <a:r>
              <a:rPr lang="en-US" sz="2400" dirty="0"/>
              <a:t>, you must add the </a:t>
            </a:r>
            <a:r>
              <a:rPr lang="en-US" sz="2400" b="1" dirty="0">
                <a:solidFill>
                  <a:srgbClr val="3D2683"/>
                </a:solidFill>
              </a:rPr>
              <a:t>break</a:t>
            </a:r>
            <a:r>
              <a:rPr lang="en-US" sz="2400" dirty="0"/>
              <a:t> keyword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73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Conditional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79BAD65-D338-4384-86EA-D0E54905D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471613"/>
            <a:ext cx="4348163" cy="5212504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A9C779-B353-49BB-AC1C-4E9845A3A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62" y="4352925"/>
            <a:ext cx="11715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5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Conditional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BA82DC-E437-48A2-A039-B6C46063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1640574"/>
            <a:ext cx="5314279" cy="4988915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3A60E0-15A9-4CB6-94D2-E1022AE84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553" y="4791075"/>
            <a:ext cx="11906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0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Gymnaste : anneaux avec un remplissage uni">
            <a:extLst>
              <a:ext uri="{FF2B5EF4-FFF2-40B4-BE49-F238E27FC236}">
                <a16:creationId xmlns:a16="http://schemas.microsoft.com/office/drawing/2014/main" id="{2A9FD581-7E9D-464E-AF01-8CAD9AF82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800" y="5122800"/>
            <a:ext cx="914400" cy="9144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1. Conditional Statements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</a:rPr>
              <a:t>Exercise</a:t>
            </a:r>
            <a:endParaRPr lang="fr-FR" sz="2400" b="1" dirty="0">
              <a:solidFill>
                <a:schemeClr val="bg1"/>
              </a:solidFill>
            </a:endParaRPr>
          </a:p>
          <a:p>
            <a:endParaRPr lang="fr-FR" sz="2400" b="1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Ask</a:t>
            </a:r>
            <a:r>
              <a:rPr lang="fr-FR" sz="2400" dirty="0">
                <a:solidFill>
                  <a:schemeClr val="bg1"/>
                </a:solidFill>
              </a:rPr>
              <a:t> an </a:t>
            </a:r>
            <a:r>
              <a:rPr lang="fr-FR" sz="2400" dirty="0" err="1">
                <a:solidFill>
                  <a:schemeClr val="bg1"/>
                </a:solidFill>
              </a:rPr>
              <a:t>integer</a:t>
            </a:r>
            <a:r>
              <a:rPr lang="fr-FR" sz="2400" dirty="0">
                <a:solidFill>
                  <a:schemeClr val="bg1"/>
                </a:solidFill>
              </a:rPr>
              <a:t> to the user</a:t>
            </a: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Display the month name according to the input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Manage wrong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18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1. Conditional Statements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1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Amélioration continue avec un remplissage uni">
            <a:extLst>
              <a:ext uri="{FF2B5EF4-FFF2-40B4-BE49-F238E27FC236}">
                <a16:creationId xmlns:a16="http://schemas.microsoft.com/office/drawing/2014/main" id="{711A4804-E62C-4C2C-9AEC-524320A8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6968" y="5199580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</a:t>
            </a:r>
            <a:r>
              <a:rPr lang="fr-FR" sz="5400" dirty="0" err="1">
                <a:solidFill>
                  <a:schemeClr val="bg1"/>
                </a:solidFill>
              </a:rPr>
              <a:t>Iterative</a:t>
            </a:r>
            <a:r>
              <a:rPr lang="fr-FR" sz="5400" dirty="0">
                <a:solidFill>
                  <a:schemeClr val="bg1"/>
                </a:solidFill>
              </a:rPr>
              <a:t> </a:t>
            </a:r>
            <a:r>
              <a:rPr lang="fr-FR" sz="5400" dirty="0" err="1">
                <a:solidFill>
                  <a:schemeClr val="bg1"/>
                </a:solidFill>
              </a:rPr>
              <a:t>Statements</a:t>
            </a:r>
            <a:endParaRPr lang="fr-FR" sz="5400" dirty="0">
              <a:solidFill>
                <a:schemeClr val="bg1"/>
              </a:solidFill>
            </a:endParaRPr>
          </a:p>
          <a:p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5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for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Syntax</a:t>
            </a:r>
            <a:r>
              <a:rPr lang="fr-FR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E8388D-9FD1-4FCA-83B3-5C4BD1781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363" y="2379238"/>
            <a:ext cx="8734425" cy="1704975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40C683-384B-4E8D-8AFF-5BA2E1758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379" y="4183590"/>
            <a:ext cx="2592742" cy="25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for</a:t>
            </a:r>
          </a:p>
          <a:p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95FA99-B44F-4EF5-AA8A-7C680266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275" y="1492249"/>
            <a:ext cx="1600200" cy="50006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7CE08D7-8E49-462D-9A8F-DAED37103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2163594"/>
            <a:ext cx="6477000" cy="300037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73170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Manage conditions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2800" dirty="0" err="1">
                <a:solidFill>
                  <a:schemeClr val="bg1"/>
                </a:solidFill>
              </a:rPr>
              <a:t>Handle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loops</a:t>
            </a:r>
            <a:endParaRPr lang="fr-FR" sz="2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341566" y="412506"/>
            <a:ext cx="3496168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Course Objectives</a:t>
            </a:r>
          </a:p>
        </p:txBody>
      </p:sp>
      <p:pic>
        <p:nvPicPr>
          <p:cNvPr id="3" name="Graphique 2" descr="Mille avec un remplissage uni">
            <a:extLst>
              <a:ext uri="{FF2B5EF4-FFF2-40B4-BE49-F238E27FC236}">
                <a16:creationId xmlns:a16="http://schemas.microsoft.com/office/drawing/2014/main" id="{0E290023-CE38-4438-8DF3-3A6338B9A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056" y="51924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for</a:t>
            </a:r>
          </a:p>
          <a:p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1147C76-1892-4FA3-9D2A-C195FD60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341" y="548162"/>
            <a:ext cx="534600" cy="6172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3AC4CD6-8D56-458B-9AD2-351944776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50" y="2143599"/>
            <a:ext cx="6324600" cy="29813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158043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while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Syntax</a:t>
            </a:r>
            <a:r>
              <a:rPr lang="fr-FR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long as the condition is verified, it allows the repetition of the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forget to modify the value of the expression in the instructions to be repeated, otherwise you will have an infinite number of iterations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92BF9D-40B7-4B0E-B003-5698CB032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8" y="2379238"/>
            <a:ext cx="8258175" cy="16478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194577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while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ADC90E-5DBD-4F57-BF8F-410CB18C7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16" y="4247931"/>
            <a:ext cx="3990975" cy="17907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602FE17-B7B2-47BA-B980-5442E7E31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37" y="1700212"/>
            <a:ext cx="6305550" cy="4638675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49E88D-C0FF-403A-8DC8-DFD6ECD39E8B}"/>
              </a:ext>
            </a:extLst>
          </p:cNvPr>
          <p:cNvSpPr/>
          <p:nvPr/>
        </p:nvSpPr>
        <p:spPr>
          <a:xfrm>
            <a:off x="11108525" y="4302374"/>
            <a:ext cx="245276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E2BD0-95BE-4665-B99A-F628B77D691F}"/>
              </a:ext>
            </a:extLst>
          </p:cNvPr>
          <p:cNvSpPr/>
          <p:nvPr/>
        </p:nvSpPr>
        <p:spPr>
          <a:xfrm>
            <a:off x="11138287" y="4746874"/>
            <a:ext cx="245276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8DABD-93F9-4489-BDF6-612783E0031E}"/>
              </a:ext>
            </a:extLst>
          </p:cNvPr>
          <p:cNvSpPr/>
          <p:nvPr/>
        </p:nvSpPr>
        <p:spPr>
          <a:xfrm>
            <a:off x="11097886" y="5204323"/>
            <a:ext cx="497213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52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6002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do … </a:t>
            </a:r>
            <a:r>
              <a:rPr lang="fr-FR" sz="2400" b="1" dirty="0" err="1">
                <a:solidFill>
                  <a:srgbClr val="3D2683"/>
                </a:solidFill>
              </a:rPr>
              <a:t>while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Syntax</a:t>
            </a:r>
            <a:r>
              <a:rPr lang="fr-FR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the </a:t>
            </a:r>
            <a:r>
              <a:rPr lang="en-US" sz="2400" b="1" dirty="0">
                <a:solidFill>
                  <a:srgbClr val="3D2683"/>
                </a:solidFill>
              </a:rPr>
              <a:t>while</a:t>
            </a:r>
            <a:r>
              <a:rPr lang="en-US" sz="2400" dirty="0"/>
              <a:t> structure the condition is evaluated before the iteration and in the </a:t>
            </a:r>
            <a:r>
              <a:rPr lang="en-US" sz="2400" b="1" dirty="0">
                <a:solidFill>
                  <a:srgbClr val="3D2683"/>
                </a:solidFill>
              </a:rPr>
              <a:t>do ... while</a:t>
            </a:r>
            <a:r>
              <a:rPr lang="en-US" sz="2400" dirty="0"/>
              <a:t> structure it is evaluated after; so, we always have at least one iteration with the </a:t>
            </a:r>
            <a:r>
              <a:rPr lang="en-US" sz="2400" b="1" dirty="0">
                <a:solidFill>
                  <a:srgbClr val="3D2683"/>
                </a:solidFill>
              </a:rPr>
              <a:t>do ... while</a:t>
            </a:r>
            <a:r>
              <a:rPr lang="en-US" sz="2400" dirty="0"/>
              <a:t> structure</a:t>
            </a:r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2F453B3-F04C-40C8-B098-BCFDBF49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26" y="2352675"/>
            <a:ext cx="8267700" cy="173355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1856337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FC430F-F612-4682-9443-9993F0F8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7" y="1700212"/>
            <a:ext cx="6305550" cy="4648200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do … </a:t>
            </a:r>
            <a:r>
              <a:rPr lang="fr-FR" sz="2400" b="1" dirty="0" err="1">
                <a:solidFill>
                  <a:srgbClr val="3D2683"/>
                </a:solidFill>
              </a:rPr>
              <a:t>while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ADC90E-5DBD-4F57-BF8F-410CB18C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216" y="4247931"/>
            <a:ext cx="3990975" cy="1790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00D4FA-934E-48E3-BCDF-20D633E36987}"/>
              </a:ext>
            </a:extLst>
          </p:cNvPr>
          <p:cNvSpPr/>
          <p:nvPr/>
        </p:nvSpPr>
        <p:spPr>
          <a:xfrm>
            <a:off x="11122624" y="4302374"/>
            <a:ext cx="245276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EFF19-D353-4B63-B3BE-E497D01B6042}"/>
              </a:ext>
            </a:extLst>
          </p:cNvPr>
          <p:cNvSpPr/>
          <p:nvPr/>
        </p:nvSpPr>
        <p:spPr>
          <a:xfrm>
            <a:off x="11122624" y="4745287"/>
            <a:ext cx="245276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1A8C4-D468-46E3-B135-9E584404A780}"/>
              </a:ext>
            </a:extLst>
          </p:cNvPr>
          <p:cNvSpPr/>
          <p:nvPr/>
        </p:nvSpPr>
        <p:spPr>
          <a:xfrm>
            <a:off x="11122623" y="5209834"/>
            <a:ext cx="464539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771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do … </a:t>
            </a:r>
            <a:r>
              <a:rPr lang="fr-FR" sz="2400" b="1" dirty="0" err="1">
                <a:solidFill>
                  <a:srgbClr val="3D2683"/>
                </a:solidFill>
              </a:rPr>
              <a:t>while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AFA2A1-B293-4C2B-9231-206D5ECD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07" y="5597524"/>
            <a:ext cx="3819525" cy="8953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0BE5596-D0A3-47EE-9D6C-0EACDBC70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55391"/>
            <a:ext cx="4816141" cy="3547218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A3BC617-E6E5-4F9A-8A68-65BFE322A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793" y="5816599"/>
            <a:ext cx="2047875" cy="4572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7FB2D38-366A-40F7-9766-020E652C4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661" y="1656553"/>
            <a:ext cx="4816141" cy="3557542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9989A2-48C8-4A59-865E-C87511467FFA}"/>
              </a:ext>
            </a:extLst>
          </p:cNvPr>
          <p:cNvSpPr/>
          <p:nvPr/>
        </p:nvSpPr>
        <p:spPr>
          <a:xfrm>
            <a:off x="4821577" y="5631214"/>
            <a:ext cx="245276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81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Nested</a:t>
            </a:r>
            <a:r>
              <a:rPr lang="fr-FR" sz="2400" b="1" dirty="0">
                <a:solidFill>
                  <a:srgbClr val="3D2683"/>
                </a:solidFill>
              </a:rPr>
              <a:t> </a:t>
            </a:r>
            <a:r>
              <a:rPr lang="fr-FR" sz="2400" b="1" dirty="0" err="1">
                <a:solidFill>
                  <a:srgbClr val="3D2683"/>
                </a:solidFill>
              </a:rPr>
              <a:t>loops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5A0311-A30F-4AEA-8F59-453E7D99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538" y="509588"/>
            <a:ext cx="1919528" cy="6096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36F2B7F-3C27-44FC-B95A-1B5EB2AE5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1938118"/>
            <a:ext cx="7981950" cy="43148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088376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11542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break and continue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Use the </a:t>
            </a:r>
            <a:r>
              <a:rPr lang="fr-FR" sz="2400" b="1" dirty="0">
                <a:solidFill>
                  <a:srgbClr val="3D2683"/>
                </a:solidFill>
              </a:rPr>
              <a:t>break</a:t>
            </a:r>
            <a:r>
              <a:rPr lang="fr-FR" sz="2400" dirty="0"/>
              <a:t> keyword to exit a </a:t>
            </a:r>
            <a:r>
              <a:rPr lang="fr-FR" sz="2400" dirty="0" err="1"/>
              <a:t>loop</a:t>
            </a:r>
            <a:r>
              <a:rPr lang="fr-FR" sz="2400" dirty="0"/>
              <a:t> </a:t>
            </a:r>
            <a:r>
              <a:rPr lang="en-US" sz="2400" dirty="0"/>
              <a:t>and cause the early termination of its instructions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394D574-321B-45FE-A6BF-3C0F6658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975" y="3979265"/>
            <a:ext cx="1219200" cy="17811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2EE320A-1189-4C67-8350-976AE2526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720855"/>
            <a:ext cx="5334000" cy="3772019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793465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38D6C73-FDE9-4F15-BE29-EC77ED9A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20855"/>
            <a:ext cx="5363729" cy="3772019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1154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break and continue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Use the </a:t>
            </a:r>
            <a:r>
              <a:rPr lang="fr-FR" sz="2400" b="1" dirty="0">
                <a:solidFill>
                  <a:srgbClr val="3D2683"/>
                </a:solidFill>
              </a:rPr>
              <a:t>continue</a:t>
            </a:r>
            <a:r>
              <a:rPr lang="fr-FR" sz="2400" dirty="0"/>
              <a:t> keyword </a:t>
            </a:r>
            <a:r>
              <a:rPr lang="en-US" sz="2400" dirty="0"/>
              <a:t>to cause a jump to the next iteration of the loop</a:t>
            </a:r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C2890AE-7790-41D7-AA27-B6D0D0DF2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076" y="2459565"/>
            <a:ext cx="1015096" cy="41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83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8383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D2683"/>
                </a:solidFill>
              </a:rPr>
              <a:t>Bonus: emptying the input buffer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Remember</a:t>
            </a:r>
            <a:r>
              <a:rPr lang="fr-FR" sz="2400" dirty="0"/>
              <a:t> the </a:t>
            </a:r>
            <a:r>
              <a:rPr lang="fr-FR" sz="2400" dirty="0" err="1"/>
              <a:t>following</a:t>
            </a:r>
            <a:r>
              <a:rPr lang="fr-FR" sz="2400" dirty="0"/>
              <a:t> line: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 err="1">
                <a:solidFill>
                  <a:srgbClr val="3D2683"/>
                </a:solidFill>
              </a:rPr>
              <a:t>scanf</a:t>
            </a:r>
            <a:r>
              <a:rPr lang="en-US" sz="2400" dirty="0"/>
              <a:t> function works with a buffer: the entered characters are first stored in a memory area, and are available for the </a:t>
            </a:r>
            <a:r>
              <a:rPr lang="en-US" sz="2400" b="1" dirty="0" err="1">
                <a:solidFill>
                  <a:srgbClr val="3D2683"/>
                </a:solidFill>
              </a:rPr>
              <a:t>scanf</a:t>
            </a:r>
            <a:r>
              <a:rPr lang="en-US" sz="2400" dirty="0"/>
              <a:t> function only after pressing the “</a:t>
            </a:r>
            <a:r>
              <a:rPr lang="en-US" sz="2400" b="1" dirty="0">
                <a:solidFill>
                  <a:srgbClr val="3D2683"/>
                </a:solidFill>
              </a:rPr>
              <a:t>Enter</a:t>
            </a:r>
            <a:r>
              <a:rPr lang="en-US" sz="2400" dirty="0"/>
              <a:t>”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leaves in the buffer the "</a:t>
            </a:r>
            <a:r>
              <a:rPr lang="en-US" sz="2400" b="1" dirty="0">
                <a:solidFill>
                  <a:srgbClr val="3D2683"/>
                </a:solidFill>
              </a:rPr>
              <a:t>Enter</a:t>
            </a:r>
            <a:r>
              <a:rPr lang="en-US" sz="2400" dirty="0"/>
              <a:t>" character necessary for the validation of the input, and the next input will start with this character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9FB798-3745-411D-A375-6019051C3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2319337"/>
            <a:ext cx="2676525" cy="3905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20320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E13F7521-3887-48B5-BE61-2381EEED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1. </a:t>
            </a:r>
            <a:r>
              <a:rPr lang="fr-FR" sz="2800" dirty="0" err="1">
                <a:solidFill>
                  <a:schemeClr val="bg1"/>
                </a:solidFill>
              </a:rPr>
              <a:t>Conditional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Statements</a:t>
            </a: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2. </a:t>
            </a:r>
            <a:r>
              <a:rPr lang="fr-FR" sz="2800" dirty="0" err="1">
                <a:solidFill>
                  <a:schemeClr val="bg1"/>
                </a:solidFill>
              </a:rPr>
              <a:t>Iterative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Statements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341566" y="412506"/>
            <a:ext cx="3496168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Course Plan</a:t>
            </a:r>
          </a:p>
        </p:txBody>
      </p:sp>
    </p:spTree>
    <p:extLst>
      <p:ext uri="{BB962C8B-B14F-4D97-AF65-F5344CB8AC3E}">
        <p14:creationId xmlns:p14="http://schemas.microsoft.com/office/powerpoint/2010/main" val="2918982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1154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D2683"/>
                </a:solidFill>
              </a:rPr>
              <a:t>Bonus: emptying the input buffer</a:t>
            </a:r>
          </a:p>
          <a:p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7FA2A2A-4F2C-4ED7-A7BF-972CEC589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187" y="1596649"/>
            <a:ext cx="2977850" cy="49953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604EE9-6629-4883-900D-1BCC6D9E3D71}"/>
              </a:ext>
            </a:extLst>
          </p:cNvPr>
          <p:cNvSpPr/>
          <p:nvPr/>
        </p:nvSpPr>
        <p:spPr>
          <a:xfrm>
            <a:off x="10351099" y="1596649"/>
            <a:ext cx="245276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1A548E-F095-4F28-9454-9A07196C98D5}"/>
              </a:ext>
            </a:extLst>
          </p:cNvPr>
          <p:cNvSpPr/>
          <p:nvPr/>
        </p:nvSpPr>
        <p:spPr>
          <a:xfrm>
            <a:off x="10351099" y="3720689"/>
            <a:ext cx="245276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8DFE0-7960-478F-9C5C-F5F5E8E688E6}"/>
              </a:ext>
            </a:extLst>
          </p:cNvPr>
          <p:cNvSpPr/>
          <p:nvPr/>
        </p:nvSpPr>
        <p:spPr>
          <a:xfrm>
            <a:off x="10351099" y="5876279"/>
            <a:ext cx="245276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84C4A9-19A6-4AD4-AEE7-B6899D1F6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7" y="1749013"/>
            <a:ext cx="6524625" cy="466725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4252777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9A19B0F-57DE-43D7-B8B5-0CF91B3F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09" y="258418"/>
            <a:ext cx="3242658" cy="584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Iterative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11542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D2683"/>
                </a:solidFill>
              </a:rPr>
              <a:t>Bonus: emptying the input buffer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You must </a:t>
            </a:r>
            <a:r>
              <a:rPr lang="fr-FR" sz="2400" dirty="0" err="1"/>
              <a:t>empty</a:t>
            </a:r>
            <a:r>
              <a:rPr lang="fr-FR" sz="2400" dirty="0"/>
              <a:t> the input buffer!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604EE9-6629-4883-900D-1BCC6D9E3D71}"/>
              </a:ext>
            </a:extLst>
          </p:cNvPr>
          <p:cNvSpPr/>
          <p:nvPr/>
        </p:nvSpPr>
        <p:spPr>
          <a:xfrm>
            <a:off x="10406213" y="279275"/>
            <a:ext cx="245276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1A548E-F095-4F28-9454-9A07196C98D5}"/>
              </a:ext>
            </a:extLst>
          </p:cNvPr>
          <p:cNvSpPr/>
          <p:nvPr/>
        </p:nvSpPr>
        <p:spPr>
          <a:xfrm>
            <a:off x="10406213" y="1524616"/>
            <a:ext cx="245276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8DFE0-7960-478F-9C5C-F5F5E8E688E6}"/>
              </a:ext>
            </a:extLst>
          </p:cNvPr>
          <p:cNvSpPr/>
          <p:nvPr/>
        </p:nvSpPr>
        <p:spPr>
          <a:xfrm>
            <a:off x="10406213" y="2775661"/>
            <a:ext cx="245276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66D9F2-A56A-4C28-84B8-22185515E26F}"/>
              </a:ext>
            </a:extLst>
          </p:cNvPr>
          <p:cNvSpPr/>
          <p:nvPr/>
        </p:nvSpPr>
        <p:spPr>
          <a:xfrm>
            <a:off x="10406213" y="4026577"/>
            <a:ext cx="245276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C367C4-FBD7-419F-8DE7-E1F2F08C2D4B}"/>
              </a:ext>
            </a:extLst>
          </p:cNvPr>
          <p:cNvSpPr/>
          <p:nvPr/>
        </p:nvSpPr>
        <p:spPr>
          <a:xfrm>
            <a:off x="10406213" y="5277527"/>
            <a:ext cx="245276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844741B-2C50-4D04-9194-1420B91A6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2368326"/>
            <a:ext cx="5472113" cy="4214248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459DAC1-4367-4BAC-B4B4-253094E99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616" y="6396836"/>
            <a:ext cx="4638675" cy="371475"/>
          </a:xfrm>
          <a:prstGeom prst="rect">
            <a:avLst/>
          </a:prstGeom>
          <a:ln>
            <a:solidFill>
              <a:srgbClr val="3D2683"/>
            </a:solidFill>
          </a:ln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E7C00DF-FE1A-4B91-AB17-7A8A00E1668D}"/>
              </a:ext>
            </a:extLst>
          </p:cNvPr>
          <p:cNvCxnSpPr>
            <a:endCxn id="16" idx="1"/>
          </p:cNvCxnSpPr>
          <p:nvPr/>
        </p:nvCxnSpPr>
        <p:spPr>
          <a:xfrm>
            <a:off x="4381500" y="5277527"/>
            <a:ext cx="2642116" cy="1305047"/>
          </a:xfrm>
          <a:prstGeom prst="line">
            <a:avLst/>
          </a:prstGeom>
          <a:ln>
            <a:solidFill>
              <a:srgbClr val="3D26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EDC207E-EA1F-45E8-8229-EA5A12EDD188}"/>
              </a:ext>
            </a:extLst>
          </p:cNvPr>
          <p:cNvCxnSpPr/>
          <p:nvPr/>
        </p:nvCxnSpPr>
        <p:spPr>
          <a:xfrm>
            <a:off x="4381500" y="5143500"/>
            <a:ext cx="0" cy="271814"/>
          </a:xfrm>
          <a:prstGeom prst="line">
            <a:avLst/>
          </a:prstGeom>
          <a:ln>
            <a:solidFill>
              <a:srgbClr val="3D26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89B52F8-24FB-4BD2-8B50-B986A628C7DA}"/>
              </a:ext>
            </a:extLst>
          </p:cNvPr>
          <p:cNvSpPr txBox="1"/>
          <p:nvPr/>
        </p:nvSpPr>
        <p:spPr>
          <a:xfrm>
            <a:off x="5733653" y="566749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3D2683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025093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Gymnaste : anneaux avec un remplissage uni">
            <a:extLst>
              <a:ext uri="{FF2B5EF4-FFF2-40B4-BE49-F238E27FC236}">
                <a16:creationId xmlns:a16="http://schemas.microsoft.com/office/drawing/2014/main" id="{2A9FD581-7E9D-464E-AF01-8CAD9AF82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800" y="5122800"/>
            <a:ext cx="914400" cy="9144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2. Iterative Statements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</a:rPr>
              <a:t>Exercise</a:t>
            </a:r>
            <a:endParaRPr lang="fr-FR" sz="2400" b="1" dirty="0">
              <a:solidFill>
                <a:schemeClr val="bg1"/>
              </a:solidFill>
            </a:endParaRPr>
          </a:p>
          <a:p>
            <a:endParaRPr lang="fr-FR" sz="2400" b="1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Ask the user to enter several numbers</a:t>
            </a: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Stop the input process when the user enters “</a:t>
            </a:r>
            <a:r>
              <a:rPr lang="en-US" sz="2400" b="1" dirty="0">
                <a:solidFill>
                  <a:schemeClr val="bg1"/>
                </a:solidFill>
                <a:ea typeface="ＭＳ Ｐゴシック" pitchFamily="34" charset="-128"/>
              </a:rPr>
              <a:t>0</a:t>
            </a: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Display the sum of the numbers</a:t>
            </a:r>
          </a:p>
        </p:txBody>
      </p:sp>
    </p:spTree>
    <p:extLst>
      <p:ext uri="{BB962C8B-B14F-4D97-AF65-F5344CB8AC3E}">
        <p14:creationId xmlns:p14="http://schemas.microsoft.com/office/powerpoint/2010/main" val="2640269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2. Iterative Statements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4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Thank you for your attention</a:t>
            </a:r>
            <a:endParaRPr lang="fr-F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  <p:pic>
        <p:nvPicPr>
          <p:cNvPr id="4" name="Graphique 3" descr="Drapeau de course contour">
            <a:extLst>
              <a:ext uri="{FF2B5EF4-FFF2-40B4-BE49-F238E27FC236}">
                <a16:creationId xmlns:a16="http://schemas.microsoft.com/office/drawing/2014/main" id="{AF04FBE9-E978-430E-A789-A6C91CDF8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5400" y="2244783"/>
            <a:ext cx="1981200" cy="19812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9183F03-51EF-4212-ACB1-9629761DBEC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 Developer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B370E4-D19E-4DFE-925D-B92A70C75772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</a:rPr>
              <a:t>Conditional</a:t>
            </a:r>
            <a:r>
              <a:rPr lang="fr-FR" sz="2400" b="1" dirty="0">
                <a:solidFill>
                  <a:schemeClr val="bg1"/>
                </a:solidFill>
              </a:rPr>
              <a:t> and </a:t>
            </a:r>
            <a:r>
              <a:rPr lang="fr-FR" sz="2400" b="1" dirty="0" err="1">
                <a:solidFill>
                  <a:schemeClr val="bg1"/>
                </a:solidFill>
              </a:rPr>
              <a:t>Iterative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b="1" dirty="0" err="1">
                <a:solidFill>
                  <a:schemeClr val="bg1"/>
                </a:solidFill>
              </a:rPr>
              <a:t>Statements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3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Presse-papiers mixte avec un remplissage uni">
            <a:extLst>
              <a:ext uri="{FF2B5EF4-FFF2-40B4-BE49-F238E27FC236}">
                <a16:creationId xmlns:a16="http://schemas.microsoft.com/office/drawing/2014/main" id="{EDE81126-4BB9-4A95-A705-F1DE8C6AB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800" y="5199580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1. </a:t>
            </a:r>
            <a:r>
              <a:rPr lang="fr-FR" sz="5400" dirty="0" err="1">
                <a:solidFill>
                  <a:schemeClr val="bg1"/>
                </a:solidFill>
              </a:rPr>
              <a:t>Conditional</a:t>
            </a:r>
            <a:r>
              <a:rPr lang="fr-FR" sz="5400" dirty="0">
                <a:solidFill>
                  <a:schemeClr val="bg1"/>
                </a:solidFill>
              </a:rPr>
              <a:t> </a:t>
            </a:r>
            <a:r>
              <a:rPr lang="fr-FR" sz="5400" dirty="0" err="1">
                <a:solidFill>
                  <a:schemeClr val="bg1"/>
                </a:solidFill>
              </a:rPr>
              <a:t>Statements</a:t>
            </a:r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Conditional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if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make a choice, use </a:t>
            </a:r>
            <a:r>
              <a:rPr lang="en-US" sz="2400" b="1" dirty="0">
                <a:solidFill>
                  <a:srgbClr val="3D2683"/>
                </a:solidFill>
              </a:rPr>
              <a:t>if</a:t>
            </a:r>
            <a:r>
              <a:rPr lang="en-US" sz="2400" dirty="0"/>
              <a:t> statement:</a:t>
            </a:r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One or more conditions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Create instruction blocks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One or more instruction blocks</a:t>
            </a:r>
          </a:p>
          <a:p>
            <a:pPr lvl="1"/>
            <a:endParaRPr lang="en-US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Syntax</a:t>
            </a:r>
            <a:r>
              <a:rPr lang="fr-FR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228271-5F34-4E12-852C-5D4DFB86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351" y="4960340"/>
            <a:ext cx="8172450" cy="171450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80891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Conditional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4AC46E8-8407-4935-B001-E1DC93F3C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282" y="5346102"/>
            <a:ext cx="3352800" cy="9429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C3C160D-5CF3-4B85-AEA0-A7BB47D45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63" y="1826614"/>
            <a:ext cx="5248275" cy="399097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71898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Conditional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if … </a:t>
            </a:r>
            <a:r>
              <a:rPr lang="fr-FR" sz="2400" b="1" dirty="0" err="1">
                <a:solidFill>
                  <a:srgbClr val="3D2683"/>
                </a:solidFill>
              </a:rPr>
              <a:t>else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Syntax</a:t>
            </a:r>
            <a:r>
              <a:rPr lang="fr-FR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ACE7DF-588B-4C09-B483-CB041516F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2379238"/>
            <a:ext cx="11820525" cy="437197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19497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Conditional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if … </a:t>
            </a:r>
            <a:r>
              <a:rPr lang="fr-FR" sz="2400" b="1" dirty="0" err="1">
                <a:solidFill>
                  <a:srgbClr val="3D2683"/>
                </a:solidFill>
              </a:rPr>
              <a:t>else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ED2C46-B4C3-48AA-9B4B-AE52A5307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319" y="1537558"/>
            <a:ext cx="5040481" cy="5091914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CF1269-84AC-4B8A-8D42-51CB605D5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140" y="4995955"/>
            <a:ext cx="3133725" cy="13049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65AF8E-118C-4875-9F8E-C4A0A787C243}"/>
              </a:ext>
            </a:extLst>
          </p:cNvPr>
          <p:cNvSpPr/>
          <p:nvPr/>
        </p:nvSpPr>
        <p:spPr>
          <a:xfrm>
            <a:off x="8746324" y="4995956"/>
            <a:ext cx="667551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48FA9-D008-49F4-8FC6-AD1183167D87}"/>
              </a:ext>
            </a:extLst>
          </p:cNvPr>
          <p:cNvSpPr/>
          <p:nvPr/>
        </p:nvSpPr>
        <p:spPr>
          <a:xfrm>
            <a:off x="8739973" y="5440456"/>
            <a:ext cx="905677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26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Conditional Statements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if … </a:t>
            </a:r>
            <a:r>
              <a:rPr lang="fr-FR" sz="2400" b="1" dirty="0" err="1">
                <a:solidFill>
                  <a:srgbClr val="3D2683"/>
                </a:solidFill>
              </a:rPr>
              <a:t>else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CF1269-84AC-4B8A-8D42-51CB605D5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140" y="4995955"/>
            <a:ext cx="3133725" cy="13049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65AF8E-118C-4875-9F8E-C4A0A787C243}"/>
              </a:ext>
            </a:extLst>
          </p:cNvPr>
          <p:cNvSpPr/>
          <p:nvPr/>
        </p:nvSpPr>
        <p:spPr>
          <a:xfrm>
            <a:off x="8746324" y="4995956"/>
            <a:ext cx="667551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48FA9-D008-49F4-8FC6-AD1183167D87}"/>
              </a:ext>
            </a:extLst>
          </p:cNvPr>
          <p:cNvSpPr/>
          <p:nvPr/>
        </p:nvSpPr>
        <p:spPr>
          <a:xfrm>
            <a:off x="8739973" y="5440456"/>
            <a:ext cx="905677" cy="31582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20A1D03-E037-467F-A580-7349B7EB4B4C}"/>
              </a:ext>
            </a:extLst>
          </p:cNvPr>
          <p:cNvSpPr txBox="1"/>
          <p:nvPr/>
        </p:nvSpPr>
        <p:spPr>
          <a:xfrm>
            <a:off x="6903199" y="3295181"/>
            <a:ext cx="509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… or use the </a:t>
            </a:r>
            <a:r>
              <a:rPr lang="fr-FR" sz="2400" dirty="0" err="1"/>
              <a:t>conditional</a:t>
            </a:r>
            <a:r>
              <a:rPr lang="fr-FR" sz="2400" dirty="0"/>
              <a:t> </a:t>
            </a:r>
            <a:r>
              <a:rPr lang="fr-FR" sz="2400" dirty="0" err="1"/>
              <a:t>operator</a:t>
            </a:r>
            <a:r>
              <a:rPr lang="fr-FR" sz="2400" dirty="0"/>
              <a:t> </a:t>
            </a:r>
            <a:r>
              <a:rPr lang="fr-FR" sz="2400" dirty="0" err="1"/>
              <a:t>here</a:t>
            </a:r>
            <a:r>
              <a:rPr lang="fr-FR" sz="2400" dirty="0"/>
              <a:t>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FC1EF5-F88E-4C00-807C-03E68290B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135" y="1721186"/>
            <a:ext cx="5610225" cy="43148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629423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545</Words>
  <Application>Microsoft Office PowerPoint</Application>
  <PresentationFormat>Grand écran</PresentationFormat>
  <Paragraphs>205</Paragraphs>
  <Slides>34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C Developer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benjamin.labastie@supinfo.com</dc:creator>
  <cp:lastModifiedBy>Benjamin Labastie</cp:lastModifiedBy>
  <cp:revision>248</cp:revision>
  <dcterms:created xsi:type="dcterms:W3CDTF">2021-02-04T09:09:06Z</dcterms:created>
  <dcterms:modified xsi:type="dcterms:W3CDTF">2021-07-26T22:50:12Z</dcterms:modified>
</cp:coreProperties>
</file>