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70" r:id="rId4"/>
    <p:sldId id="267" r:id="rId5"/>
    <p:sldId id="271" r:id="rId6"/>
    <p:sldId id="435" r:id="rId7"/>
    <p:sldId id="434" r:id="rId8"/>
    <p:sldId id="436" r:id="rId9"/>
    <p:sldId id="437" r:id="rId10"/>
    <p:sldId id="440" r:id="rId11"/>
    <p:sldId id="439" r:id="rId12"/>
    <p:sldId id="441" r:id="rId13"/>
    <p:sldId id="442" r:id="rId14"/>
    <p:sldId id="479" r:id="rId15"/>
    <p:sldId id="443" r:id="rId16"/>
    <p:sldId id="444" r:id="rId17"/>
    <p:sldId id="445" r:id="rId18"/>
    <p:sldId id="446" r:id="rId19"/>
    <p:sldId id="447" r:id="rId20"/>
    <p:sldId id="448" r:id="rId21"/>
    <p:sldId id="449" r:id="rId22"/>
    <p:sldId id="450" r:id="rId23"/>
    <p:sldId id="451" r:id="rId24"/>
    <p:sldId id="544" r:id="rId25"/>
    <p:sldId id="452" r:id="rId26"/>
    <p:sldId id="278" r:id="rId27"/>
    <p:sldId id="279" r:id="rId28"/>
    <p:sldId id="379"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5" r:id="rId42"/>
    <p:sldId id="466" r:id="rId43"/>
    <p:sldId id="467" r:id="rId44"/>
    <p:sldId id="468" r:id="rId45"/>
    <p:sldId id="469" r:id="rId46"/>
    <p:sldId id="470" r:id="rId47"/>
    <p:sldId id="471" r:id="rId48"/>
    <p:sldId id="472" r:id="rId49"/>
    <p:sldId id="473" r:id="rId50"/>
    <p:sldId id="474" r:id="rId51"/>
    <p:sldId id="475" r:id="rId52"/>
    <p:sldId id="369" r:id="rId53"/>
    <p:sldId id="292" r:id="rId54"/>
    <p:sldId id="421" r:id="rId55"/>
    <p:sldId id="476" r:id="rId56"/>
    <p:sldId id="422" r:id="rId57"/>
    <p:sldId id="477" r:id="rId58"/>
    <p:sldId id="478" r:id="rId59"/>
    <p:sldId id="433" r:id="rId60"/>
    <p:sldId id="304"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2683"/>
    <a:srgbClr val="0000A0"/>
    <a:srgbClr val="F000F0"/>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78" autoAdjust="0"/>
    <p:restoredTop sz="94947" autoAdjust="0"/>
  </p:normalViewPr>
  <p:slideViewPr>
    <p:cSldViewPr snapToGrid="0" snapToObjects="1">
      <p:cViewPr varScale="1">
        <p:scale>
          <a:sx n="108" d="100"/>
          <a:sy n="108" d="100"/>
        </p:scale>
        <p:origin x="1104" y="1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4D0C-1CB1-E645-87B8-5887239B9ECD}" type="datetimeFigureOut">
              <a:rPr lang="fr-FR" smtClean="0"/>
              <a:t>27/07/2021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1237-63C0-2149-90AD-33FFCF7C8578}" type="slidenum">
              <a:rPr lang="fr-FR" smtClean="0"/>
              <a:t>‹N°›</a:t>
            </a:fld>
            <a:endParaRPr lang="fr-FR"/>
          </a:p>
        </p:txBody>
      </p:sp>
    </p:spTree>
    <p:extLst>
      <p:ext uri="{BB962C8B-B14F-4D97-AF65-F5344CB8AC3E}">
        <p14:creationId xmlns:p14="http://schemas.microsoft.com/office/powerpoint/2010/main" val="7777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a:t>
            </a:fld>
            <a:endParaRPr lang="fr-FR"/>
          </a:p>
        </p:txBody>
      </p:sp>
    </p:spTree>
    <p:extLst>
      <p:ext uri="{BB962C8B-B14F-4D97-AF65-F5344CB8AC3E}">
        <p14:creationId xmlns:p14="http://schemas.microsoft.com/office/powerpoint/2010/main" val="105173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Or 65, but just keep it simple!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6</a:t>
            </a:fld>
            <a:endParaRPr lang="fr-FR"/>
          </a:p>
        </p:txBody>
      </p:sp>
    </p:spTree>
    <p:extLst>
      <p:ext uri="{BB962C8B-B14F-4D97-AF65-F5344CB8AC3E}">
        <p14:creationId xmlns:p14="http://schemas.microsoft.com/office/powerpoint/2010/main" val="1321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46</a:t>
            </a:fld>
            <a:endParaRPr lang="fr-FR"/>
          </a:p>
        </p:txBody>
      </p:sp>
    </p:spTree>
    <p:extLst>
      <p:ext uri="{BB962C8B-B14F-4D97-AF65-F5344CB8AC3E}">
        <p14:creationId xmlns:p14="http://schemas.microsoft.com/office/powerpoint/2010/main" val="340860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The C library function </a:t>
            </a:r>
            <a:r>
              <a:rPr lang="en-US" b="1" i="0" dirty="0">
                <a:solidFill>
                  <a:srgbClr val="000000"/>
                </a:solidFill>
                <a:effectLst/>
                <a:latin typeface="Arial" panose="020B0604020202020204" pitchFamily="34" charset="0"/>
              </a:rPr>
              <a:t>int rand(void)</a:t>
            </a:r>
            <a:r>
              <a:rPr lang="en-US" b="0" i="0" dirty="0">
                <a:solidFill>
                  <a:srgbClr val="000000"/>
                </a:solidFill>
                <a:effectLst/>
                <a:latin typeface="Arial" panose="020B0604020202020204" pitchFamily="34" charset="0"/>
              </a:rPr>
              <a:t> returns a pseudo-random number in the range of 0 to </a:t>
            </a:r>
            <a:r>
              <a:rPr lang="en-US" b="0" i="1" dirty="0">
                <a:solidFill>
                  <a:srgbClr val="000000"/>
                </a:solidFill>
                <a:effectLst/>
                <a:latin typeface="Arial" panose="020B0604020202020204" pitchFamily="34" charset="0"/>
              </a:rPr>
              <a:t>RAND_MAX</a:t>
            </a:r>
            <a:r>
              <a:rPr lang="en-US" b="0" i="0" dirty="0">
                <a:solidFill>
                  <a:srgbClr val="000000"/>
                </a:solidFill>
                <a:effectLst/>
                <a:latin typeface="Arial" panose="020B0604020202020204" pitchFamily="34" charset="0"/>
              </a:rPr>
              <a:t>.</a:t>
            </a:r>
          </a:p>
          <a:p>
            <a:pPr algn="just"/>
            <a:r>
              <a:rPr lang="en-US" b="0" i="1" dirty="0">
                <a:solidFill>
                  <a:srgbClr val="000000"/>
                </a:solidFill>
                <a:effectLst/>
                <a:latin typeface="Arial" panose="020B0604020202020204" pitchFamily="34" charset="0"/>
              </a:rPr>
              <a:t>RAND_MAX </a:t>
            </a:r>
            <a:r>
              <a:rPr lang="en-US" b="0" i="0" dirty="0">
                <a:solidFill>
                  <a:srgbClr val="000000"/>
                </a:solidFill>
                <a:effectLst/>
                <a:latin typeface="Arial" panose="020B0604020202020204" pitchFamily="34" charset="0"/>
              </a:rPr>
              <a:t>is a constant whose default value may vary between implementations, but it is granted to be at least 32767.</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52</a:t>
            </a:fld>
            <a:endParaRPr lang="fr-FR"/>
          </a:p>
        </p:txBody>
      </p:sp>
    </p:spTree>
    <p:extLst>
      <p:ext uri="{BB962C8B-B14F-4D97-AF65-F5344CB8AC3E}">
        <p14:creationId xmlns:p14="http://schemas.microsoft.com/office/powerpoint/2010/main" val="1048148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60</a:t>
            </a:fld>
            <a:endParaRPr lang="fr-FR"/>
          </a:p>
        </p:txBody>
      </p:sp>
    </p:spTree>
    <p:extLst>
      <p:ext uri="{BB962C8B-B14F-4D97-AF65-F5344CB8AC3E}">
        <p14:creationId xmlns:p14="http://schemas.microsoft.com/office/powerpoint/2010/main" val="160409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5FED-2507-6347-9B57-3FF5AFCD8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D8B847-1B82-BE49-A9A7-C3023CD2D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B611D94-0717-E14D-B19C-F142F7DBD343}"/>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DBD62BDA-0F08-504D-9BDA-A04B89E826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0C21CC-1B92-B44B-AE72-CDCCB2D831B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6414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EDC94-6368-2D4E-8A75-930EFDF09C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47BB-5DBD-034C-84DA-C86FA33B90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7FE81-3F94-FB4B-AB88-842AE52DCBEE}"/>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B151EDF4-8F0D-4644-BC7F-8EDA683F6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9F0B-3D1B-234B-8E0E-0005BA6EEB7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99213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FD2D733-6537-F246-9DD6-47A2CFFE25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ED1EB9-F8C4-6F42-9293-8EFB0A55D0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8BEE2-EC2A-B14D-8087-8A8A25C4DC17}"/>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26C088C9-8381-E84F-AEB6-0CE68238A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EFA170-D382-C048-933C-9BCF9266E4E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4024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51D4-1867-8845-820C-C21D7BCEC9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3841B2-2299-484D-98D4-2509FDD873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F3535-31CB-2243-9FD7-D6385CE3DE0D}"/>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B1828F9A-0BE6-2040-B200-CA9AD150D7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3960E-7BA0-5744-B871-2625A92460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79775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28FD5-3D75-FF4B-8910-57BF5A2780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4D373C-AC4E-4749-AF27-1D4F5473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4B37BF-0D5B-EE4F-B5D2-4991975BEABC}"/>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15CC8B85-AF4B-D347-9A59-97FD4522E6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0FD24F-150A-1443-9905-84B822D46C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454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38437-A9AA-1649-93B3-41C10243C8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052425-B188-F44E-AE00-4A68E5EA43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1B7208-E02E-5B44-B5B0-8F7E4329BF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479033-F7B2-3340-AA42-C9315CC63A98}"/>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9BC51178-4562-B14F-81E9-EEB57190D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B1059-2BD2-DE48-8A78-A1F0952EFC4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13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87D52-2FB1-1B49-AB3F-B878A6C6CEB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35322B7-F0A2-534D-A6BC-4D36CFB7E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541A8E-94B9-9948-9F7F-B59CE4A7A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7F5E04-45D9-0B41-A49B-C539BB240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5050A4-C507-9A4F-B6CE-71C0EC9B7E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AFD617-5DC0-7146-8644-37FDEF3C4611}"/>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8" name="Espace réservé du pied de page 7">
            <a:extLst>
              <a:ext uri="{FF2B5EF4-FFF2-40B4-BE49-F238E27FC236}">
                <a16:creationId xmlns:a16="http://schemas.microsoft.com/office/drawing/2014/main" id="{066D3D1A-4433-FB46-BCB3-2FC07477E3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BE2A0-7142-7944-9978-9CF0A02E57C9}"/>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5719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3AE92-F78E-674F-9897-3D26B7A9FD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AC96ECA-9486-6E4B-B4BC-7E76B34EFF98}"/>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4" name="Espace réservé du pied de page 3">
            <a:extLst>
              <a:ext uri="{FF2B5EF4-FFF2-40B4-BE49-F238E27FC236}">
                <a16:creationId xmlns:a16="http://schemas.microsoft.com/office/drawing/2014/main" id="{B8B4D8AF-4BB6-934B-A379-CBF84C9A41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8E009D-38CE-D34C-82BA-3182CA4F15F6}"/>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5855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844418-3E68-CA4E-AC8C-9D66D9255062}"/>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3" name="Espace réservé du pied de page 2">
            <a:extLst>
              <a:ext uri="{FF2B5EF4-FFF2-40B4-BE49-F238E27FC236}">
                <a16:creationId xmlns:a16="http://schemas.microsoft.com/office/drawing/2014/main" id="{ACD285BC-A399-C24D-9863-55D71A8255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BC877D-0D91-8442-9A72-AF3420B9465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3407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C8412-37C8-4B46-9CE8-3469F1893F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A9CD95-5780-714B-A453-63A2F345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D7CA0C-E415-F14F-9EF8-44A9C7C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97766-D919-5247-A55B-2A12BA74BE2E}"/>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DFB77295-5D11-2841-AC5B-84946CEA3B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AF8E56-0D31-804D-9F4F-DD615D5E8564}"/>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40501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4B13-E418-4E42-B170-1BC860212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349CDA-C85B-4F42-B8C6-26E684EDA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E92AAF-FCE8-F84A-8EB9-CC618F3F7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B83901-E98D-6B44-A440-F9809CD85A51}"/>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8AB5FCBB-5385-494D-A3C1-C59A68C9E9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4BFBC5-500C-E04C-A17A-AC6C64E82723}"/>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029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016B3E-7434-F444-85B1-81A3F66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6C2A833-B532-5441-8F6F-770D7BDE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D43F0-39EC-1047-86D5-82DFE14D5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D406F5D3-EF53-A447-B4AC-97397E1C3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542739-B2AF-EA41-A1C0-C7A7135E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FE8A8-8232-1F4D-846D-4EBDDCE93EEF}" type="slidenum">
              <a:rPr lang="fr-FR" smtClean="0"/>
              <a:t>‹N°›</a:t>
            </a:fld>
            <a:endParaRPr lang="fr-FR"/>
          </a:p>
        </p:txBody>
      </p:sp>
    </p:spTree>
    <p:extLst>
      <p:ext uri="{BB962C8B-B14F-4D97-AF65-F5344CB8AC3E}">
        <p14:creationId xmlns:p14="http://schemas.microsoft.com/office/powerpoint/2010/main" val="97810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0.svg"/></Relationships>
</file>

<file path=ppt/slides/_rels/slide5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3.sv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8221A-BD6C-D743-8F79-B5CC237B7B3A}"/>
              </a:ext>
            </a:extLst>
          </p:cNvPr>
          <p:cNvSpPr>
            <a:spLocks noGrp="1"/>
          </p:cNvSpPr>
          <p:nvPr>
            <p:ph type="ctrTitle"/>
          </p:nvPr>
        </p:nvSpPr>
        <p:spPr/>
        <p:txBody>
          <a:bodyPr/>
          <a:lstStyle/>
          <a:p>
            <a:r>
              <a:rPr lang="fr-FR" dirty="0">
                <a:solidFill>
                  <a:schemeClr val="bg1"/>
                </a:solidFill>
              </a:rPr>
              <a:t>C </a:t>
            </a:r>
            <a:r>
              <a:rPr lang="fr-FR" dirty="0" err="1">
                <a:solidFill>
                  <a:schemeClr val="bg1"/>
                </a:solidFill>
              </a:rPr>
              <a:t>Developer</a:t>
            </a:r>
            <a:endParaRPr lang="fr-FR" dirty="0">
              <a:solidFill>
                <a:schemeClr val="bg1"/>
              </a:solidFill>
            </a:endParaRPr>
          </a:p>
        </p:txBody>
      </p:sp>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normAutofit/>
          </a:bodyPr>
          <a:lstStyle/>
          <a:p>
            <a:r>
              <a:rPr lang="en-US" sz="3200" i="1" dirty="0">
                <a:solidFill>
                  <a:schemeClr val="bg1"/>
                </a:solidFill>
                <a:latin typeface="+mj-lt"/>
              </a:rPr>
              <a:t>Pointers</a:t>
            </a:r>
            <a:endParaRPr lang="fr-FR" sz="3200" i="1" dirty="0">
              <a:solidFill>
                <a:schemeClr val="bg1"/>
              </a:solidFill>
              <a:latin typeface="+mj-lt"/>
            </a:endParaRP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spTree>
    <p:extLst>
      <p:ext uri="{BB962C8B-B14F-4D97-AF65-F5344CB8AC3E}">
        <p14:creationId xmlns:p14="http://schemas.microsoft.com/office/powerpoint/2010/main" val="4086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a:solidFill>
                  <a:srgbClr val="3D2683"/>
                </a:solidFill>
              </a:rPr>
              <a:t>Variables and memory</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Given a variable, we can also access the address from which its content is stored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address operator “</a:t>
            </a:r>
            <a:r>
              <a:rPr lang="en-US" sz="2400" b="1" dirty="0">
                <a:solidFill>
                  <a:srgbClr val="3D2683"/>
                </a:solidFill>
              </a:rPr>
              <a:t>&amp;</a:t>
            </a:r>
            <a:r>
              <a:rPr lang="en-US" sz="2400" dirty="0"/>
              <a:t>” is used for that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Its use is very simple: this operator is followed by the variable name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already used it with </a:t>
            </a:r>
            <a:r>
              <a:rPr lang="en-US" sz="2400" b="1" dirty="0" err="1">
                <a:solidFill>
                  <a:srgbClr val="3D2683"/>
                </a:solidFill>
              </a:rPr>
              <a:t>scanf</a:t>
            </a:r>
            <a:endParaRPr lang="en-US"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3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Variables and memory</a:t>
            </a:r>
          </a:p>
          <a:p>
            <a:endParaRPr lang="fr-FR" sz="2400" b="1" dirty="0">
              <a:solidFill>
                <a:srgbClr val="3D2683"/>
              </a:solidFill>
            </a:endParaRPr>
          </a:p>
          <a:p>
            <a:pPr marL="342900" indent="-342900">
              <a:buFont typeface="Arial" panose="020B0604020202020204" pitchFamily="34" charset="0"/>
              <a:buChar char="•"/>
            </a:pPr>
            <a:r>
              <a:rPr lang="en-US" sz="2400" dirty="0"/>
              <a:t>A </a:t>
            </a:r>
            <a:r>
              <a:rPr lang="en-US" sz="2400" b="1" dirty="0">
                <a:solidFill>
                  <a:srgbClr val="3D2683"/>
                </a:solidFill>
              </a:rPr>
              <a:t>date</a:t>
            </a:r>
            <a:r>
              <a:rPr lang="en-US" sz="2400" dirty="0"/>
              <a:t> variable of the </a:t>
            </a:r>
            <a:r>
              <a:rPr lang="en-US" sz="2400" b="1" dirty="0">
                <a:solidFill>
                  <a:srgbClr val="3D2683"/>
                </a:solidFill>
              </a:rPr>
              <a:t>int</a:t>
            </a:r>
            <a:r>
              <a:rPr lang="en-US" sz="2400" dirty="0"/>
              <a:t> type: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nvGraphicFramePr>
        <p:xfrm>
          <a:off x="4399576" y="2323762"/>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rowSpan="4">
                  <a:txBody>
                    <a:bodyPr/>
                    <a:lstStyle/>
                    <a:p>
                      <a:r>
                        <a:rPr lang="fr-FR" sz="1800" dirty="0"/>
                        <a:t>23101991</a:t>
                      </a:r>
                    </a:p>
                  </a:txBody>
                  <a:tcPr marL="91436" marR="91436" marT="45714" marB="45714" anchor="ctr">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cxnSp>
        <p:nvCxnSpPr>
          <p:cNvPr id="5" name="Connecteur droit avec flèche 4">
            <a:extLst>
              <a:ext uri="{FF2B5EF4-FFF2-40B4-BE49-F238E27FC236}">
                <a16:creationId xmlns:a16="http://schemas.microsoft.com/office/drawing/2014/main" id="{F3A2FEE8-BCA5-4F6E-918B-323C60F687EA}"/>
              </a:ext>
            </a:extLst>
          </p:cNvPr>
          <p:cNvCxnSpPr/>
          <p:nvPr/>
        </p:nvCxnSpPr>
        <p:spPr>
          <a:xfrm flipH="1">
            <a:off x="7595065" y="3081721"/>
            <a:ext cx="1783830" cy="929390"/>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C7CFB82-BB69-4967-A73C-839A489755B1}"/>
              </a:ext>
            </a:extLst>
          </p:cNvPr>
          <p:cNvSpPr txBox="1"/>
          <p:nvPr/>
        </p:nvSpPr>
        <p:spPr>
          <a:xfrm>
            <a:off x="9402793" y="2747461"/>
            <a:ext cx="744306" cy="461665"/>
          </a:xfrm>
          <a:prstGeom prst="rect">
            <a:avLst/>
          </a:prstGeom>
          <a:noFill/>
        </p:spPr>
        <p:txBody>
          <a:bodyPr wrap="none" rtlCol="0">
            <a:spAutoFit/>
          </a:bodyPr>
          <a:lstStyle/>
          <a:p>
            <a:r>
              <a:rPr lang="fr-FR" sz="2400" dirty="0">
                <a:solidFill>
                  <a:srgbClr val="3D2683"/>
                </a:solidFill>
              </a:rPr>
              <a:t>date</a:t>
            </a:r>
          </a:p>
        </p:txBody>
      </p:sp>
      <p:cxnSp>
        <p:nvCxnSpPr>
          <p:cNvPr id="8" name="Connecteur droit avec flèche 7">
            <a:extLst>
              <a:ext uri="{FF2B5EF4-FFF2-40B4-BE49-F238E27FC236}">
                <a16:creationId xmlns:a16="http://schemas.microsoft.com/office/drawing/2014/main" id="{FDADB284-259C-4FF3-AE55-F0919798DD00}"/>
              </a:ext>
            </a:extLst>
          </p:cNvPr>
          <p:cNvCxnSpPr>
            <a:cxnSpLocks/>
          </p:cNvCxnSpPr>
          <p:nvPr/>
        </p:nvCxnSpPr>
        <p:spPr>
          <a:xfrm>
            <a:off x="2681055" y="3081721"/>
            <a:ext cx="1774419" cy="535836"/>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A2DFF0D-CAB4-4C1C-9810-729F97FA2287}"/>
              </a:ext>
            </a:extLst>
          </p:cNvPr>
          <p:cNvSpPr txBox="1"/>
          <p:nvPr/>
        </p:nvSpPr>
        <p:spPr>
          <a:xfrm>
            <a:off x="1726755" y="2785037"/>
            <a:ext cx="954300" cy="461665"/>
          </a:xfrm>
          <a:prstGeom prst="rect">
            <a:avLst/>
          </a:prstGeom>
          <a:noFill/>
        </p:spPr>
        <p:txBody>
          <a:bodyPr wrap="none" rtlCol="0">
            <a:spAutoFit/>
          </a:bodyPr>
          <a:lstStyle/>
          <a:p>
            <a:r>
              <a:rPr lang="fr-FR" sz="2400" dirty="0">
                <a:solidFill>
                  <a:srgbClr val="3D2683"/>
                </a:solidFill>
              </a:rPr>
              <a:t>&amp;date</a:t>
            </a:r>
          </a:p>
        </p:txBody>
      </p:sp>
    </p:spTree>
    <p:extLst>
      <p:ext uri="{BB962C8B-B14F-4D97-AF65-F5344CB8AC3E}">
        <p14:creationId xmlns:p14="http://schemas.microsoft.com/office/powerpoint/2010/main" val="210031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Variables and memory</a:t>
            </a:r>
          </a:p>
          <a:p>
            <a:endParaRPr lang="fr-FR" sz="2400" b="1" dirty="0">
              <a:solidFill>
                <a:srgbClr val="3D2683"/>
              </a:solidFill>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E41DDB11-C6F7-4951-927A-7C554612F7E3}"/>
              </a:ext>
            </a:extLst>
          </p:cNvPr>
          <p:cNvPicPr>
            <a:picLocks noChangeAspect="1"/>
          </p:cNvPicPr>
          <p:nvPr/>
        </p:nvPicPr>
        <p:blipFill>
          <a:blip r:embed="rId3"/>
          <a:stretch>
            <a:fillRect/>
          </a:stretch>
        </p:blipFill>
        <p:spPr>
          <a:xfrm>
            <a:off x="430757" y="1556071"/>
            <a:ext cx="5872390" cy="2876425"/>
          </a:xfrm>
          <a:prstGeom prst="rect">
            <a:avLst/>
          </a:prstGeom>
          <a:ln>
            <a:solidFill>
              <a:srgbClr val="3D2683"/>
            </a:solidFill>
          </a:ln>
        </p:spPr>
      </p:pic>
      <p:pic>
        <p:nvPicPr>
          <p:cNvPr id="12" name="Image 11">
            <a:extLst>
              <a:ext uri="{FF2B5EF4-FFF2-40B4-BE49-F238E27FC236}">
                <a16:creationId xmlns:a16="http://schemas.microsoft.com/office/drawing/2014/main" id="{D04DCD23-B1C7-42B9-A4E6-15717F927801}"/>
              </a:ext>
            </a:extLst>
          </p:cNvPr>
          <p:cNvPicPr>
            <a:picLocks noChangeAspect="1"/>
          </p:cNvPicPr>
          <p:nvPr/>
        </p:nvPicPr>
        <p:blipFill>
          <a:blip r:embed="rId4"/>
          <a:stretch>
            <a:fillRect/>
          </a:stretch>
        </p:blipFill>
        <p:spPr>
          <a:xfrm>
            <a:off x="6962541" y="2311062"/>
            <a:ext cx="5040580" cy="1613680"/>
          </a:xfrm>
          <a:prstGeom prst="rect">
            <a:avLst/>
          </a:prstGeom>
        </p:spPr>
      </p:pic>
      <p:pic>
        <p:nvPicPr>
          <p:cNvPr id="14" name="Image 13">
            <a:extLst>
              <a:ext uri="{FF2B5EF4-FFF2-40B4-BE49-F238E27FC236}">
                <a16:creationId xmlns:a16="http://schemas.microsoft.com/office/drawing/2014/main" id="{6FDE0D94-FF9C-4953-B24B-EBBAF2CD1C26}"/>
              </a:ext>
            </a:extLst>
          </p:cNvPr>
          <p:cNvPicPr>
            <a:picLocks noChangeAspect="1"/>
          </p:cNvPicPr>
          <p:nvPr/>
        </p:nvPicPr>
        <p:blipFill>
          <a:blip r:embed="rId5"/>
          <a:stretch>
            <a:fillRect/>
          </a:stretch>
        </p:blipFill>
        <p:spPr>
          <a:xfrm>
            <a:off x="430757" y="4558482"/>
            <a:ext cx="5872390" cy="2251878"/>
          </a:xfrm>
          <a:prstGeom prst="rect">
            <a:avLst/>
          </a:prstGeom>
          <a:ln>
            <a:solidFill>
              <a:srgbClr val="3D2683"/>
            </a:solidFill>
          </a:ln>
        </p:spPr>
      </p:pic>
      <p:pic>
        <p:nvPicPr>
          <p:cNvPr id="16" name="Image 15">
            <a:extLst>
              <a:ext uri="{FF2B5EF4-FFF2-40B4-BE49-F238E27FC236}">
                <a16:creationId xmlns:a16="http://schemas.microsoft.com/office/drawing/2014/main" id="{60490376-6CB9-4D1D-8543-7B094EFF2E8D}"/>
              </a:ext>
            </a:extLst>
          </p:cNvPr>
          <p:cNvPicPr>
            <a:picLocks noChangeAspect="1"/>
          </p:cNvPicPr>
          <p:nvPr/>
        </p:nvPicPr>
        <p:blipFill>
          <a:blip r:embed="rId6"/>
          <a:stretch>
            <a:fillRect/>
          </a:stretch>
        </p:blipFill>
        <p:spPr>
          <a:xfrm>
            <a:off x="6962541" y="5212933"/>
            <a:ext cx="2800350" cy="942975"/>
          </a:xfrm>
          <a:prstGeom prst="rect">
            <a:avLst/>
          </a:prstGeom>
        </p:spPr>
      </p:pic>
    </p:spTree>
    <p:extLst>
      <p:ext uri="{BB962C8B-B14F-4D97-AF65-F5344CB8AC3E}">
        <p14:creationId xmlns:p14="http://schemas.microsoft.com/office/powerpoint/2010/main" val="105139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A pointer is a variable that contains a memory address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declaring it, we must specify the data type that will be stored from this address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Syntax:</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0F2B4D0-92BB-4552-984F-7DC3AD6EF914}"/>
              </a:ext>
            </a:extLst>
          </p:cNvPr>
          <p:cNvPicPr>
            <a:picLocks noChangeAspect="1"/>
          </p:cNvPicPr>
          <p:nvPr/>
        </p:nvPicPr>
        <p:blipFill>
          <a:blip r:embed="rId3"/>
          <a:stretch>
            <a:fillRect/>
          </a:stretch>
        </p:blipFill>
        <p:spPr>
          <a:xfrm>
            <a:off x="5385188" y="5145625"/>
            <a:ext cx="1628775" cy="419100"/>
          </a:xfrm>
          <a:prstGeom prst="rect">
            <a:avLst/>
          </a:prstGeom>
          <a:ln>
            <a:solidFill>
              <a:srgbClr val="3D2683"/>
            </a:solidFill>
          </a:ln>
        </p:spPr>
      </p:pic>
    </p:spTree>
    <p:extLst>
      <p:ext uri="{BB962C8B-B14F-4D97-AF65-F5344CB8AC3E}">
        <p14:creationId xmlns:p14="http://schemas.microsoft.com/office/powerpoint/2010/main" val="216907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If we want to access the address, we use the pointer under its name, as for a classical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we want to access the value, we use the </a:t>
            </a:r>
            <a:r>
              <a:rPr lang="en-US" sz="2400" b="1" dirty="0">
                <a:solidFill>
                  <a:srgbClr val="3D2683"/>
                </a:solidFill>
              </a:rPr>
              <a:t>indirection operator </a:t>
            </a:r>
            <a:r>
              <a:rPr lang="en-US" sz="2400" dirty="0"/>
              <a:t>“</a:t>
            </a:r>
            <a:r>
              <a:rPr lang="en-US" sz="2400" b="1" dirty="0">
                <a:solidFill>
                  <a:srgbClr val="3D2683"/>
                </a:solidFill>
              </a:rPr>
              <a: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solidFill>
                  <a:srgbClr val="3D2683"/>
                </a:solidFill>
              </a:rPr>
              <a:t>*</a:t>
            </a:r>
            <a:r>
              <a:rPr lang="en-US" sz="2400" b="1" dirty="0" err="1">
                <a:solidFill>
                  <a:srgbClr val="3D2683"/>
                </a:solidFill>
              </a:rPr>
              <a:t>pt</a:t>
            </a:r>
            <a:r>
              <a:rPr lang="en-US" sz="2400" b="1" dirty="0">
                <a:solidFill>
                  <a:srgbClr val="3D2683"/>
                </a:solidFill>
              </a:rPr>
              <a:t> </a:t>
            </a:r>
            <a:r>
              <a:rPr lang="en-US" sz="2400" dirty="0"/>
              <a:t>is therefore the value stored from the </a:t>
            </a:r>
            <a:r>
              <a:rPr lang="en-US" sz="2400" b="1" dirty="0" err="1">
                <a:solidFill>
                  <a:srgbClr val="3D2683"/>
                </a:solidFill>
              </a:rPr>
              <a:t>pt</a:t>
            </a:r>
            <a:r>
              <a:rPr lang="en-US" sz="2400" dirty="0"/>
              <a:t> address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3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Same example with another point of view:</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nvGraphicFramePr>
        <p:xfrm>
          <a:off x="4399576" y="2323762"/>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rowSpan="4">
                  <a:txBody>
                    <a:bodyPr/>
                    <a:lstStyle/>
                    <a:p>
                      <a:r>
                        <a:rPr lang="fr-FR" sz="1800" dirty="0"/>
                        <a:t>23101991</a:t>
                      </a:r>
                    </a:p>
                  </a:txBody>
                  <a:tcPr marL="91436" marR="91436" marT="45714" marB="45714" anchor="ctr">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cxnSp>
        <p:nvCxnSpPr>
          <p:cNvPr id="5" name="Connecteur droit avec flèche 4">
            <a:extLst>
              <a:ext uri="{FF2B5EF4-FFF2-40B4-BE49-F238E27FC236}">
                <a16:creationId xmlns:a16="http://schemas.microsoft.com/office/drawing/2014/main" id="{F3A2FEE8-BCA5-4F6E-918B-323C60F687EA}"/>
              </a:ext>
            </a:extLst>
          </p:cNvPr>
          <p:cNvCxnSpPr/>
          <p:nvPr/>
        </p:nvCxnSpPr>
        <p:spPr>
          <a:xfrm flipH="1">
            <a:off x="7595065" y="3081721"/>
            <a:ext cx="1783830" cy="929390"/>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C7CFB82-BB69-4967-A73C-839A489755B1}"/>
              </a:ext>
            </a:extLst>
          </p:cNvPr>
          <p:cNvSpPr txBox="1"/>
          <p:nvPr/>
        </p:nvSpPr>
        <p:spPr>
          <a:xfrm>
            <a:off x="9402793" y="2747461"/>
            <a:ext cx="601703" cy="461665"/>
          </a:xfrm>
          <a:prstGeom prst="rect">
            <a:avLst/>
          </a:prstGeom>
          <a:noFill/>
        </p:spPr>
        <p:txBody>
          <a:bodyPr wrap="none" rtlCol="0">
            <a:spAutoFit/>
          </a:bodyPr>
          <a:lstStyle/>
          <a:p>
            <a:r>
              <a:rPr lang="fr-FR" sz="2400" dirty="0">
                <a:solidFill>
                  <a:srgbClr val="3D2683"/>
                </a:solidFill>
              </a:rPr>
              <a:t>*pt</a:t>
            </a:r>
          </a:p>
        </p:txBody>
      </p:sp>
      <p:cxnSp>
        <p:nvCxnSpPr>
          <p:cNvPr id="8" name="Connecteur droit avec flèche 7">
            <a:extLst>
              <a:ext uri="{FF2B5EF4-FFF2-40B4-BE49-F238E27FC236}">
                <a16:creationId xmlns:a16="http://schemas.microsoft.com/office/drawing/2014/main" id="{FDADB284-259C-4FF3-AE55-F0919798DD00}"/>
              </a:ext>
            </a:extLst>
          </p:cNvPr>
          <p:cNvCxnSpPr>
            <a:cxnSpLocks/>
          </p:cNvCxnSpPr>
          <p:nvPr/>
        </p:nvCxnSpPr>
        <p:spPr>
          <a:xfrm>
            <a:off x="2681055" y="3081721"/>
            <a:ext cx="1774419" cy="535836"/>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A2DFF0D-CAB4-4C1C-9810-729F97FA2287}"/>
              </a:ext>
            </a:extLst>
          </p:cNvPr>
          <p:cNvSpPr txBox="1"/>
          <p:nvPr/>
        </p:nvSpPr>
        <p:spPr>
          <a:xfrm>
            <a:off x="2233240" y="2754696"/>
            <a:ext cx="447815" cy="461665"/>
          </a:xfrm>
          <a:prstGeom prst="rect">
            <a:avLst/>
          </a:prstGeom>
          <a:noFill/>
        </p:spPr>
        <p:txBody>
          <a:bodyPr wrap="none" rtlCol="0">
            <a:spAutoFit/>
          </a:bodyPr>
          <a:lstStyle/>
          <a:p>
            <a:r>
              <a:rPr lang="fr-FR" sz="2400" dirty="0">
                <a:solidFill>
                  <a:srgbClr val="3D2683"/>
                </a:solidFill>
              </a:rPr>
              <a:t>pt</a:t>
            </a:r>
          </a:p>
        </p:txBody>
      </p:sp>
      <p:pic>
        <p:nvPicPr>
          <p:cNvPr id="9" name="Image 8">
            <a:extLst>
              <a:ext uri="{FF2B5EF4-FFF2-40B4-BE49-F238E27FC236}">
                <a16:creationId xmlns:a16="http://schemas.microsoft.com/office/drawing/2014/main" id="{DAEC34CC-0F76-4835-AA29-1BA23AFDEE91}"/>
              </a:ext>
            </a:extLst>
          </p:cNvPr>
          <p:cNvPicPr>
            <a:picLocks noChangeAspect="1"/>
          </p:cNvPicPr>
          <p:nvPr/>
        </p:nvPicPr>
        <p:blipFill>
          <a:blip r:embed="rId3"/>
          <a:stretch>
            <a:fillRect/>
          </a:stretch>
        </p:blipFill>
        <p:spPr>
          <a:xfrm>
            <a:off x="8816640" y="5488977"/>
            <a:ext cx="2733675" cy="657225"/>
          </a:xfrm>
          <a:prstGeom prst="rect">
            <a:avLst/>
          </a:prstGeom>
          <a:ln>
            <a:solidFill>
              <a:srgbClr val="3D2683"/>
            </a:solidFill>
          </a:ln>
        </p:spPr>
      </p:pic>
    </p:spTree>
    <p:extLst>
      <p:ext uri="{BB962C8B-B14F-4D97-AF65-F5344CB8AC3E}">
        <p14:creationId xmlns:p14="http://schemas.microsoft.com/office/powerpoint/2010/main" val="165806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3012ED1F-B464-4DA4-A36E-D403CBF0F744}"/>
              </a:ext>
            </a:extLst>
          </p:cNvPr>
          <p:cNvPicPr>
            <a:picLocks noChangeAspect="1"/>
          </p:cNvPicPr>
          <p:nvPr/>
        </p:nvPicPr>
        <p:blipFill>
          <a:blip r:embed="rId2"/>
          <a:stretch>
            <a:fillRect/>
          </a:stretch>
        </p:blipFill>
        <p:spPr>
          <a:xfrm>
            <a:off x="8359439" y="5304441"/>
            <a:ext cx="3648075" cy="100965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Same example with another point of view:</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nvGraphicFramePr>
        <p:xfrm>
          <a:off x="4399576" y="2323762"/>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rowSpan="4">
                  <a:txBody>
                    <a:bodyPr/>
                    <a:lstStyle/>
                    <a:p>
                      <a:r>
                        <a:rPr lang="fr-FR" sz="1800" dirty="0"/>
                        <a:t>23101991</a:t>
                      </a:r>
                    </a:p>
                  </a:txBody>
                  <a:tcPr marL="91436" marR="91436" marT="45714" marB="45714" anchor="ctr">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cxnSp>
        <p:nvCxnSpPr>
          <p:cNvPr id="5" name="Connecteur droit avec flèche 4">
            <a:extLst>
              <a:ext uri="{FF2B5EF4-FFF2-40B4-BE49-F238E27FC236}">
                <a16:creationId xmlns:a16="http://schemas.microsoft.com/office/drawing/2014/main" id="{F3A2FEE8-BCA5-4F6E-918B-323C60F687EA}"/>
              </a:ext>
            </a:extLst>
          </p:cNvPr>
          <p:cNvCxnSpPr/>
          <p:nvPr/>
        </p:nvCxnSpPr>
        <p:spPr>
          <a:xfrm flipH="1">
            <a:off x="7595065" y="3081721"/>
            <a:ext cx="1783830" cy="929390"/>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C7CFB82-BB69-4967-A73C-839A489755B1}"/>
              </a:ext>
            </a:extLst>
          </p:cNvPr>
          <p:cNvSpPr txBox="1"/>
          <p:nvPr/>
        </p:nvSpPr>
        <p:spPr>
          <a:xfrm>
            <a:off x="9402793" y="2747461"/>
            <a:ext cx="601703" cy="461665"/>
          </a:xfrm>
          <a:prstGeom prst="rect">
            <a:avLst/>
          </a:prstGeom>
          <a:noFill/>
        </p:spPr>
        <p:txBody>
          <a:bodyPr wrap="none" rtlCol="0">
            <a:spAutoFit/>
          </a:bodyPr>
          <a:lstStyle/>
          <a:p>
            <a:r>
              <a:rPr lang="fr-FR" sz="2400" dirty="0">
                <a:solidFill>
                  <a:srgbClr val="3D2683"/>
                </a:solidFill>
              </a:rPr>
              <a:t>*pt</a:t>
            </a:r>
          </a:p>
        </p:txBody>
      </p:sp>
      <p:cxnSp>
        <p:nvCxnSpPr>
          <p:cNvPr id="8" name="Connecteur droit avec flèche 7">
            <a:extLst>
              <a:ext uri="{FF2B5EF4-FFF2-40B4-BE49-F238E27FC236}">
                <a16:creationId xmlns:a16="http://schemas.microsoft.com/office/drawing/2014/main" id="{FDADB284-259C-4FF3-AE55-F0919798DD00}"/>
              </a:ext>
            </a:extLst>
          </p:cNvPr>
          <p:cNvCxnSpPr>
            <a:cxnSpLocks/>
          </p:cNvCxnSpPr>
          <p:nvPr/>
        </p:nvCxnSpPr>
        <p:spPr>
          <a:xfrm>
            <a:off x="2681055" y="3081721"/>
            <a:ext cx="1774419" cy="535836"/>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CA2DFF0D-CAB4-4C1C-9810-729F97FA2287}"/>
              </a:ext>
            </a:extLst>
          </p:cNvPr>
          <p:cNvSpPr txBox="1"/>
          <p:nvPr/>
        </p:nvSpPr>
        <p:spPr>
          <a:xfrm>
            <a:off x="2233240" y="2754696"/>
            <a:ext cx="447815" cy="461665"/>
          </a:xfrm>
          <a:prstGeom prst="rect">
            <a:avLst/>
          </a:prstGeom>
          <a:noFill/>
        </p:spPr>
        <p:txBody>
          <a:bodyPr wrap="none" rtlCol="0">
            <a:spAutoFit/>
          </a:bodyPr>
          <a:lstStyle/>
          <a:p>
            <a:r>
              <a:rPr lang="fr-FR" sz="2400" dirty="0">
                <a:solidFill>
                  <a:srgbClr val="3D2683"/>
                </a:solidFill>
              </a:rPr>
              <a:t>pt</a:t>
            </a:r>
          </a:p>
        </p:txBody>
      </p:sp>
      <p:cxnSp>
        <p:nvCxnSpPr>
          <p:cNvPr id="12" name="Connecteur droit avec flèche 11">
            <a:extLst>
              <a:ext uri="{FF2B5EF4-FFF2-40B4-BE49-F238E27FC236}">
                <a16:creationId xmlns:a16="http://schemas.microsoft.com/office/drawing/2014/main" id="{1106BEC5-442B-40F5-979D-6A542A0EE53A}"/>
              </a:ext>
            </a:extLst>
          </p:cNvPr>
          <p:cNvCxnSpPr>
            <a:cxnSpLocks/>
          </p:cNvCxnSpPr>
          <p:nvPr/>
        </p:nvCxnSpPr>
        <p:spPr>
          <a:xfrm flipH="1" flipV="1">
            <a:off x="7624400" y="4233297"/>
            <a:ext cx="1754495" cy="335688"/>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39096709-ACE0-4B1E-833B-58D279242608}"/>
              </a:ext>
            </a:extLst>
          </p:cNvPr>
          <p:cNvSpPr txBox="1"/>
          <p:nvPr/>
        </p:nvSpPr>
        <p:spPr>
          <a:xfrm>
            <a:off x="9399017" y="4346250"/>
            <a:ext cx="744306" cy="461665"/>
          </a:xfrm>
          <a:prstGeom prst="rect">
            <a:avLst/>
          </a:prstGeom>
          <a:noFill/>
        </p:spPr>
        <p:txBody>
          <a:bodyPr wrap="square" rtlCol="0">
            <a:spAutoFit/>
          </a:bodyPr>
          <a:lstStyle/>
          <a:p>
            <a:r>
              <a:rPr lang="fr-FR" sz="2400" dirty="0">
                <a:solidFill>
                  <a:srgbClr val="3D2683"/>
                </a:solidFill>
              </a:rPr>
              <a:t>date</a:t>
            </a:r>
          </a:p>
        </p:txBody>
      </p:sp>
      <p:cxnSp>
        <p:nvCxnSpPr>
          <p:cNvPr id="14" name="Connecteur droit avec flèche 13">
            <a:extLst>
              <a:ext uri="{FF2B5EF4-FFF2-40B4-BE49-F238E27FC236}">
                <a16:creationId xmlns:a16="http://schemas.microsoft.com/office/drawing/2014/main" id="{BD4CEC3E-F7DA-4B7F-83AC-22710B371400}"/>
              </a:ext>
            </a:extLst>
          </p:cNvPr>
          <p:cNvCxnSpPr>
            <a:cxnSpLocks/>
          </p:cNvCxnSpPr>
          <p:nvPr/>
        </p:nvCxnSpPr>
        <p:spPr>
          <a:xfrm flipV="1">
            <a:off x="2710390" y="3713749"/>
            <a:ext cx="1745084" cy="841325"/>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43CA5CA7-D6D3-4775-B1F5-7A522F932BB1}"/>
              </a:ext>
            </a:extLst>
          </p:cNvPr>
          <p:cNvSpPr txBox="1"/>
          <p:nvPr/>
        </p:nvSpPr>
        <p:spPr>
          <a:xfrm>
            <a:off x="1751005" y="4317783"/>
            <a:ext cx="954300" cy="461665"/>
          </a:xfrm>
          <a:prstGeom prst="rect">
            <a:avLst/>
          </a:prstGeom>
          <a:noFill/>
        </p:spPr>
        <p:txBody>
          <a:bodyPr wrap="square" rtlCol="0">
            <a:spAutoFit/>
          </a:bodyPr>
          <a:lstStyle/>
          <a:p>
            <a:r>
              <a:rPr lang="fr-FR" sz="2400" dirty="0">
                <a:solidFill>
                  <a:srgbClr val="3D2683"/>
                </a:solidFill>
              </a:rPr>
              <a:t>&amp;date</a:t>
            </a:r>
          </a:p>
        </p:txBody>
      </p:sp>
    </p:spTree>
    <p:extLst>
      <p:ext uri="{BB962C8B-B14F-4D97-AF65-F5344CB8AC3E}">
        <p14:creationId xmlns:p14="http://schemas.microsoft.com/office/powerpoint/2010/main" val="353829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 18">
            <a:extLst>
              <a:ext uri="{FF2B5EF4-FFF2-40B4-BE49-F238E27FC236}">
                <a16:creationId xmlns:a16="http://schemas.microsoft.com/office/drawing/2014/main" id="{D8ECC1AB-8614-4E05-B3E2-0CB0AC5CB89B}"/>
              </a:ext>
            </a:extLst>
          </p:cNvPr>
          <p:cNvPicPr>
            <a:picLocks noChangeAspect="1"/>
          </p:cNvPicPr>
          <p:nvPr/>
        </p:nvPicPr>
        <p:blipFill>
          <a:blip r:embed="rId2"/>
          <a:stretch>
            <a:fillRect/>
          </a:stretch>
        </p:blipFill>
        <p:spPr>
          <a:xfrm>
            <a:off x="382756" y="2715540"/>
            <a:ext cx="9224944" cy="310205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When manipulating a variable through a pointer containing its address, we say that we have an </a:t>
            </a:r>
            <a:r>
              <a:rPr lang="en-US" sz="2400" b="1" dirty="0">
                <a:solidFill>
                  <a:srgbClr val="3D2683"/>
                </a:solidFill>
              </a:rPr>
              <a:t>indirect access </a:t>
            </a:r>
            <a:r>
              <a:rPr lang="en-US" sz="2400" dirty="0"/>
              <a:t>to the data stored under the name of the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69AA0D6-47E2-4574-9A4A-15441725EAD8}"/>
              </a:ext>
            </a:extLst>
          </p:cNvPr>
          <p:cNvPicPr>
            <a:picLocks noChangeAspect="1"/>
          </p:cNvPicPr>
          <p:nvPr/>
        </p:nvPicPr>
        <p:blipFill>
          <a:blip r:embed="rId4"/>
          <a:stretch>
            <a:fillRect/>
          </a:stretch>
        </p:blipFill>
        <p:spPr>
          <a:xfrm>
            <a:off x="4995228" y="5660917"/>
            <a:ext cx="7063802" cy="1100852"/>
          </a:xfrm>
          <a:prstGeom prst="rect">
            <a:avLst/>
          </a:prstGeom>
        </p:spPr>
      </p:pic>
    </p:spTree>
    <p:extLst>
      <p:ext uri="{BB962C8B-B14F-4D97-AF65-F5344CB8AC3E}">
        <p14:creationId xmlns:p14="http://schemas.microsoft.com/office/powerpoint/2010/main" val="342055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When declaring a pointer, we first reserve a memory location able to contain an address</a:t>
            </a:r>
          </a:p>
          <a:p>
            <a:endParaRPr lang="en-US" sz="2400" dirty="0"/>
          </a:p>
          <a:p>
            <a:endParaRPr lang="en-US" sz="2400" dirty="0"/>
          </a:p>
          <a:p>
            <a:pPr marL="342900" indent="-342900">
              <a:buFont typeface="Arial" panose="020B0604020202020204" pitchFamily="34" charset="0"/>
              <a:buChar char="•"/>
            </a:pPr>
            <a:r>
              <a:rPr lang="en-US" sz="2400" dirty="0"/>
              <a:t>A memory location is also reserved to contain a data of the expected type if you use:</a:t>
            </a:r>
          </a:p>
          <a:p>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0F2B4D0-92BB-4552-984F-7DC3AD6EF914}"/>
              </a:ext>
            </a:extLst>
          </p:cNvPr>
          <p:cNvPicPr>
            <a:picLocks noChangeAspect="1"/>
          </p:cNvPicPr>
          <p:nvPr/>
        </p:nvPicPr>
        <p:blipFill>
          <a:blip r:embed="rId3"/>
          <a:stretch>
            <a:fillRect/>
          </a:stretch>
        </p:blipFill>
        <p:spPr>
          <a:xfrm>
            <a:off x="5385188" y="5024454"/>
            <a:ext cx="1628775" cy="419100"/>
          </a:xfrm>
          <a:prstGeom prst="rect">
            <a:avLst/>
          </a:prstGeom>
          <a:ln>
            <a:solidFill>
              <a:srgbClr val="3D2683"/>
            </a:solidFill>
          </a:ln>
        </p:spPr>
      </p:pic>
    </p:spTree>
    <p:extLst>
      <p:ext uri="{BB962C8B-B14F-4D97-AF65-F5344CB8AC3E}">
        <p14:creationId xmlns:p14="http://schemas.microsoft.com/office/powerpoint/2010/main" val="351599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en-US" sz="2400" b="1" dirty="0">
                <a:solidFill>
                  <a:srgbClr val="3D2683"/>
                </a:solidFill>
              </a:rPr>
              <a:t>Definition and use of a pointer</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Therefore, a pointer is usually declared as follows: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In this case no memory is yet reserved to store the data and it will be only at the use of the pointer that this allocation will be done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allows you to use memory only when you really need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At the end of the use of the pointer, we will even free the allocated memory by reassigning the </a:t>
            </a:r>
            <a:r>
              <a:rPr lang="en-US" sz="2400" b="1" dirty="0">
                <a:solidFill>
                  <a:srgbClr val="3D2683"/>
                </a:solidFill>
              </a:rPr>
              <a:t>NULL</a:t>
            </a:r>
            <a:r>
              <a:rPr lang="en-US" sz="2400" dirty="0"/>
              <a:t> value to the pointer</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B27F5F7-7F0B-4ADF-8244-678EBF0C20F8}"/>
              </a:ext>
            </a:extLst>
          </p:cNvPr>
          <p:cNvPicPr>
            <a:picLocks noChangeAspect="1"/>
          </p:cNvPicPr>
          <p:nvPr/>
        </p:nvPicPr>
        <p:blipFill>
          <a:blip r:embed="rId3"/>
          <a:stretch>
            <a:fillRect/>
          </a:stretch>
        </p:blipFill>
        <p:spPr>
          <a:xfrm>
            <a:off x="4808925" y="2723686"/>
            <a:ext cx="2781300" cy="419100"/>
          </a:xfrm>
          <a:prstGeom prst="rect">
            <a:avLst/>
          </a:prstGeom>
          <a:ln>
            <a:solidFill>
              <a:srgbClr val="3D2683"/>
            </a:solidFill>
          </a:ln>
        </p:spPr>
      </p:pic>
    </p:spTree>
    <p:extLst>
      <p:ext uri="{BB962C8B-B14F-4D97-AF65-F5344CB8AC3E}">
        <p14:creationId xmlns:p14="http://schemas.microsoft.com/office/powerpoint/2010/main" val="165706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sz="2800" dirty="0">
                <a:solidFill>
                  <a:schemeClr val="bg1"/>
                </a:solidFill>
              </a:rPr>
              <a:t>Define the notion of pointer</a:t>
            </a:r>
            <a:endParaRPr lang="fr-FR" sz="2800" dirty="0">
              <a:solidFill>
                <a:schemeClr val="bg1"/>
              </a:solidFill>
            </a:endParaRPr>
          </a:p>
          <a:p>
            <a:endParaRPr lang="fr-FR" sz="2800" dirty="0">
              <a:solidFill>
                <a:schemeClr val="bg1"/>
              </a:solidFill>
            </a:endParaRPr>
          </a:p>
          <a:p>
            <a:pPr marL="571500" indent="-571500">
              <a:buFont typeface="Wingdings" panose="05000000000000000000" pitchFamily="2" charset="2"/>
              <a:buChar char="ü"/>
            </a:pPr>
            <a:r>
              <a:rPr lang="en-US" sz="2800" dirty="0">
                <a:solidFill>
                  <a:schemeClr val="bg1"/>
                </a:solidFill>
              </a:rPr>
              <a:t>Understand the relationship between a pointer and an array</a:t>
            </a:r>
          </a:p>
          <a:p>
            <a:pPr marL="571500" indent="-571500">
              <a:buFont typeface="Wingdings" panose="05000000000000000000" pitchFamily="2" charset="2"/>
              <a:buChar char="ü"/>
            </a:pPr>
            <a:endParaRPr lang="en-US" sz="2800" dirty="0">
              <a:solidFill>
                <a:schemeClr val="bg1"/>
              </a:solidFill>
            </a:endParaRPr>
          </a:p>
          <a:p>
            <a:pPr marL="571500" indent="-571500">
              <a:buFont typeface="Wingdings" panose="05000000000000000000" pitchFamily="2" charset="2"/>
              <a:buChar char="ü"/>
            </a:pPr>
            <a:r>
              <a:rPr lang="en-US" sz="2800" dirty="0">
                <a:solidFill>
                  <a:schemeClr val="bg1"/>
                </a:solidFill>
              </a:rPr>
              <a:t>Study the case of pointers to a structure</a:t>
            </a:r>
            <a:endParaRPr lang="fr-FR" sz="2800" dirty="0">
              <a:solidFill>
                <a:schemeClr val="bg1"/>
              </a:solidFill>
            </a:endParaRP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341566" y="412506"/>
            <a:ext cx="3496168"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Course Objectives</a:t>
            </a:r>
          </a:p>
        </p:txBody>
      </p:sp>
      <p:pic>
        <p:nvPicPr>
          <p:cNvPr id="3" name="Graphique 2" descr="Mille avec un remplissage uni">
            <a:extLst>
              <a:ext uri="{FF2B5EF4-FFF2-40B4-BE49-F238E27FC236}">
                <a16:creationId xmlns:a16="http://schemas.microsoft.com/office/drawing/2014/main" id="{0E290023-CE38-4438-8DF3-3A6338B9A8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9056" y="5192485"/>
            <a:ext cx="914400" cy="914400"/>
          </a:xfrm>
          <a:prstGeom prst="rect">
            <a:avLst/>
          </a:prstGeom>
        </p:spPr>
      </p:pic>
    </p:spTree>
    <p:extLst>
      <p:ext uri="{BB962C8B-B14F-4D97-AF65-F5344CB8AC3E}">
        <p14:creationId xmlns:p14="http://schemas.microsoft.com/office/powerpoint/2010/main" val="12717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en-US" sz="2400" b="1" dirty="0">
                <a:solidFill>
                  <a:srgbClr val="3D2683"/>
                </a:solidFill>
              </a:rPr>
              <a:t>Usefulness of pointers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Dynamically manage the size of arrays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 able to modify the value of parameters passed to a function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Create dynamic variables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 able to define data structures that are more flexible than arrays</a:t>
            </a:r>
          </a:p>
          <a:p>
            <a:pPr marL="342900" indent="-342900">
              <a:buFont typeface="Arial" panose="020B0604020202020204" pitchFamily="34" charset="0"/>
              <a:buChar char="•"/>
            </a:pPr>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066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en-US" sz="2400" b="1" dirty="0">
                <a:solidFill>
                  <a:srgbClr val="3D2683"/>
                </a:solidFill>
              </a:rPr>
              <a:t>Dynamic variable allocation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The goal is to allocate memory for variables when you really need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can be useful to avoid wasting space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can also declare variables whose lifetime will be longer than that of the subroutines using them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2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en-US" sz="2400" b="1" dirty="0">
                <a:solidFill>
                  <a:srgbClr val="3D2683"/>
                </a:solidFill>
              </a:rPr>
              <a:t>Dynamic variable allocation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457200" indent="-457200">
              <a:buFont typeface="+mj-lt"/>
              <a:buAutoNum type="arabicPeriod"/>
            </a:pPr>
            <a:r>
              <a:rPr lang="en-US" sz="2400" dirty="0"/>
              <a:t>We declare a pointer:</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When we need it, we reserve some memory for our variable:</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When the use is over, we release the memory:</a:t>
            </a:r>
          </a:p>
          <a:p>
            <a:pPr marL="342900" indent="-342900">
              <a:buFont typeface="Arial" panose="020B0604020202020204" pitchFamily="34" charset="0"/>
              <a:buChar char="•"/>
            </a:pPr>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F112D6BA-39DC-42C5-8D7B-B77AFA6EDB99}"/>
              </a:ext>
            </a:extLst>
          </p:cNvPr>
          <p:cNvPicPr>
            <a:picLocks noChangeAspect="1"/>
          </p:cNvPicPr>
          <p:nvPr/>
        </p:nvPicPr>
        <p:blipFill>
          <a:blip r:embed="rId3"/>
          <a:stretch>
            <a:fillRect/>
          </a:stretch>
        </p:blipFill>
        <p:spPr>
          <a:xfrm>
            <a:off x="4818450" y="2699721"/>
            <a:ext cx="2762250" cy="390525"/>
          </a:xfrm>
          <a:prstGeom prst="rect">
            <a:avLst/>
          </a:prstGeom>
          <a:ln>
            <a:solidFill>
              <a:srgbClr val="3D2683"/>
            </a:solidFill>
          </a:ln>
        </p:spPr>
      </p:pic>
      <p:pic>
        <p:nvPicPr>
          <p:cNvPr id="7" name="Image 6">
            <a:extLst>
              <a:ext uri="{FF2B5EF4-FFF2-40B4-BE49-F238E27FC236}">
                <a16:creationId xmlns:a16="http://schemas.microsoft.com/office/drawing/2014/main" id="{C8F5832F-C483-4EF4-AA92-73AFA1B319AD}"/>
              </a:ext>
            </a:extLst>
          </p:cNvPr>
          <p:cNvPicPr>
            <a:picLocks noChangeAspect="1"/>
          </p:cNvPicPr>
          <p:nvPr/>
        </p:nvPicPr>
        <p:blipFill>
          <a:blip r:embed="rId4"/>
          <a:stretch>
            <a:fillRect/>
          </a:stretch>
        </p:blipFill>
        <p:spPr>
          <a:xfrm>
            <a:off x="3908813" y="4147885"/>
            <a:ext cx="4581525" cy="457200"/>
          </a:xfrm>
          <a:prstGeom prst="rect">
            <a:avLst/>
          </a:prstGeom>
          <a:ln>
            <a:solidFill>
              <a:srgbClr val="3D2683"/>
            </a:solidFill>
          </a:ln>
        </p:spPr>
      </p:pic>
      <p:pic>
        <p:nvPicPr>
          <p:cNvPr id="9" name="Image 8">
            <a:extLst>
              <a:ext uri="{FF2B5EF4-FFF2-40B4-BE49-F238E27FC236}">
                <a16:creationId xmlns:a16="http://schemas.microsoft.com/office/drawing/2014/main" id="{F0FA726B-810D-4FDB-8BE8-F0A8D102EFCF}"/>
              </a:ext>
            </a:extLst>
          </p:cNvPr>
          <p:cNvPicPr>
            <a:picLocks noChangeAspect="1"/>
          </p:cNvPicPr>
          <p:nvPr/>
        </p:nvPicPr>
        <p:blipFill>
          <a:blip r:embed="rId5"/>
          <a:stretch>
            <a:fillRect/>
          </a:stretch>
        </p:blipFill>
        <p:spPr>
          <a:xfrm>
            <a:off x="5451862" y="5612802"/>
            <a:ext cx="1495425" cy="409575"/>
          </a:xfrm>
          <a:prstGeom prst="rect">
            <a:avLst/>
          </a:prstGeom>
          <a:ln>
            <a:solidFill>
              <a:srgbClr val="3D2683"/>
            </a:solidFill>
          </a:ln>
        </p:spPr>
      </p:pic>
      <p:sp>
        <p:nvSpPr>
          <p:cNvPr id="11" name="ZoneTexte 10">
            <a:extLst>
              <a:ext uri="{FF2B5EF4-FFF2-40B4-BE49-F238E27FC236}">
                <a16:creationId xmlns:a16="http://schemas.microsoft.com/office/drawing/2014/main" id="{B8828860-04F6-409F-87FA-33AA3BF07639}"/>
              </a:ext>
            </a:extLst>
          </p:cNvPr>
          <p:cNvSpPr txBox="1"/>
          <p:nvPr/>
        </p:nvSpPr>
        <p:spPr>
          <a:xfrm>
            <a:off x="8185212" y="1368250"/>
            <a:ext cx="2596673" cy="461665"/>
          </a:xfrm>
          <a:prstGeom prst="rect">
            <a:avLst/>
          </a:prstGeom>
          <a:noFill/>
        </p:spPr>
        <p:txBody>
          <a:bodyPr wrap="none" rtlCol="0">
            <a:spAutoFit/>
          </a:bodyPr>
          <a:lstStyle/>
          <a:p>
            <a:r>
              <a:rPr lang="fr-FR" sz="2400" b="1" dirty="0">
                <a:solidFill>
                  <a:srgbClr val="3D2683"/>
                </a:solidFill>
              </a:rPr>
              <a:t>#include &lt;</a:t>
            </a:r>
            <a:r>
              <a:rPr lang="fr-FR" sz="2400" b="1" dirty="0" err="1">
                <a:solidFill>
                  <a:srgbClr val="3D2683"/>
                </a:solidFill>
              </a:rPr>
              <a:t>stdlib.h</a:t>
            </a:r>
            <a:r>
              <a:rPr lang="fr-FR" sz="2400" b="1" dirty="0">
                <a:solidFill>
                  <a:srgbClr val="3D2683"/>
                </a:solidFill>
              </a:rPr>
              <a:t>&gt;</a:t>
            </a:r>
            <a:endParaRPr lang="fr-FR" dirty="0"/>
          </a:p>
        </p:txBody>
      </p:sp>
    </p:spTree>
    <p:extLst>
      <p:ext uri="{BB962C8B-B14F-4D97-AF65-F5344CB8AC3E}">
        <p14:creationId xmlns:p14="http://schemas.microsoft.com/office/powerpoint/2010/main" val="366781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569660"/>
          </a:xfrm>
          <a:prstGeom prst="rect">
            <a:avLst/>
          </a:prstGeom>
          <a:noFill/>
        </p:spPr>
        <p:txBody>
          <a:bodyPr wrap="square" rtlCol="0">
            <a:spAutoFit/>
          </a:bodyPr>
          <a:lstStyle/>
          <a:p>
            <a:r>
              <a:rPr lang="en-US" sz="2400" b="1" dirty="0">
                <a:solidFill>
                  <a:srgbClr val="3D2683"/>
                </a:solidFill>
              </a:rPr>
              <a:t>Dynamic variable allocation</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0FB7C749-A479-4C71-9E73-85A796D3A7D3}"/>
              </a:ext>
            </a:extLst>
          </p:cNvPr>
          <p:cNvPicPr>
            <a:picLocks noChangeAspect="1"/>
          </p:cNvPicPr>
          <p:nvPr/>
        </p:nvPicPr>
        <p:blipFill>
          <a:blip r:embed="rId3"/>
          <a:stretch>
            <a:fillRect/>
          </a:stretch>
        </p:blipFill>
        <p:spPr>
          <a:xfrm>
            <a:off x="7690541" y="5577093"/>
            <a:ext cx="3381375" cy="866775"/>
          </a:xfrm>
          <a:prstGeom prst="rect">
            <a:avLst/>
          </a:prstGeom>
        </p:spPr>
      </p:pic>
      <p:pic>
        <p:nvPicPr>
          <p:cNvPr id="10" name="Image 9">
            <a:extLst>
              <a:ext uri="{FF2B5EF4-FFF2-40B4-BE49-F238E27FC236}">
                <a16:creationId xmlns:a16="http://schemas.microsoft.com/office/drawing/2014/main" id="{FFF827FC-B3B4-4F83-BD54-3B990A1C8411}"/>
              </a:ext>
            </a:extLst>
          </p:cNvPr>
          <p:cNvPicPr>
            <a:picLocks noChangeAspect="1"/>
          </p:cNvPicPr>
          <p:nvPr/>
        </p:nvPicPr>
        <p:blipFill>
          <a:blip r:embed="rId4"/>
          <a:stretch>
            <a:fillRect/>
          </a:stretch>
        </p:blipFill>
        <p:spPr>
          <a:xfrm>
            <a:off x="1801942" y="1825240"/>
            <a:ext cx="5410200" cy="4295775"/>
          </a:xfrm>
          <a:prstGeom prst="rect">
            <a:avLst/>
          </a:prstGeom>
          <a:ln>
            <a:solidFill>
              <a:srgbClr val="3D2683"/>
            </a:solidFill>
          </a:ln>
        </p:spPr>
      </p:pic>
    </p:spTree>
    <p:extLst>
      <p:ext uri="{BB962C8B-B14F-4D97-AF65-F5344CB8AC3E}">
        <p14:creationId xmlns:p14="http://schemas.microsoft.com/office/powerpoint/2010/main" val="207110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en-US" sz="2400" b="1" dirty="0">
                <a:solidFill>
                  <a:srgbClr val="3D2683"/>
                </a:solidFill>
              </a:rPr>
              <a:t>Dynamic variable allocation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allocate a block of memory</a:t>
            </a:r>
            <a:r>
              <a:rPr lang="fr-FR" sz="2400" dirty="0"/>
              <a:t>, use the </a:t>
            </a:r>
            <a:r>
              <a:rPr lang="fr-FR" sz="2400" b="1" dirty="0" err="1">
                <a:solidFill>
                  <a:srgbClr val="3D2683"/>
                </a:solidFill>
              </a:rPr>
              <a:t>malloc</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takes as parameter the size of the memory block, in bytes</a:t>
            </a:r>
          </a:p>
          <a:p>
            <a:pPr lvl="1"/>
            <a:r>
              <a:rPr lang="fr-FR" sz="2400" dirty="0"/>
              <a:t>– </a:t>
            </a:r>
            <a:r>
              <a:rPr lang="en-US" sz="2400" dirty="0">
                <a:ea typeface="ＭＳ Ｐゴシック" pitchFamily="34" charset="-128"/>
              </a:rPr>
              <a:t> </a:t>
            </a:r>
            <a:r>
              <a:rPr lang="en-US" sz="2400" dirty="0"/>
              <a:t>The returned value is a pointer to the memory block allocated by the function; the type of this pointer is always </a:t>
            </a:r>
            <a:r>
              <a:rPr lang="en-US" sz="2400" b="1" dirty="0">
                <a:solidFill>
                  <a:srgbClr val="3D2683"/>
                </a:solidFill>
              </a:rPr>
              <a:t>void*</a:t>
            </a:r>
            <a:r>
              <a:rPr lang="en-US" sz="2400" dirty="0"/>
              <a:t>, which can be cast to the desired type of data pointer in order to be dereferenceable</a:t>
            </a:r>
          </a:p>
          <a:p>
            <a:endParaRPr lang="en-US" sz="2400" dirty="0"/>
          </a:p>
        </p:txBody>
      </p:sp>
      <p:pic>
        <p:nvPicPr>
          <p:cNvPr id="6" name="Image 5">
            <a:extLst>
              <a:ext uri="{FF2B5EF4-FFF2-40B4-BE49-F238E27FC236}">
                <a16:creationId xmlns:a16="http://schemas.microsoft.com/office/drawing/2014/main" id="{BEBB4815-C1E5-4EF9-B8E5-C6F60B9ABF26}"/>
              </a:ext>
            </a:extLst>
          </p:cNvPr>
          <p:cNvPicPr>
            <a:picLocks noChangeAspect="1"/>
          </p:cNvPicPr>
          <p:nvPr/>
        </p:nvPicPr>
        <p:blipFill>
          <a:blip r:embed="rId2"/>
          <a:stretch>
            <a:fillRect/>
          </a:stretch>
        </p:blipFill>
        <p:spPr>
          <a:xfrm>
            <a:off x="4046926" y="3719545"/>
            <a:ext cx="4305300" cy="40005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50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en-US" sz="2400" b="1" dirty="0">
                <a:solidFill>
                  <a:srgbClr val="3D2683"/>
                </a:solidFill>
              </a:rPr>
              <a:t>Dynamic variable allocation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It can be useful to check if the dynamic memory allocation worked well, to check if there was enough space left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Otherwise, the </a:t>
            </a:r>
            <a:r>
              <a:rPr lang="en-US" sz="2400" b="1" dirty="0">
                <a:solidFill>
                  <a:srgbClr val="3D2683"/>
                </a:solidFill>
              </a:rPr>
              <a:t>malloc</a:t>
            </a:r>
            <a:r>
              <a:rPr lang="en-US" sz="2400" dirty="0"/>
              <a:t> function returns the </a:t>
            </a:r>
            <a:r>
              <a:rPr lang="en-US" sz="2400" b="1" dirty="0">
                <a:solidFill>
                  <a:srgbClr val="3D2683"/>
                </a:solidFill>
              </a:rPr>
              <a:t>NULL</a:t>
            </a:r>
            <a:r>
              <a:rPr lang="en-US" sz="2400" dirty="0"/>
              <a:t> value to the pointer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simple test of nullity of the pointer will thus allow to know if we can really manipulate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do not want to risk overwriting other data!</a:t>
            </a:r>
          </a:p>
          <a:p>
            <a:pPr marL="342900" indent="-342900">
              <a:buFont typeface="Arial" panose="020B0604020202020204" pitchFamily="34" charset="0"/>
              <a:buChar char="•"/>
            </a:pPr>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1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1. Concept of Pointers</a:t>
            </a:r>
          </a:p>
          <a:p>
            <a:endParaRPr lang="en-US" sz="3200" dirty="0">
              <a:solidFill>
                <a:schemeClr val="bg1"/>
              </a:solidFill>
            </a:endParaRP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Questions</a:t>
            </a:r>
          </a:p>
        </p:txBody>
      </p:sp>
      <p:pic>
        <p:nvPicPr>
          <p:cNvPr id="3" name="Graphique 2" descr="Questions avec un remplissage uni">
            <a:extLst>
              <a:ext uri="{FF2B5EF4-FFF2-40B4-BE49-F238E27FC236}">
                <a16:creationId xmlns:a16="http://schemas.microsoft.com/office/drawing/2014/main" id="{54A150E1-2E20-4E6E-A171-318E6DCD2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189" y="2053388"/>
            <a:ext cx="3665621" cy="3665621"/>
          </a:xfrm>
          <a:prstGeom prst="rect">
            <a:avLst/>
          </a:prstGeom>
        </p:spPr>
      </p:pic>
    </p:spTree>
    <p:extLst>
      <p:ext uri="{BB962C8B-B14F-4D97-AF65-F5344CB8AC3E}">
        <p14:creationId xmlns:p14="http://schemas.microsoft.com/office/powerpoint/2010/main" val="49671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4" name="Graphique 3" descr="Classe avec un remplissage uni">
            <a:extLst>
              <a:ext uri="{FF2B5EF4-FFF2-40B4-BE49-F238E27FC236}">
                <a16:creationId xmlns:a16="http://schemas.microsoft.com/office/drawing/2014/main" id="{C157DCC9-CA56-45FC-86A7-EE6BFF7215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1978" y="5184590"/>
            <a:ext cx="914400" cy="9144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2. Pointers and </a:t>
            </a:r>
            <a:r>
              <a:rPr lang="fr-FR" sz="5400" dirty="0" err="1">
                <a:solidFill>
                  <a:schemeClr val="bg1"/>
                </a:solidFill>
              </a:rPr>
              <a:t>Arrays</a:t>
            </a:r>
            <a:endParaRPr lang="fr-FR" sz="5400" dirty="0">
              <a:solidFill>
                <a:schemeClr val="bg1"/>
              </a:solidFill>
            </a:endParaRPr>
          </a:p>
          <a:p>
            <a:endParaRPr lang="fr-FR" sz="5400" dirty="0">
              <a:solidFill>
                <a:schemeClr val="bg1"/>
              </a:solidFill>
            </a:endParaRPr>
          </a:p>
        </p:txBody>
      </p:sp>
    </p:spTree>
    <p:extLst>
      <p:ext uri="{BB962C8B-B14F-4D97-AF65-F5344CB8AC3E}">
        <p14:creationId xmlns:p14="http://schemas.microsoft.com/office/powerpoint/2010/main" val="97215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If we have an array </a:t>
            </a:r>
            <a:r>
              <a:rPr lang="en-US" sz="2400" b="1" dirty="0">
                <a:solidFill>
                  <a:srgbClr val="3D2683"/>
                </a:solidFill>
              </a:rPr>
              <a:t>tab</a:t>
            </a:r>
            <a:r>
              <a:rPr lang="en-US" sz="2400" dirty="0"/>
              <a:t> and a pointer </a:t>
            </a:r>
            <a:r>
              <a:rPr lang="en-US" sz="2400" b="1" dirty="0" err="1">
                <a:solidFill>
                  <a:srgbClr val="3D2683"/>
                </a:solidFill>
              </a:rPr>
              <a:t>pt</a:t>
            </a:r>
            <a:r>
              <a:rPr lang="en-US" sz="2400" dirty="0"/>
              <a:t> to the first element of this array, </a:t>
            </a:r>
            <a:r>
              <a:rPr lang="en-US" sz="2400" b="1" dirty="0" err="1">
                <a:solidFill>
                  <a:srgbClr val="3D2683"/>
                </a:solidFill>
              </a:rPr>
              <a:t>pt</a:t>
            </a:r>
            <a:r>
              <a:rPr lang="en-US" sz="2400" b="1" dirty="0">
                <a:solidFill>
                  <a:srgbClr val="3D2683"/>
                </a:solidFill>
              </a:rPr>
              <a:t> + 1 </a:t>
            </a:r>
            <a:r>
              <a:rPr lang="en-US" sz="2400" dirty="0"/>
              <a:t>will be a pointer to the second cell of the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address contained in </a:t>
            </a:r>
            <a:r>
              <a:rPr lang="en-US" sz="2400" b="1" dirty="0" err="1">
                <a:solidFill>
                  <a:srgbClr val="3D2683"/>
                </a:solidFill>
              </a:rPr>
              <a:t>pt</a:t>
            </a:r>
            <a:r>
              <a:rPr lang="en-US" sz="2400" b="1" dirty="0">
                <a:solidFill>
                  <a:srgbClr val="3D2683"/>
                </a:solidFill>
              </a:rPr>
              <a:t> + 1 </a:t>
            </a:r>
            <a:r>
              <a:rPr lang="en-US" sz="2400" dirty="0"/>
              <a:t>is thus not the address contained in </a:t>
            </a:r>
            <a:r>
              <a:rPr lang="en-US" sz="2400" b="1" dirty="0" err="1">
                <a:solidFill>
                  <a:srgbClr val="3D2683"/>
                </a:solidFill>
              </a:rPr>
              <a:t>pt</a:t>
            </a:r>
            <a:r>
              <a:rPr lang="en-US" sz="2400" dirty="0"/>
              <a:t> increased by 1</a:t>
            </a:r>
            <a:endParaRPr lang="fr-FR" sz="2400" dirty="0"/>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There is an adjustment according to the type of the array elements</a:t>
            </a:r>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03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98F1ACF4-A642-44AF-B4CC-16381D930B2D}"/>
              </a:ext>
            </a:extLst>
          </p:cNvPr>
          <p:cNvPicPr>
            <a:picLocks noChangeAspect="1"/>
          </p:cNvPicPr>
          <p:nvPr/>
        </p:nvPicPr>
        <p:blipFill>
          <a:blip r:embed="rId3"/>
          <a:stretch>
            <a:fillRect/>
          </a:stretch>
        </p:blipFill>
        <p:spPr>
          <a:xfrm>
            <a:off x="3063987" y="6014860"/>
            <a:ext cx="8939134" cy="656781"/>
          </a:xfrm>
          <a:prstGeom prst="rect">
            <a:avLst/>
          </a:prstGeom>
        </p:spPr>
      </p:pic>
      <p:pic>
        <p:nvPicPr>
          <p:cNvPr id="9" name="Image 8">
            <a:extLst>
              <a:ext uri="{FF2B5EF4-FFF2-40B4-BE49-F238E27FC236}">
                <a16:creationId xmlns:a16="http://schemas.microsoft.com/office/drawing/2014/main" id="{7A450C43-4CF1-406E-8B57-B1BD5E8CE2C1}"/>
              </a:ext>
            </a:extLst>
          </p:cNvPr>
          <p:cNvPicPr>
            <a:picLocks noChangeAspect="1"/>
          </p:cNvPicPr>
          <p:nvPr/>
        </p:nvPicPr>
        <p:blipFill>
          <a:blip r:embed="rId4"/>
          <a:stretch>
            <a:fillRect/>
          </a:stretch>
        </p:blipFill>
        <p:spPr>
          <a:xfrm>
            <a:off x="207153" y="1967599"/>
            <a:ext cx="11343163" cy="3241998"/>
          </a:xfrm>
          <a:prstGeom prst="rect">
            <a:avLst/>
          </a:prstGeom>
          <a:ln>
            <a:solidFill>
              <a:srgbClr val="3D2683"/>
            </a:solidFill>
          </a:ln>
        </p:spPr>
      </p:pic>
    </p:spTree>
    <p:extLst>
      <p:ext uri="{BB962C8B-B14F-4D97-AF65-F5344CB8AC3E}">
        <p14:creationId xmlns:p14="http://schemas.microsoft.com/office/powerpoint/2010/main" val="233671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6" name="Graphique 5" descr="Menu avec un remplissage uni">
            <a:extLst>
              <a:ext uri="{FF2B5EF4-FFF2-40B4-BE49-F238E27FC236}">
                <a16:creationId xmlns:a16="http://schemas.microsoft.com/office/drawing/2014/main" id="{E13F7521-3887-48B5-BE61-2381EEED1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dirty="0">
                <a:solidFill>
                  <a:schemeClr val="bg1"/>
                </a:solidFill>
              </a:rPr>
              <a:t>1. Concept of Pointers</a:t>
            </a:r>
          </a:p>
          <a:p>
            <a:pPr marL="514350" indent="-514350">
              <a:buAutoNum type="arabicPeriod"/>
            </a:pPr>
            <a:endParaRPr lang="fr-FR" sz="2800" dirty="0">
              <a:solidFill>
                <a:schemeClr val="bg1"/>
              </a:solidFill>
            </a:endParaRPr>
          </a:p>
          <a:p>
            <a:r>
              <a:rPr lang="en-US" sz="2800" dirty="0">
                <a:solidFill>
                  <a:schemeClr val="bg1"/>
                </a:solidFill>
              </a:rPr>
              <a:t>2. Pointers and Arrays</a:t>
            </a:r>
          </a:p>
          <a:p>
            <a:endParaRPr lang="fr-FR" sz="2800" dirty="0">
              <a:solidFill>
                <a:schemeClr val="bg1"/>
              </a:solidFill>
            </a:endParaRPr>
          </a:p>
          <a:p>
            <a:r>
              <a:rPr lang="fr-FR" sz="2800" dirty="0">
                <a:solidFill>
                  <a:schemeClr val="bg1"/>
                </a:solidFill>
              </a:rPr>
              <a:t>3. Pointers and Structures</a:t>
            </a:r>
          </a:p>
          <a:p>
            <a:endParaRPr lang="fr-FR" sz="2800" dirty="0">
              <a:solidFill>
                <a:schemeClr val="bg1"/>
              </a:solidFill>
            </a:endParaRP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341566" y="412506"/>
            <a:ext cx="3496168"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Course Plan</a:t>
            </a:r>
          </a:p>
        </p:txBody>
      </p:sp>
    </p:spTree>
    <p:extLst>
      <p:ext uri="{BB962C8B-B14F-4D97-AF65-F5344CB8AC3E}">
        <p14:creationId xmlns:p14="http://schemas.microsoft.com/office/powerpoint/2010/main" val="291898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On the same principle, you can use the “</a:t>
            </a:r>
            <a:r>
              <a:rPr lang="en-US" sz="2400" b="1" dirty="0">
                <a:solidFill>
                  <a:srgbClr val="3D2683"/>
                </a:solidFill>
              </a:rPr>
              <a:t>++</a:t>
            </a:r>
            <a:r>
              <a:rPr lang="en-US" sz="2400" dirty="0"/>
              <a:t>” increment operator with pointers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a:t>
            </a:r>
            <a:r>
              <a:rPr lang="en-US" sz="2400" b="1" dirty="0" err="1">
                <a:solidFill>
                  <a:srgbClr val="3D2683"/>
                </a:solidFill>
              </a:rPr>
              <a:t>pt</a:t>
            </a:r>
            <a:r>
              <a:rPr lang="en-US" sz="2400" dirty="0"/>
              <a:t> is pointing to the first element of an array, after the operation </a:t>
            </a:r>
            <a:r>
              <a:rPr lang="en-US" sz="2400" b="1" dirty="0" err="1">
                <a:solidFill>
                  <a:srgbClr val="3D2683"/>
                </a:solidFill>
              </a:rPr>
              <a:t>pt</a:t>
            </a:r>
            <a:r>
              <a:rPr lang="en-US" sz="2400" b="1" dirty="0">
                <a:solidFill>
                  <a:srgbClr val="3D2683"/>
                </a:solidFill>
              </a:rPr>
              <a:t>++</a:t>
            </a:r>
            <a:r>
              <a:rPr lang="en-US" sz="2400" dirty="0"/>
              <a:t>, it will be pointing to the second</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The difference between pre and post increment is still the same</a:t>
            </a:r>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731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DAD8A87-D51B-4E18-8410-7D5BF119925E}"/>
              </a:ext>
            </a:extLst>
          </p:cNvPr>
          <p:cNvPicPr>
            <a:picLocks noChangeAspect="1"/>
          </p:cNvPicPr>
          <p:nvPr/>
        </p:nvPicPr>
        <p:blipFill>
          <a:blip r:embed="rId3"/>
          <a:stretch>
            <a:fillRect/>
          </a:stretch>
        </p:blipFill>
        <p:spPr>
          <a:xfrm>
            <a:off x="1306330" y="1871407"/>
            <a:ext cx="5981700" cy="3705225"/>
          </a:xfrm>
          <a:prstGeom prst="rect">
            <a:avLst/>
          </a:prstGeom>
          <a:ln>
            <a:solidFill>
              <a:srgbClr val="3D2683"/>
            </a:solidFill>
          </a:ln>
        </p:spPr>
      </p:pic>
      <p:pic>
        <p:nvPicPr>
          <p:cNvPr id="8" name="Image 7">
            <a:extLst>
              <a:ext uri="{FF2B5EF4-FFF2-40B4-BE49-F238E27FC236}">
                <a16:creationId xmlns:a16="http://schemas.microsoft.com/office/drawing/2014/main" id="{3C95805C-F5D4-43AF-993C-1D2C6060B0AB}"/>
              </a:ext>
            </a:extLst>
          </p:cNvPr>
          <p:cNvPicPr>
            <a:picLocks noChangeAspect="1"/>
          </p:cNvPicPr>
          <p:nvPr/>
        </p:nvPicPr>
        <p:blipFill>
          <a:blip r:embed="rId4"/>
          <a:stretch>
            <a:fillRect/>
          </a:stretch>
        </p:blipFill>
        <p:spPr>
          <a:xfrm>
            <a:off x="7378112" y="5900113"/>
            <a:ext cx="3867150" cy="352425"/>
          </a:xfrm>
          <a:prstGeom prst="rect">
            <a:avLst/>
          </a:prstGeom>
        </p:spPr>
      </p:pic>
    </p:spTree>
    <p:extLst>
      <p:ext uri="{BB962C8B-B14F-4D97-AF65-F5344CB8AC3E}">
        <p14:creationId xmlns:p14="http://schemas.microsoft.com/office/powerpoint/2010/main" val="425281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endParaRPr lang="fr-FR" sz="2400" dirty="0"/>
          </a:p>
          <a:p>
            <a:pPr marL="342900" indent="-342900">
              <a:buFont typeface="Arial" panose="020B0604020202020204" pitchFamily="34" charset="0"/>
              <a:buChar char="•"/>
            </a:pPr>
            <a:r>
              <a:rPr lang="en-US" sz="2400" dirty="0"/>
              <a:t>The subtraction and decrement operations take place in the same way as the addition and incrementation operations, but in order for them to make sense the corresponding pointer must not refer to the first cell of the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will not cause a compile error, but you will access other data; with the risk of uncontrolled modifications that </a:t>
            </a:r>
            <a:r>
              <a:rPr lang="en-US" sz="2400"/>
              <a:t>this involves</a:t>
            </a:r>
            <a:endParaRPr lang="fr-FR" sz="2400" b="1" dirty="0">
              <a:solidFill>
                <a:srgbClr val="3D2683"/>
              </a:solidFill>
            </a:endParaRPr>
          </a:p>
          <a:p>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80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AE828ACD-2A85-40F6-ABFD-9F3CB4F74361}"/>
              </a:ext>
            </a:extLst>
          </p:cNvPr>
          <p:cNvPicPr>
            <a:picLocks noChangeAspect="1"/>
          </p:cNvPicPr>
          <p:nvPr/>
        </p:nvPicPr>
        <p:blipFill>
          <a:blip r:embed="rId3"/>
          <a:stretch>
            <a:fillRect/>
          </a:stretch>
        </p:blipFill>
        <p:spPr>
          <a:xfrm>
            <a:off x="1472549" y="1967599"/>
            <a:ext cx="5019675" cy="3638550"/>
          </a:xfrm>
          <a:prstGeom prst="rect">
            <a:avLst/>
          </a:prstGeom>
          <a:ln>
            <a:solidFill>
              <a:srgbClr val="3D2683"/>
            </a:solidFill>
          </a:ln>
        </p:spPr>
      </p:pic>
      <p:pic>
        <p:nvPicPr>
          <p:cNvPr id="11" name="Image 10">
            <a:extLst>
              <a:ext uri="{FF2B5EF4-FFF2-40B4-BE49-F238E27FC236}">
                <a16:creationId xmlns:a16="http://schemas.microsoft.com/office/drawing/2014/main" id="{AC78C03E-F94E-42B7-8282-35D912C452C7}"/>
              </a:ext>
            </a:extLst>
          </p:cNvPr>
          <p:cNvPicPr>
            <a:picLocks noChangeAspect="1"/>
          </p:cNvPicPr>
          <p:nvPr/>
        </p:nvPicPr>
        <p:blipFill>
          <a:blip r:embed="rId4"/>
          <a:stretch>
            <a:fillRect/>
          </a:stretch>
        </p:blipFill>
        <p:spPr>
          <a:xfrm>
            <a:off x="7718941" y="6026461"/>
            <a:ext cx="3905250" cy="447675"/>
          </a:xfrm>
          <a:prstGeom prst="rect">
            <a:avLst/>
          </a:prstGeom>
        </p:spPr>
      </p:pic>
    </p:spTree>
    <p:extLst>
      <p:ext uri="{BB962C8B-B14F-4D97-AF65-F5344CB8AC3E}">
        <p14:creationId xmlns:p14="http://schemas.microsoft.com/office/powerpoint/2010/main" val="181081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If you have declared an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The name of the array, here </a:t>
            </a:r>
            <a:r>
              <a:rPr lang="en-US" sz="2400" b="1" dirty="0">
                <a:solidFill>
                  <a:srgbClr val="3D2683"/>
                </a:solidFill>
              </a:rPr>
              <a:t>tab</a:t>
            </a:r>
            <a:r>
              <a:rPr lang="en-US" sz="2400" dirty="0"/>
              <a:t>, is always the address of its first cell</a:t>
            </a: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r>
              <a:rPr lang="en-US" sz="2400" dirty="0"/>
              <a:t>Thus, </a:t>
            </a:r>
            <a:r>
              <a:rPr lang="en-US" sz="2400" b="1" dirty="0">
                <a:solidFill>
                  <a:srgbClr val="3D2683"/>
                </a:solidFill>
              </a:rPr>
              <a:t>tab</a:t>
            </a:r>
            <a:r>
              <a:rPr lang="en-US" sz="2400" dirty="0"/>
              <a:t> and </a:t>
            </a:r>
            <a:r>
              <a:rPr lang="en-US" sz="2400" b="1" dirty="0">
                <a:solidFill>
                  <a:srgbClr val="3D2683"/>
                </a:solidFill>
              </a:rPr>
              <a:t>&amp;tab[0] </a:t>
            </a:r>
            <a:r>
              <a:rPr lang="en-US" sz="2400" dirty="0"/>
              <a:t>are equivalent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solidFill>
                  <a:srgbClr val="3D2683"/>
                </a:solidFill>
              </a:rPr>
              <a:t>tab</a:t>
            </a:r>
            <a:r>
              <a:rPr lang="en-US" sz="2400" dirty="0"/>
              <a:t> is therefore a pointer, but a constant pointer that will always point to the first element of the array (it cannot be assigned another value)</a:t>
            </a: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DBD5CB0-F5E1-4EF3-96A2-8EB82A4129C4}"/>
              </a:ext>
            </a:extLst>
          </p:cNvPr>
          <p:cNvPicPr>
            <a:picLocks noChangeAspect="1"/>
          </p:cNvPicPr>
          <p:nvPr/>
        </p:nvPicPr>
        <p:blipFill>
          <a:blip r:embed="rId3"/>
          <a:stretch>
            <a:fillRect/>
          </a:stretch>
        </p:blipFill>
        <p:spPr>
          <a:xfrm>
            <a:off x="4947038" y="2727377"/>
            <a:ext cx="2505075" cy="390525"/>
          </a:xfrm>
          <a:prstGeom prst="rect">
            <a:avLst/>
          </a:prstGeom>
          <a:ln>
            <a:solidFill>
              <a:srgbClr val="3D2683"/>
            </a:solidFill>
          </a:ln>
        </p:spPr>
      </p:pic>
    </p:spTree>
    <p:extLst>
      <p:ext uri="{BB962C8B-B14F-4D97-AF65-F5344CB8AC3E}">
        <p14:creationId xmlns:p14="http://schemas.microsoft.com/office/powerpoint/2010/main" val="881842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Since </a:t>
            </a:r>
            <a:r>
              <a:rPr lang="en-US" sz="2400" b="1" dirty="0">
                <a:solidFill>
                  <a:srgbClr val="3D2683"/>
                </a:solidFill>
              </a:rPr>
              <a:t>tab</a:t>
            </a:r>
            <a:r>
              <a:rPr lang="en-US" sz="2400" dirty="0"/>
              <a:t> is a constant pointer, operations like </a:t>
            </a:r>
            <a:r>
              <a:rPr lang="en-US" sz="2400" b="1" dirty="0">
                <a:solidFill>
                  <a:srgbClr val="3D2683"/>
                </a:solidFill>
              </a:rPr>
              <a:t>tab++ </a:t>
            </a:r>
            <a:r>
              <a:rPr lang="en-US" sz="2400" dirty="0"/>
              <a:t>are forbidden</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On the other hand, if </a:t>
            </a:r>
            <a:r>
              <a:rPr lang="en-US" sz="2400" b="1" dirty="0" err="1">
                <a:solidFill>
                  <a:srgbClr val="3D2683"/>
                </a:solidFill>
              </a:rPr>
              <a:t>pt</a:t>
            </a:r>
            <a:r>
              <a:rPr lang="en-US" sz="2400" dirty="0"/>
              <a:t> is a pointer of the same type, we can make assignments of the following form:</a:t>
            </a: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r>
              <a:rPr lang="en-US" sz="2400" b="1" dirty="0">
                <a:solidFill>
                  <a:srgbClr val="3D2683"/>
                </a:solidFill>
              </a:rPr>
              <a:t>&amp;tab[n] </a:t>
            </a:r>
            <a:r>
              <a:rPr lang="en-US" sz="2400" dirty="0"/>
              <a:t>and </a:t>
            </a:r>
            <a:r>
              <a:rPr lang="en-US" sz="2400" b="1" dirty="0" err="1">
                <a:solidFill>
                  <a:srgbClr val="3D2683"/>
                </a:solidFill>
              </a:rPr>
              <a:t>tab+n</a:t>
            </a:r>
            <a:r>
              <a:rPr lang="en-US" sz="2400" dirty="0"/>
              <a:t> are two identical addresses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solidFill>
                  <a:srgbClr val="3D2683"/>
                </a:solidFill>
              </a:rPr>
              <a:t>tab[n]</a:t>
            </a:r>
            <a:r>
              <a:rPr lang="en-US" sz="2400" dirty="0"/>
              <a:t> and </a:t>
            </a:r>
            <a:r>
              <a:rPr lang="en-US" sz="2400" b="1" dirty="0">
                <a:solidFill>
                  <a:srgbClr val="3D2683"/>
                </a:solidFill>
              </a:rPr>
              <a:t>*(</a:t>
            </a:r>
            <a:r>
              <a:rPr lang="en-US" sz="2400" b="1" dirty="0" err="1">
                <a:solidFill>
                  <a:srgbClr val="3D2683"/>
                </a:solidFill>
              </a:rPr>
              <a:t>tab+n</a:t>
            </a:r>
            <a:r>
              <a:rPr lang="en-US" sz="2400" b="1" dirty="0">
                <a:solidFill>
                  <a:srgbClr val="3D2683"/>
                </a:solidFill>
              </a:rPr>
              <a:t>) </a:t>
            </a:r>
            <a:r>
              <a:rPr lang="en-US" sz="2400" dirty="0"/>
              <a:t>are two identical values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181F582D-6C18-449E-804C-579051E89420}"/>
              </a:ext>
            </a:extLst>
          </p:cNvPr>
          <p:cNvPicPr>
            <a:picLocks noChangeAspect="1"/>
          </p:cNvPicPr>
          <p:nvPr/>
        </p:nvPicPr>
        <p:blipFill>
          <a:blip r:embed="rId3"/>
          <a:stretch>
            <a:fillRect/>
          </a:stretch>
        </p:blipFill>
        <p:spPr>
          <a:xfrm>
            <a:off x="4919662" y="4183590"/>
            <a:ext cx="2352675" cy="361950"/>
          </a:xfrm>
          <a:prstGeom prst="rect">
            <a:avLst/>
          </a:prstGeom>
          <a:ln>
            <a:solidFill>
              <a:srgbClr val="3D2683"/>
            </a:solidFill>
          </a:ln>
        </p:spPr>
      </p:pic>
    </p:spTree>
    <p:extLst>
      <p:ext uri="{BB962C8B-B14F-4D97-AF65-F5344CB8AC3E}">
        <p14:creationId xmlns:p14="http://schemas.microsoft.com/office/powerpoint/2010/main" val="1323021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3F972463-1B84-47F0-9CDC-A05AB535AC86}"/>
              </a:ext>
            </a:extLst>
          </p:cNvPr>
          <p:cNvPicPr>
            <a:picLocks noChangeAspect="1"/>
          </p:cNvPicPr>
          <p:nvPr/>
        </p:nvPicPr>
        <p:blipFill>
          <a:blip r:embed="rId3"/>
          <a:stretch>
            <a:fillRect/>
          </a:stretch>
        </p:blipFill>
        <p:spPr>
          <a:xfrm>
            <a:off x="422791" y="1933575"/>
            <a:ext cx="11201400" cy="2990850"/>
          </a:xfrm>
          <a:prstGeom prst="rect">
            <a:avLst/>
          </a:prstGeom>
          <a:ln>
            <a:solidFill>
              <a:srgbClr val="3D2683"/>
            </a:solidFill>
          </a:ln>
        </p:spPr>
      </p:pic>
      <p:pic>
        <p:nvPicPr>
          <p:cNvPr id="8" name="Image 7">
            <a:extLst>
              <a:ext uri="{FF2B5EF4-FFF2-40B4-BE49-F238E27FC236}">
                <a16:creationId xmlns:a16="http://schemas.microsoft.com/office/drawing/2014/main" id="{291A2776-7D76-4A2C-BD17-2C18596AD1F7}"/>
              </a:ext>
            </a:extLst>
          </p:cNvPr>
          <p:cNvPicPr>
            <a:picLocks noChangeAspect="1"/>
          </p:cNvPicPr>
          <p:nvPr/>
        </p:nvPicPr>
        <p:blipFill>
          <a:blip r:embed="rId4"/>
          <a:stretch>
            <a:fillRect/>
          </a:stretch>
        </p:blipFill>
        <p:spPr>
          <a:xfrm>
            <a:off x="3868771" y="5804866"/>
            <a:ext cx="8134350" cy="866775"/>
          </a:xfrm>
          <a:prstGeom prst="rect">
            <a:avLst/>
          </a:prstGeom>
        </p:spPr>
      </p:pic>
    </p:spTree>
    <p:extLst>
      <p:ext uri="{BB962C8B-B14F-4D97-AF65-F5344CB8AC3E}">
        <p14:creationId xmlns:p14="http://schemas.microsoft.com/office/powerpoint/2010/main" val="214829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If you have declared an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Then a pointer:</a:t>
            </a: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Then the writing </a:t>
            </a:r>
            <a:r>
              <a:rPr lang="en-US" sz="2400" b="1" dirty="0" err="1">
                <a:solidFill>
                  <a:srgbClr val="3D2683"/>
                </a:solidFill>
              </a:rPr>
              <a:t>pt</a:t>
            </a:r>
            <a:r>
              <a:rPr lang="en-US" sz="2400" b="1" dirty="0">
                <a:solidFill>
                  <a:srgbClr val="3D2683"/>
                </a:solidFill>
              </a:rPr>
              <a:t>[n]</a:t>
            </a:r>
            <a:r>
              <a:rPr lang="en-US" sz="2400" dirty="0"/>
              <a:t> makes sense and is worth </a:t>
            </a:r>
            <a:r>
              <a:rPr lang="en-US" sz="2400" b="1" dirty="0">
                <a:solidFill>
                  <a:srgbClr val="3D2683"/>
                </a:solidFill>
              </a:rPr>
              <a:t>*(</a:t>
            </a:r>
            <a:r>
              <a:rPr lang="en-US" sz="2400" b="1" dirty="0" err="1">
                <a:solidFill>
                  <a:srgbClr val="3D2683"/>
                </a:solidFill>
              </a:rPr>
              <a:t>pt+n</a:t>
            </a:r>
            <a:r>
              <a:rPr lang="en-US" sz="2400" b="1" dirty="0">
                <a:solidFill>
                  <a:srgbClr val="3D2683"/>
                </a:solidFill>
              </a:rPr>
              <a:t>) </a:t>
            </a:r>
            <a:r>
              <a:rPr lang="en-US" sz="2400" dirty="0"/>
              <a:t>(and thus also </a:t>
            </a:r>
            <a:r>
              <a:rPr lang="en-US" sz="2400" b="1" dirty="0">
                <a:solidFill>
                  <a:srgbClr val="3D2683"/>
                </a:solidFill>
              </a:rPr>
              <a:t>tab[n]</a:t>
            </a:r>
            <a:r>
              <a:rPr lang="en-US" sz="2400" dirty="0"/>
              <a:t>)</a:t>
            </a: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DBD5CB0-F5E1-4EF3-96A2-8EB82A4129C4}"/>
              </a:ext>
            </a:extLst>
          </p:cNvPr>
          <p:cNvPicPr>
            <a:picLocks noChangeAspect="1"/>
          </p:cNvPicPr>
          <p:nvPr/>
        </p:nvPicPr>
        <p:blipFill>
          <a:blip r:embed="rId3"/>
          <a:stretch>
            <a:fillRect/>
          </a:stretch>
        </p:blipFill>
        <p:spPr>
          <a:xfrm>
            <a:off x="4947038" y="2727377"/>
            <a:ext cx="2505075" cy="390525"/>
          </a:xfrm>
          <a:prstGeom prst="rect">
            <a:avLst/>
          </a:prstGeom>
          <a:ln>
            <a:solidFill>
              <a:srgbClr val="3D2683"/>
            </a:solidFill>
          </a:ln>
        </p:spPr>
      </p:pic>
      <p:pic>
        <p:nvPicPr>
          <p:cNvPr id="6" name="Image 5">
            <a:extLst>
              <a:ext uri="{FF2B5EF4-FFF2-40B4-BE49-F238E27FC236}">
                <a16:creationId xmlns:a16="http://schemas.microsoft.com/office/drawing/2014/main" id="{C020355C-BBD5-4793-9940-7A72292E96B8}"/>
              </a:ext>
            </a:extLst>
          </p:cNvPr>
          <p:cNvPicPr>
            <a:picLocks noChangeAspect="1"/>
          </p:cNvPicPr>
          <p:nvPr/>
        </p:nvPicPr>
        <p:blipFill>
          <a:blip r:embed="rId4"/>
          <a:stretch>
            <a:fillRect/>
          </a:stretch>
        </p:blipFill>
        <p:spPr>
          <a:xfrm>
            <a:off x="4832737" y="4154671"/>
            <a:ext cx="2733675" cy="381000"/>
          </a:xfrm>
          <a:prstGeom prst="rect">
            <a:avLst/>
          </a:prstGeom>
          <a:ln>
            <a:solidFill>
              <a:srgbClr val="3D2683"/>
            </a:solidFill>
          </a:ln>
        </p:spPr>
      </p:pic>
    </p:spTree>
    <p:extLst>
      <p:ext uri="{BB962C8B-B14F-4D97-AF65-F5344CB8AC3E}">
        <p14:creationId xmlns:p14="http://schemas.microsoft.com/office/powerpoint/2010/main" val="2544609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a:p>
            <a:endParaRPr lang="fr-FR" sz="2400" dirty="0"/>
          </a:p>
          <a:p>
            <a:pPr marL="342900" indent="-342900">
              <a:buFont typeface="Arial" panose="020B0604020202020204" pitchFamily="34" charset="0"/>
              <a:buChar char="•"/>
            </a:pPr>
            <a:r>
              <a:rPr lang="en-US" sz="2400" dirty="0"/>
              <a:t>If you have declared an array: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Then a pointer:</a:t>
            </a:r>
          </a:p>
          <a:p>
            <a:pPr marL="342900" indent="-342900">
              <a:buFont typeface="Arial" panose="020B0604020202020204" pitchFamily="34" charset="0"/>
              <a:buChar char="•"/>
            </a:pPr>
            <a:endParaRPr lang="en-US" sz="2400" b="1" dirty="0">
              <a:solidFill>
                <a:srgbClr val="3D2683"/>
              </a:solidFill>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Then the writing </a:t>
            </a:r>
            <a:r>
              <a:rPr lang="en-US" sz="2400" b="1" dirty="0" err="1">
                <a:solidFill>
                  <a:srgbClr val="3D2683"/>
                </a:solidFill>
              </a:rPr>
              <a:t>pt</a:t>
            </a:r>
            <a:r>
              <a:rPr lang="en-US" sz="2400" b="1" dirty="0">
                <a:solidFill>
                  <a:srgbClr val="3D2683"/>
                </a:solidFill>
              </a:rPr>
              <a:t>[-n]</a:t>
            </a:r>
            <a:r>
              <a:rPr lang="en-US" sz="2400" dirty="0"/>
              <a:t> makes sense and is worth </a:t>
            </a:r>
            <a:r>
              <a:rPr lang="en-US" sz="2400" b="1" dirty="0">
                <a:solidFill>
                  <a:srgbClr val="3D2683"/>
                </a:solidFill>
              </a:rPr>
              <a:t>*(</a:t>
            </a:r>
            <a:r>
              <a:rPr lang="en-US" sz="2400" b="1" dirty="0" err="1">
                <a:solidFill>
                  <a:srgbClr val="3D2683"/>
                </a:solidFill>
              </a:rPr>
              <a:t>pt</a:t>
            </a:r>
            <a:r>
              <a:rPr lang="en-US" sz="2400" b="1" dirty="0">
                <a:solidFill>
                  <a:srgbClr val="3D2683"/>
                </a:solidFill>
              </a:rPr>
              <a:t>-n) </a:t>
            </a:r>
            <a:r>
              <a:rPr lang="en-US" sz="2400" dirty="0"/>
              <a:t>(and thus also </a:t>
            </a:r>
            <a:r>
              <a:rPr lang="en-US" sz="2400" b="1" dirty="0">
                <a:solidFill>
                  <a:srgbClr val="3D2683"/>
                </a:solidFill>
              </a:rPr>
              <a:t>tab[k-n]</a:t>
            </a:r>
            <a:r>
              <a:rPr lang="en-US" sz="2400" dirty="0"/>
              <a:t>)</a:t>
            </a: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DBD5CB0-F5E1-4EF3-96A2-8EB82A4129C4}"/>
              </a:ext>
            </a:extLst>
          </p:cNvPr>
          <p:cNvPicPr>
            <a:picLocks noChangeAspect="1"/>
          </p:cNvPicPr>
          <p:nvPr/>
        </p:nvPicPr>
        <p:blipFill>
          <a:blip r:embed="rId3"/>
          <a:stretch>
            <a:fillRect/>
          </a:stretch>
        </p:blipFill>
        <p:spPr>
          <a:xfrm>
            <a:off x="4947038" y="2727377"/>
            <a:ext cx="2505075" cy="390525"/>
          </a:xfrm>
          <a:prstGeom prst="rect">
            <a:avLst/>
          </a:prstGeom>
          <a:ln>
            <a:solidFill>
              <a:srgbClr val="3D2683"/>
            </a:solidFill>
          </a:ln>
        </p:spPr>
      </p:pic>
      <p:pic>
        <p:nvPicPr>
          <p:cNvPr id="7" name="Image 6">
            <a:extLst>
              <a:ext uri="{FF2B5EF4-FFF2-40B4-BE49-F238E27FC236}">
                <a16:creationId xmlns:a16="http://schemas.microsoft.com/office/drawing/2014/main" id="{EBB3C42D-DEDC-489C-B267-83DB503E90F7}"/>
              </a:ext>
            </a:extLst>
          </p:cNvPr>
          <p:cNvPicPr>
            <a:picLocks noChangeAspect="1"/>
          </p:cNvPicPr>
          <p:nvPr/>
        </p:nvPicPr>
        <p:blipFill>
          <a:blip r:embed="rId4"/>
          <a:stretch>
            <a:fillRect/>
          </a:stretch>
        </p:blipFill>
        <p:spPr>
          <a:xfrm>
            <a:off x="2842012" y="4113025"/>
            <a:ext cx="6715125" cy="419100"/>
          </a:xfrm>
          <a:prstGeom prst="rect">
            <a:avLst/>
          </a:prstGeom>
          <a:ln>
            <a:solidFill>
              <a:srgbClr val="3D2683"/>
            </a:solidFill>
          </a:ln>
        </p:spPr>
      </p:pic>
    </p:spTree>
    <p:extLst>
      <p:ext uri="{BB962C8B-B14F-4D97-AF65-F5344CB8AC3E}">
        <p14:creationId xmlns:p14="http://schemas.microsoft.com/office/powerpoint/2010/main" val="3194728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134493F-086D-4038-A4CE-AB4DDF0805FF}"/>
              </a:ext>
            </a:extLst>
          </p:cNvPr>
          <p:cNvPicPr>
            <a:picLocks noChangeAspect="1"/>
          </p:cNvPicPr>
          <p:nvPr/>
        </p:nvPicPr>
        <p:blipFill>
          <a:blip r:embed="rId2"/>
          <a:stretch>
            <a:fillRect/>
          </a:stretch>
        </p:blipFill>
        <p:spPr>
          <a:xfrm>
            <a:off x="290512" y="1765794"/>
            <a:ext cx="11610975" cy="368617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 </a:t>
            </a:r>
            <a:r>
              <a:rPr lang="fr-FR" sz="2400" b="1" dirty="0" err="1">
                <a:solidFill>
                  <a:srgbClr val="3D2683"/>
                </a:solidFill>
              </a:rPr>
              <a:t>arithmetic</a:t>
            </a:r>
            <a:endParaRPr lang="fr-FR" sz="2400" b="1" dirty="0">
              <a:solidFill>
                <a:srgbClr val="3D2683"/>
              </a:solidFill>
            </a:endParaRP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03468919-791A-4F70-827D-1ADE2C331C5D}"/>
              </a:ext>
            </a:extLst>
          </p:cNvPr>
          <p:cNvPicPr>
            <a:picLocks noChangeAspect="1"/>
          </p:cNvPicPr>
          <p:nvPr/>
        </p:nvPicPr>
        <p:blipFill>
          <a:blip r:embed="rId4"/>
          <a:stretch>
            <a:fillRect/>
          </a:stretch>
        </p:blipFill>
        <p:spPr>
          <a:xfrm>
            <a:off x="6199576" y="5817590"/>
            <a:ext cx="5838825" cy="876300"/>
          </a:xfrm>
          <a:prstGeom prst="rect">
            <a:avLst/>
          </a:prstGeom>
        </p:spPr>
      </p:pic>
    </p:spTree>
    <p:extLst>
      <p:ext uri="{BB962C8B-B14F-4D97-AF65-F5344CB8AC3E}">
        <p14:creationId xmlns:p14="http://schemas.microsoft.com/office/powerpoint/2010/main" val="45584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4" name="Graphique 3" descr="Flèche : courbe dans le sens des aiguilles d’une montre avec un remplissage uni">
            <a:extLst>
              <a:ext uri="{FF2B5EF4-FFF2-40B4-BE49-F238E27FC236}">
                <a16:creationId xmlns:a16="http://schemas.microsoft.com/office/drawing/2014/main" id="{27B834B2-DB28-48E4-9CAF-88FBE10203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22800" y="5219555"/>
            <a:ext cx="914400" cy="9144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1. Concept of Pointers</a:t>
            </a:r>
          </a:p>
        </p:txBody>
      </p:sp>
    </p:spTree>
    <p:extLst>
      <p:ext uri="{BB962C8B-B14F-4D97-AF65-F5344CB8AC3E}">
        <p14:creationId xmlns:p14="http://schemas.microsoft.com/office/powerpoint/2010/main" val="11186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Constant strings and pointers</a:t>
            </a:r>
          </a:p>
          <a:p>
            <a:endParaRPr lang="fr-FR" sz="2400" dirty="0"/>
          </a:p>
          <a:p>
            <a:endParaRPr lang="fr-FR" sz="2400" dirty="0"/>
          </a:p>
          <a:p>
            <a:endParaRPr lang="fr-FR" sz="2400" dirty="0"/>
          </a:p>
          <a:p>
            <a:pPr marL="342900" indent="-342900">
              <a:buFont typeface="Arial" panose="020B0604020202020204" pitchFamily="34" charset="0"/>
              <a:buChar char="•"/>
            </a:pPr>
            <a:r>
              <a:rPr lang="en-US" sz="2400" dirty="0"/>
              <a:t>An assignment like the one below, means that we initialize </a:t>
            </a:r>
            <a:r>
              <a:rPr lang="en-US" sz="2400" b="1" dirty="0" err="1">
                <a:solidFill>
                  <a:srgbClr val="3D2683"/>
                </a:solidFill>
              </a:rPr>
              <a:t>ps</a:t>
            </a:r>
            <a:r>
              <a:rPr lang="en-US" sz="2400" dirty="0"/>
              <a:t> with the address of the “</a:t>
            </a:r>
            <a:r>
              <a:rPr lang="en-US" sz="2400" b="1" dirty="0">
                <a:solidFill>
                  <a:srgbClr val="3D2683"/>
                </a:solidFill>
              </a:rPr>
              <a:t>Hello world!</a:t>
            </a:r>
            <a:r>
              <a:rPr lang="en-US" sz="2400" dirty="0"/>
              <a:t>” constant string:</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cannot change the value of a constant; this operation is therefore illicit:</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053E1C9-A4BB-484E-8A6B-1421D5C89F8E}"/>
              </a:ext>
            </a:extLst>
          </p:cNvPr>
          <p:cNvPicPr>
            <a:picLocks noChangeAspect="1"/>
          </p:cNvPicPr>
          <p:nvPr/>
        </p:nvPicPr>
        <p:blipFill>
          <a:blip r:embed="rId3"/>
          <a:stretch>
            <a:fillRect/>
          </a:stretch>
        </p:blipFill>
        <p:spPr>
          <a:xfrm>
            <a:off x="3823086" y="3364388"/>
            <a:ext cx="4752975" cy="447675"/>
          </a:xfrm>
          <a:prstGeom prst="rect">
            <a:avLst/>
          </a:prstGeom>
          <a:ln>
            <a:solidFill>
              <a:srgbClr val="3D2683"/>
            </a:solidFill>
          </a:ln>
        </p:spPr>
      </p:pic>
      <p:pic>
        <p:nvPicPr>
          <p:cNvPr id="9" name="Image 8">
            <a:extLst>
              <a:ext uri="{FF2B5EF4-FFF2-40B4-BE49-F238E27FC236}">
                <a16:creationId xmlns:a16="http://schemas.microsoft.com/office/drawing/2014/main" id="{F49B45F1-86EB-472D-B4B3-4814225A3C54}"/>
              </a:ext>
            </a:extLst>
          </p:cNvPr>
          <p:cNvPicPr>
            <a:picLocks noChangeAspect="1"/>
          </p:cNvPicPr>
          <p:nvPr/>
        </p:nvPicPr>
        <p:blipFill>
          <a:blip r:embed="rId4"/>
          <a:stretch>
            <a:fillRect/>
          </a:stretch>
        </p:blipFill>
        <p:spPr>
          <a:xfrm>
            <a:off x="4972050" y="4820328"/>
            <a:ext cx="2247900" cy="476250"/>
          </a:xfrm>
          <a:prstGeom prst="rect">
            <a:avLst/>
          </a:prstGeom>
          <a:ln>
            <a:solidFill>
              <a:srgbClr val="3D2683"/>
            </a:solidFill>
          </a:ln>
        </p:spPr>
      </p:pic>
    </p:spTree>
    <p:extLst>
      <p:ext uri="{BB962C8B-B14F-4D97-AF65-F5344CB8AC3E}">
        <p14:creationId xmlns:p14="http://schemas.microsoft.com/office/powerpoint/2010/main" val="2010548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9559624-A2C7-4E34-8470-34DC5498596A}"/>
              </a:ext>
            </a:extLst>
          </p:cNvPr>
          <p:cNvPicPr>
            <a:picLocks noChangeAspect="1"/>
          </p:cNvPicPr>
          <p:nvPr/>
        </p:nvPicPr>
        <p:blipFill>
          <a:blip r:embed="rId2"/>
          <a:stretch>
            <a:fillRect/>
          </a:stretch>
        </p:blipFill>
        <p:spPr>
          <a:xfrm>
            <a:off x="903801" y="1747837"/>
            <a:ext cx="5419725" cy="336232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677656"/>
          </a:xfrm>
          <a:prstGeom prst="rect">
            <a:avLst/>
          </a:prstGeom>
          <a:noFill/>
        </p:spPr>
        <p:txBody>
          <a:bodyPr wrap="square" rtlCol="0">
            <a:spAutoFit/>
          </a:bodyPr>
          <a:lstStyle/>
          <a:p>
            <a:r>
              <a:rPr lang="fr-FR" sz="2400" b="1" dirty="0">
                <a:solidFill>
                  <a:srgbClr val="3D2683"/>
                </a:solidFill>
              </a:rPr>
              <a:t>Constant strings and pointers</a:t>
            </a:r>
          </a:p>
          <a:p>
            <a:endParaRPr lang="fr-FR" sz="2400" dirty="0"/>
          </a:p>
          <a:p>
            <a:endParaRPr lang="fr-FR" sz="2400" dirty="0"/>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3C78D972-B000-4F42-A172-6498F3320C60}"/>
              </a:ext>
            </a:extLst>
          </p:cNvPr>
          <p:cNvPicPr>
            <a:picLocks noChangeAspect="1"/>
          </p:cNvPicPr>
          <p:nvPr/>
        </p:nvPicPr>
        <p:blipFill>
          <a:blip r:embed="rId4"/>
          <a:stretch>
            <a:fillRect/>
          </a:stretch>
        </p:blipFill>
        <p:spPr>
          <a:xfrm>
            <a:off x="3021046" y="5300041"/>
            <a:ext cx="8982075" cy="1371600"/>
          </a:xfrm>
          <a:prstGeom prst="rect">
            <a:avLst/>
          </a:prstGeom>
        </p:spPr>
      </p:pic>
    </p:spTree>
    <p:extLst>
      <p:ext uri="{BB962C8B-B14F-4D97-AF65-F5344CB8AC3E}">
        <p14:creationId xmlns:p14="http://schemas.microsoft.com/office/powerpoint/2010/main" val="2914081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010FB75-98DD-4DED-874C-4185059807C1}"/>
              </a:ext>
            </a:extLst>
          </p:cNvPr>
          <p:cNvPicPr>
            <a:picLocks noChangeAspect="1"/>
          </p:cNvPicPr>
          <p:nvPr/>
        </p:nvPicPr>
        <p:blipFill>
          <a:blip r:embed="rId2"/>
          <a:stretch>
            <a:fillRect/>
          </a:stretch>
        </p:blipFill>
        <p:spPr>
          <a:xfrm>
            <a:off x="417901" y="1635371"/>
            <a:ext cx="5781675" cy="431482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677656"/>
          </a:xfrm>
          <a:prstGeom prst="rect">
            <a:avLst/>
          </a:prstGeom>
          <a:noFill/>
        </p:spPr>
        <p:txBody>
          <a:bodyPr wrap="square" rtlCol="0">
            <a:spAutoFit/>
          </a:bodyPr>
          <a:lstStyle/>
          <a:p>
            <a:r>
              <a:rPr lang="fr-FR" sz="2400" b="1" dirty="0">
                <a:solidFill>
                  <a:srgbClr val="3D2683"/>
                </a:solidFill>
              </a:rPr>
              <a:t>Constant strings and pointers</a:t>
            </a:r>
          </a:p>
          <a:p>
            <a:endParaRPr lang="fr-FR" sz="2400" dirty="0"/>
          </a:p>
          <a:p>
            <a:endParaRPr lang="fr-FR" sz="2400" dirty="0"/>
          </a:p>
          <a:p>
            <a:endParaRPr lang="en-US" sz="2400" dirty="0"/>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6375922-0347-4809-A327-60D673D1B50A}"/>
              </a:ext>
            </a:extLst>
          </p:cNvPr>
          <p:cNvPicPr>
            <a:picLocks noChangeAspect="1"/>
          </p:cNvPicPr>
          <p:nvPr/>
        </p:nvPicPr>
        <p:blipFill>
          <a:blip r:embed="rId4"/>
          <a:stretch>
            <a:fillRect/>
          </a:stretch>
        </p:blipFill>
        <p:spPr>
          <a:xfrm>
            <a:off x="6573871" y="4338016"/>
            <a:ext cx="5429250" cy="2333625"/>
          </a:xfrm>
          <a:prstGeom prst="rect">
            <a:avLst/>
          </a:prstGeom>
        </p:spPr>
      </p:pic>
    </p:spTree>
    <p:extLst>
      <p:ext uri="{BB962C8B-B14F-4D97-AF65-F5344CB8AC3E}">
        <p14:creationId xmlns:p14="http://schemas.microsoft.com/office/powerpoint/2010/main" val="242243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a:t>
            </a:r>
            <a:r>
              <a:rPr lang="fr-FR" sz="2400" b="1" dirty="0">
                <a:solidFill>
                  <a:srgbClr val="3D2683"/>
                </a:solidFill>
              </a:rPr>
              <a:t> allocation</a:t>
            </a:r>
            <a:endParaRPr lang="fr-FR" sz="2400" dirty="0"/>
          </a:p>
          <a:p>
            <a:endParaRPr lang="fr-FR" sz="2400" dirty="0"/>
          </a:p>
          <a:p>
            <a:endParaRPr lang="fr-FR" sz="2400" dirty="0"/>
          </a:p>
          <a:p>
            <a:pPr marL="342900" indent="-342900">
              <a:buFont typeface="Arial" panose="020B0604020202020204" pitchFamily="34" charset="0"/>
              <a:buChar char="•"/>
            </a:pPr>
            <a:r>
              <a:rPr lang="en-US" sz="2400" dirty="0"/>
              <a:t>The goal here is to be able to define arrays whose dimension is known only at the program execution</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example, if this dimension is entered by the user himself, or if it is the result of a calculation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need to use the </a:t>
            </a:r>
            <a:r>
              <a:rPr lang="en-US" sz="2400" b="1" dirty="0">
                <a:solidFill>
                  <a:srgbClr val="3D2683"/>
                </a:solidFill>
              </a:rPr>
              <a:t>malloc</a:t>
            </a:r>
            <a:r>
              <a:rPr lang="en-US" sz="2400" dirty="0"/>
              <a:t> function</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96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6001643"/>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a:t>
            </a:r>
            <a:r>
              <a:rPr lang="fr-FR" sz="2400" b="1" dirty="0">
                <a:solidFill>
                  <a:srgbClr val="3D2683"/>
                </a:solidFill>
              </a:rPr>
              <a:t> allocation</a:t>
            </a:r>
            <a:endParaRPr lang="fr-FR" sz="2400" dirty="0"/>
          </a:p>
          <a:p>
            <a:endParaRPr lang="fr-FR" sz="2400" b="1" dirty="0">
              <a:solidFill>
                <a:srgbClr val="3D2683"/>
              </a:solidFill>
            </a:endParaRPr>
          </a:p>
          <a:p>
            <a:endParaRPr lang="fr-FR" sz="2400" b="1" dirty="0">
              <a:solidFill>
                <a:srgbClr val="3D2683"/>
              </a:solidFill>
            </a:endParaRPr>
          </a:p>
          <a:p>
            <a:pPr marL="457200" indent="-457200">
              <a:buFont typeface="Arial" panose="020B0604020202020204" pitchFamily="34" charset="0"/>
              <a:buChar char="•"/>
            </a:pPr>
            <a:r>
              <a:rPr lang="en-US" sz="2400" dirty="0"/>
              <a:t>Same procedure as for a variable, but with </a:t>
            </a:r>
            <a:r>
              <a:rPr lang="en-US" sz="2400" b="1" dirty="0">
                <a:solidFill>
                  <a:srgbClr val="3D2683"/>
                </a:solidFill>
              </a:rPr>
              <a:t>n</a:t>
            </a:r>
            <a:r>
              <a:rPr lang="en-US" sz="2400" dirty="0"/>
              <a:t> elements: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The </a:t>
            </a:r>
            <a:r>
              <a:rPr lang="en-US" sz="2400" b="1" dirty="0" err="1">
                <a:solidFill>
                  <a:srgbClr val="3D2683"/>
                </a:solidFill>
              </a:rPr>
              <a:t>sizeof</a:t>
            </a:r>
            <a:r>
              <a:rPr lang="en-US" sz="2400" dirty="0"/>
              <a:t> function allows you to know the number of bytes that a variable of a given type takes in memory; using it ensures the portability of the program, because from one computer to another the same type can be stored with different numbers of bytes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As in the case of a dynamic variable, precautions can be taken by checking that the allocation is successful</a:t>
            </a:r>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B8828860-04F6-409F-87FA-33AA3BF07639}"/>
              </a:ext>
            </a:extLst>
          </p:cNvPr>
          <p:cNvSpPr txBox="1"/>
          <p:nvPr/>
        </p:nvSpPr>
        <p:spPr>
          <a:xfrm>
            <a:off x="8185212" y="1368250"/>
            <a:ext cx="2596673" cy="461665"/>
          </a:xfrm>
          <a:prstGeom prst="rect">
            <a:avLst/>
          </a:prstGeom>
          <a:noFill/>
        </p:spPr>
        <p:txBody>
          <a:bodyPr wrap="none" rtlCol="0">
            <a:spAutoFit/>
          </a:bodyPr>
          <a:lstStyle/>
          <a:p>
            <a:r>
              <a:rPr lang="fr-FR" sz="2400" b="1" dirty="0">
                <a:solidFill>
                  <a:srgbClr val="3D2683"/>
                </a:solidFill>
              </a:rPr>
              <a:t>#include &lt;</a:t>
            </a:r>
            <a:r>
              <a:rPr lang="fr-FR" sz="2400" b="1" dirty="0" err="1">
                <a:solidFill>
                  <a:srgbClr val="3D2683"/>
                </a:solidFill>
              </a:rPr>
              <a:t>stdlib.h</a:t>
            </a:r>
            <a:r>
              <a:rPr lang="fr-FR" sz="2400" b="1" dirty="0">
                <a:solidFill>
                  <a:srgbClr val="3D2683"/>
                </a:solidFill>
              </a:rPr>
              <a:t>&gt;</a:t>
            </a:r>
            <a:endParaRPr lang="fr-FR" dirty="0"/>
          </a:p>
        </p:txBody>
      </p:sp>
      <p:pic>
        <p:nvPicPr>
          <p:cNvPr id="6" name="Image 5">
            <a:extLst>
              <a:ext uri="{FF2B5EF4-FFF2-40B4-BE49-F238E27FC236}">
                <a16:creationId xmlns:a16="http://schemas.microsoft.com/office/drawing/2014/main" id="{17F88FD5-F799-4787-B334-DEA08C8F9D0F}"/>
              </a:ext>
            </a:extLst>
          </p:cNvPr>
          <p:cNvPicPr>
            <a:picLocks noChangeAspect="1"/>
          </p:cNvPicPr>
          <p:nvPr/>
        </p:nvPicPr>
        <p:blipFill>
          <a:blip r:embed="rId3"/>
          <a:stretch>
            <a:fillRect/>
          </a:stretch>
        </p:blipFill>
        <p:spPr>
          <a:xfrm>
            <a:off x="3303976" y="2692941"/>
            <a:ext cx="5791200" cy="990600"/>
          </a:xfrm>
          <a:prstGeom prst="rect">
            <a:avLst/>
          </a:prstGeom>
          <a:ln>
            <a:solidFill>
              <a:srgbClr val="3D2683"/>
            </a:solidFill>
          </a:ln>
        </p:spPr>
      </p:pic>
    </p:spTree>
    <p:extLst>
      <p:ext uri="{BB962C8B-B14F-4D97-AF65-F5344CB8AC3E}">
        <p14:creationId xmlns:p14="http://schemas.microsoft.com/office/powerpoint/2010/main" val="899938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a:t>
            </a:r>
            <a:r>
              <a:rPr lang="fr-FR" sz="2400" b="1" dirty="0">
                <a:solidFill>
                  <a:srgbClr val="3D2683"/>
                </a:solidFill>
              </a:rPr>
              <a:t> allocation</a:t>
            </a:r>
            <a:endParaRPr lang="fr-FR" sz="2400" dirty="0"/>
          </a:p>
          <a:p>
            <a:endParaRPr lang="fr-FR" sz="2400" b="1" dirty="0">
              <a:solidFill>
                <a:srgbClr val="3D2683"/>
              </a:solidFill>
            </a:endParaRPr>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DA95C2EA-C683-48FD-9B5D-3C3D4FE01171}"/>
              </a:ext>
            </a:extLst>
          </p:cNvPr>
          <p:cNvPicPr>
            <a:picLocks noChangeAspect="1"/>
          </p:cNvPicPr>
          <p:nvPr/>
        </p:nvPicPr>
        <p:blipFill>
          <a:blip r:embed="rId3"/>
          <a:stretch>
            <a:fillRect/>
          </a:stretch>
        </p:blipFill>
        <p:spPr>
          <a:xfrm>
            <a:off x="6488146" y="4753288"/>
            <a:ext cx="5514975" cy="847725"/>
          </a:xfrm>
          <a:prstGeom prst="rect">
            <a:avLst/>
          </a:prstGeom>
        </p:spPr>
      </p:pic>
      <p:pic>
        <p:nvPicPr>
          <p:cNvPr id="8" name="Image 7">
            <a:extLst>
              <a:ext uri="{FF2B5EF4-FFF2-40B4-BE49-F238E27FC236}">
                <a16:creationId xmlns:a16="http://schemas.microsoft.com/office/drawing/2014/main" id="{2649D4BA-23BE-4E5B-9357-93FC6D2EF578}"/>
              </a:ext>
            </a:extLst>
          </p:cNvPr>
          <p:cNvPicPr>
            <a:picLocks noChangeAspect="1"/>
          </p:cNvPicPr>
          <p:nvPr/>
        </p:nvPicPr>
        <p:blipFill>
          <a:blip r:embed="rId4"/>
          <a:stretch>
            <a:fillRect/>
          </a:stretch>
        </p:blipFill>
        <p:spPr>
          <a:xfrm>
            <a:off x="307192" y="1564434"/>
            <a:ext cx="5892384" cy="4929461"/>
          </a:xfrm>
          <a:prstGeom prst="rect">
            <a:avLst/>
          </a:prstGeom>
          <a:ln>
            <a:solidFill>
              <a:srgbClr val="3D2683"/>
            </a:solidFill>
          </a:ln>
        </p:spPr>
      </p:pic>
    </p:spTree>
    <p:extLst>
      <p:ext uri="{BB962C8B-B14F-4D97-AF65-F5344CB8AC3E}">
        <p14:creationId xmlns:p14="http://schemas.microsoft.com/office/powerpoint/2010/main" val="1885736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5632311"/>
          </a:xfrm>
          <a:prstGeom prst="rect">
            <a:avLst/>
          </a:prstGeom>
          <a:noFill/>
        </p:spPr>
        <p:txBody>
          <a:bodyPr wrap="square" rtlCol="0">
            <a:spAutoFit/>
          </a:bodyPr>
          <a:lstStyle/>
          <a:p>
            <a:r>
              <a:rPr lang="fr-FR" sz="2400" b="1" dirty="0" err="1">
                <a:solidFill>
                  <a:srgbClr val="3D2683"/>
                </a:solidFill>
              </a:rPr>
              <a:t>Static</a:t>
            </a:r>
            <a:r>
              <a:rPr lang="fr-FR" sz="2400" b="1" dirty="0">
                <a:solidFill>
                  <a:srgbClr val="3D2683"/>
                </a:solidFill>
              </a:rPr>
              <a:t>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a:p>
            <a:pPr marL="457200" indent="-457200">
              <a:buFont typeface="+mj-lt"/>
              <a:buAutoNum type="arabicPeriod"/>
            </a:pPr>
            <a:r>
              <a:rPr lang="en-US" sz="2400" dirty="0"/>
              <a:t>We declare a usual static array (not dynamic):</a:t>
            </a:r>
          </a:p>
          <a:p>
            <a:endParaRPr lang="fr-FR" sz="2400" dirty="0"/>
          </a:p>
          <a:p>
            <a:pPr algn="ctr"/>
            <a:r>
              <a:rPr lang="fr-FR" sz="2400" b="1" dirty="0">
                <a:solidFill>
                  <a:srgbClr val="00B050"/>
                </a:solidFill>
              </a:rPr>
              <a:t>type</a:t>
            </a:r>
            <a:r>
              <a:rPr lang="fr-FR" sz="2400" dirty="0"/>
              <a:t> *tab[</a:t>
            </a:r>
            <a:r>
              <a:rPr lang="fr-FR" sz="2400" b="1" dirty="0" err="1">
                <a:solidFill>
                  <a:srgbClr val="7030A0"/>
                </a:solidFill>
              </a:rPr>
              <a:t>dim</a:t>
            </a:r>
            <a:r>
              <a:rPr lang="fr-FR" sz="2400" dirty="0"/>
              <a:t>];</a:t>
            </a:r>
          </a:p>
          <a:p>
            <a:endParaRPr lang="en-US" sz="2400" dirty="0"/>
          </a:p>
          <a:p>
            <a:pPr marL="342900" indent="-342900">
              <a:buFont typeface="Arial" panose="020B0604020202020204" pitchFamily="34" charset="0"/>
              <a:buChar char="•"/>
            </a:pPr>
            <a:endParaRPr lang="en-US" sz="2400" dirty="0"/>
          </a:p>
          <a:p>
            <a:pPr marL="457200" indent="-457200">
              <a:buFont typeface="+mj-lt"/>
              <a:buAutoNum type="arabicPeriod" startAt="2"/>
            </a:pPr>
            <a:r>
              <a:rPr lang="en-US" sz="2400" dirty="0"/>
              <a:t>For each row </a:t>
            </a:r>
            <a:r>
              <a:rPr lang="en-US" sz="2400" b="1" dirty="0" err="1">
                <a:solidFill>
                  <a:srgbClr val="FF0000"/>
                </a:solidFill>
              </a:rPr>
              <a:t>i</a:t>
            </a:r>
            <a:r>
              <a:rPr lang="en-US" sz="2400" dirty="0"/>
              <a:t> we size the number </a:t>
            </a:r>
            <a:r>
              <a:rPr lang="en-US" sz="2400" b="1" dirty="0">
                <a:solidFill>
                  <a:srgbClr val="FFC000"/>
                </a:solidFill>
              </a:rPr>
              <a:t>n</a:t>
            </a:r>
            <a:r>
              <a:rPr lang="en-US" sz="2400" dirty="0"/>
              <a:t> of columns: </a:t>
            </a:r>
          </a:p>
          <a:p>
            <a:pPr marL="342900" indent="-342900">
              <a:buFont typeface="Arial" panose="020B0604020202020204" pitchFamily="34" charset="0"/>
              <a:buChar char="•"/>
            </a:pPr>
            <a:endParaRPr lang="en-US" sz="2400" dirty="0"/>
          </a:p>
          <a:p>
            <a:pPr algn="ctr"/>
            <a:r>
              <a:rPr lang="fr-FR" sz="2400" dirty="0"/>
              <a:t>tab[</a:t>
            </a:r>
            <a:r>
              <a:rPr lang="fr-FR" sz="2400" b="1" dirty="0">
                <a:solidFill>
                  <a:srgbClr val="FF0000"/>
                </a:solidFill>
              </a:rPr>
              <a:t>i</a:t>
            </a:r>
            <a:r>
              <a:rPr lang="fr-FR" sz="2400" dirty="0"/>
              <a:t>] = </a:t>
            </a:r>
            <a:r>
              <a:rPr lang="fr-FR" sz="2400" dirty="0" err="1"/>
              <a:t>malloc</a:t>
            </a:r>
            <a:r>
              <a:rPr lang="fr-FR" sz="2400" dirty="0"/>
              <a:t>(</a:t>
            </a:r>
            <a:r>
              <a:rPr lang="fr-FR" sz="2400" b="1" dirty="0">
                <a:solidFill>
                  <a:srgbClr val="FFC000"/>
                </a:solidFill>
                <a:effectLst/>
                <a:ea typeface="Calibri" panose="020F0502020204030204" pitchFamily="34" charset="0"/>
                <a:cs typeface="Times New Roman" panose="02020603050405020304" pitchFamily="18" charset="0"/>
              </a:rPr>
              <a:t>n</a:t>
            </a:r>
            <a:r>
              <a:rPr lang="fr-FR" sz="2400" b="1" baseline="-25000" dirty="0">
                <a:solidFill>
                  <a:srgbClr val="FFC000"/>
                </a:solidFill>
                <a:effectLst/>
                <a:ea typeface="Calibri" panose="020F0502020204030204" pitchFamily="34" charset="0"/>
                <a:cs typeface="Times New Roman" panose="02020603050405020304" pitchFamily="18" charset="0"/>
              </a:rPr>
              <a:t>i</a:t>
            </a:r>
            <a:r>
              <a:rPr lang="fr-FR" sz="2400" dirty="0"/>
              <a:t>*</a:t>
            </a:r>
            <a:r>
              <a:rPr lang="fr-FR" sz="2400" dirty="0" err="1"/>
              <a:t>sizeof</a:t>
            </a:r>
            <a:r>
              <a:rPr lang="fr-FR" sz="2400" dirty="0"/>
              <a:t>(</a:t>
            </a:r>
            <a:r>
              <a:rPr lang="fr-FR" sz="2400" b="1" dirty="0">
                <a:solidFill>
                  <a:srgbClr val="00B050"/>
                </a:solidFill>
              </a:rPr>
              <a:t>type</a:t>
            </a:r>
            <a:r>
              <a:rPr lang="fr-FR"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457200" indent="-457200">
              <a:buFont typeface="+mj-lt"/>
              <a:buAutoNum type="arabicPeriod" startAt="3"/>
            </a:pPr>
            <a:r>
              <a:rPr lang="en-US" sz="2400" dirty="0"/>
              <a:t>When the use is over, we release the memory on each row:</a:t>
            </a:r>
          </a:p>
          <a:p>
            <a:pPr marL="457200" indent="-457200">
              <a:buFont typeface="+mj-lt"/>
              <a:buAutoNum type="arabicPeriod" startAt="3"/>
            </a:pPr>
            <a:endParaRPr lang="en-US" sz="2400" dirty="0"/>
          </a:p>
          <a:p>
            <a:pPr algn="ctr"/>
            <a:r>
              <a:rPr lang="en-US" sz="2400" dirty="0"/>
              <a:t>free(tab[</a:t>
            </a:r>
            <a:r>
              <a:rPr lang="en-US" sz="2400" b="1" dirty="0" err="1">
                <a:solidFill>
                  <a:srgbClr val="FF0000"/>
                </a:solidFill>
              </a:rPr>
              <a:t>i</a:t>
            </a:r>
            <a:r>
              <a:rPr lang="en-US" sz="2400" dirty="0"/>
              <a:t>]);</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A60B03-4369-4089-82A4-FFC93F4BF69A}"/>
              </a:ext>
            </a:extLst>
          </p:cNvPr>
          <p:cNvSpPr/>
          <p:nvPr/>
        </p:nvSpPr>
        <p:spPr>
          <a:xfrm>
            <a:off x="5259663" y="2523348"/>
            <a:ext cx="2021838"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9090D8A-4AAD-41EF-A243-507F72F032D5}"/>
              </a:ext>
            </a:extLst>
          </p:cNvPr>
          <p:cNvSpPr/>
          <p:nvPr/>
        </p:nvSpPr>
        <p:spPr>
          <a:xfrm>
            <a:off x="4302177" y="4370634"/>
            <a:ext cx="3942413"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567ABAC-93D9-44CC-B1AC-A5091B115F23}"/>
              </a:ext>
            </a:extLst>
          </p:cNvPr>
          <p:cNvSpPr/>
          <p:nvPr/>
        </p:nvSpPr>
        <p:spPr>
          <a:xfrm>
            <a:off x="5488263" y="6192520"/>
            <a:ext cx="1560237"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75976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830997"/>
          </a:xfrm>
          <a:prstGeom prst="rect">
            <a:avLst/>
          </a:prstGeom>
          <a:noFill/>
        </p:spPr>
        <p:txBody>
          <a:bodyPr wrap="square" rtlCol="0">
            <a:spAutoFit/>
          </a:bodyPr>
          <a:lstStyle/>
          <a:p>
            <a:r>
              <a:rPr lang="fr-FR" sz="2400" b="1" dirty="0" err="1">
                <a:solidFill>
                  <a:srgbClr val="3D2683"/>
                </a:solidFill>
              </a:rPr>
              <a:t>Static</a:t>
            </a:r>
            <a:r>
              <a:rPr lang="fr-FR" sz="2400" b="1" dirty="0">
                <a:solidFill>
                  <a:srgbClr val="3D2683"/>
                </a:solidFill>
              </a:rPr>
              <a:t>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AD06858-67A5-498B-B081-B5A651CA5D04}"/>
              </a:ext>
            </a:extLst>
          </p:cNvPr>
          <p:cNvPicPr>
            <a:picLocks noChangeAspect="1"/>
          </p:cNvPicPr>
          <p:nvPr/>
        </p:nvPicPr>
        <p:blipFill>
          <a:blip r:embed="rId3"/>
          <a:stretch>
            <a:fillRect/>
          </a:stretch>
        </p:blipFill>
        <p:spPr>
          <a:xfrm>
            <a:off x="9006288" y="3881694"/>
            <a:ext cx="1247775" cy="2209800"/>
          </a:xfrm>
          <a:prstGeom prst="rect">
            <a:avLst/>
          </a:prstGeom>
        </p:spPr>
      </p:pic>
      <p:pic>
        <p:nvPicPr>
          <p:cNvPr id="9" name="Image 8">
            <a:extLst>
              <a:ext uri="{FF2B5EF4-FFF2-40B4-BE49-F238E27FC236}">
                <a16:creationId xmlns:a16="http://schemas.microsoft.com/office/drawing/2014/main" id="{8F74A943-7EAB-4E7F-9B24-E6FBD469FAB4}"/>
              </a:ext>
            </a:extLst>
          </p:cNvPr>
          <p:cNvPicPr>
            <a:picLocks noChangeAspect="1"/>
          </p:cNvPicPr>
          <p:nvPr/>
        </p:nvPicPr>
        <p:blipFill>
          <a:blip r:embed="rId4"/>
          <a:stretch>
            <a:fillRect/>
          </a:stretch>
        </p:blipFill>
        <p:spPr>
          <a:xfrm>
            <a:off x="1465263" y="1603544"/>
            <a:ext cx="6065837" cy="4949425"/>
          </a:xfrm>
          <a:prstGeom prst="rect">
            <a:avLst/>
          </a:prstGeom>
          <a:ln>
            <a:solidFill>
              <a:srgbClr val="3D2683"/>
            </a:solidFill>
          </a:ln>
        </p:spPr>
      </p:pic>
    </p:spTree>
    <p:extLst>
      <p:ext uri="{BB962C8B-B14F-4D97-AF65-F5344CB8AC3E}">
        <p14:creationId xmlns:p14="http://schemas.microsoft.com/office/powerpoint/2010/main" val="1318313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830997"/>
          </a:xfrm>
          <a:prstGeom prst="rect">
            <a:avLst/>
          </a:prstGeom>
          <a:noFill/>
        </p:spPr>
        <p:txBody>
          <a:bodyPr wrap="square" rtlCol="0">
            <a:spAutoFit/>
          </a:bodyPr>
          <a:lstStyle/>
          <a:p>
            <a:r>
              <a:rPr lang="fr-FR" sz="2400" b="1" dirty="0" err="1">
                <a:solidFill>
                  <a:srgbClr val="3D2683"/>
                </a:solidFill>
              </a:rPr>
              <a:t>Static</a:t>
            </a:r>
            <a:r>
              <a:rPr lang="fr-FR" sz="2400" b="1" dirty="0">
                <a:solidFill>
                  <a:srgbClr val="3D2683"/>
                </a:solidFill>
              </a:rPr>
              <a:t>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97B6437-C2AA-4886-ADD8-3C532C5AD7A1}"/>
              </a:ext>
            </a:extLst>
          </p:cNvPr>
          <p:cNvPicPr>
            <a:picLocks noChangeAspect="1"/>
          </p:cNvPicPr>
          <p:nvPr/>
        </p:nvPicPr>
        <p:blipFill>
          <a:blip r:embed="rId3"/>
          <a:stretch>
            <a:fillRect/>
          </a:stretch>
        </p:blipFill>
        <p:spPr>
          <a:xfrm>
            <a:off x="8129860" y="4348419"/>
            <a:ext cx="2600325" cy="1276350"/>
          </a:xfrm>
          <a:prstGeom prst="rect">
            <a:avLst/>
          </a:prstGeom>
        </p:spPr>
      </p:pic>
      <p:pic>
        <p:nvPicPr>
          <p:cNvPr id="8" name="Image 7">
            <a:extLst>
              <a:ext uri="{FF2B5EF4-FFF2-40B4-BE49-F238E27FC236}">
                <a16:creationId xmlns:a16="http://schemas.microsoft.com/office/drawing/2014/main" id="{C91C99CB-876E-4786-BE6F-82E00E3EDC45}"/>
              </a:ext>
            </a:extLst>
          </p:cNvPr>
          <p:cNvPicPr>
            <a:picLocks noChangeAspect="1"/>
          </p:cNvPicPr>
          <p:nvPr/>
        </p:nvPicPr>
        <p:blipFill>
          <a:blip r:embed="rId4"/>
          <a:stretch>
            <a:fillRect/>
          </a:stretch>
        </p:blipFill>
        <p:spPr>
          <a:xfrm>
            <a:off x="1576543" y="1871407"/>
            <a:ext cx="5591175" cy="4324350"/>
          </a:xfrm>
          <a:prstGeom prst="rect">
            <a:avLst/>
          </a:prstGeom>
          <a:ln>
            <a:solidFill>
              <a:srgbClr val="3D2683"/>
            </a:solidFill>
          </a:ln>
        </p:spPr>
      </p:pic>
    </p:spTree>
    <p:extLst>
      <p:ext uri="{BB962C8B-B14F-4D97-AF65-F5344CB8AC3E}">
        <p14:creationId xmlns:p14="http://schemas.microsoft.com/office/powerpoint/2010/main" val="364222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5632311"/>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a:p>
            <a:pPr marL="457200" indent="-457200">
              <a:buFont typeface="+mj-lt"/>
              <a:buAutoNum type="arabicPeriod"/>
            </a:pPr>
            <a:r>
              <a:rPr lang="en-US" sz="2400" dirty="0"/>
              <a:t>We declare a </a:t>
            </a:r>
            <a:r>
              <a:rPr lang="en-US" sz="2400" i="1" dirty="0"/>
              <a:t>double</a:t>
            </a:r>
            <a:r>
              <a:rPr lang="en-US" sz="2400" dirty="0"/>
              <a:t> pointer:</a:t>
            </a:r>
          </a:p>
          <a:p>
            <a:endParaRPr lang="fr-FR" sz="2400" dirty="0"/>
          </a:p>
          <a:p>
            <a:pPr algn="ctr"/>
            <a:r>
              <a:rPr lang="fr-FR" sz="2400" b="1" dirty="0">
                <a:solidFill>
                  <a:srgbClr val="00B050"/>
                </a:solidFill>
              </a:rPr>
              <a:t>type</a:t>
            </a:r>
            <a:r>
              <a:rPr lang="fr-FR" sz="2400" dirty="0"/>
              <a:t> **tab;</a:t>
            </a:r>
          </a:p>
          <a:p>
            <a:endParaRPr lang="en-US" sz="2400" dirty="0"/>
          </a:p>
          <a:p>
            <a:endParaRPr lang="en-US" sz="2400" dirty="0"/>
          </a:p>
          <a:p>
            <a:pPr marL="457200" indent="-457200">
              <a:buFont typeface="+mj-lt"/>
              <a:buAutoNum type="arabicPeriod" startAt="2"/>
            </a:pPr>
            <a:r>
              <a:rPr lang="en-US" sz="2400" dirty="0"/>
              <a:t>We then size the number </a:t>
            </a:r>
            <a:r>
              <a:rPr lang="en-US" sz="2400" b="1" dirty="0">
                <a:solidFill>
                  <a:srgbClr val="7030A0"/>
                </a:solidFill>
              </a:rPr>
              <a:t>m </a:t>
            </a:r>
            <a:r>
              <a:rPr lang="en-US" sz="2400" dirty="0"/>
              <a:t>of rows:</a:t>
            </a:r>
          </a:p>
          <a:p>
            <a:pPr marL="457200" indent="-457200">
              <a:buFont typeface="+mj-lt"/>
              <a:buAutoNum type="arabicPeriod" startAt="2"/>
            </a:pPr>
            <a:endParaRPr lang="en-US" sz="2400" dirty="0"/>
          </a:p>
          <a:p>
            <a:pPr algn="ctr"/>
            <a:r>
              <a:rPr lang="fr-FR" sz="2400" dirty="0"/>
              <a:t>tab = </a:t>
            </a:r>
            <a:r>
              <a:rPr lang="fr-FR" sz="2400" dirty="0" err="1"/>
              <a:t>malloc</a:t>
            </a:r>
            <a:r>
              <a:rPr lang="fr-FR" sz="2400" dirty="0"/>
              <a:t>(</a:t>
            </a:r>
            <a:r>
              <a:rPr lang="fr-FR" sz="2400" b="1" dirty="0">
                <a:solidFill>
                  <a:srgbClr val="7030A0"/>
                </a:solidFill>
                <a:effectLst/>
                <a:ea typeface="Calibri" panose="020F0502020204030204" pitchFamily="34" charset="0"/>
                <a:cs typeface="Times New Roman" panose="02020603050405020304" pitchFamily="18" charset="0"/>
              </a:rPr>
              <a:t>m</a:t>
            </a:r>
            <a:r>
              <a:rPr lang="fr-FR" sz="2400" dirty="0"/>
              <a:t>*</a:t>
            </a:r>
            <a:r>
              <a:rPr lang="fr-FR" sz="2400" dirty="0" err="1"/>
              <a:t>sizeof</a:t>
            </a:r>
            <a:r>
              <a:rPr lang="fr-FR" sz="2400" dirty="0"/>
              <a:t>(</a:t>
            </a:r>
            <a:r>
              <a:rPr lang="fr-FR" sz="2400" b="1" dirty="0">
                <a:solidFill>
                  <a:srgbClr val="00B050"/>
                </a:solidFill>
              </a:rPr>
              <a:t>type</a:t>
            </a:r>
            <a:r>
              <a:rPr lang="fr-FR"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457200" indent="-457200">
              <a:buFont typeface="+mj-lt"/>
              <a:buAutoNum type="arabicPeriod" startAt="3"/>
            </a:pPr>
            <a:r>
              <a:rPr lang="en-US" sz="2400" dirty="0"/>
              <a:t>For each row </a:t>
            </a:r>
            <a:r>
              <a:rPr lang="en-US" sz="2400" b="1" dirty="0" err="1">
                <a:solidFill>
                  <a:srgbClr val="FF0000"/>
                </a:solidFill>
              </a:rPr>
              <a:t>i</a:t>
            </a:r>
            <a:r>
              <a:rPr lang="en-US" sz="2400" dirty="0"/>
              <a:t> we size the number </a:t>
            </a:r>
            <a:r>
              <a:rPr lang="en-US" sz="2400" b="1" dirty="0">
                <a:solidFill>
                  <a:srgbClr val="FFC000"/>
                </a:solidFill>
              </a:rPr>
              <a:t>n</a:t>
            </a:r>
            <a:r>
              <a:rPr lang="en-US" sz="2400" dirty="0"/>
              <a:t> of columns: </a:t>
            </a:r>
          </a:p>
          <a:p>
            <a:pPr marL="457200" indent="-457200">
              <a:buFont typeface="+mj-lt"/>
              <a:buAutoNum type="arabicPeriod" startAt="3"/>
            </a:pPr>
            <a:endParaRPr lang="en-US" sz="2400" dirty="0"/>
          </a:p>
          <a:p>
            <a:pPr algn="ctr"/>
            <a:r>
              <a:rPr lang="fr-FR" sz="2400" dirty="0"/>
              <a:t>tab[</a:t>
            </a:r>
            <a:r>
              <a:rPr lang="fr-FR" sz="2400" b="1" dirty="0">
                <a:solidFill>
                  <a:srgbClr val="FF0000"/>
                </a:solidFill>
              </a:rPr>
              <a:t>i</a:t>
            </a:r>
            <a:r>
              <a:rPr lang="fr-FR" sz="2400" dirty="0"/>
              <a:t>] = </a:t>
            </a:r>
            <a:r>
              <a:rPr lang="fr-FR" sz="2400" dirty="0" err="1"/>
              <a:t>malloc</a:t>
            </a:r>
            <a:r>
              <a:rPr lang="fr-FR" sz="2400" dirty="0"/>
              <a:t>(</a:t>
            </a:r>
            <a:r>
              <a:rPr lang="fr-FR" sz="2400" b="1" dirty="0">
                <a:solidFill>
                  <a:srgbClr val="FFC000"/>
                </a:solidFill>
                <a:effectLst/>
                <a:ea typeface="Calibri" panose="020F0502020204030204" pitchFamily="34" charset="0"/>
                <a:cs typeface="Times New Roman" panose="02020603050405020304" pitchFamily="18" charset="0"/>
              </a:rPr>
              <a:t>n</a:t>
            </a:r>
            <a:r>
              <a:rPr lang="fr-FR" sz="2400" b="1" baseline="-25000" dirty="0">
                <a:solidFill>
                  <a:srgbClr val="FFC000"/>
                </a:solidFill>
                <a:effectLst/>
                <a:ea typeface="Calibri" panose="020F0502020204030204" pitchFamily="34" charset="0"/>
                <a:cs typeface="Times New Roman" panose="02020603050405020304" pitchFamily="18" charset="0"/>
              </a:rPr>
              <a:t>i</a:t>
            </a:r>
            <a:r>
              <a:rPr lang="fr-FR" sz="2400" dirty="0"/>
              <a:t>*</a:t>
            </a:r>
            <a:r>
              <a:rPr lang="fr-FR" sz="2400" dirty="0" err="1"/>
              <a:t>sizeof</a:t>
            </a:r>
            <a:r>
              <a:rPr lang="fr-FR" sz="2400" dirty="0"/>
              <a:t>(</a:t>
            </a:r>
            <a:r>
              <a:rPr lang="fr-FR" sz="2400" b="1" dirty="0">
                <a:solidFill>
                  <a:srgbClr val="00B050"/>
                </a:solidFill>
              </a:rPr>
              <a:t>type</a:t>
            </a:r>
            <a:r>
              <a:rPr lang="fr-FR" sz="2400" dirty="0"/>
              <a:t>));</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A60B03-4369-4089-82A4-FFC93F4BF69A}"/>
              </a:ext>
            </a:extLst>
          </p:cNvPr>
          <p:cNvSpPr/>
          <p:nvPr/>
        </p:nvSpPr>
        <p:spPr>
          <a:xfrm>
            <a:off x="5488263" y="2523348"/>
            <a:ext cx="1560237"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9090D8A-4AAD-41EF-A243-507F72F032D5}"/>
              </a:ext>
            </a:extLst>
          </p:cNvPr>
          <p:cNvSpPr/>
          <p:nvPr/>
        </p:nvSpPr>
        <p:spPr>
          <a:xfrm>
            <a:off x="4289679" y="4370634"/>
            <a:ext cx="3957404"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567ABAC-93D9-44CC-B1AC-A5091B115F23}"/>
              </a:ext>
            </a:extLst>
          </p:cNvPr>
          <p:cNvSpPr/>
          <p:nvPr/>
        </p:nvSpPr>
        <p:spPr>
          <a:xfrm>
            <a:off x="4289679" y="6192520"/>
            <a:ext cx="3957404"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790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fr-FR" sz="2400" b="1" dirty="0">
                <a:solidFill>
                  <a:srgbClr val="3D2683"/>
                </a:solidFill>
              </a:rPr>
              <a:t>Memory </a:t>
            </a:r>
            <a:r>
              <a:rPr lang="fr-FR" sz="2400" b="1" dirty="0" err="1">
                <a:solidFill>
                  <a:srgbClr val="3D2683"/>
                </a:solidFill>
              </a:rPr>
              <a:t>organization</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In a computer, the memory is organized in </a:t>
            </a:r>
            <a:r>
              <a:rPr lang="en-US" sz="2400" i="1" dirty="0"/>
              <a:t>cells</a:t>
            </a:r>
            <a:r>
              <a:rPr lang="en-US" sz="2400" dirty="0"/>
              <a:t>, which can be identified by their </a:t>
            </a:r>
            <a:r>
              <a:rPr lang="en-US" sz="2400" b="1" dirty="0">
                <a:solidFill>
                  <a:srgbClr val="3D2683"/>
                </a:solidFill>
              </a:rPr>
              <a:t>addresses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cell contains one </a:t>
            </a:r>
            <a:r>
              <a:rPr lang="en-US" sz="2400" b="1" dirty="0">
                <a:solidFill>
                  <a:srgbClr val="3D2683"/>
                </a:solidFill>
              </a:rPr>
              <a:t>byte</a:t>
            </a:r>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extLst>
              <p:ext uri="{D42A27DB-BD31-4B8C-83A1-F6EECF244321}">
                <p14:modId xmlns:p14="http://schemas.microsoft.com/office/powerpoint/2010/main" val="696762694"/>
              </p:ext>
            </p:extLst>
          </p:nvPr>
        </p:nvGraphicFramePr>
        <p:xfrm>
          <a:off x="4399576" y="2698476"/>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spTree>
    <p:extLst>
      <p:ext uri="{BB962C8B-B14F-4D97-AF65-F5344CB8AC3E}">
        <p14:creationId xmlns:p14="http://schemas.microsoft.com/office/powerpoint/2010/main" val="2808912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4524315"/>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a:p>
            <a:endParaRPr lang="fr-FR" sz="2400" dirty="0"/>
          </a:p>
          <a:p>
            <a:pPr marL="457200" indent="-457200">
              <a:buFont typeface="+mj-lt"/>
              <a:buAutoNum type="arabicPeriod" startAt="4"/>
            </a:pPr>
            <a:r>
              <a:rPr lang="en-US" sz="2400" dirty="0"/>
              <a:t>When the use is over, we release the memory on each row:</a:t>
            </a:r>
          </a:p>
          <a:p>
            <a:endParaRPr lang="fr-FR" sz="2400" dirty="0"/>
          </a:p>
          <a:p>
            <a:pPr algn="ctr"/>
            <a:r>
              <a:rPr lang="en-US" sz="2400" dirty="0"/>
              <a:t>free(tab[</a:t>
            </a:r>
            <a:r>
              <a:rPr lang="en-US" sz="2400" b="1" dirty="0" err="1">
                <a:solidFill>
                  <a:srgbClr val="FF0000"/>
                </a:solidFill>
              </a:rPr>
              <a:t>i</a:t>
            </a:r>
            <a:r>
              <a:rPr lang="en-US" sz="2400" dirty="0"/>
              <a:t>]);</a:t>
            </a:r>
          </a:p>
          <a:p>
            <a:endParaRPr lang="en-US" sz="2400" dirty="0"/>
          </a:p>
          <a:p>
            <a:endParaRPr lang="en-US" sz="2400" dirty="0"/>
          </a:p>
          <a:p>
            <a:pPr marL="457200" indent="-457200">
              <a:buFont typeface="+mj-lt"/>
              <a:buAutoNum type="arabicPeriod" startAt="5"/>
            </a:pPr>
            <a:r>
              <a:rPr lang="en-US" sz="2400" dirty="0"/>
              <a:t>We then free the memory allocated to the array:</a:t>
            </a:r>
          </a:p>
          <a:p>
            <a:pPr marL="457200" indent="-457200">
              <a:buFont typeface="+mj-lt"/>
              <a:buAutoNum type="arabicPeriod" startAt="5"/>
            </a:pPr>
            <a:endParaRPr lang="en-US" sz="2400" dirty="0"/>
          </a:p>
          <a:p>
            <a:pPr algn="ctr"/>
            <a:r>
              <a:rPr lang="en-US" sz="2400" dirty="0"/>
              <a:t>free(tab);</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6A60B03-4369-4089-82A4-FFC93F4BF69A}"/>
              </a:ext>
            </a:extLst>
          </p:cNvPr>
          <p:cNvSpPr/>
          <p:nvPr/>
        </p:nvSpPr>
        <p:spPr>
          <a:xfrm>
            <a:off x="5488262" y="2877023"/>
            <a:ext cx="1560237"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9090D8A-4AAD-41EF-A243-507F72F032D5}"/>
              </a:ext>
            </a:extLst>
          </p:cNvPr>
          <p:cNvSpPr/>
          <p:nvPr/>
        </p:nvSpPr>
        <p:spPr>
          <a:xfrm>
            <a:off x="5621311" y="4713636"/>
            <a:ext cx="1319135" cy="428625"/>
          </a:xfrm>
          <a:prstGeom prst="rect">
            <a:avLst/>
          </a:prstGeom>
          <a:no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F9F1CD4C-F7A5-4031-AABC-57E3365A5CC7}"/>
              </a:ext>
            </a:extLst>
          </p:cNvPr>
          <p:cNvPicPr>
            <a:picLocks noChangeAspect="1"/>
          </p:cNvPicPr>
          <p:nvPr/>
        </p:nvPicPr>
        <p:blipFill>
          <a:blip r:embed="rId3"/>
          <a:stretch>
            <a:fillRect/>
          </a:stretch>
        </p:blipFill>
        <p:spPr>
          <a:xfrm>
            <a:off x="9579006" y="4302206"/>
            <a:ext cx="2424115" cy="2369436"/>
          </a:xfrm>
          <a:prstGeom prst="rect">
            <a:avLst/>
          </a:prstGeom>
        </p:spPr>
      </p:pic>
    </p:spTree>
    <p:extLst>
      <p:ext uri="{BB962C8B-B14F-4D97-AF65-F5344CB8AC3E}">
        <p14:creationId xmlns:p14="http://schemas.microsoft.com/office/powerpoint/2010/main" val="322507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Pointers and Arrays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843491" cy="1569660"/>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arrays</a:t>
            </a:r>
            <a:r>
              <a:rPr lang="fr-FR" sz="2400" b="1" dirty="0">
                <a:solidFill>
                  <a:srgbClr val="3D2683"/>
                </a:solidFill>
              </a:rPr>
              <a:t> of pointers</a:t>
            </a:r>
            <a:endParaRPr lang="fr-FR" sz="2400" dirty="0"/>
          </a:p>
          <a:p>
            <a:endParaRPr lang="fr-FR" sz="2400" dirty="0"/>
          </a:p>
          <a:p>
            <a:pPr marL="457200" indent="-457200">
              <a:buFont typeface="+mj-lt"/>
              <a:buAutoNum type="arabicPeriod" startAt="5"/>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F13C728B-7DA6-4B75-AA75-0305EABA518D}"/>
              </a:ext>
            </a:extLst>
          </p:cNvPr>
          <p:cNvPicPr>
            <a:picLocks noChangeAspect="1"/>
          </p:cNvPicPr>
          <p:nvPr/>
        </p:nvPicPr>
        <p:blipFill>
          <a:blip r:embed="rId3"/>
          <a:stretch>
            <a:fillRect/>
          </a:stretch>
        </p:blipFill>
        <p:spPr>
          <a:xfrm>
            <a:off x="8463078" y="2861928"/>
            <a:ext cx="1781175" cy="3609975"/>
          </a:xfrm>
          <a:prstGeom prst="rect">
            <a:avLst/>
          </a:prstGeom>
        </p:spPr>
      </p:pic>
      <p:pic>
        <p:nvPicPr>
          <p:cNvPr id="9" name="Image 8">
            <a:extLst>
              <a:ext uri="{FF2B5EF4-FFF2-40B4-BE49-F238E27FC236}">
                <a16:creationId xmlns:a16="http://schemas.microsoft.com/office/drawing/2014/main" id="{5395CD7F-0468-4350-9934-D2533D0A0EA1}"/>
              </a:ext>
            </a:extLst>
          </p:cNvPr>
          <p:cNvPicPr>
            <a:picLocks noChangeAspect="1"/>
          </p:cNvPicPr>
          <p:nvPr/>
        </p:nvPicPr>
        <p:blipFill>
          <a:blip r:embed="rId4"/>
          <a:stretch>
            <a:fillRect/>
          </a:stretch>
        </p:blipFill>
        <p:spPr>
          <a:xfrm>
            <a:off x="1947747" y="1580747"/>
            <a:ext cx="5187571" cy="5143015"/>
          </a:xfrm>
          <a:prstGeom prst="rect">
            <a:avLst/>
          </a:prstGeom>
          <a:ln>
            <a:solidFill>
              <a:srgbClr val="3D2683"/>
            </a:solidFill>
          </a:ln>
        </p:spPr>
      </p:pic>
    </p:spTree>
    <p:extLst>
      <p:ext uri="{BB962C8B-B14F-4D97-AF65-F5344CB8AC3E}">
        <p14:creationId xmlns:p14="http://schemas.microsoft.com/office/powerpoint/2010/main" val="2006537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4" name="Graphique 3" descr="Gymnaste : anneaux avec un remplissage uni">
            <a:extLst>
              <a:ext uri="{FF2B5EF4-FFF2-40B4-BE49-F238E27FC236}">
                <a16:creationId xmlns:a16="http://schemas.microsoft.com/office/drawing/2014/main" id="{2A9FD581-7E9D-464E-AF01-8CAD9AF822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2800" y="5122800"/>
            <a:ext cx="914400" cy="914400"/>
          </a:xfrm>
          <a:prstGeom prst="rect">
            <a:avLst/>
          </a:prstGeom>
        </p:spPr>
      </p:pic>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2. Pointers and Arrays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3785652"/>
          </a:xfrm>
          <a:prstGeom prst="rect">
            <a:avLst/>
          </a:prstGeom>
          <a:noFill/>
        </p:spPr>
        <p:txBody>
          <a:bodyPr wrap="square" rtlCol="0">
            <a:spAutoFit/>
          </a:bodyPr>
          <a:lstStyle/>
          <a:p>
            <a:r>
              <a:rPr lang="fr-FR" sz="2400" b="1" dirty="0" err="1">
                <a:solidFill>
                  <a:schemeClr val="bg1"/>
                </a:solidFill>
              </a:rPr>
              <a:t>Exercise</a:t>
            </a:r>
            <a:endParaRPr lang="fr-FR" sz="2400" b="1" dirty="0">
              <a:solidFill>
                <a:schemeClr val="bg1"/>
              </a:solidFill>
            </a:endParaRPr>
          </a:p>
          <a:p>
            <a:endParaRPr lang="fr-FR" sz="2400" b="1" dirty="0">
              <a:solidFill>
                <a:schemeClr val="bg1"/>
              </a:solidFill>
            </a:endParaRPr>
          </a:p>
          <a:p>
            <a:endParaRPr lang="fr-FR" sz="2400" dirty="0">
              <a:solidFill>
                <a:schemeClr val="bg1"/>
              </a:solidFill>
            </a:endParaRPr>
          </a:p>
          <a:p>
            <a:pPr marL="342900" indent="-342900">
              <a:buFont typeface="Arial" panose="020B0604020202020204" pitchFamily="34" charset="0"/>
              <a:buChar char="•"/>
            </a:pPr>
            <a:r>
              <a:rPr lang="en-US" sz="2400" dirty="0">
                <a:solidFill>
                  <a:schemeClr val="bg1"/>
                </a:solidFill>
              </a:rPr>
              <a:t>Make the user enter the size of an array of integers</a:t>
            </a: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Fill it in randomly using the </a:t>
            </a:r>
            <a:r>
              <a:rPr lang="en-US" sz="2400" b="1" dirty="0">
                <a:solidFill>
                  <a:schemeClr val="bg1"/>
                </a:solidFill>
                <a:ea typeface="ＭＳ Ｐゴシック" pitchFamily="34" charset="-128"/>
              </a:rPr>
              <a:t>rand</a:t>
            </a:r>
            <a:r>
              <a:rPr lang="en-US" sz="2400" dirty="0">
                <a:solidFill>
                  <a:schemeClr val="bg1"/>
                </a:solidFill>
                <a:ea typeface="ＭＳ Ｐゴシック" pitchFamily="34" charset="-128"/>
              </a:rPr>
              <a:t> function</a:t>
            </a:r>
            <a:endParaRPr lang="en-US" sz="2400" b="1"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Calculate the maximum of the array</a:t>
            </a:r>
          </a:p>
        </p:txBody>
      </p:sp>
    </p:spTree>
    <p:extLst>
      <p:ext uri="{BB962C8B-B14F-4D97-AF65-F5344CB8AC3E}">
        <p14:creationId xmlns:p14="http://schemas.microsoft.com/office/powerpoint/2010/main" val="2640269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2. Pointers and Arrays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Questions</a:t>
            </a:r>
          </a:p>
        </p:txBody>
      </p:sp>
      <p:pic>
        <p:nvPicPr>
          <p:cNvPr id="3" name="Graphique 2" descr="Questions avec un remplissage uni">
            <a:extLst>
              <a:ext uri="{FF2B5EF4-FFF2-40B4-BE49-F238E27FC236}">
                <a16:creationId xmlns:a16="http://schemas.microsoft.com/office/drawing/2014/main" id="{54A150E1-2E20-4E6E-A171-318E6DCD2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189" y="2053388"/>
            <a:ext cx="3665621" cy="3665621"/>
          </a:xfrm>
          <a:prstGeom prst="rect">
            <a:avLst/>
          </a:prstGeom>
        </p:spPr>
      </p:pic>
    </p:spTree>
    <p:extLst>
      <p:ext uri="{BB962C8B-B14F-4D97-AF65-F5344CB8AC3E}">
        <p14:creationId xmlns:p14="http://schemas.microsoft.com/office/powerpoint/2010/main" val="41144046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Boîte de réception avec un remplissage uni">
            <a:extLst>
              <a:ext uri="{FF2B5EF4-FFF2-40B4-BE49-F238E27FC236}">
                <a16:creationId xmlns:a16="http://schemas.microsoft.com/office/drawing/2014/main" id="{46366495-A404-4F73-A9DC-5635928CD4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4009" y="5199580"/>
            <a:ext cx="914400" cy="9144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3. Pointers and Structures</a:t>
            </a:r>
          </a:p>
          <a:p>
            <a:endParaRPr lang="fr-FR" sz="5400" dirty="0">
              <a:solidFill>
                <a:schemeClr val="bg1"/>
              </a:solidFill>
            </a:endParaRPr>
          </a:p>
        </p:txBody>
      </p:sp>
    </p:spTree>
    <p:extLst>
      <p:ext uri="{BB962C8B-B14F-4D97-AF65-F5344CB8AC3E}">
        <p14:creationId xmlns:p14="http://schemas.microsoft.com/office/powerpoint/2010/main" val="3738741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3. Pointers and Structures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Pointers to a structure</a:t>
            </a:r>
          </a:p>
          <a:p>
            <a:endParaRPr lang="fr-FR" sz="2400" dirty="0"/>
          </a:p>
          <a:p>
            <a:pPr marL="342900" indent="-342900">
              <a:buFont typeface="Arial" panose="020B0604020202020204" pitchFamily="34" charset="0"/>
              <a:buChar char="•"/>
            </a:pPr>
            <a:r>
              <a:rPr lang="en-US" sz="2400" dirty="0"/>
              <a:t>We can define pointers to a structure: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can declare pointers to complex data types that we define ourselves</a:t>
            </a: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98084672-6915-4D1A-9EA8-6889BAF6F1FA}"/>
              </a:ext>
            </a:extLst>
          </p:cNvPr>
          <p:cNvPicPr>
            <a:picLocks noChangeAspect="1"/>
          </p:cNvPicPr>
          <p:nvPr/>
        </p:nvPicPr>
        <p:blipFill>
          <a:blip r:embed="rId3"/>
          <a:stretch>
            <a:fillRect/>
          </a:stretch>
        </p:blipFill>
        <p:spPr>
          <a:xfrm>
            <a:off x="4180276" y="2290878"/>
            <a:ext cx="4038600" cy="1685925"/>
          </a:xfrm>
          <a:prstGeom prst="rect">
            <a:avLst/>
          </a:prstGeom>
          <a:ln>
            <a:solidFill>
              <a:srgbClr val="3D2683"/>
            </a:solidFill>
          </a:ln>
        </p:spPr>
      </p:pic>
      <p:pic>
        <p:nvPicPr>
          <p:cNvPr id="6" name="Image 5">
            <a:extLst>
              <a:ext uri="{FF2B5EF4-FFF2-40B4-BE49-F238E27FC236}">
                <a16:creationId xmlns:a16="http://schemas.microsoft.com/office/drawing/2014/main" id="{74485F82-97DA-4C54-8230-BB3C54DAEA67}"/>
              </a:ext>
            </a:extLst>
          </p:cNvPr>
          <p:cNvPicPr>
            <a:picLocks noChangeAspect="1"/>
          </p:cNvPicPr>
          <p:nvPr/>
        </p:nvPicPr>
        <p:blipFill>
          <a:blip r:embed="rId4"/>
          <a:stretch>
            <a:fillRect/>
          </a:stretch>
        </p:blipFill>
        <p:spPr>
          <a:xfrm>
            <a:off x="3099188" y="4128512"/>
            <a:ext cx="6200775" cy="361950"/>
          </a:xfrm>
          <a:prstGeom prst="rect">
            <a:avLst/>
          </a:prstGeom>
          <a:ln>
            <a:solidFill>
              <a:srgbClr val="3D2683"/>
            </a:solidFill>
          </a:ln>
        </p:spPr>
      </p:pic>
      <p:pic>
        <p:nvPicPr>
          <p:cNvPr id="7" name="Image 6">
            <a:extLst>
              <a:ext uri="{FF2B5EF4-FFF2-40B4-BE49-F238E27FC236}">
                <a16:creationId xmlns:a16="http://schemas.microsoft.com/office/drawing/2014/main" id="{57D103A7-ADC2-4278-8B8B-51195BE90AE1}"/>
              </a:ext>
            </a:extLst>
          </p:cNvPr>
          <p:cNvPicPr>
            <a:picLocks noChangeAspect="1"/>
          </p:cNvPicPr>
          <p:nvPr/>
        </p:nvPicPr>
        <p:blipFill>
          <a:blip r:embed="rId5"/>
          <a:stretch>
            <a:fillRect/>
          </a:stretch>
        </p:blipFill>
        <p:spPr>
          <a:xfrm>
            <a:off x="2408625" y="4642171"/>
            <a:ext cx="7581900" cy="428625"/>
          </a:xfrm>
          <a:prstGeom prst="rect">
            <a:avLst/>
          </a:prstGeom>
          <a:ln>
            <a:solidFill>
              <a:srgbClr val="3D2683"/>
            </a:solidFill>
          </a:ln>
        </p:spPr>
      </p:pic>
    </p:spTree>
    <p:extLst>
      <p:ext uri="{BB962C8B-B14F-4D97-AF65-F5344CB8AC3E}">
        <p14:creationId xmlns:p14="http://schemas.microsoft.com/office/powerpoint/2010/main" val="2466983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3. Pointers and Structures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a:solidFill>
                  <a:srgbClr val="3D2683"/>
                </a:solidFill>
              </a:rPr>
              <a:t>Pointers to a structure</a:t>
            </a:r>
          </a:p>
          <a:p>
            <a:endParaRPr lang="fr-FR" sz="2400" dirty="0"/>
          </a:p>
          <a:p>
            <a:endParaRPr lang="fr-FR" sz="2400" dirty="0"/>
          </a:p>
          <a:p>
            <a:pPr marL="342900" indent="-342900">
              <a:buFont typeface="Arial" panose="020B0604020202020204" pitchFamily="34" charset="0"/>
              <a:buChar char="•"/>
            </a:pPr>
            <a:r>
              <a:rPr lang="en-US" sz="2400" dirty="0"/>
              <a:t>There are two ways to access the attributes:</a:t>
            </a:r>
          </a:p>
          <a:p>
            <a:pPr marL="342900" indent="-342900">
              <a:buFont typeface="Arial" panose="020B0604020202020204" pitchFamily="34" charset="0"/>
              <a:buChar char="•"/>
            </a:pPr>
            <a:endParaRPr lang="en-US" sz="2400" dirty="0"/>
          </a:p>
          <a:p>
            <a:pPr lvl="1"/>
            <a:r>
              <a:rPr lang="fr-FR" sz="2400" dirty="0"/>
              <a:t>– </a:t>
            </a:r>
            <a:r>
              <a:rPr lang="en-US" sz="2400" dirty="0">
                <a:ea typeface="ＭＳ Ｐゴシック" pitchFamily="34" charset="-128"/>
              </a:rPr>
              <a:t> </a:t>
            </a:r>
            <a:r>
              <a:rPr lang="en-US" sz="2400" dirty="0"/>
              <a:t>In the usual way: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lvl="1"/>
            <a:r>
              <a:rPr lang="fr-FR" sz="2400" dirty="0"/>
              <a:t>– </a:t>
            </a:r>
            <a:r>
              <a:rPr lang="en-US" sz="2400" dirty="0">
                <a:ea typeface="ＭＳ Ｐゴシック" pitchFamily="34" charset="-128"/>
              </a:rPr>
              <a:t> </a:t>
            </a:r>
            <a:r>
              <a:rPr lang="en-US" sz="2400" dirty="0"/>
              <a:t>With the arrow operator “</a:t>
            </a:r>
            <a:r>
              <a:rPr lang="en-US" sz="2400" b="1" dirty="0">
                <a:solidFill>
                  <a:srgbClr val="3D2683"/>
                </a:solidFill>
              </a:rPr>
              <a:t>-&gt;</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We will prefer the second syntax which is less cumbersome</a:t>
            </a: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D9639F60-2F2E-4873-9617-AEFE2215A734}"/>
              </a:ext>
            </a:extLst>
          </p:cNvPr>
          <p:cNvPicPr>
            <a:picLocks noChangeAspect="1"/>
          </p:cNvPicPr>
          <p:nvPr/>
        </p:nvPicPr>
        <p:blipFill>
          <a:blip r:embed="rId3"/>
          <a:stretch>
            <a:fillRect/>
          </a:stretch>
        </p:blipFill>
        <p:spPr>
          <a:xfrm>
            <a:off x="4708913" y="3360892"/>
            <a:ext cx="2981325" cy="428625"/>
          </a:xfrm>
          <a:prstGeom prst="rect">
            <a:avLst/>
          </a:prstGeom>
          <a:ln>
            <a:solidFill>
              <a:srgbClr val="3D2683"/>
            </a:solidFill>
          </a:ln>
        </p:spPr>
      </p:pic>
      <p:pic>
        <p:nvPicPr>
          <p:cNvPr id="11" name="Image 10">
            <a:extLst>
              <a:ext uri="{FF2B5EF4-FFF2-40B4-BE49-F238E27FC236}">
                <a16:creationId xmlns:a16="http://schemas.microsoft.com/office/drawing/2014/main" id="{61C29539-B1E4-46C6-BF3A-88A80C6D60C1}"/>
              </a:ext>
            </a:extLst>
          </p:cNvPr>
          <p:cNvPicPr>
            <a:picLocks noChangeAspect="1"/>
          </p:cNvPicPr>
          <p:nvPr/>
        </p:nvPicPr>
        <p:blipFill>
          <a:blip r:embed="rId4"/>
          <a:stretch>
            <a:fillRect/>
          </a:stretch>
        </p:blipFill>
        <p:spPr>
          <a:xfrm>
            <a:off x="4875600" y="4447588"/>
            <a:ext cx="2647950" cy="428625"/>
          </a:xfrm>
          <a:prstGeom prst="rect">
            <a:avLst/>
          </a:prstGeom>
          <a:ln>
            <a:solidFill>
              <a:srgbClr val="3D2683"/>
            </a:solidFill>
          </a:ln>
        </p:spPr>
      </p:pic>
    </p:spTree>
    <p:extLst>
      <p:ext uri="{BB962C8B-B14F-4D97-AF65-F5344CB8AC3E}">
        <p14:creationId xmlns:p14="http://schemas.microsoft.com/office/powerpoint/2010/main" val="3706720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3. Pointers and Structures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Pointers to a structure</a:t>
            </a:r>
          </a:p>
          <a:p>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5881030C-5D67-4C97-8D63-2A694185BC5A}"/>
              </a:ext>
            </a:extLst>
          </p:cNvPr>
          <p:cNvPicPr>
            <a:picLocks noChangeAspect="1"/>
          </p:cNvPicPr>
          <p:nvPr/>
        </p:nvPicPr>
        <p:blipFill>
          <a:blip r:embed="rId3"/>
          <a:stretch>
            <a:fillRect/>
          </a:stretch>
        </p:blipFill>
        <p:spPr>
          <a:xfrm>
            <a:off x="8322772" y="4986594"/>
            <a:ext cx="2686050" cy="933450"/>
          </a:xfrm>
          <a:prstGeom prst="rect">
            <a:avLst/>
          </a:prstGeom>
        </p:spPr>
      </p:pic>
      <p:pic>
        <p:nvPicPr>
          <p:cNvPr id="7" name="Image 6">
            <a:extLst>
              <a:ext uri="{FF2B5EF4-FFF2-40B4-BE49-F238E27FC236}">
                <a16:creationId xmlns:a16="http://schemas.microsoft.com/office/drawing/2014/main" id="{4F6C3ACD-206B-4136-947F-1BB86B60B225}"/>
              </a:ext>
            </a:extLst>
          </p:cNvPr>
          <p:cNvPicPr>
            <a:picLocks noChangeAspect="1"/>
          </p:cNvPicPr>
          <p:nvPr/>
        </p:nvPicPr>
        <p:blipFill>
          <a:blip r:embed="rId4"/>
          <a:stretch>
            <a:fillRect/>
          </a:stretch>
        </p:blipFill>
        <p:spPr>
          <a:xfrm>
            <a:off x="1406418" y="1578162"/>
            <a:ext cx="6503586" cy="5093479"/>
          </a:xfrm>
          <a:prstGeom prst="rect">
            <a:avLst/>
          </a:prstGeom>
          <a:ln>
            <a:solidFill>
              <a:srgbClr val="3D2683"/>
            </a:solidFill>
          </a:ln>
        </p:spPr>
      </p:pic>
    </p:spTree>
    <p:extLst>
      <p:ext uri="{BB962C8B-B14F-4D97-AF65-F5344CB8AC3E}">
        <p14:creationId xmlns:p14="http://schemas.microsoft.com/office/powerpoint/2010/main" val="234932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3. Pointers and Structures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a:solidFill>
                  <a:srgbClr val="3D2683"/>
                </a:solidFill>
              </a:rPr>
              <a:t>Dynamic </a:t>
            </a:r>
            <a:r>
              <a:rPr lang="fr-FR" sz="2400" b="1" dirty="0" err="1">
                <a:solidFill>
                  <a:srgbClr val="3D2683"/>
                </a:solidFill>
              </a:rPr>
              <a:t>arrays</a:t>
            </a:r>
            <a:r>
              <a:rPr lang="fr-FR" sz="2400" b="1" dirty="0">
                <a:solidFill>
                  <a:srgbClr val="3D2683"/>
                </a:solidFill>
              </a:rPr>
              <a:t> of structures</a:t>
            </a:r>
          </a:p>
          <a:p>
            <a:endParaRPr lang="fr-FR" sz="2400" b="1" dirty="0">
              <a:solidFill>
                <a:srgbClr val="3D2683"/>
              </a:solidFill>
            </a:endParaRPr>
          </a:p>
          <a:p>
            <a:pPr marL="342900" indent="-342900">
              <a:buFont typeface="Arial" panose="020B0604020202020204" pitchFamily="34" charset="0"/>
              <a:buChar char="•"/>
            </a:pPr>
            <a:r>
              <a:rPr lang="en-US" sz="2400" dirty="0"/>
              <a:t>Dynamic arrays of structures can be defined as with an elementary type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a:t>
            </a:r>
            <a:r>
              <a:rPr lang="en-US" sz="2400" b="1" dirty="0" err="1">
                <a:solidFill>
                  <a:srgbClr val="3D2683"/>
                </a:solidFill>
              </a:rPr>
              <a:t>sizeof</a:t>
            </a:r>
            <a:r>
              <a:rPr lang="en-US" sz="2400"/>
              <a:t> function </a:t>
            </a:r>
            <a:r>
              <a:rPr lang="en-US" sz="2400" dirty="0"/>
              <a:t>also works with complex data types that we define</a:t>
            </a: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4E2295C6-A87C-4900-AB5B-6D1DC74B62B8}"/>
              </a:ext>
            </a:extLst>
          </p:cNvPr>
          <p:cNvPicPr>
            <a:picLocks noChangeAspect="1"/>
          </p:cNvPicPr>
          <p:nvPr/>
        </p:nvPicPr>
        <p:blipFill>
          <a:blip r:embed="rId3"/>
          <a:stretch>
            <a:fillRect/>
          </a:stretch>
        </p:blipFill>
        <p:spPr>
          <a:xfrm>
            <a:off x="9420032" y="5341340"/>
            <a:ext cx="1343025" cy="476250"/>
          </a:xfrm>
          <a:prstGeom prst="rect">
            <a:avLst/>
          </a:prstGeom>
        </p:spPr>
      </p:pic>
      <p:pic>
        <p:nvPicPr>
          <p:cNvPr id="9" name="Image 8">
            <a:extLst>
              <a:ext uri="{FF2B5EF4-FFF2-40B4-BE49-F238E27FC236}">
                <a16:creationId xmlns:a16="http://schemas.microsoft.com/office/drawing/2014/main" id="{43926310-5E37-4070-918D-748DA87582B7}"/>
              </a:ext>
            </a:extLst>
          </p:cNvPr>
          <p:cNvPicPr>
            <a:picLocks noChangeAspect="1"/>
          </p:cNvPicPr>
          <p:nvPr/>
        </p:nvPicPr>
        <p:blipFill>
          <a:blip r:embed="rId4"/>
          <a:stretch>
            <a:fillRect/>
          </a:stretch>
        </p:blipFill>
        <p:spPr>
          <a:xfrm>
            <a:off x="848837" y="3075594"/>
            <a:ext cx="7858396" cy="3698068"/>
          </a:xfrm>
          <a:prstGeom prst="rect">
            <a:avLst/>
          </a:prstGeom>
          <a:ln>
            <a:solidFill>
              <a:srgbClr val="3D2683"/>
            </a:solidFill>
          </a:ln>
        </p:spPr>
      </p:pic>
    </p:spTree>
    <p:extLst>
      <p:ext uri="{BB962C8B-B14F-4D97-AF65-F5344CB8AC3E}">
        <p14:creationId xmlns:p14="http://schemas.microsoft.com/office/powerpoint/2010/main" val="920802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3. Pointers and Structures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Questions</a:t>
            </a:r>
          </a:p>
        </p:txBody>
      </p:sp>
      <p:pic>
        <p:nvPicPr>
          <p:cNvPr id="3" name="Graphique 2" descr="Questions avec un remplissage uni">
            <a:extLst>
              <a:ext uri="{FF2B5EF4-FFF2-40B4-BE49-F238E27FC236}">
                <a16:creationId xmlns:a16="http://schemas.microsoft.com/office/drawing/2014/main" id="{54A150E1-2E20-4E6E-A171-318E6DCD2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189" y="2053388"/>
            <a:ext cx="3665621" cy="3665621"/>
          </a:xfrm>
          <a:prstGeom prst="rect">
            <a:avLst/>
          </a:prstGeom>
        </p:spPr>
      </p:pic>
    </p:spTree>
    <p:extLst>
      <p:ext uri="{BB962C8B-B14F-4D97-AF65-F5344CB8AC3E}">
        <p14:creationId xmlns:p14="http://schemas.microsoft.com/office/powerpoint/2010/main" val="138010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Memory </a:t>
            </a:r>
            <a:r>
              <a:rPr lang="fr-FR" sz="2400" b="1" dirty="0" err="1">
                <a:solidFill>
                  <a:srgbClr val="3D2683"/>
                </a:solidFill>
              </a:rPr>
              <a:t>organization</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Depending on the type of data stored, one or more </a:t>
            </a:r>
            <a:r>
              <a:rPr lang="en-US" sz="2400" i="1" dirty="0"/>
              <a:t>cells</a:t>
            </a:r>
            <a:r>
              <a:rPr lang="en-US" sz="2400" dirty="0"/>
              <a:t> are occupied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example, to store a variable of </a:t>
            </a:r>
            <a:r>
              <a:rPr lang="en-US" sz="2400" b="1" dirty="0">
                <a:solidFill>
                  <a:srgbClr val="3D2683"/>
                </a:solidFill>
              </a:rPr>
              <a:t>char</a:t>
            </a:r>
            <a:r>
              <a:rPr lang="en-US" sz="2400" dirty="0"/>
              <a:t> type it will take one byte: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nvGraphicFramePr>
        <p:xfrm>
          <a:off x="4399576" y="3062426"/>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a:txBody>
                    <a:bodyPr/>
                    <a:lstStyle/>
                    <a:p>
                      <a:r>
                        <a:rPr lang="fr-FR" sz="1800" dirty="0"/>
                        <a:t>A</a:t>
                      </a:r>
                    </a:p>
                  </a:txBody>
                  <a:tcPr marL="91436" marR="91436" marT="45714" marB="45714">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spTree>
    <p:extLst>
      <p:ext uri="{BB962C8B-B14F-4D97-AF65-F5344CB8AC3E}">
        <p14:creationId xmlns:p14="http://schemas.microsoft.com/office/powerpoint/2010/main" val="2228732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normAutofit/>
          </a:bodyPr>
          <a:lstStyle/>
          <a:p>
            <a:r>
              <a:rPr lang="en-US" sz="3200" dirty="0">
                <a:solidFill>
                  <a:schemeClr val="bg1"/>
                </a:solidFill>
                <a:latin typeface="+mj-lt"/>
              </a:rPr>
              <a:t>Thank you for your attention</a:t>
            </a:r>
            <a:endParaRPr lang="fr-FR" sz="3200" dirty="0">
              <a:solidFill>
                <a:schemeClr val="bg1"/>
              </a:solidFill>
              <a:latin typeface="+mj-lt"/>
            </a:endParaRP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pic>
        <p:nvPicPr>
          <p:cNvPr id="4" name="Graphique 3" descr="Drapeau de course contour">
            <a:extLst>
              <a:ext uri="{FF2B5EF4-FFF2-40B4-BE49-F238E27FC236}">
                <a16:creationId xmlns:a16="http://schemas.microsoft.com/office/drawing/2014/main" id="{AF04FBE9-E978-430E-A789-A6C91CDF83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5400" y="2244783"/>
            <a:ext cx="1981200" cy="1981200"/>
          </a:xfrm>
          <a:prstGeom prst="rect">
            <a:avLst/>
          </a:prstGeom>
        </p:spPr>
      </p:pic>
      <p:sp>
        <p:nvSpPr>
          <p:cNvPr id="9" name="Titre 1">
            <a:extLst>
              <a:ext uri="{FF2B5EF4-FFF2-40B4-BE49-F238E27FC236}">
                <a16:creationId xmlns:a16="http://schemas.microsoft.com/office/drawing/2014/main" id="{49183F03-51EF-4212-ACB1-9629761DBECE}"/>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C Developer</a:t>
            </a:r>
          </a:p>
        </p:txBody>
      </p:sp>
      <p:sp>
        <p:nvSpPr>
          <p:cNvPr id="10" name="ZoneTexte 9">
            <a:extLst>
              <a:ext uri="{FF2B5EF4-FFF2-40B4-BE49-F238E27FC236}">
                <a16:creationId xmlns:a16="http://schemas.microsoft.com/office/drawing/2014/main" id="{06B370E4-D19E-4DFE-925D-B92A70C75772}"/>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Pointers</a:t>
            </a:r>
          </a:p>
        </p:txBody>
      </p:sp>
    </p:spTree>
    <p:extLst>
      <p:ext uri="{BB962C8B-B14F-4D97-AF65-F5344CB8AC3E}">
        <p14:creationId xmlns:p14="http://schemas.microsoft.com/office/powerpoint/2010/main" val="333993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a:solidFill>
                  <a:srgbClr val="3D2683"/>
                </a:solidFill>
              </a:rPr>
              <a:t>Memory </a:t>
            </a:r>
            <a:r>
              <a:rPr lang="fr-FR" sz="2400" b="1" dirty="0" err="1">
                <a:solidFill>
                  <a:srgbClr val="3D2683"/>
                </a:solidFill>
              </a:rPr>
              <a:t>organization</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store a variable of </a:t>
            </a:r>
            <a:r>
              <a:rPr lang="en-US" sz="2400" b="1" dirty="0">
                <a:solidFill>
                  <a:srgbClr val="3D2683"/>
                </a:solidFill>
              </a:rPr>
              <a:t>int</a:t>
            </a:r>
            <a:r>
              <a:rPr lang="en-US" sz="2400" dirty="0"/>
              <a:t> type it will take several bytes, which can vary according to the processor or the operating system: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extLst>
              <p:ext uri="{D42A27DB-BD31-4B8C-83A1-F6EECF244321}">
                <p14:modId xmlns:p14="http://schemas.microsoft.com/office/powerpoint/2010/main" val="607991966"/>
              </p:ext>
            </p:extLst>
          </p:nvPr>
        </p:nvGraphicFramePr>
        <p:xfrm>
          <a:off x="4399576" y="2693094"/>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rowSpan="4">
                  <a:txBody>
                    <a:bodyPr/>
                    <a:lstStyle/>
                    <a:p>
                      <a:r>
                        <a:rPr lang="fr-FR" sz="1800" dirty="0"/>
                        <a:t>233</a:t>
                      </a:r>
                    </a:p>
                  </a:txBody>
                  <a:tcPr marL="91436" marR="91436" marT="45714" marB="45714" anchor="ctr">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spTree>
    <p:extLst>
      <p:ext uri="{BB962C8B-B14F-4D97-AF65-F5344CB8AC3E}">
        <p14:creationId xmlns:p14="http://schemas.microsoft.com/office/powerpoint/2010/main" val="152074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a:solidFill>
                  <a:srgbClr val="3D2683"/>
                </a:solidFill>
              </a:rPr>
              <a:t>Variables and memory</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declare a variable of a certain type is the same as reserving enough memory space to store a data of the given type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the variable is used, a link is made between its name and the address where its content is stored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called </a:t>
            </a:r>
            <a:r>
              <a:rPr lang="en-US" sz="2400" b="1" dirty="0">
                <a:solidFill>
                  <a:srgbClr val="3D2683"/>
                </a:solidFill>
              </a:rPr>
              <a:t>direct access </a:t>
            </a:r>
            <a:r>
              <a:rPr lang="en-US" sz="2400" dirty="0"/>
              <a:t>to the data</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Concept of Pointers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Variables and memory</a:t>
            </a:r>
          </a:p>
          <a:p>
            <a:endParaRPr lang="fr-FR" sz="2400" b="1" dirty="0">
              <a:solidFill>
                <a:srgbClr val="3D2683"/>
              </a:solidFill>
            </a:endParaRPr>
          </a:p>
          <a:p>
            <a:pPr marL="342900" indent="-342900">
              <a:buFont typeface="Arial" panose="020B0604020202020204" pitchFamily="34" charset="0"/>
              <a:buChar char="•"/>
            </a:pPr>
            <a:r>
              <a:rPr lang="en-US" sz="2400" dirty="0"/>
              <a:t>A </a:t>
            </a:r>
            <a:r>
              <a:rPr lang="en-US" sz="2400" b="1" dirty="0">
                <a:solidFill>
                  <a:srgbClr val="3D2683"/>
                </a:solidFill>
              </a:rPr>
              <a:t>date</a:t>
            </a:r>
            <a:r>
              <a:rPr lang="en-US" sz="2400" dirty="0"/>
              <a:t> variable of the </a:t>
            </a:r>
            <a:r>
              <a:rPr lang="en-US" sz="2400" b="1" dirty="0">
                <a:solidFill>
                  <a:srgbClr val="3D2683"/>
                </a:solidFill>
              </a:rPr>
              <a:t>int</a:t>
            </a:r>
            <a:r>
              <a:rPr lang="en-US" sz="2400" dirty="0"/>
              <a:t> type: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a:extLst>
              <a:ext uri="{FF2B5EF4-FFF2-40B4-BE49-F238E27FC236}">
                <a16:creationId xmlns:a16="http://schemas.microsoft.com/office/drawing/2014/main" id="{EDA0FBA4-526A-463D-8636-FF29EDDF4BBE}"/>
              </a:ext>
            </a:extLst>
          </p:cNvPr>
          <p:cNvGraphicFramePr>
            <a:graphicFrameLocks/>
          </p:cNvGraphicFramePr>
          <p:nvPr>
            <p:extLst>
              <p:ext uri="{D42A27DB-BD31-4B8C-83A1-F6EECF244321}">
                <p14:modId xmlns:p14="http://schemas.microsoft.com/office/powerpoint/2010/main" val="1688307173"/>
              </p:ext>
            </p:extLst>
          </p:nvPr>
        </p:nvGraphicFramePr>
        <p:xfrm>
          <a:off x="4399576" y="2323762"/>
          <a:ext cx="3600000" cy="3337155"/>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370795">
                <a:tc>
                  <a:txBody>
                    <a:bodyPr/>
                    <a:lstStyle/>
                    <a:p>
                      <a:r>
                        <a:rPr lang="fr-FR" sz="1800" b="1" dirty="0" err="1"/>
                        <a:t>Address</a:t>
                      </a:r>
                      <a:endParaRPr lang="fr-FR" sz="1800" b="1" dirty="0"/>
                    </a:p>
                  </a:txBody>
                  <a:tcPr marL="91436" marR="91436" marT="45714" marB="45714">
                    <a:solidFill>
                      <a:srgbClr val="3D2683"/>
                    </a:solidFill>
                  </a:tcPr>
                </a:tc>
                <a:tc>
                  <a:txBody>
                    <a:bodyPr/>
                    <a:lstStyle/>
                    <a:p>
                      <a:r>
                        <a:rPr lang="fr-FR" sz="1800" dirty="0"/>
                        <a:t>Value</a:t>
                      </a:r>
                    </a:p>
                  </a:txBody>
                  <a:tcPr marL="91436" marR="91436" marT="45714" marB="45714">
                    <a:solidFill>
                      <a:srgbClr val="3D2683"/>
                    </a:solidFill>
                  </a:tcPr>
                </a:tc>
                <a:extLst>
                  <a:ext uri="{0D108BD9-81ED-4DB2-BD59-A6C34878D82A}">
                    <a16:rowId xmlns:a16="http://schemas.microsoft.com/office/drawing/2014/main" val="10000"/>
                  </a:ext>
                </a:extLst>
              </a:tr>
              <a:tr h="370795">
                <a:tc>
                  <a:txBody>
                    <a:bodyPr/>
                    <a:lstStyle/>
                    <a:p>
                      <a:r>
                        <a:rPr lang="fr-FR" sz="1800" b="0" dirty="0"/>
                        <a:t>…</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1"/>
                  </a:ext>
                </a:extLst>
              </a:tr>
              <a:tr h="370795">
                <a:tc>
                  <a:txBody>
                    <a:bodyPr/>
                    <a:lstStyle/>
                    <a:p>
                      <a:r>
                        <a:rPr lang="fr-FR" sz="1800" b="0" dirty="0"/>
                        <a:t>66280</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10002"/>
                  </a:ext>
                </a:extLst>
              </a:tr>
              <a:tr h="370795">
                <a:tc>
                  <a:txBody>
                    <a:bodyPr/>
                    <a:lstStyle/>
                    <a:p>
                      <a:r>
                        <a:rPr lang="fr-FR" sz="1800" b="0" dirty="0"/>
                        <a:t>66281</a:t>
                      </a:r>
                    </a:p>
                  </a:txBody>
                  <a:tcPr marL="91436" marR="91436" marT="45714" marB="45714"/>
                </a:tc>
                <a:tc rowSpan="4">
                  <a:txBody>
                    <a:bodyPr/>
                    <a:lstStyle/>
                    <a:p>
                      <a:r>
                        <a:rPr lang="fr-FR" sz="1800" dirty="0"/>
                        <a:t>23101991</a:t>
                      </a:r>
                    </a:p>
                  </a:txBody>
                  <a:tcPr marL="91436" marR="91436" marT="45714" marB="45714" anchor="ctr">
                    <a:solidFill>
                      <a:schemeClr val="accent6">
                        <a:lumMod val="60000"/>
                        <a:lumOff val="40000"/>
                      </a:schemeClr>
                    </a:solidFill>
                  </a:tcPr>
                </a:tc>
                <a:extLst>
                  <a:ext uri="{0D108BD9-81ED-4DB2-BD59-A6C34878D82A}">
                    <a16:rowId xmlns:a16="http://schemas.microsoft.com/office/drawing/2014/main" val="10003"/>
                  </a:ext>
                </a:extLst>
              </a:tr>
              <a:tr h="370795">
                <a:tc>
                  <a:txBody>
                    <a:bodyPr/>
                    <a:lstStyle/>
                    <a:p>
                      <a:r>
                        <a:rPr lang="fr-FR" sz="1800" b="0" dirty="0"/>
                        <a:t>66282</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4"/>
                  </a:ext>
                </a:extLst>
              </a:tr>
              <a:tr h="370795">
                <a:tc>
                  <a:txBody>
                    <a:bodyPr/>
                    <a:lstStyle/>
                    <a:p>
                      <a:r>
                        <a:rPr lang="fr-FR" sz="1800" b="0" dirty="0"/>
                        <a:t>66283</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5"/>
                  </a:ext>
                </a:extLst>
              </a:tr>
              <a:tr h="370795">
                <a:tc>
                  <a:txBody>
                    <a:bodyPr/>
                    <a:lstStyle/>
                    <a:p>
                      <a:r>
                        <a:rPr lang="fr-FR" sz="1800" b="0" dirty="0"/>
                        <a:t>66284</a:t>
                      </a:r>
                    </a:p>
                  </a:txBody>
                  <a:tcPr marL="91436" marR="91436" marT="45714" marB="45714"/>
                </a:tc>
                <a:tc vMerge="1">
                  <a:txBody>
                    <a:bodyPr/>
                    <a:lstStyle/>
                    <a:p>
                      <a:endParaRPr lang="fr-FR" sz="1800" dirty="0"/>
                    </a:p>
                  </a:txBody>
                  <a:tcPr marL="91436" marR="91436" marT="45714" marB="45714">
                    <a:solidFill>
                      <a:schemeClr val="accent6">
                        <a:lumMod val="60000"/>
                        <a:lumOff val="40000"/>
                      </a:schemeClr>
                    </a:solidFill>
                  </a:tcPr>
                </a:tc>
                <a:extLst>
                  <a:ext uri="{0D108BD9-81ED-4DB2-BD59-A6C34878D82A}">
                    <a16:rowId xmlns:a16="http://schemas.microsoft.com/office/drawing/2014/main" val="10006"/>
                  </a:ext>
                </a:extLst>
              </a:tr>
              <a:tr h="370795">
                <a:tc>
                  <a:txBody>
                    <a:bodyPr/>
                    <a:lstStyle/>
                    <a:p>
                      <a:r>
                        <a:rPr lang="fr-FR" sz="1800" b="0" dirty="0"/>
                        <a:t>66285</a:t>
                      </a:r>
                    </a:p>
                  </a:txBody>
                  <a:tcPr marL="91436" marR="91436" marT="45714" marB="45714"/>
                </a:tc>
                <a:tc>
                  <a:txBody>
                    <a:bodyPr/>
                    <a:lstStyle/>
                    <a:p>
                      <a:endParaRPr lang="fr-FR" sz="1800" dirty="0"/>
                    </a:p>
                  </a:txBody>
                  <a:tcPr marL="91436" marR="91436" marT="45714" marB="45714"/>
                </a:tc>
                <a:extLst>
                  <a:ext uri="{0D108BD9-81ED-4DB2-BD59-A6C34878D82A}">
                    <a16:rowId xmlns:a16="http://schemas.microsoft.com/office/drawing/2014/main" val="951374400"/>
                  </a:ext>
                </a:extLst>
              </a:tr>
              <a:tr h="370795">
                <a:tc>
                  <a:txBody>
                    <a:bodyPr/>
                    <a:lstStyle/>
                    <a:p>
                      <a:r>
                        <a:rPr lang="fr-FR" sz="1800" b="0" dirty="0"/>
                        <a:t>…</a:t>
                      </a:r>
                    </a:p>
                  </a:txBody>
                  <a:tcPr marL="91436" marR="91436"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p>
                  </a:txBody>
                  <a:tcPr marL="91436" marR="91436" marT="45714" marB="45714"/>
                </a:tc>
                <a:extLst>
                  <a:ext uri="{0D108BD9-81ED-4DB2-BD59-A6C34878D82A}">
                    <a16:rowId xmlns:a16="http://schemas.microsoft.com/office/drawing/2014/main" val="2605974297"/>
                  </a:ext>
                </a:extLst>
              </a:tr>
            </a:tbl>
          </a:graphicData>
        </a:graphic>
      </p:graphicFrame>
      <p:cxnSp>
        <p:nvCxnSpPr>
          <p:cNvPr id="5" name="Connecteur droit avec flèche 4">
            <a:extLst>
              <a:ext uri="{FF2B5EF4-FFF2-40B4-BE49-F238E27FC236}">
                <a16:creationId xmlns:a16="http://schemas.microsoft.com/office/drawing/2014/main" id="{F3A2FEE8-BCA5-4F6E-918B-323C60F687EA}"/>
              </a:ext>
            </a:extLst>
          </p:cNvPr>
          <p:cNvCxnSpPr/>
          <p:nvPr/>
        </p:nvCxnSpPr>
        <p:spPr>
          <a:xfrm flipH="1">
            <a:off x="7595065" y="3081721"/>
            <a:ext cx="1783830" cy="929390"/>
          </a:xfrm>
          <a:prstGeom prst="straightConnector1">
            <a:avLst/>
          </a:prstGeom>
          <a:ln w="38100">
            <a:solidFill>
              <a:srgbClr val="3D2683"/>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CC7CFB82-BB69-4967-A73C-839A489755B1}"/>
              </a:ext>
            </a:extLst>
          </p:cNvPr>
          <p:cNvSpPr txBox="1"/>
          <p:nvPr/>
        </p:nvSpPr>
        <p:spPr>
          <a:xfrm>
            <a:off x="9402793" y="2747461"/>
            <a:ext cx="744306" cy="461665"/>
          </a:xfrm>
          <a:prstGeom prst="rect">
            <a:avLst/>
          </a:prstGeom>
          <a:noFill/>
        </p:spPr>
        <p:txBody>
          <a:bodyPr wrap="none" rtlCol="0">
            <a:spAutoFit/>
          </a:bodyPr>
          <a:lstStyle/>
          <a:p>
            <a:r>
              <a:rPr lang="fr-FR" sz="2400" dirty="0">
                <a:solidFill>
                  <a:srgbClr val="3D2683"/>
                </a:solidFill>
              </a:rPr>
              <a:t>date</a:t>
            </a:r>
          </a:p>
        </p:txBody>
      </p:sp>
    </p:spTree>
    <p:extLst>
      <p:ext uri="{BB962C8B-B14F-4D97-AF65-F5344CB8AC3E}">
        <p14:creationId xmlns:p14="http://schemas.microsoft.com/office/powerpoint/2010/main" val="35320431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7264</TotalTime>
  <Words>2107</Words>
  <Application>Microsoft Office PowerPoint</Application>
  <PresentationFormat>Grand écran</PresentationFormat>
  <Paragraphs>609</Paragraphs>
  <Slides>60</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60</vt:i4>
      </vt:variant>
    </vt:vector>
  </HeadingPairs>
  <TitlesOfParts>
    <vt:vector size="65" baseType="lpstr">
      <vt:lpstr>Arial</vt:lpstr>
      <vt:lpstr>Calibri</vt:lpstr>
      <vt:lpstr>Calibri Light</vt:lpstr>
      <vt:lpstr>Wingdings</vt:lpstr>
      <vt:lpstr>Thème Office</vt:lpstr>
      <vt:lpstr>C Developer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benjamin.labastie@supinfo.com</dc:creator>
  <cp:lastModifiedBy>Benjamin Labastie</cp:lastModifiedBy>
  <cp:revision>423</cp:revision>
  <dcterms:created xsi:type="dcterms:W3CDTF">2021-02-04T09:09:06Z</dcterms:created>
  <dcterms:modified xsi:type="dcterms:W3CDTF">2021-07-26T22:49:52Z</dcterms:modified>
</cp:coreProperties>
</file>