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70" r:id="rId4"/>
    <p:sldId id="267" r:id="rId5"/>
    <p:sldId id="271" r:id="rId6"/>
    <p:sldId id="479" r:id="rId7"/>
    <p:sldId id="481" r:id="rId8"/>
    <p:sldId id="480" r:id="rId9"/>
    <p:sldId id="484" r:id="rId10"/>
    <p:sldId id="483" r:id="rId11"/>
    <p:sldId id="482" r:id="rId12"/>
    <p:sldId id="485" r:id="rId13"/>
    <p:sldId id="486" r:id="rId14"/>
    <p:sldId id="487" r:id="rId15"/>
    <p:sldId id="488" r:id="rId16"/>
    <p:sldId id="489" r:id="rId17"/>
    <p:sldId id="490" r:id="rId18"/>
    <p:sldId id="491" r:id="rId19"/>
    <p:sldId id="492" r:id="rId20"/>
    <p:sldId id="493" r:id="rId21"/>
    <p:sldId id="369" r:id="rId22"/>
    <p:sldId id="278" r:id="rId23"/>
    <p:sldId id="279" r:id="rId24"/>
    <p:sldId id="379" r:id="rId25"/>
    <p:sldId id="494" r:id="rId26"/>
    <p:sldId id="495" r:id="rId27"/>
    <p:sldId id="496" r:id="rId28"/>
    <p:sldId id="497" r:id="rId29"/>
    <p:sldId id="498" r:id="rId30"/>
    <p:sldId id="499" r:id="rId31"/>
    <p:sldId id="500" r:id="rId32"/>
    <p:sldId id="501" r:id="rId33"/>
    <p:sldId id="502" r:id="rId34"/>
    <p:sldId id="503" r:id="rId35"/>
    <p:sldId id="504" r:id="rId36"/>
    <p:sldId id="505" r:id="rId37"/>
    <p:sldId id="506" r:id="rId38"/>
    <p:sldId id="292" r:id="rId39"/>
    <p:sldId id="421" r:id="rId40"/>
    <p:sldId id="476" r:id="rId41"/>
    <p:sldId id="507" r:id="rId42"/>
    <p:sldId id="508" r:id="rId43"/>
    <p:sldId id="509" r:id="rId44"/>
    <p:sldId id="510" r:id="rId45"/>
    <p:sldId id="511" r:id="rId46"/>
    <p:sldId id="512" r:id="rId47"/>
    <p:sldId id="513" r:id="rId48"/>
    <p:sldId id="433" r:id="rId49"/>
    <p:sldId id="304" r:id="rId5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2683"/>
    <a:srgbClr val="0000A0"/>
    <a:srgbClr val="F000F0"/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78" autoAdjust="0"/>
    <p:restoredTop sz="94947" autoAdjust="0"/>
  </p:normalViewPr>
  <p:slideViewPr>
    <p:cSldViewPr snapToGrid="0" snapToObjects="1">
      <p:cViewPr varScale="1">
        <p:scale>
          <a:sx n="108" d="100"/>
          <a:sy n="108" d="100"/>
        </p:scale>
        <p:origin x="11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44D0C-1CB1-E645-87B8-5887239B9ECD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A1237-63C0-2149-90AD-33FFCF7C85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762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732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148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Or </a:t>
            </a:r>
            <a:r>
              <a:rPr lang="fr-FR" b="1" dirty="0" err="1"/>
              <a:t>int</a:t>
            </a:r>
            <a:r>
              <a:rPr lang="fr-FR" b="1" dirty="0"/>
              <a:t> *tab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263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347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094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35FED-2507-6347-9B57-3FF5AFCD8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D8B847-1B82-BE49-A9A7-C3023CD2D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611D94-0717-E14D-B19C-F142F7DB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D62BDA-0F08-504D-9BDA-A04B89E8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0C21CC-1B92-B44B-AE72-CDCCB2D8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40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EDC94-6368-2D4E-8A75-930EFDF0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EE47BB-5DBD-034C-84DA-C86FA33B9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E7FE81-3F94-FB4B-AB88-842AE52D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51EDF4-8F0D-4644-BC7F-8EDA683F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779F0B-3D1B-234B-8E0E-0005BA6E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13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D2D733-6537-F246-9DD6-47A2CFFE2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ED1EB9-F8C4-6F42-9293-8EFB0A55D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78BEE2-EC2A-B14D-8087-8A8A25C4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C088C9-8381-E84F-AEB6-0CE68238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EFA170-D382-C048-933C-9BCF9266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43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EA51D4-1867-8845-820C-C21D7BCE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3841B2-2299-484D-98D4-2509FDD87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7F3535-31CB-2243-9FD7-D6385CE3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828F9A-0BE6-2040-B200-CA9AD150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53960E-7BA0-5744-B871-2625A924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75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D28FD5-3D75-FF4B-8910-57BF5A27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4D373C-AC4E-4749-AF27-1D4F5473F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4B37BF-0D5B-EE4F-B5D2-4991975B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CC8B85-AF4B-D347-9A59-97FD4522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0FD24F-150A-1443-9905-84B822D4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40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38437-A9AA-1649-93B3-41C10243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52425-B188-F44E-AE00-4A68E5EA4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1B7208-E02E-5B44-B5B0-8F7E4329B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479033-F7B2-3340-AA42-C9315CC6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C51178-4562-B14F-81E9-EEB57190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CB1059-2BD2-DE48-8A78-A1F0952E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04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87D52-2FB1-1B49-AB3F-B878A6C6C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5322B7-F0A2-534D-A6BC-4D36CFB7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541A8E-94B9-9948-9F7F-B59CE4A7A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7F5E04-45D9-0B41-A49B-C539BB240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5050A4-C507-9A4F-B6CE-71C0EC9B7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AFD617-5DC0-7146-8644-37FDEF3C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6D3D1A-4433-FB46-BCB3-2FC07477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28BE2A0-7142-7944-9978-9CF0A02E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94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23AE92-F78E-674F-9897-3D26B7A9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C96ECA-9486-6E4B-B4BC-7E76B34E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B4D8AF-4BB6-934B-A379-CBF84C9A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8E009D-38CE-D34C-82BA-3182CA4F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5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D844418-3E68-CA4E-AC8C-9D66D925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CD285BC-A399-C24D-9863-55D71A82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BC877D-0D91-8442-9A72-AF3420B9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73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9C8412-37C8-4B46-9CE8-3469F189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A9CD95-5780-714B-A453-63A2F3456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D7CA0C-E415-F14F-9EF8-44A9C7CBE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697766-D919-5247-A55B-2A12BA74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B77295-5D11-2841-AC5B-84946CEA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AF8E56-0D31-804D-9F4F-DD615D5E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11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54B13-E418-4E42-B170-1BC86021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349CDA-C85B-4F42-B8C6-26E684EDA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E92AAF-FCE8-F84A-8EB9-CC618F3F7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B83901-E98D-6B44-A440-F9809CD8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B5FCBB-5385-494D-A3C1-C59A68C9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4BFBC5-500C-E04C-A17A-AC6C64E8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20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1016B3E-7434-F444-85B1-81A3F66D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C2A833-B532-5441-8F6F-770D7BDE7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AD43F0-39EC-1047-86D5-82DFE14D5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B14F5-1D21-F14F-B36B-BCA0A34A15FF}" type="datetimeFigureOut">
              <a:rPr lang="fr-FR" smtClean="0"/>
              <a:t>27/07/2021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06F5D3-EF53-A447-B4AC-97397E1C3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542739-B2AF-EA41-A1C0-C7A7135EE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10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F8221A-BD6C-D743-8F79-B5CC237B7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 </a:t>
            </a:r>
            <a:r>
              <a:rPr lang="fr-FR" dirty="0" err="1">
                <a:solidFill>
                  <a:schemeClr val="bg1"/>
                </a:solidFill>
              </a:rPr>
              <a:t>Developer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76B8DA83-B860-924D-B9FE-FE02FD8A3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5983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+mj-lt"/>
              </a:rPr>
              <a:t>Functions</a:t>
            </a:r>
            <a:endParaRPr lang="fr-FR" sz="32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A1A31C-D020-0B43-A654-BC830BBC2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200" y="5454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62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Function Declaration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Definition</a:t>
            </a:r>
            <a:r>
              <a:rPr lang="fr-FR" sz="2400" b="1" dirty="0">
                <a:solidFill>
                  <a:srgbClr val="3D2683"/>
                </a:solidFill>
              </a:rPr>
              <a:t> of a </a:t>
            </a:r>
            <a:r>
              <a:rPr lang="fr-FR" sz="2400" b="1" dirty="0" err="1">
                <a:solidFill>
                  <a:srgbClr val="3D2683"/>
                </a:solidFill>
              </a:rPr>
              <a:t>function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C7239BC-1F65-4E65-8C23-CEBEE1684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775" y="1671775"/>
            <a:ext cx="4786539" cy="4821099"/>
          </a:xfrm>
          <a:prstGeom prst="rect">
            <a:avLst/>
          </a:prstGeom>
          <a:ln>
            <a:solidFill>
              <a:srgbClr val="3D2683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12D2686-799D-4EEE-8E36-754F96918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713" y="5436590"/>
            <a:ext cx="5524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71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Function Declaration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Definition</a:t>
            </a:r>
            <a:r>
              <a:rPr lang="fr-FR" sz="2400" b="1" dirty="0">
                <a:solidFill>
                  <a:srgbClr val="3D2683"/>
                </a:solidFill>
              </a:rPr>
              <a:t> of a </a:t>
            </a:r>
            <a:r>
              <a:rPr lang="fr-FR" sz="2400" b="1" dirty="0" err="1">
                <a:solidFill>
                  <a:srgbClr val="3D2683"/>
                </a:solidFill>
              </a:rPr>
              <a:t>function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possible to write functions that take no parameters as input: to indicate this, the declaration of parameters is replaced by the </a:t>
            </a:r>
            <a:r>
              <a:rPr lang="en-US" sz="2400" b="1" dirty="0">
                <a:solidFill>
                  <a:srgbClr val="3D2683"/>
                </a:solidFill>
              </a:rPr>
              <a:t>void</a:t>
            </a:r>
            <a:r>
              <a:rPr lang="en-US" sz="2400" dirty="0"/>
              <a:t> keyword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function call will then simply be without content between the parentheses</a:t>
            </a:r>
          </a:p>
          <a:p>
            <a:endParaRPr lang="en-US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92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Function Declaration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Definition</a:t>
            </a:r>
            <a:r>
              <a:rPr lang="fr-FR" sz="2400" b="1" dirty="0">
                <a:solidFill>
                  <a:srgbClr val="3D2683"/>
                </a:solidFill>
              </a:rPr>
              <a:t> of a </a:t>
            </a:r>
            <a:r>
              <a:rPr lang="fr-FR" sz="2400" b="1" dirty="0" err="1">
                <a:solidFill>
                  <a:srgbClr val="3D2683"/>
                </a:solidFill>
              </a:rPr>
              <a:t>function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en-US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2D30667-8385-4774-BD0C-5B60ABB24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814" y="4036415"/>
            <a:ext cx="3695700" cy="17811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2C7FE79-314A-4F37-95D3-F7994C0EE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008" y="1819509"/>
            <a:ext cx="4710992" cy="4856843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2882360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Function Declaration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Function</a:t>
            </a:r>
            <a:r>
              <a:rPr lang="fr-FR" sz="2400" b="1" dirty="0">
                <a:solidFill>
                  <a:srgbClr val="3D2683"/>
                </a:solidFill>
              </a:rPr>
              <a:t> prototype</a:t>
            </a: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a simple line indicating the type returned by the function and the types of the parameters: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will be used to declare the functions, before implementing them: this will increase the code readability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2D62FA0-8FD5-4DF8-9084-B3A5292BE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926" y="3429000"/>
            <a:ext cx="9639300" cy="333375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3952654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Function Declaration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Function</a:t>
            </a:r>
            <a:r>
              <a:rPr lang="fr-FR" sz="2400" b="1" dirty="0">
                <a:solidFill>
                  <a:srgbClr val="3D2683"/>
                </a:solidFill>
              </a:rPr>
              <a:t> prototype</a:t>
            </a: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4D50A1C-1734-41C7-9606-DFEBF02F7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79" y="1757934"/>
            <a:ext cx="5367792" cy="4935901"/>
          </a:xfrm>
          <a:prstGeom prst="rect">
            <a:avLst/>
          </a:prstGeom>
          <a:ln>
            <a:solidFill>
              <a:srgbClr val="3D2683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726A0FA-8C1C-4262-AE49-643B84DE9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830" y="1122985"/>
            <a:ext cx="5367792" cy="5570850"/>
          </a:xfrm>
          <a:prstGeom prst="rect">
            <a:avLst/>
          </a:prstGeom>
          <a:ln>
            <a:solidFill>
              <a:srgbClr val="3D2683"/>
            </a:solidFill>
          </a:ln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571F06CC-B4AA-4187-9BCA-9316926A45D6}"/>
              </a:ext>
            </a:extLst>
          </p:cNvPr>
          <p:cNvSpPr/>
          <p:nvPr/>
        </p:nvSpPr>
        <p:spPr>
          <a:xfrm>
            <a:off x="5693185" y="4110883"/>
            <a:ext cx="805630" cy="230002"/>
          </a:xfrm>
          <a:prstGeom prst="rightArrow">
            <a:avLst/>
          </a:prstGeom>
          <a:solidFill>
            <a:srgbClr val="3D2683"/>
          </a:solidFill>
          <a:ln>
            <a:solidFill>
              <a:srgbClr val="3D2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69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Function Declaration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Function</a:t>
            </a:r>
            <a:r>
              <a:rPr lang="fr-FR" sz="2400" b="1" dirty="0">
                <a:solidFill>
                  <a:srgbClr val="3D2683"/>
                </a:solidFill>
              </a:rPr>
              <a:t> prototype</a:t>
            </a: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such a simple case, the benefit is not obvious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a program with a lot of functions, it is better to do 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3D2683"/>
                </a:solidFill>
              </a:rPr>
              <a:t>main</a:t>
            </a:r>
            <a:r>
              <a:rPr lang="en-US" sz="2400" dirty="0"/>
              <a:t> appears first, which makes the code easier to 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also and especially allows to define functions </a:t>
            </a:r>
            <a:r>
              <a:rPr lang="en-US" sz="2400" b="1" dirty="0">
                <a:solidFill>
                  <a:srgbClr val="3D2683"/>
                </a:solidFill>
              </a:rPr>
              <a:t>locally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504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Function Declaration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Global or local </a:t>
            </a:r>
            <a:r>
              <a:rPr lang="fr-FR" sz="2400" b="1" dirty="0" err="1">
                <a:solidFill>
                  <a:srgbClr val="3D2683"/>
                </a:solidFill>
              </a:rPr>
              <a:t>declaration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now, our function declarations are done before the </a:t>
            </a:r>
            <a:r>
              <a:rPr lang="en-US" sz="2400" b="1" dirty="0">
                <a:solidFill>
                  <a:srgbClr val="3D2683"/>
                </a:solidFill>
              </a:rPr>
              <a:t>main</a:t>
            </a:r>
            <a:r>
              <a:rPr lang="en-US" sz="2400" dirty="0"/>
              <a:t>, in other words, in a </a:t>
            </a:r>
            <a:r>
              <a:rPr lang="en-US" sz="2400" b="1" dirty="0">
                <a:solidFill>
                  <a:srgbClr val="3D2683"/>
                </a:solidFill>
              </a:rPr>
              <a:t>global</a:t>
            </a:r>
            <a:r>
              <a:rPr lang="en-US" sz="2400" dirty="0"/>
              <a:t>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means that our functions were usable everywhere in the program, whether in </a:t>
            </a:r>
            <a:r>
              <a:rPr lang="en-US" sz="2400" b="1" dirty="0">
                <a:solidFill>
                  <a:srgbClr val="3D2683"/>
                </a:solidFill>
              </a:rPr>
              <a:t>main</a:t>
            </a:r>
            <a:r>
              <a:rPr lang="en-US" sz="2400" dirty="0"/>
              <a:t> or in another function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321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Function Declaration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Global or local </a:t>
            </a:r>
            <a:r>
              <a:rPr lang="fr-FR" sz="2400" b="1" dirty="0" err="1">
                <a:solidFill>
                  <a:srgbClr val="3D2683"/>
                </a:solidFill>
              </a:rPr>
              <a:t>declaration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C93AF8-3BE2-4285-B859-A28EA80D9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463" y="1640574"/>
            <a:ext cx="3175073" cy="5041669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740631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Function Declaration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Global or local </a:t>
            </a:r>
            <a:r>
              <a:rPr lang="fr-FR" sz="2400" b="1" dirty="0" err="1">
                <a:solidFill>
                  <a:srgbClr val="3D2683"/>
                </a:solidFill>
              </a:rPr>
              <a:t>declaration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this example, only the </a:t>
            </a:r>
            <a:r>
              <a:rPr lang="en-US" sz="2400" b="1" dirty="0" err="1">
                <a:solidFill>
                  <a:srgbClr val="3D2683"/>
                </a:solidFill>
              </a:rPr>
              <a:t>displayMax</a:t>
            </a:r>
            <a:r>
              <a:rPr lang="en-US" sz="2400" dirty="0"/>
              <a:t> function uses the </a:t>
            </a:r>
            <a:r>
              <a:rPr lang="en-US" sz="2400" b="1" dirty="0">
                <a:solidFill>
                  <a:srgbClr val="3D2683"/>
                </a:solidFill>
              </a:rPr>
              <a:t>max</a:t>
            </a:r>
            <a:r>
              <a:rPr lang="en-US" sz="2400" dirty="0"/>
              <a:t>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therefore seems natural to define the </a:t>
            </a:r>
            <a:r>
              <a:rPr lang="en-US" sz="2400" b="1" dirty="0">
                <a:solidFill>
                  <a:srgbClr val="3D2683"/>
                </a:solidFill>
              </a:rPr>
              <a:t>max</a:t>
            </a:r>
            <a:r>
              <a:rPr lang="en-US" sz="2400" dirty="0"/>
              <a:t> function only in the </a:t>
            </a:r>
            <a:r>
              <a:rPr lang="en-US" sz="2400" b="1" dirty="0" err="1">
                <a:solidFill>
                  <a:srgbClr val="3D2683"/>
                </a:solidFill>
              </a:rPr>
              <a:t>displayMax</a:t>
            </a:r>
            <a:r>
              <a:rPr lang="en-US" sz="2400" dirty="0"/>
              <a:t>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thus make a </a:t>
            </a:r>
            <a:r>
              <a:rPr lang="en-US" sz="2400" b="1" dirty="0">
                <a:solidFill>
                  <a:srgbClr val="3D2683"/>
                </a:solidFill>
              </a:rPr>
              <a:t>local</a:t>
            </a:r>
            <a:r>
              <a:rPr lang="en-US" sz="2400" dirty="0"/>
              <a:t> declaration of </a:t>
            </a:r>
            <a:r>
              <a:rPr lang="en-US" sz="2400" b="1" dirty="0">
                <a:solidFill>
                  <a:srgbClr val="3D2683"/>
                </a:solidFill>
              </a:rPr>
              <a:t>max</a:t>
            </a:r>
            <a:r>
              <a:rPr lang="en-US" sz="2400" dirty="0"/>
              <a:t>, which can then only be used in </a:t>
            </a:r>
            <a:r>
              <a:rPr lang="en-US" sz="2400" b="1" dirty="0" err="1">
                <a:solidFill>
                  <a:srgbClr val="3D2683"/>
                </a:solidFill>
              </a:rPr>
              <a:t>displayMax</a:t>
            </a:r>
            <a:endParaRPr lang="en-US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92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Function Declaration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Global or local </a:t>
            </a:r>
            <a:r>
              <a:rPr lang="fr-FR" sz="2400" b="1" dirty="0" err="1">
                <a:solidFill>
                  <a:srgbClr val="3D2683"/>
                </a:solidFill>
              </a:rPr>
              <a:t>declaration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4CEEACD-8500-43AD-A222-BCBC28483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143" y="1640114"/>
            <a:ext cx="3199713" cy="5021943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42428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2554565"/>
            <a:ext cx="10515600" cy="2851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Know how to declare a function</a:t>
            </a:r>
            <a:endParaRPr lang="fr-FR" sz="2800" dirty="0">
              <a:solidFill>
                <a:schemeClr val="bg1"/>
              </a:solidFill>
            </a:endParaRPr>
          </a:p>
          <a:p>
            <a:endParaRPr lang="fr-FR" sz="2800" dirty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Understand how to simulate a procedure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sz="2800" dirty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Develop good programming habits by breaking down projects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19DB8DF-56A9-C146-8CC5-1A72BBF66B41}"/>
              </a:ext>
            </a:extLst>
          </p:cNvPr>
          <p:cNvSpPr txBox="1">
            <a:spLocks/>
          </p:cNvSpPr>
          <p:nvPr/>
        </p:nvSpPr>
        <p:spPr>
          <a:xfrm>
            <a:off x="4341566" y="412506"/>
            <a:ext cx="3496168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i="1" dirty="0">
                <a:solidFill>
                  <a:schemeClr val="bg1"/>
                </a:solidFill>
              </a:rPr>
              <a:t>Course Objectives</a:t>
            </a:r>
          </a:p>
        </p:txBody>
      </p:sp>
      <p:pic>
        <p:nvPicPr>
          <p:cNvPr id="3" name="Graphique 2" descr="Mille avec un remplissage uni">
            <a:extLst>
              <a:ext uri="{FF2B5EF4-FFF2-40B4-BE49-F238E27FC236}">
                <a16:creationId xmlns:a16="http://schemas.microsoft.com/office/drawing/2014/main" id="{0E290023-CE38-4438-8DF3-3A6338B9A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9056" y="51924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23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Function Declaration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Recursive</a:t>
            </a:r>
            <a:r>
              <a:rPr lang="fr-FR" sz="2400" b="1" dirty="0">
                <a:solidFill>
                  <a:srgbClr val="3D2683"/>
                </a:solidFill>
              </a:rPr>
              <a:t> </a:t>
            </a:r>
            <a:r>
              <a:rPr lang="fr-FR" sz="2400" b="1" dirty="0" err="1">
                <a:solidFill>
                  <a:srgbClr val="3D2683"/>
                </a:solidFill>
              </a:rPr>
              <a:t>functions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Recursive functions can be implemented in C; but be careful to include a stop condition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11FF94C-3428-438B-86C8-393F55D3A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003" y="2610070"/>
            <a:ext cx="3951968" cy="4134055"/>
          </a:xfrm>
          <a:prstGeom prst="rect">
            <a:avLst/>
          </a:prstGeom>
          <a:ln>
            <a:solidFill>
              <a:srgbClr val="3D2683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B4371C9-8790-44BB-BB39-B0B084624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5234" y="5612802"/>
            <a:ext cx="15906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59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3" descr="Gymnaste : anneaux avec un remplissage uni">
            <a:extLst>
              <a:ext uri="{FF2B5EF4-FFF2-40B4-BE49-F238E27FC236}">
                <a16:creationId xmlns:a16="http://schemas.microsoft.com/office/drawing/2014/main" id="{2A9FD581-7E9D-464E-AF01-8CAD9AF82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2800" y="5122800"/>
            <a:ext cx="914400" cy="914400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85F6EC3E-E312-4720-9BC5-E818504BC37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1. Function Declaration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18D9A7B-BE19-4D60-9DF1-745ADD8CC47E}"/>
              </a:ext>
            </a:extLst>
          </p:cNvPr>
          <p:cNvSpPr txBox="1"/>
          <p:nvPr/>
        </p:nvSpPr>
        <p:spPr>
          <a:xfrm>
            <a:off x="848837" y="1040410"/>
            <a:ext cx="107014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chemeClr val="bg1"/>
                </a:solidFill>
              </a:rPr>
              <a:t>Exercise</a:t>
            </a:r>
            <a:endParaRPr lang="fr-FR" sz="2400" b="1" dirty="0">
              <a:solidFill>
                <a:schemeClr val="bg1"/>
              </a:solidFill>
            </a:endParaRPr>
          </a:p>
          <a:p>
            <a:endParaRPr lang="fr-FR" sz="2400" b="1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You have a double and an integer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a typeface="ＭＳ Ｐゴシック" pitchFamily="34" charset="-128"/>
              </a:rPr>
              <a:t>Display the result of the first raised to the power of the second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a typeface="ＭＳ Ｐゴシック" pitchFamily="34" charset="-128"/>
              </a:rPr>
              <a:t>You will use a recursive function</a:t>
            </a:r>
          </a:p>
        </p:txBody>
      </p:sp>
    </p:spTree>
    <p:extLst>
      <p:ext uri="{BB962C8B-B14F-4D97-AF65-F5344CB8AC3E}">
        <p14:creationId xmlns:p14="http://schemas.microsoft.com/office/powerpoint/2010/main" val="2640269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85F6EC3E-E312-4720-9BC5-E818504BC37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1. Function Declaration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18D9A7B-BE19-4D60-9DF1-745ADD8CC47E}"/>
              </a:ext>
            </a:extLst>
          </p:cNvPr>
          <p:cNvSpPr txBox="1"/>
          <p:nvPr/>
        </p:nvSpPr>
        <p:spPr>
          <a:xfrm>
            <a:off x="848837" y="1040410"/>
            <a:ext cx="1070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Questions</a:t>
            </a:r>
          </a:p>
        </p:txBody>
      </p:sp>
      <p:pic>
        <p:nvPicPr>
          <p:cNvPr id="3" name="Graphique 2" descr="Questions avec un remplissage uni">
            <a:extLst>
              <a:ext uri="{FF2B5EF4-FFF2-40B4-BE49-F238E27FC236}">
                <a16:creationId xmlns:a16="http://schemas.microsoft.com/office/drawing/2014/main" id="{54A150E1-2E20-4E6E-A171-318E6DCD2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3189" y="2053388"/>
            <a:ext cx="3665621" cy="366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18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Ciseaux contour">
            <a:extLst>
              <a:ext uri="{FF2B5EF4-FFF2-40B4-BE49-F238E27FC236}">
                <a16:creationId xmlns:a16="http://schemas.microsoft.com/office/drawing/2014/main" id="{A260A4CA-1A99-48BA-9A09-37EF52064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1978" y="5184590"/>
            <a:ext cx="914400" cy="914400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1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5400" dirty="0"/>
          </a:p>
          <a:p>
            <a:endParaRPr lang="fr-FR" sz="5400" dirty="0"/>
          </a:p>
          <a:p>
            <a:endParaRPr lang="fr-FR" sz="5400" dirty="0"/>
          </a:p>
          <a:p>
            <a:r>
              <a:rPr lang="fr-FR" sz="5400" dirty="0">
                <a:solidFill>
                  <a:schemeClr val="bg1"/>
                </a:solidFill>
              </a:rPr>
              <a:t>2. </a:t>
            </a:r>
            <a:r>
              <a:rPr lang="en-US" sz="5400" dirty="0">
                <a:solidFill>
                  <a:schemeClr val="bg1"/>
                </a:solidFill>
              </a:rPr>
              <a:t>Splitting a Program into Modules</a:t>
            </a:r>
            <a:endParaRPr lang="fr-FR" sz="5400" dirty="0">
              <a:solidFill>
                <a:schemeClr val="bg1"/>
              </a:solidFill>
            </a:endParaRPr>
          </a:p>
          <a:p>
            <a:endParaRPr lang="fr-FR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54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Splitting a Program into Modules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Principle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the moment, our projects have only one “</a:t>
            </a:r>
            <a:r>
              <a:rPr lang="en-US" sz="2400" b="1" dirty="0" err="1">
                <a:solidFill>
                  <a:srgbClr val="3D2683"/>
                </a:solidFill>
              </a:rPr>
              <a:t>main.c</a:t>
            </a:r>
            <a:r>
              <a:rPr lang="en-US" sz="2400" dirty="0"/>
              <a:t>” file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the volume of a project becomes important, it will be divided into modules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module will simply be a coherent set of functions, usually around the same theme</a:t>
            </a:r>
            <a:endParaRPr lang="en-US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will of course simplify the implementation of the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Another advantage is the possible reuse of a module from one project in another one</a:t>
            </a:r>
            <a:endParaRPr lang="fr-FR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03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Splitting a Program into Modules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.h and .c files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will of course keep our “</a:t>
            </a:r>
            <a:r>
              <a:rPr lang="en-US" sz="2400" b="1" dirty="0" err="1">
                <a:solidFill>
                  <a:srgbClr val="3D2683"/>
                </a:solidFill>
              </a:rPr>
              <a:t>main.c</a:t>
            </a:r>
            <a:r>
              <a:rPr lang="en-US" sz="2400" dirty="0"/>
              <a:t>”, it will lead the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Once we have conceptualized an intelligent breakdown, we will create two types of files for each module: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b="1" dirty="0">
              <a:solidFill>
                <a:srgbClr val="3D2683"/>
              </a:solidFill>
            </a:endParaRP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A </a:t>
            </a:r>
            <a:r>
              <a:rPr lang="en-US" sz="2400" b="1" dirty="0">
                <a:solidFill>
                  <a:srgbClr val="3D2683"/>
                </a:solidFill>
              </a:rPr>
              <a:t>header</a:t>
            </a:r>
            <a:r>
              <a:rPr lang="en-US" sz="2400" dirty="0"/>
              <a:t>: “</a:t>
            </a:r>
            <a:r>
              <a:rPr lang="en-US" sz="2400" b="1" dirty="0">
                <a:solidFill>
                  <a:srgbClr val="3D2683"/>
                </a:solidFill>
              </a:rPr>
              <a:t>.h</a:t>
            </a:r>
            <a:r>
              <a:rPr lang="en-US" sz="2400" dirty="0"/>
              <a:t>” file that will contain the function prototypes of the module</a:t>
            </a:r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A </a:t>
            </a:r>
            <a:r>
              <a:rPr lang="en-US" sz="2400" b="1" dirty="0">
                <a:solidFill>
                  <a:srgbClr val="3D2683"/>
                </a:solidFill>
              </a:rPr>
              <a:t>source file</a:t>
            </a:r>
            <a:r>
              <a:rPr lang="en-US" sz="2400" dirty="0"/>
              <a:t>: “</a:t>
            </a:r>
            <a:r>
              <a:rPr lang="en-US" sz="2400" b="1" dirty="0">
                <a:solidFill>
                  <a:srgbClr val="3D2683"/>
                </a:solidFill>
              </a:rPr>
              <a:t>.c</a:t>
            </a:r>
            <a:r>
              <a:rPr lang="en-US" sz="2400" dirty="0"/>
              <a:t>” file that will contain their implementation</a:t>
            </a:r>
          </a:p>
          <a:p>
            <a:pPr lvl="1"/>
            <a:endParaRPr lang="fr-FR" sz="2400" b="1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112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Splitting a Program into Modules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.h and .c files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pPr lvl="1"/>
            <a:endParaRPr lang="fr-FR" sz="2400" b="1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CE54D39-5099-4F1E-BD7E-504721260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058" y="3233792"/>
            <a:ext cx="5572125" cy="202882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E353EE8-BE3A-4A1E-B8EF-60092B33E4DA}"/>
              </a:ext>
            </a:extLst>
          </p:cNvPr>
          <p:cNvSpPr txBox="1"/>
          <p:nvPr/>
        </p:nvSpPr>
        <p:spPr>
          <a:xfrm>
            <a:off x="4173023" y="4017098"/>
            <a:ext cx="585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OR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9B41F68-B077-4EBA-9E76-08F274E5E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816" y="2685509"/>
            <a:ext cx="2146921" cy="6193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53D4A46-CDF7-4FFC-BF97-06E747FEC5A5}"/>
              </a:ext>
            </a:extLst>
          </p:cNvPr>
          <p:cNvSpPr/>
          <p:nvPr/>
        </p:nvSpPr>
        <p:spPr>
          <a:xfrm>
            <a:off x="1566863" y="2764327"/>
            <a:ext cx="392566" cy="461665"/>
          </a:xfrm>
          <a:prstGeom prst="rect">
            <a:avLst/>
          </a:prstGeom>
          <a:noFill/>
          <a:ln w="38100">
            <a:solidFill>
              <a:srgbClr val="3D26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7730B78-71CF-4E63-A7F0-7DF96E1124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0026" y="3406232"/>
            <a:ext cx="24765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31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Splitting a Program into Modules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.h and .c files</a:t>
            </a:r>
            <a:endParaRPr lang="fr-FR" sz="2400" dirty="0"/>
          </a:p>
          <a:p>
            <a:endParaRPr lang="fr-FR" sz="2400" dirty="0"/>
          </a:p>
          <a:p>
            <a:r>
              <a:rPr lang="en-US" sz="2400" dirty="0"/>
              <a:t>Choose the file type. First, add a “</a:t>
            </a:r>
            <a:r>
              <a:rPr lang="en-US" sz="2400" b="1" dirty="0">
                <a:solidFill>
                  <a:srgbClr val="3D2683"/>
                </a:solidFill>
              </a:rPr>
              <a:t>.h</a:t>
            </a:r>
            <a:r>
              <a:rPr lang="en-US" sz="2400" dirty="0"/>
              <a:t>” file by selecting </a:t>
            </a:r>
            <a:r>
              <a:rPr lang="en-US" sz="2400" b="1" dirty="0">
                <a:solidFill>
                  <a:srgbClr val="3D2683"/>
                </a:solidFill>
              </a:rPr>
              <a:t>C/C++ header</a:t>
            </a:r>
            <a:endParaRPr lang="fr-FR" sz="2400" dirty="0"/>
          </a:p>
          <a:p>
            <a:pPr lvl="1"/>
            <a:endParaRPr lang="fr-FR" sz="2400" b="1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9EEEFBA-3737-4CA5-9EF5-CB65E9CC4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413" y="2312080"/>
            <a:ext cx="56483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06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Splitting a Program into Modules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.h and .c files</a:t>
            </a:r>
            <a:endParaRPr lang="fr-FR" sz="2400" dirty="0"/>
          </a:p>
          <a:p>
            <a:endParaRPr lang="fr-FR" sz="2400" dirty="0"/>
          </a:p>
          <a:p>
            <a:pPr algn="just" defTabSz="914400">
              <a:spcAft>
                <a:spcPts val="192"/>
              </a:spcAft>
              <a:buClr>
                <a:schemeClr val="hlink"/>
              </a:buClr>
              <a:buFont typeface="Arial" charset="0"/>
              <a:buNone/>
              <a:defRPr/>
            </a:pPr>
            <a:r>
              <a:rPr lang="en-US" sz="2400" kern="0" dirty="0">
                <a:ea typeface="Apple Symbols" pitchFamily="-112" charset="2"/>
                <a:cs typeface="Apple Symbols" pitchFamily="-112" charset="2"/>
              </a:rPr>
              <a:t>Enter the name and the directory in which you will save this new file, then select the build targets</a:t>
            </a:r>
            <a:endParaRPr lang="fr-FR" sz="2400" b="1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EE17B04-BC09-46AD-B815-15F23A3D7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913" y="2470830"/>
            <a:ext cx="45053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27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Splitting a Program into Modules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.h and .c files</a:t>
            </a:r>
            <a:endParaRPr lang="fr-FR" sz="2400" dirty="0"/>
          </a:p>
          <a:p>
            <a:endParaRPr lang="fr-FR" sz="2400" dirty="0"/>
          </a:p>
          <a:p>
            <a:r>
              <a:rPr lang="en-US" sz="2400" dirty="0"/>
              <a:t>Second, add a “</a:t>
            </a:r>
            <a:r>
              <a:rPr lang="en-US" sz="2400" b="1" dirty="0">
                <a:solidFill>
                  <a:srgbClr val="3D2683"/>
                </a:solidFill>
              </a:rPr>
              <a:t>.c</a:t>
            </a:r>
            <a:r>
              <a:rPr lang="en-US" sz="2400" dirty="0"/>
              <a:t>” file by selecting </a:t>
            </a:r>
            <a:r>
              <a:rPr lang="en-US" sz="2400" b="1" dirty="0">
                <a:solidFill>
                  <a:srgbClr val="3D2683"/>
                </a:solidFill>
              </a:rPr>
              <a:t>C/C++ source</a:t>
            </a:r>
            <a:endParaRPr lang="fr-FR" sz="2400" dirty="0"/>
          </a:p>
          <a:p>
            <a:pPr lvl="1"/>
            <a:endParaRPr lang="fr-FR" sz="2400" b="1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D487A92-3F9D-4447-966F-0DEBEC260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413" y="2326595"/>
            <a:ext cx="56483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99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que 5" descr="Menu avec un remplissage uni">
            <a:extLst>
              <a:ext uri="{FF2B5EF4-FFF2-40B4-BE49-F238E27FC236}">
                <a16:creationId xmlns:a16="http://schemas.microsoft.com/office/drawing/2014/main" id="{E13F7521-3887-48B5-BE61-2381EEED1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2554565"/>
            <a:ext cx="10515600" cy="2851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>
                <a:solidFill>
                  <a:schemeClr val="bg1"/>
                </a:solidFill>
              </a:rPr>
              <a:t>1. </a:t>
            </a:r>
            <a:r>
              <a:rPr lang="fr-FR" sz="2800" dirty="0" err="1">
                <a:solidFill>
                  <a:schemeClr val="bg1"/>
                </a:solidFill>
              </a:rPr>
              <a:t>Function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 err="1">
                <a:solidFill>
                  <a:schemeClr val="bg1"/>
                </a:solidFill>
              </a:rPr>
              <a:t>Declaration</a:t>
            </a: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fr-FR" sz="2800" dirty="0">
              <a:solidFill>
                <a:schemeClr val="bg1"/>
              </a:solidFill>
            </a:endParaRPr>
          </a:p>
          <a:p>
            <a:r>
              <a:rPr lang="fr-FR" sz="2800" dirty="0">
                <a:solidFill>
                  <a:schemeClr val="bg1"/>
                </a:solidFill>
              </a:rPr>
              <a:t>2. </a:t>
            </a:r>
            <a:r>
              <a:rPr lang="en-US" sz="2800" dirty="0">
                <a:solidFill>
                  <a:schemeClr val="bg1"/>
                </a:solidFill>
              </a:rPr>
              <a:t>Splitting a Program into Modules</a:t>
            </a:r>
            <a:endParaRPr lang="fr-FR" sz="2800" dirty="0">
              <a:solidFill>
                <a:schemeClr val="bg1"/>
              </a:solidFill>
            </a:endParaRPr>
          </a:p>
          <a:p>
            <a:endParaRPr lang="fr-FR" sz="2800" dirty="0">
              <a:solidFill>
                <a:schemeClr val="bg1"/>
              </a:solidFill>
            </a:endParaRPr>
          </a:p>
          <a:p>
            <a:r>
              <a:rPr lang="fr-FR" sz="2800" dirty="0">
                <a:solidFill>
                  <a:schemeClr val="bg1"/>
                </a:solidFill>
              </a:rPr>
              <a:t>3. </a:t>
            </a:r>
            <a:r>
              <a:rPr lang="fr-FR" sz="2800" dirty="0" err="1">
                <a:solidFill>
                  <a:schemeClr val="bg1"/>
                </a:solidFill>
              </a:rPr>
              <a:t>Function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 err="1">
                <a:solidFill>
                  <a:schemeClr val="bg1"/>
                </a:solidFill>
              </a:rPr>
              <a:t>Parameters</a:t>
            </a:r>
            <a:endParaRPr lang="fr-FR" sz="2800" dirty="0">
              <a:solidFill>
                <a:schemeClr val="bg1"/>
              </a:solidFill>
            </a:endParaRPr>
          </a:p>
          <a:p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19DB8DF-56A9-C146-8CC5-1A72BBF66B41}"/>
              </a:ext>
            </a:extLst>
          </p:cNvPr>
          <p:cNvSpPr txBox="1">
            <a:spLocks/>
          </p:cNvSpPr>
          <p:nvPr/>
        </p:nvSpPr>
        <p:spPr>
          <a:xfrm>
            <a:off x="4341566" y="412506"/>
            <a:ext cx="3496168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i="1" dirty="0">
                <a:solidFill>
                  <a:schemeClr val="bg1"/>
                </a:solidFill>
              </a:rPr>
              <a:t>Course Plan</a:t>
            </a:r>
          </a:p>
        </p:txBody>
      </p:sp>
    </p:spTree>
    <p:extLst>
      <p:ext uri="{BB962C8B-B14F-4D97-AF65-F5344CB8AC3E}">
        <p14:creationId xmlns:p14="http://schemas.microsoft.com/office/powerpoint/2010/main" val="2918982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Splitting a Program into Modules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.h and .c files</a:t>
            </a:r>
            <a:endParaRPr lang="fr-FR" sz="2400" dirty="0"/>
          </a:p>
          <a:p>
            <a:endParaRPr lang="fr-FR" sz="2400" dirty="0"/>
          </a:p>
          <a:p>
            <a:r>
              <a:rPr lang="en-US" sz="2400" dirty="0"/>
              <a:t>Same process, put an identical file name</a:t>
            </a:r>
            <a:endParaRPr lang="fr-FR" sz="2400" b="1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5333DD2-4086-4694-87FD-3A4023CCF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728" y="2441802"/>
            <a:ext cx="4495800" cy="42386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0966DB4-7067-4942-8114-FD3C2C944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721" y="2441802"/>
            <a:ext cx="45053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51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Splitting a Program into Modules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.h and .c files</a:t>
            </a:r>
            <a:endParaRPr lang="fr-FR" sz="2400" dirty="0"/>
          </a:p>
          <a:p>
            <a:endParaRPr lang="fr-FR" sz="2400" dirty="0"/>
          </a:p>
          <a:p>
            <a:r>
              <a:rPr lang="en-US" sz="2400" dirty="0"/>
              <a:t>We now have two more files in our project and a new tree structure:</a:t>
            </a:r>
            <a:endParaRPr lang="fr-FR" sz="2400" b="1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18E4E1B-9D8C-4960-9EC8-3142DAC5A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656" y="2711738"/>
            <a:ext cx="3249839" cy="280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3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Splitting a Program into Modules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.h and .c files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order to use the functions that we are going to define in the </a:t>
            </a:r>
            <a:r>
              <a:rPr lang="en-US" sz="2400" b="1" dirty="0">
                <a:solidFill>
                  <a:srgbClr val="3D2683"/>
                </a:solidFill>
              </a:rPr>
              <a:t>test</a:t>
            </a:r>
            <a:r>
              <a:rPr lang="en-US" sz="2400" dirty="0"/>
              <a:t> module, we need to include the “</a:t>
            </a:r>
            <a:r>
              <a:rPr lang="en-US" sz="2400" b="1" dirty="0" err="1">
                <a:solidFill>
                  <a:srgbClr val="3D2683"/>
                </a:solidFill>
              </a:rPr>
              <a:t>test.h</a:t>
            </a:r>
            <a:r>
              <a:rPr lang="en-US" sz="2400" dirty="0"/>
              <a:t>” file into the </a:t>
            </a:r>
            <a:r>
              <a:rPr lang="en-US" sz="2400" b="1" dirty="0">
                <a:solidFill>
                  <a:srgbClr val="3D2683"/>
                </a:solidFill>
              </a:rPr>
              <a:t>main</a:t>
            </a:r>
            <a:r>
              <a:rPr lang="en-US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inclusion is not done with the same delimiters as the standard libraries</a:t>
            </a:r>
          </a:p>
          <a:p>
            <a:endParaRPr lang="en-US" sz="2400" b="1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451F362-E47C-4F44-82CE-79A6F2980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113" y="3458028"/>
            <a:ext cx="2828925" cy="352425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1201784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Splitting a Program into Modules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.h and .c files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our project contains several modules, it may happen that the same “</a:t>
            </a:r>
            <a:r>
              <a:rPr lang="en-US" sz="2400" b="1" dirty="0">
                <a:solidFill>
                  <a:srgbClr val="3D2683"/>
                </a:solidFill>
              </a:rPr>
              <a:t>.h</a:t>
            </a:r>
            <a:r>
              <a:rPr lang="en-US" sz="2400" dirty="0"/>
              <a:t>” file is included in several other files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implies a risk of </a:t>
            </a:r>
            <a:r>
              <a:rPr lang="en-US" sz="2400" b="1" dirty="0">
                <a:solidFill>
                  <a:srgbClr val="3D2683"/>
                </a:solidFill>
              </a:rPr>
              <a:t>multiple declarations </a:t>
            </a:r>
            <a:r>
              <a:rPr lang="en-US" sz="2400" dirty="0"/>
              <a:t>of functions in this file, and therefore of errors during compilation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avoid this phenomenon, it is thus necessary to set up a </a:t>
            </a:r>
            <a:r>
              <a:rPr lang="en-US" sz="2400" i="1" dirty="0"/>
              <a:t>protection</a:t>
            </a:r>
            <a:r>
              <a:rPr lang="en-US" sz="2400" dirty="0"/>
              <a:t> mechanism allowing to check if a “</a:t>
            </a:r>
            <a:r>
              <a:rPr lang="en-US" sz="2400" b="1" dirty="0">
                <a:solidFill>
                  <a:srgbClr val="3D2683"/>
                </a:solidFill>
              </a:rPr>
              <a:t>.h</a:t>
            </a:r>
            <a:r>
              <a:rPr lang="en-US" sz="2400" dirty="0"/>
              <a:t>” file has already been included (thus if the declarations are already present in memory)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668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Splitting a Program into Modules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.h and .c files</a:t>
            </a:r>
            <a:endParaRPr lang="fr-FR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“</a:t>
            </a:r>
            <a:r>
              <a:rPr lang="en-US" sz="2400" b="1" dirty="0">
                <a:solidFill>
                  <a:srgbClr val="3D2683"/>
                </a:solidFill>
              </a:rPr>
              <a:t>.h</a:t>
            </a:r>
            <a:r>
              <a:rPr lang="en-US" sz="2400" dirty="0"/>
              <a:t>” content: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DC33BF5-7577-49FA-9A26-637F55316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126" y="3177852"/>
            <a:ext cx="4152900" cy="1943100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887583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Splitting a Program into Modules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.h and .c files</a:t>
            </a:r>
            <a:endParaRPr lang="fr-FR" sz="2400" dirty="0"/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D2683"/>
                </a:solidFill>
              </a:rPr>
              <a:t>#ifndef TEST_H_INCLUDED</a:t>
            </a:r>
            <a:r>
              <a:rPr lang="en-US" sz="2400" dirty="0"/>
              <a:t> checks if the constant </a:t>
            </a:r>
            <a:r>
              <a:rPr lang="en-US" sz="2400" b="1" dirty="0">
                <a:solidFill>
                  <a:srgbClr val="3D2683"/>
                </a:solidFill>
              </a:rPr>
              <a:t>TEST_H_INCLUDED </a:t>
            </a:r>
            <a:r>
              <a:rPr lang="en-US" sz="2400" dirty="0"/>
              <a:t>has already been defined: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If it is not the case, we define it with </a:t>
            </a:r>
            <a:r>
              <a:rPr lang="en-US" sz="2400" b="1" dirty="0">
                <a:solidFill>
                  <a:srgbClr val="3D2683"/>
                </a:solidFill>
              </a:rPr>
              <a:t>#define TEST_H_INCLUDED</a:t>
            </a:r>
            <a:r>
              <a:rPr lang="en-US" sz="2400" dirty="0"/>
              <a:t> then we load in memory the declarations of the functions contained in the file</a:t>
            </a:r>
          </a:p>
          <a:p>
            <a:pPr lvl="1"/>
            <a:endParaRPr lang="en-US" sz="2400" dirty="0"/>
          </a:p>
          <a:p>
            <a:pPr lvl="1"/>
            <a:r>
              <a:rPr lang="fr-FR" sz="2400" dirty="0"/>
              <a:t>– 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/>
              <a:t>If this is the case, it means that the file has already been included and that the function declarations are already in memory; we then go directly to </a:t>
            </a:r>
            <a:r>
              <a:rPr lang="en-US" sz="2400" b="1" dirty="0">
                <a:solidFill>
                  <a:srgbClr val="3D2683"/>
                </a:solidFill>
              </a:rPr>
              <a:t>#endif </a:t>
            </a:r>
            <a:r>
              <a:rPr lang="en-US" sz="2400" dirty="0"/>
              <a:t>which indicates the end of the file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2266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Splitting a Program into Modules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Example</a:t>
            </a:r>
            <a:endParaRPr lang="fr-FR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710E8F0-C22F-4475-8131-A03C1A0CB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38" y="2550515"/>
            <a:ext cx="5210175" cy="3267075"/>
          </a:xfrm>
          <a:prstGeom prst="rect">
            <a:avLst/>
          </a:prstGeom>
          <a:ln>
            <a:solidFill>
              <a:srgbClr val="3D2683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69343CB-1685-4953-8DCE-44C1C5AC60A1}"/>
              </a:ext>
            </a:extLst>
          </p:cNvPr>
          <p:cNvSpPr txBox="1"/>
          <p:nvPr/>
        </p:nvSpPr>
        <p:spPr>
          <a:xfrm>
            <a:off x="3111255" y="1893409"/>
            <a:ext cx="88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test.c</a:t>
            </a:r>
            <a:endParaRPr lang="fr-FR" sz="2400" b="1" dirty="0">
              <a:solidFill>
                <a:srgbClr val="3D2683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B0C1F58-CA26-4794-9DFE-37C03F133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837" y="3179164"/>
            <a:ext cx="4162425" cy="2009775"/>
          </a:xfrm>
          <a:prstGeom prst="rect">
            <a:avLst/>
          </a:prstGeom>
          <a:ln>
            <a:solidFill>
              <a:srgbClr val="3D2683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9A64051-DACE-49D7-8D23-F3B3AC3424FD}"/>
              </a:ext>
            </a:extLst>
          </p:cNvPr>
          <p:cNvSpPr txBox="1"/>
          <p:nvPr/>
        </p:nvSpPr>
        <p:spPr>
          <a:xfrm>
            <a:off x="8705045" y="2479119"/>
            <a:ext cx="918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test.h</a:t>
            </a:r>
            <a:endParaRPr lang="fr-FR" sz="2400" b="1" dirty="0">
              <a:solidFill>
                <a:srgbClr val="3D26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7693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2. Splitting a Program into Modules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Example</a:t>
            </a:r>
            <a:endParaRPr lang="fr-FR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69343CB-1685-4953-8DCE-44C1C5AC60A1}"/>
              </a:ext>
            </a:extLst>
          </p:cNvPr>
          <p:cNvSpPr txBox="1"/>
          <p:nvPr/>
        </p:nvSpPr>
        <p:spPr>
          <a:xfrm>
            <a:off x="4228800" y="2364418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main.c</a:t>
            </a:r>
            <a:endParaRPr lang="fr-FR" sz="2400" b="1" dirty="0">
              <a:solidFill>
                <a:srgbClr val="3D2683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6A098B9-917E-4FEA-8ED0-1F7652BDC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570" y="3008343"/>
            <a:ext cx="5495925" cy="2581275"/>
          </a:xfrm>
          <a:prstGeom prst="rect">
            <a:avLst/>
          </a:prstGeom>
          <a:ln>
            <a:solidFill>
              <a:srgbClr val="3D2683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AEB5B92-4D38-40A1-B22A-063C573FC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755" y="5585390"/>
            <a:ext cx="15906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989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85F6EC3E-E312-4720-9BC5-E818504BC37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2. Splitting a Program into Modules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18D9A7B-BE19-4D60-9DF1-745ADD8CC47E}"/>
              </a:ext>
            </a:extLst>
          </p:cNvPr>
          <p:cNvSpPr txBox="1"/>
          <p:nvPr/>
        </p:nvSpPr>
        <p:spPr>
          <a:xfrm>
            <a:off x="848837" y="1040410"/>
            <a:ext cx="1070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Questions</a:t>
            </a:r>
          </a:p>
        </p:txBody>
      </p:sp>
      <p:pic>
        <p:nvPicPr>
          <p:cNvPr id="3" name="Graphique 2" descr="Questions avec un remplissage uni">
            <a:extLst>
              <a:ext uri="{FF2B5EF4-FFF2-40B4-BE49-F238E27FC236}">
                <a16:creationId xmlns:a16="http://schemas.microsoft.com/office/drawing/2014/main" id="{54A150E1-2E20-4E6E-A171-318E6DCD2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3189" y="2053388"/>
            <a:ext cx="3665621" cy="366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046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3" descr="Paramètres avec un remplissage uni">
            <a:extLst>
              <a:ext uri="{FF2B5EF4-FFF2-40B4-BE49-F238E27FC236}">
                <a16:creationId xmlns:a16="http://schemas.microsoft.com/office/drawing/2014/main" id="{D27B2A47-7A6F-4F52-9E0E-3F6320999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4009" y="5199580"/>
            <a:ext cx="914400" cy="914400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1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5400" dirty="0"/>
          </a:p>
          <a:p>
            <a:endParaRPr lang="fr-FR" sz="5400" dirty="0"/>
          </a:p>
          <a:p>
            <a:endParaRPr lang="fr-FR" sz="5400" dirty="0"/>
          </a:p>
          <a:p>
            <a:r>
              <a:rPr lang="fr-FR" sz="5400" dirty="0">
                <a:solidFill>
                  <a:schemeClr val="bg1"/>
                </a:solidFill>
              </a:rPr>
              <a:t>3. </a:t>
            </a:r>
            <a:r>
              <a:rPr lang="fr-FR" sz="5400" dirty="0" err="1">
                <a:solidFill>
                  <a:schemeClr val="bg1"/>
                </a:solidFill>
              </a:rPr>
              <a:t>Function</a:t>
            </a:r>
            <a:r>
              <a:rPr lang="fr-FR" sz="5400" dirty="0">
                <a:solidFill>
                  <a:schemeClr val="bg1"/>
                </a:solidFill>
              </a:rPr>
              <a:t> </a:t>
            </a:r>
            <a:r>
              <a:rPr lang="fr-FR" sz="5400" dirty="0" err="1">
                <a:solidFill>
                  <a:schemeClr val="bg1"/>
                </a:solidFill>
              </a:rPr>
              <a:t>Parameters</a:t>
            </a:r>
            <a:endParaRPr lang="fr-FR" sz="5400" dirty="0">
              <a:solidFill>
                <a:schemeClr val="bg1"/>
              </a:solidFill>
            </a:endParaRPr>
          </a:p>
          <a:p>
            <a:endParaRPr lang="fr-FR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74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Terminal Cmd avec un remplissage uni">
            <a:extLst>
              <a:ext uri="{FF2B5EF4-FFF2-40B4-BE49-F238E27FC236}">
                <a16:creationId xmlns:a16="http://schemas.microsoft.com/office/drawing/2014/main" id="{C67E9171-F8B4-479D-96C8-97AF71606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5201" y="5219555"/>
            <a:ext cx="914400" cy="914400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1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5400" dirty="0"/>
          </a:p>
          <a:p>
            <a:endParaRPr lang="fr-FR" sz="5400" dirty="0"/>
          </a:p>
          <a:p>
            <a:endParaRPr lang="fr-FR" sz="5400" dirty="0"/>
          </a:p>
          <a:p>
            <a:r>
              <a:rPr lang="fr-FR" sz="5400" dirty="0">
                <a:solidFill>
                  <a:schemeClr val="bg1"/>
                </a:solidFill>
              </a:rPr>
              <a:t>1. </a:t>
            </a:r>
            <a:r>
              <a:rPr lang="fr-FR" sz="5400" dirty="0" err="1">
                <a:solidFill>
                  <a:schemeClr val="bg1"/>
                </a:solidFill>
              </a:rPr>
              <a:t>Function</a:t>
            </a:r>
            <a:r>
              <a:rPr lang="fr-FR" sz="5400" dirty="0">
                <a:solidFill>
                  <a:schemeClr val="bg1"/>
                </a:solidFill>
              </a:rPr>
              <a:t> </a:t>
            </a:r>
            <a:r>
              <a:rPr lang="fr-FR" sz="5400" dirty="0" err="1">
                <a:solidFill>
                  <a:schemeClr val="bg1"/>
                </a:solidFill>
              </a:rPr>
              <a:t>Declaration</a:t>
            </a:r>
            <a:endParaRPr lang="fr-FR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983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3. Function Parameters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Passing arguments by value</a:t>
            </a:r>
          </a:p>
          <a:p>
            <a:endParaRPr lang="fr-FR" sz="24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we send an argument to a function, a local variable is automatically created to store the value of this parameter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function then works on this </a:t>
            </a:r>
            <a:r>
              <a:rPr lang="en-US" sz="2400" b="1" dirty="0">
                <a:solidFill>
                  <a:srgbClr val="3D2683"/>
                </a:solidFill>
              </a:rPr>
              <a:t>copy</a:t>
            </a:r>
            <a:r>
              <a:rPr lang="en-US" sz="2400" dirty="0"/>
              <a:t> and not on the </a:t>
            </a:r>
            <a:r>
              <a:rPr lang="en-US" sz="2400" b="1" dirty="0">
                <a:solidFill>
                  <a:srgbClr val="3D2683"/>
                </a:solidFill>
              </a:rPr>
              <a:t>original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we pass a variable to a function, it will be able to modify the value of the local copy but not the original 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9832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3. Function Parameters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Passing arguments by value</a:t>
            </a:r>
          </a:p>
          <a:p>
            <a:endParaRPr lang="fr-FR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8076EFB-7E21-4312-AAD1-9E266AF38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003" y="1659109"/>
            <a:ext cx="5224388" cy="5036966"/>
          </a:xfrm>
          <a:prstGeom prst="rect">
            <a:avLst/>
          </a:prstGeom>
          <a:ln>
            <a:solidFill>
              <a:srgbClr val="3D2683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A3FEFF4-C652-45E4-8D83-3B0E22F79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362" y="4556125"/>
            <a:ext cx="33909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198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3. Function Parameters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Passing arguments by pointer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we want a function to modify the value of a variable passed in argument, we must not transmit to the function the value of the variable but its address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function will then work with a copy of the address of the variable, and can thus modify its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4224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66B2917-A2FB-485E-8E71-76FA2AD58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292" y="1659109"/>
            <a:ext cx="5224099" cy="5036967"/>
          </a:xfrm>
          <a:prstGeom prst="rect">
            <a:avLst/>
          </a:prstGeom>
          <a:ln>
            <a:solidFill>
              <a:srgbClr val="3D2683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3. Function Parameters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Passing arguments by pointer</a:t>
            </a:r>
          </a:p>
          <a:p>
            <a:endParaRPr lang="fr-FR" sz="24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76F5333-3CBA-4C00-8B56-4D8A54606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362" y="4603750"/>
            <a:ext cx="32289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533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3. Function Parameters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Arrays</a:t>
            </a:r>
            <a:r>
              <a:rPr lang="fr-FR" sz="2400" b="1" dirty="0">
                <a:solidFill>
                  <a:srgbClr val="3D2683"/>
                </a:solidFill>
              </a:rPr>
              <a:t> as </a:t>
            </a:r>
            <a:r>
              <a:rPr lang="fr-FR" sz="2400" b="1" dirty="0" err="1">
                <a:solidFill>
                  <a:srgbClr val="3D2683"/>
                </a:solidFill>
              </a:rPr>
              <a:t>parameters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Using </a:t>
            </a:r>
            <a:r>
              <a:rPr lang="en-US" sz="2400" b="1" dirty="0">
                <a:solidFill>
                  <a:srgbClr val="3D2683"/>
                </a:solidFill>
              </a:rPr>
              <a:t>type *tab;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3D2683"/>
                </a:solidFill>
              </a:rPr>
              <a:t>type tab[];</a:t>
            </a:r>
            <a:r>
              <a:rPr lang="en-US" sz="2400" dirty="0"/>
              <a:t>, you must pass the size of the array as an argument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therefore a question of passing arguments by pointer, and we can thus make modifications to this array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9056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3. Function Parameters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Arrays</a:t>
            </a:r>
            <a:r>
              <a:rPr lang="fr-FR" sz="2400" b="1" dirty="0">
                <a:solidFill>
                  <a:srgbClr val="3D2683"/>
                </a:solidFill>
              </a:rPr>
              <a:t> as </a:t>
            </a:r>
            <a:r>
              <a:rPr lang="fr-FR" sz="2400" b="1" dirty="0" err="1">
                <a:solidFill>
                  <a:srgbClr val="3D2683"/>
                </a:solidFill>
              </a:rPr>
              <a:t>parameters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F4B69FA-E21E-4A4A-90C7-65403BD1F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482" y="1661756"/>
            <a:ext cx="4575017" cy="4942243"/>
          </a:xfrm>
          <a:prstGeom prst="rect">
            <a:avLst/>
          </a:prstGeom>
          <a:ln>
            <a:solidFill>
              <a:srgbClr val="3D2683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1F4EAA4-E10E-4572-B0A7-EC8330048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7376" y="5381204"/>
            <a:ext cx="4286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489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3. Function Parameters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3D2683"/>
                </a:solidFill>
              </a:rPr>
              <a:t>Structures as </a:t>
            </a:r>
            <a:r>
              <a:rPr lang="fr-FR" sz="2400" b="1" dirty="0" err="1">
                <a:solidFill>
                  <a:srgbClr val="3D2683"/>
                </a:solidFill>
              </a:rPr>
              <a:t>parameters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change compared to the passage of a variable of an elementary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passage can be done by value or by pointer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1.64] Question - Système d'Enchantement. - FORUM WAKFU : Forum de  discussion du MMORPG WAKFU, Jeu de rôle massivement multijoueur sur Internet">
            <a:extLst>
              <a:ext uri="{FF2B5EF4-FFF2-40B4-BE49-F238E27FC236}">
                <a16:creationId xmlns:a16="http://schemas.microsoft.com/office/drawing/2014/main" id="{A8334A81-8078-4FB2-8BB7-755BDB543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692" y="4140712"/>
            <a:ext cx="4499429" cy="253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4380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3" descr="Gymnaste : anneaux avec un remplissage uni">
            <a:extLst>
              <a:ext uri="{FF2B5EF4-FFF2-40B4-BE49-F238E27FC236}">
                <a16:creationId xmlns:a16="http://schemas.microsoft.com/office/drawing/2014/main" id="{2A9FD581-7E9D-464E-AF01-8CAD9AF82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2800" y="5122800"/>
            <a:ext cx="914400" cy="914400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85F6EC3E-E312-4720-9BC5-E818504BC37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3. Function Parameters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18D9A7B-BE19-4D60-9DF1-745ADD8CC47E}"/>
              </a:ext>
            </a:extLst>
          </p:cNvPr>
          <p:cNvSpPr txBox="1"/>
          <p:nvPr/>
        </p:nvSpPr>
        <p:spPr>
          <a:xfrm>
            <a:off x="848837" y="1040410"/>
            <a:ext cx="107014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chemeClr val="bg1"/>
                </a:solidFill>
              </a:rPr>
              <a:t>Exercise</a:t>
            </a:r>
            <a:endParaRPr lang="fr-FR" sz="2400" b="1" dirty="0">
              <a:solidFill>
                <a:schemeClr val="bg1"/>
              </a:solidFill>
            </a:endParaRPr>
          </a:p>
          <a:p>
            <a:endParaRPr lang="fr-FR" sz="2400" b="1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Write a function taking as parameters three real variables x, y, z</a:t>
            </a:r>
            <a:endParaRPr lang="en-US" sz="24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a typeface="ＭＳ Ｐゴシック" pitchFamily="34" charset="-128"/>
              </a:rPr>
              <a:t>Realize the circular permutation of these three variables: at the end of the function, x will contain the initial value of z, y will contain the initial value of x and z the initial value of 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a typeface="ＭＳ Ｐゴシック" pitchFamily="34" charset="-128"/>
              </a:rPr>
              <a:t> This function will not return any value</a:t>
            </a:r>
          </a:p>
        </p:txBody>
      </p:sp>
    </p:spTree>
    <p:extLst>
      <p:ext uri="{BB962C8B-B14F-4D97-AF65-F5344CB8AC3E}">
        <p14:creationId xmlns:p14="http://schemas.microsoft.com/office/powerpoint/2010/main" val="2753840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85F6EC3E-E312-4720-9BC5-E818504BC37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3. Function Parameters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18D9A7B-BE19-4D60-9DF1-745ADD8CC47E}"/>
              </a:ext>
            </a:extLst>
          </p:cNvPr>
          <p:cNvSpPr txBox="1"/>
          <p:nvPr/>
        </p:nvSpPr>
        <p:spPr>
          <a:xfrm>
            <a:off x="848837" y="1040410"/>
            <a:ext cx="1070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Questions</a:t>
            </a:r>
          </a:p>
        </p:txBody>
      </p:sp>
      <p:pic>
        <p:nvPicPr>
          <p:cNvPr id="3" name="Graphique 2" descr="Questions avec un remplissage uni">
            <a:extLst>
              <a:ext uri="{FF2B5EF4-FFF2-40B4-BE49-F238E27FC236}">
                <a16:creationId xmlns:a16="http://schemas.microsoft.com/office/drawing/2014/main" id="{54A150E1-2E20-4E6E-A171-318E6DCD2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3189" y="2053388"/>
            <a:ext cx="3665621" cy="366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010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76B8DA83-B860-924D-B9FE-FE02FD8A3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5983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Thank you for your attention</a:t>
            </a:r>
            <a:endParaRPr lang="fr-FR" sz="3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A1A31C-D020-0B43-A654-BC830BBC2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200" y="5454000"/>
            <a:ext cx="1080000" cy="1080000"/>
          </a:xfrm>
          <a:prstGeom prst="rect">
            <a:avLst/>
          </a:prstGeom>
        </p:spPr>
      </p:pic>
      <p:pic>
        <p:nvPicPr>
          <p:cNvPr id="4" name="Graphique 3" descr="Drapeau de course contour">
            <a:extLst>
              <a:ext uri="{FF2B5EF4-FFF2-40B4-BE49-F238E27FC236}">
                <a16:creationId xmlns:a16="http://schemas.microsoft.com/office/drawing/2014/main" id="{AF04FBE9-E978-430E-A789-A6C91CDF8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5400" y="2244783"/>
            <a:ext cx="1981200" cy="198120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49183F03-51EF-4212-ACB1-9629761DBEC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C Developer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6B370E4-D19E-4DFE-925D-B92A70C75772}"/>
              </a:ext>
            </a:extLst>
          </p:cNvPr>
          <p:cNvSpPr txBox="1"/>
          <p:nvPr/>
        </p:nvSpPr>
        <p:spPr>
          <a:xfrm>
            <a:off x="848837" y="1040410"/>
            <a:ext cx="1070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chemeClr val="bg1"/>
                </a:solidFill>
              </a:rPr>
              <a:t>Functions</a:t>
            </a:r>
            <a:endParaRPr lang="fr-F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93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Function Declaration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Definition</a:t>
            </a:r>
            <a:r>
              <a:rPr lang="fr-FR" sz="2400" b="1" dirty="0">
                <a:solidFill>
                  <a:srgbClr val="3D2683"/>
                </a:solidFill>
              </a:rPr>
              <a:t> of a </a:t>
            </a:r>
            <a:r>
              <a:rPr lang="fr-FR" sz="2400" b="1" dirty="0" err="1">
                <a:solidFill>
                  <a:srgbClr val="3D2683"/>
                </a:solidFill>
              </a:rPr>
              <a:t>function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function is basically a </a:t>
            </a:r>
            <a:r>
              <a:rPr lang="en-US" sz="2400" b="1" dirty="0">
                <a:solidFill>
                  <a:srgbClr val="3D2683"/>
                </a:solidFill>
              </a:rPr>
              <a:t>subroutine</a:t>
            </a:r>
            <a:r>
              <a:rPr lang="en-US" sz="2400" dirty="0"/>
              <a:t> that takes </a:t>
            </a:r>
            <a:r>
              <a:rPr lang="en-US" sz="2400" b="1" dirty="0">
                <a:solidFill>
                  <a:srgbClr val="3D2683"/>
                </a:solidFill>
              </a:rPr>
              <a:t>parameters</a:t>
            </a:r>
            <a:r>
              <a:rPr lang="en-US" sz="2400" dirty="0"/>
              <a:t> as input and </a:t>
            </a:r>
            <a:r>
              <a:rPr lang="en-US" sz="2400" b="1" dirty="0">
                <a:solidFill>
                  <a:srgbClr val="3D2683"/>
                </a:solidFill>
              </a:rPr>
              <a:t>returns</a:t>
            </a:r>
            <a:r>
              <a:rPr lang="en-US" sz="2400" dirty="0"/>
              <a:t> a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no procedures in C; however, we will see how to simulate a procedure using functions that do not return any value, and how to modify the value of the parameters using pointers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By being able to modify the value of the parameters, we will no longer be limited to input parameters, and we will be able to have output parameters or input/output parameters</a:t>
            </a:r>
          </a:p>
          <a:p>
            <a:endParaRPr lang="en-US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91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Function Declaration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Definition</a:t>
            </a:r>
            <a:r>
              <a:rPr lang="fr-FR" sz="2400" b="1" dirty="0">
                <a:solidFill>
                  <a:srgbClr val="3D2683"/>
                </a:solidFill>
              </a:rPr>
              <a:t> of a </a:t>
            </a:r>
            <a:r>
              <a:rPr lang="fr-FR" sz="2400" b="1" dirty="0" err="1">
                <a:solidFill>
                  <a:srgbClr val="3D2683"/>
                </a:solidFill>
              </a:rPr>
              <a:t>function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Syntax:</a:t>
            </a:r>
          </a:p>
          <a:p>
            <a:endParaRPr lang="en-US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A9D6952-A0F2-44B9-8473-E2ADB472F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751" y="2737840"/>
            <a:ext cx="9391650" cy="2628900"/>
          </a:xfrm>
          <a:prstGeom prst="rect">
            <a:avLst/>
          </a:prstGeom>
          <a:ln>
            <a:solidFill>
              <a:srgbClr val="3D2683"/>
            </a:solidFill>
          </a:ln>
        </p:spPr>
      </p:pic>
    </p:spTree>
    <p:extLst>
      <p:ext uri="{BB962C8B-B14F-4D97-AF65-F5344CB8AC3E}">
        <p14:creationId xmlns:p14="http://schemas.microsoft.com/office/powerpoint/2010/main" val="67561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Function Declaration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Definition</a:t>
            </a:r>
            <a:r>
              <a:rPr lang="fr-FR" sz="2400" b="1" dirty="0">
                <a:solidFill>
                  <a:srgbClr val="3D2683"/>
                </a:solidFill>
              </a:rPr>
              <a:t> of a </a:t>
            </a:r>
            <a:r>
              <a:rPr lang="fr-FR" sz="2400" b="1" dirty="0" err="1">
                <a:solidFill>
                  <a:srgbClr val="3D2683"/>
                </a:solidFill>
              </a:rPr>
              <a:t>function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call a function by specifying its name, and between parentheses the values we want to assign to the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value returned by the function will either be assigned to a variable or displayed</a:t>
            </a:r>
          </a:p>
          <a:p>
            <a:endParaRPr lang="en-US" sz="2400" dirty="0"/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892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Function Declaration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Definition</a:t>
            </a:r>
            <a:r>
              <a:rPr lang="fr-FR" sz="2400" b="1" dirty="0">
                <a:solidFill>
                  <a:srgbClr val="3D2683"/>
                </a:solidFill>
              </a:rPr>
              <a:t> of a </a:t>
            </a:r>
            <a:r>
              <a:rPr lang="fr-FR" sz="2400" b="1" dirty="0" err="1">
                <a:solidFill>
                  <a:srgbClr val="3D2683"/>
                </a:solidFill>
              </a:rPr>
              <a:t>function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1801A13-E02B-4621-85DB-42D093F98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646409"/>
            <a:ext cx="5511800" cy="5037570"/>
          </a:xfrm>
          <a:prstGeom prst="rect">
            <a:avLst/>
          </a:prstGeom>
          <a:ln>
            <a:solidFill>
              <a:srgbClr val="3D2683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5F68667-B9DD-4E71-B2C0-0611EDC64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713" y="5436590"/>
            <a:ext cx="5524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83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3D2683"/>
                </a:solidFill>
              </a:rPr>
              <a:t>1. Function Declaration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8837" y="1040410"/>
            <a:ext cx="107014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3D2683"/>
                </a:solidFill>
              </a:rPr>
              <a:t>Definition</a:t>
            </a:r>
            <a:r>
              <a:rPr lang="fr-FR" sz="2400" b="1" dirty="0">
                <a:solidFill>
                  <a:srgbClr val="3D2683"/>
                </a:solidFill>
              </a:rPr>
              <a:t> of a </a:t>
            </a:r>
            <a:r>
              <a:rPr lang="fr-FR" sz="2400" b="1" dirty="0" err="1">
                <a:solidFill>
                  <a:srgbClr val="3D2683"/>
                </a:solidFill>
              </a:rPr>
              <a:t>function</a:t>
            </a:r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endParaRPr lang="fr-FR" sz="2400" b="1" dirty="0">
              <a:solidFill>
                <a:srgbClr val="3D268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the function we want to create is not intended to return a value, we replace its return type by the </a:t>
            </a:r>
            <a:r>
              <a:rPr lang="en-US" sz="2400" b="1" dirty="0">
                <a:solidFill>
                  <a:srgbClr val="3D2683"/>
                </a:solidFill>
              </a:rPr>
              <a:t>void</a:t>
            </a:r>
            <a:r>
              <a:rPr lang="en-US" sz="2400" dirty="0"/>
              <a:t> keyword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function will of course not contain the </a:t>
            </a:r>
            <a:r>
              <a:rPr lang="en-US" sz="2400" b="1" dirty="0">
                <a:solidFill>
                  <a:srgbClr val="3D2683"/>
                </a:solidFill>
              </a:rPr>
              <a:t>return</a:t>
            </a:r>
            <a:r>
              <a:rPr lang="en-US" sz="2400" dirty="0"/>
              <a:t> command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thus simulates a </a:t>
            </a:r>
            <a:r>
              <a:rPr lang="en-US" sz="2400" b="1" dirty="0">
                <a:solidFill>
                  <a:srgbClr val="3D2683"/>
                </a:solidFill>
              </a:rPr>
              <a:t>procedure</a:t>
            </a:r>
            <a:r>
              <a:rPr lang="en-US" sz="2400" dirty="0"/>
              <a:t> performing an </a:t>
            </a:r>
            <a:r>
              <a:rPr lang="en-US" sz="2400" b="1" dirty="0">
                <a:solidFill>
                  <a:srgbClr val="3D2683"/>
                </a:solidFill>
              </a:rPr>
              <a:t>action</a:t>
            </a:r>
          </a:p>
        </p:txBody>
      </p:sp>
      <p:pic>
        <p:nvPicPr>
          <p:cNvPr id="1028" name="Picture 4" descr="Le Groupe IONIS renforce son leadership dans les formations tech avec la  reprise de Supinfo - Newsroom IONIS Group">
            <a:extLst>
              <a:ext uri="{FF2B5EF4-FFF2-40B4-BE49-F238E27FC236}">
                <a16:creationId xmlns:a16="http://schemas.microsoft.com/office/drawing/2014/main" id="{B4F11451-F25E-40E5-8722-1C7627C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262" y="186359"/>
            <a:ext cx="757859" cy="75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2538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8359</TotalTime>
  <Words>1544</Words>
  <Application>Microsoft Office PowerPoint</Application>
  <PresentationFormat>Grand écran</PresentationFormat>
  <Paragraphs>311</Paragraphs>
  <Slides>49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Wingdings</vt:lpstr>
      <vt:lpstr>Thème Office</vt:lpstr>
      <vt:lpstr>C Developer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benjamin.labastie@supinfo.com</dc:creator>
  <cp:lastModifiedBy>Benjamin Labastie</cp:lastModifiedBy>
  <cp:revision>469</cp:revision>
  <dcterms:created xsi:type="dcterms:W3CDTF">2021-02-04T09:09:06Z</dcterms:created>
  <dcterms:modified xsi:type="dcterms:W3CDTF">2021-07-26T22:49:31Z</dcterms:modified>
</cp:coreProperties>
</file>