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70" r:id="rId4"/>
    <p:sldId id="267" r:id="rId5"/>
    <p:sldId id="271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532" r:id="rId25"/>
    <p:sldId id="533" r:id="rId26"/>
    <p:sldId id="278" r:id="rId27"/>
    <p:sldId id="279" r:id="rId28"/>
    <p:sldId id="534" r:id="rId29"/>
    <p:sldId id="535" r:id="rId30"/>
    <p:sldId id="536" r:id="rId31"/>
    <p:sldId id="537" r:id="rId32"/>
    <p:sldId id="538" r:id="rId33"/>
    <p:sldId id="539" r:id="rId34"/>
    <p:sldId id="540" r:id="rId35"/>
    <p:sldId id="541" r:id="rId36"/>
    <p:sldId id="542" r:id="rId37"/>
    <p:sldId id="543" r:id="rId38"/>
    <p:sldId id="544" r:id="rId39"/>
    <p:sldId id="546" r:id="rId40"/>
    <p:sldId id="547" r:id="rId41"/>
    <p:sldId id="548" r:id="rId42"/>
    <p:sldId id="549" r:id="rId43"/>
    <p:sldId id="550" r:id="rId44"/>
    <p:sldId id="551" r:id="rId45"/>
    <p:sldId id="552" r:id="rId46"/>
    <p:sldId id="553" r:id="rId47"/>
    <p:sldId id="554" r:id="rId48"/>
    <p:sldId id="555" r:id="rId49"/>
    <p:sldId id="556" r:id="rId50"/>
    <p:sldId id="557" r:id="rId51"/>
    <p:sldId id="558" r:id="rId52"/>
    <p:sldId id="560" r:id="rId53"/>
    <p:sldId id="561" r:id="rId54"/>
    <p:sldId id="433" r:id="rId55"/>
    <p:sldId id="304" r:id="rId5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2683"/>
    <a:srgbClr val="0000A0"/>
    <a:srgbClr val="F000F0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78" autoAdjust="0"/>
    <p:restoredTop sz="94947" autoAdjust="0"/>
  </p:normalViewPr>
  <p:slideViewPr>
    <p:cSldViewPr snapToGrid="0" snapToObjects="1">
      <p:cViewPr varScale="1">
        <p:scale>
          <a:sx n="108" d="100"/>
          <a:sy n="108" d="100"/>
        </p:scale>
        <p:origin x="11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44D0C-1CB1-E645-87B8-5887239B9ECD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A1237-63C0-2149-90AD-33FFCF7C85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76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732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09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35FED-2507-6347-9B57-3FF5AFCD8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D8B847-1B82-BE49-A9A7-C3023CD2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611D94-0717-E14D-B19C-F142F7DB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D62BDA-0F08-504D-9BDA-A04B89E8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0C21CC-1B92-B44B-AE72-CDCCB2D8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40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EDC94-6368-2D4E-8A75-930EFDF0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EE47BB-5DBD-034C-84DA-C86FA33B9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E7FE81-3F94-FB4B-AB88-842AE52D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51EDF4-8F0D-4644-BC7F-8EDA683F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779F0B-3D1B-234B-8E0E-0005BA6E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13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D2D733-6537-F246-9DD6-47A2CFFE2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ED1EB9-F8C4-6F42-9293-8EFB0A55D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78BEE2-EC2A-B14D-8087-8A8A25C4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C088C9-8381-E84F-AEB6-0CE68238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EFA170-D382-C048-933C-9BCF9266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43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A51D4-1867-8845-820C-C21D7BCE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3841B2-2299-484D-98D4-2509FDD8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7F3535-31CB-2243-9FD7-D6385CE3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828F9A-0BE6-2040-B200-CA9AD150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53960E-7BA0-5744-B871-2625A924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75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28FD5-3D75-FF4B-8910-57BF5A27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4D373C-AC4E-4749-AF27-1D4F5473F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4B37BF-0D5B-EE4F-B5D2-4991975B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C8B85-AF4B-D347-9A59-97FD4522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0FD24F-150A-1443-9905-84B822D4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40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38437-A9AA-1649-93B3-41C10243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52425-B188-F44E-AE00-4A68E5EA4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1B7208-E02E-5B44-B5B0-8F7E4329B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479033-F7B2-3340-AA42-C9315CC6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C51178-4562-B14F-81E9-EEB57190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CB1059-2BD2-DE48-8A78-A1F0952E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04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87D52-2FB1-1B49-AB3F-B878A6C6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5322B7-F0A2-534D-A6BC-4D36CFB7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541A8E-94B9-9948-9F7F-B59CE4A7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7F5E04-45D9-0B41-A49B-C539BB240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5050A4-C507-9A4F-B6CE-71C0EC9B7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AFD617-5DC0-7146-8644-37FDEF3C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6D3D1A-4433-FB46-BCB3-2FC07477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28BE2A0-7142-7944-9978-9CF0A02E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94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3AE92-F78E-674F-9897-3D26B7A9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C96ECA-9486-6E4B-B4BC-7E76B34E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B4D8AF-4BB6-934B-A379-CBF84C9A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8E009D-38CE-D34C-82BA-3182CA4F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5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844418-3E68-CA4E-AC8C-9D66D925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D285BC-A399-C24D-9863-55D71A82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BC877D-0D91-8442-9A72-AF3420B9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73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9C8412-37C8-4B46-9CE8-3469F189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A9CD95-5780-714B-A453-63A2F3456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D7CA0C-E415-F14F-9EF8-44A9C7CBE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697766-D919-5247-A55B-2A12BA74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B77295-5D11-2841-AC5B-84946CEA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AF8E56-0D31-804D-9F4F-DD615D5E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11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54B13-E418-4E42-B170-1BC86021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349CDA-C85B-4F42-B8C6-26E684EDA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E92AAF-FCE8-F84A-8EB9-CC618F3F7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B83901-E98D-6B44-A440-F9809CD8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B5FCBB-5385-494D-A3C1-C59A68C9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4BFBC5-500C-E04C-A17A-AC6C64E8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20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016B3E-7434-F444-85B1-81A3F66D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C2A833-B532-5441-8F6F-770D7BDE7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AD43F0-39EC-1047-86D5-82DFE14D5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06F5D3-EF53-A447-B4AC-97397E1C3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542739-B2AF-EA41-A1C0-C7A7135EE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10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svg"/><Relationship Id="rId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8221A-BD6C-D743-8F79-B5CC237B7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 </a:t>
            </a:r>
            <a:r>
              <a:rPr lang="fr-FR" dirty="0" err="1">
                <a:solidFill>
                  <a:schemeClr val="bg1"/>
                </a:solidFill>
              </a:rPr>
              <a:t>Developer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76B8DA83-B860-924D-B9FE-FE02FD8A3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5983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+mj-lt"/>
              </a:rPr>
              <a:t>File Handling</a:t>
            </a:r>
            <a:endParaRPr lang="fr-FR" sz="32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A1A31C-D020-0B43-A654-BC830BBC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200" y="5454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6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Opening and Closing Files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Opening</a:t>
            </a:r>
            <a:r>
              <a:rPr lang="fr-FR" sz="2400" b="1" dirty="0">
                <a:solidFill>
                  <a:srgbClr val="3D2683"/>
                </a:solidFill>
              </a:rPr>
              <a:t> a file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use the </a:t>
            </a:r>
            <a:r>
              <a:rPr lang="en-US" sz="2400" b="1" dirty="0" err="1">
                <a:solidFill>
                  <a:srgbClr val="3D2683"/>
                </a:solidFill>
              </a:rPr>
              <a:t>fopen</a:t>
            </a:r>
            <a:r>
              <a:rPr lang="en-US" sz="2400" dirty="0"/>
              <a:t> function which returns a pointer to the </a:t>
            </a:r>
            <a:r>
              <a:rPr lang="en-US" sz="2400" b="1">
                <a:solidFill>
                  <a:srgbClr val="3D2683"/>
                </a:solidFill>
              </a:rPr>
              <a:t>FILE</a:t>
            </a:r>
            <a:r>
              <a:rPr lang="en-US" sz="2400"/>
              <a:t> type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do this we pass it two arguments: the name of the file and the opening mode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the opening failed, the returned pointer is </a:t>
            </a:r>
            <a:r>
              <a:rPr lang="en-US" sz="2400" b="1" dirty="0">
                <a:solidFill>
                  <a:srgbClr val="3D2683"/>
                </a:solidFill>
              </a:rPr>
              <a:t>NULL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will check that this opening has been successful: to do so, we must just test the value of the pointer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06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Opening and Closing Files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Opening</a:t>
            </a:r>
            <a:r>
              <a:rPr lang="fr-FR" sz="2400" b="1" dirty="0">
                <a:solidFill>
                  <a:srgbClr val="3D2683"/>
                </a:solidFill>
              </a:rPr>
              <a:t> a file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 signature: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b="1" dirty="0">
                <a:solidFill>
                  <a:srgbClr val="3D2683"/>
                </a:solidFill>
              </a:rPr>
              <a:t>filename</a:t>
            </a:r>
            <a:r>
              <a:rPr lang="en-US" sz="2400" dirty="0"/>
              <a:t>: is the name of the file to open, possibly prefixed by the path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b="1" dirty="0" err="1">
                <a:solidFill>
                  <a:srgbClr val="3D2683"/>
                </a:solidFill>
              </a:rPr>
              <a:t>accessMode</a:t>
            </a:r>
            <a:r>
              <a:rPr lang="en-US" sz="2400" dirty="0"/>
              <a:t>: specifies both the access mode (</a:t>
            </a:r>
            <a:r>
              <a:rPr lang="en-US" sz="2400" b="1" dirty="0">
                <a:solidFill>
                  <a:srgbClr val="3D2683"/>
                </a:solidFill>
              </a:rPr>
              <a:t>read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3D2683"/>
                </a:solidFill>
              </a:rPr>
              <a:t>write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3D2683"/>
                </a:solidFill>
              </a:rPr>
              <a:t>append</a:t>
            </a:r>
            <a:r>
              <a:rPr lang="en-US" sz="2400" dirty="0"/>
              <a:t>) and the opening mode (</a:t>
            </a:r>
            <a:r>
              <a:rPr lang="en-US" sz="2400" b="1" dirty="0">
                <a:solidFill>
                  <a:srgbClr val="3D2683"/>
                </a:solidFill>
              </a:rPr>
              <a:t>ASCII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3D2683"/>
                </a:solidFill>
              </a:rPr>
              <a:t>binary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DFDE9EB-DC1B-4192-B0D6-D8D4012AE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176" y="3038199"/>
            <a:ext cx="9448800" cy="361950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2204715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Opening and Closing Files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Opening</a:t>
            </a:r>
            <a:r>
              <a:rPr lang="fr-FR" sz="2400" b="1" dirty="0">
                <a:solidFill>
                  <a:srgbClr val="3D2683"/>
                </a:solidFill>
              </a:rPr>
              <a:t> a file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different access modes: </a:t>
            </a:r>
          </a:p>
          <a:p>
            <a:endParaRPr lang="en-US" sz="2400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“</a:t>
            </a:r>
            <a:r>
              <a:rPr lang="en-US" sz="2400" b="1" dirty="0">
                <a:solidFill>
                  <a:srgbClr val="3D2683"/>
                </a:solidFill>
              </a:rPr>
              <a:t>r</a:t>
            </a:r>
            <a:r>
              <a:rPr lang="en-US" sz="2400" dirty="0"/>
              <a:t>” read: you can read the contents of the file but not write to it, the file must exist before</a:t>
            </a:r>
          </a:p>
          <a:p>
            <a:pPr lvl="1"/>
            <a:endParaRPr lang="en-US" sz="2400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“</a:t>
            </a:r>
            <a:r>
              <a:rPr lang="en-US" sz="2400" b="1" dirty="0">
                <a:solidFill>
                  <a:srgbClr val="3D2683"/>
                </a:solidFill>
              </a:rPr>
              <a:t>r+</a:t>
            </a:r>
            <a:r>
              <a:rPr lang="en-US" sz="2400" dirty="0"/>
              <a:t>” read extended (read and write): you can read the contents of the file and write to it, the file must exist before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In both cases, if the file does not exist, </a:t>
            </a:r>
            <a:r>
              <a:rPr lang="en-US" sz="2400" b="1" dirty="0" err="1">
                <a:solidFill>
                  <a:srgbClr val="3D2683"/>
                </a:solidFill>
              </a:rPr>
              <a:t>fopen</a:t>
            </a:r>
            <a:r>
              <a:rPr lang="en-US" sz="2400" dirty="0"/>
              <a:t> returns the NULL pointer</a:t>
            </a:r>
          </a:p>
          <a:p>
            <a:pPr lvl="1"/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87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Opening and Closing Files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Opening</a:t>
            </a:r>
            <a:r>
              <a:rPr lang="fr-FR" sz="2400" b="1" dirty="0">
                <a:solidFill>
                  <a:srgbClr val="3D2683"/>
                </a:solidFill>
              </a:rPr>
              <a:t> a file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different access modes: </a:t>
            </a:r>
          </a:p>
          <a:p>
            <a:endParaRPr lang="en-US" sz="2400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“</a:t>
            </a:r>
            <a:r>
              <a:rPr lang="en-US" sz="2400" b="1" dirty="0">
                <a:solidFill>
                  <a:srgbClr val="3D2683"/>
                </a:solidFill>
              </a:rPr>
              <a:t>w</a:t>
            </a:r>
            <a:r>
              <a:rPr lang="en-US" sz="2400" dirty="0"/>
              <a:t>” write: the content of the file is deleted, you can then write but not read</a:t>
            </a:r>
          </a:p>
          <a:p>
            <a:pPr lvl="1"/>
            <a:endParaRPr lang="en-US" sz="2400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“</a:t>
            </a:r>
            <a:r>
              <a:rPr lang="en-US" sz="2400" b="1" dirty="0">
                <a:solidFill>
                  <a:srgbClr val="3D2683"/>
                </a:solidFill>
              </a:rPr>
              <a:t>w+</a:t>
            </a:r>
            <a:r>
              <a:rPr lang="en-US" sz="2400" dirty="0"/>
              <a:t>” write extended (read and write): the content of the file is deleted, you can then write and read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In both cases, if the file does not exist, it is created</a:t>
            </a:r>
          </a:p>
          <a:p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094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Opening and Closing Files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Opening</a:t>
            </a:r>
            <a:r>
              <a:rPr lang="fr-FR" sz="2400" b="1" dirty="0">
                <a:solidFill>
                  <a:srgbClr val="3D2683"/>
                </a:solidFill>
              </a:rPr>
              <a:t> a file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different access modes: </a:t>
            </a:r>
          </a:p>
          <a:p>
            <a:endParaRPr lang="en-US" sz="2400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“</a:t>
            </a:r>
            <a:r>
              <a:rPr lang="en-US" sz="2400" b="1" dirty="0">
                <a:solidFill>
                  <a:srgbClr val="3D2683"/>
                </a:solidFill>
              </a:rPr>
              <a:t>a</a:t>
            </a:r>
            <a:r>
              <a:rPr lang="en-US" sz="2400" dirty="0"/>
              <a:t>” append: the content of the file is kept, so you can write to the end of it but not read</a:t>
            </a:r>
          </a:p>
          <a:p>
            <a:pPr lvl="1"/>
            <a:endParaRPr lang="en-US" sz="2400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“</a:t>
            </a:r>
            <a:r>
              <a:rPr lang="en-US" sz="2400" b="1" dirty="0">
                <a:solidFill>
                  <a:srgbClr val="3D2683"/>
                </a:solidFill>
              </a:rPr>
              <a:t>a+</a:t>
            </a:r>
            <a:r>
              <a:rPr lang="en-US" sz="2400" dirty="0"/>
              <a:t>” append extended (read and append): the content of the file is kept, so you can write to the end of it and read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In both cases, if the file does not exist, it is created</a:t>
            </a:r>
          </a:p>
          <a:p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62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Opening and Closing Files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Opening</a:t>
            </a:r>
            <a:r>
              <a:rPr lang="fr-FR" sz="2400" b="1" dirty="0">
                <a:solidFill>
                  <a:srgbClr val="3D2683"/>
                </a:solidFill>
              </a:rPr>
              <a:t> a file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previous access modes are </a:t>
            </a:r>
            <a:r>
              <a:rPr lang="en-US" sz="2400" b="1" dirty="0">
                <a:solidFill>
                  <a:srgbClr val="3D2683"/>
                </a:solidFill>
              </a:rPr>
              <a:t>ASCII</a:t>
            </a:r>
            <a:r>
              <a:rPr lang="en-US" sz="2400" dirty="0"/>
              <a:t> opening modes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Their equivalents in binary opening mode are: “</a:t>
            </a:r>
            <a:r>
              <a:rPr lang="en-US" sz="2400" b="1" dirty="0" err="1">
                <a:solidFill>
                  <a:srgbClr val="3D2683"/>
                </a:solidFill>
              </a:rPr>
              <a:t>rb</a:t>
            </a:r>
            <a:r>
              <a:rPr lang="en-US" sz="2400" dirty="0"/>
              <a:t>”, “</a:t>
            </a:r>
            <a:r>
              <a:rPr lang="en-US" sz="2400" b="1" dirty="0" err="1">
                <a:solidFill>
                  <a:srgbClr val="3D2683"/>
                </a:solidFill>
              </a:rPr>
              <a:t>rb</a:t>
            </a:r>
            <a:r>
              <a:rPr lang="en-US" sz="2400" b="1" dirty="0">
                <a:solidFill>
                  <a:srgbClr val="3D2683"/>
                </a:solidFill>
              </a:rPr>
              <a:t>+</a:t>
            </a:r>
            <a:r>
              <a:rPr lang="en-US" sz="2400" dirty="0"/>
              <a:t>”, “</a:t>
            </a:r>
            <a:r>
              <a:rPr lang="en-US" sz="2400" b="1" dirty="0" err="1">
                <a:solidFill>
                  <a:srgbClr val="3D2683"/>
                </a:solidFill>
              </a:rPr>
              <a:t>wb</a:t>
            </a:r>
            <a:r>
              <a:rPr lang="en-US" sz="2400" dirty="0"/>
              <a:t>”, “</a:t>
            </a:r>
            <a:r>
              <a:rPr lang="en-US" sz="2400" b="1" dirty="0" err="1">
                <a:solidFill>
                  <a:srgbClr val="3D2683"/>
                </a:solidFill>
              </a:rPr>
              <a:t>wb</a:t>
            </a:r>
            <a:r>
              <a:rPr lang="en-US" sz="2400" b="1" dirty="0">
                <a:solidFill>
                  <a:srgbClr val="3D2683"/>
                </a:solidFill>
              </a:rPr>
              <a:t>+</a:t>
            </a:r>
            <a:r>
              <a:rPr lang="en-US" sz="2400" dirty="0"/>
              <a:t>”, “</a:t>
            </a:r>
            <a:r>
              <a:rPr lang="en-US" sz="2400" b="1" dirty="0">
                <a:solidFill>
                  <a:srgbClr val="3D2683"/>
                </a:solidFill>
              </a:rPr>
              <a:t>ab</a:t>
            </a:r>
            <a:r>
              <a:rPr lang="en-US" sz="2400" dirty="0"/>
              <a:t>”, and “</a:t>
            </a:r>
            <a:r>
              <a:rPr lang="en-US" sz="2400" b="1" dirty="0">
                <a:solidFill>
                  <a:srgbClr val="3D2683"/>
                </a:solidFill>
              </a:rPr>
              <a:t>ab+</a:t>
            </a:r>
            <a:r>
              <a:rPr lang="en-US" sz="2400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you do not specify a path when you use the </a:t>
            </a:r>
            <a:r>
              <a:rPr lang="en-US" sz="2400" b="1" dirty="0" err="1">
                <a:solidFill>
                  <a:srgbClr val="3D2683"/>
                </a:solidFill>
              </a:rPr>
              <a:t>fopen</a:t>
            </a:r>
            <a:r>
              <a:rPr lang="en-US" sz="2400" dirty="0"/>
              <a:t> function, your file will have to be (or will be) placed in the same directory as your project (or in the execution path)</a:t>
            </a:r>
          </a:p>
          <a:p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887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Opening and Closing Files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Opening</a:t>
            </a:r>
            <a:r>
              <a:rPr lang="fr-FR" sz="2400" b="1" dirty="0">
                <a:solidFill>
                  <a:srgbClr val="3D2683"/>
                </a:solidFill>
              </a:rPr>
              <a:t> a file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CE58FA1-9092-46D9-AA6C-F5E7E12DB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77" y="2007148"/>
            <a:ext cx="2743435" cy="198216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DB4A875-BFE0-4356-94F8-F6493493E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173" y="2521762"/>
            <a:ext cx="5829300" cy="4191000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D8A1EC1-1D02-456B-8F29-55C376566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8993" y="5417540"/>
            <a:ext cx="16192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92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2F5846B-AA89-4E38-9616-0A33CC243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630" y="5398490"/>
            <a:ext cx="2257425" cy="4191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Opening and Closing Files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Opening</a:t>
            </a:r>
            <a:r>
              <a:rPr lang="fr-FR" sz="2400" b="1" dirty="0">
                <a:solidFill>
                  <a:srgbClr val="3D2683"/>
                </a:solidFill>
              </a:rPr>
              <a:t> a file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CE58FA1-9092-46D9-AA6C-F5E7E12DB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077" y="2007148"/>
            <a:ext cx="2743435" cy="198216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1FCF528-38B0-4C1B-A933-09070C077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6410" y="2521762"/>
            <a:ext cx="5838825" cy="4191000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CE7A7E1-1844-4A7B-BDBD-3780A0BC9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0953" y="2998232"/>
            <a:ext cx="1982168" cy="19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79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2F5846B-AA89-4E38-9616-0A33CC243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487" y="4979390"/>
            <a:ext cx="2257425" cy="4191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Opening and Closing Files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Opening</a:t>
            </a:r>
            <a:r>
              <a:rPr lang="fr-FR" sz="2400" b="1" dirty="0">
                <a:solidFill>
                  <a:srgbClr val="3D2683"/>
                </a:solidFill>
              </a:rPr>
              <a:t> a file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And if you run directly from the </a:t>
            </a:r>
            <a:r>
              <a:rPr lang="en-US" sz="2400" b="1" dirty="0">
                <a:solidFill>
                  <a:srgbClr val="3D2683"/>
                </a:solidFill>
              </a:rPr>
              <a:t>\bin\Debug</a:t>
            </a:r>
            <a:r>
              <a:rPr lang="en-US" sz="2400" dirty="0"/>
              <a:t> executable folder:</a:t>
            </a:r>
            <a:endParaRPr lang="fr-FR" sz="2400" dirty="0"/>
          </a:p>
          <a:p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5718ABA-2CAF-47F9-B2CB-70FE12149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880" y="3568132"/>
            <a:ext cx="2468612" cy="9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8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Opening and Closing Files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Closing</a:t>
            </a:r>
            <a:r>
              <a:rPr lang="fr-FR" sz="2400" b="1" dirty="0">
                <a:solidFill>
                  <a:srgbClr val="3D2683"/>
                </a:solidFill>
              </a:rPr>
              <a:t> a file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use the </a:t>
            </a:r>
            <a:r>
              <a:rPr lang="en-US" sz="2400" b="1" dirty="0" err="1">
                <a:solidFill>
                  <a:srgbClr val="3D2683"/>
                </a:solidFill>
              </a:rPr>
              <a:t>fclose</a:t>
            </a:r>
            <a:r>
              <a:rPr lang="en-US" sz="2400" dirty="0"/>
              <a:t> function which returns a value of </a:t>
            </a:r>
            <a:r>
              <a:rPr lang="en-US" sz="2400" b="1" dirty="0">
                <a:solidFill>
                  <a:srgbClr val="3D2683"/>
                </a:solidFill>
              </a:rPr>
              <a:t>int</a:t>
            </a:r>
            <a:r>
              <a:rPr lang="en-US" sz="2400" dirty="0"/>
              <a:t> type, and which takes as a parameter a pointer to the </a:t>
            </a:r>
            <a:r>
              <a:rPr lang="en-US" sz="2400" b="1" dirty="0">
                <a:solidFill>
                  <a:srgbClr val="3D2683"/>
                </a:solidFill>
              </a:rPr>
              <a:t>FILE</a:t>
            </a:r>
            <a:r>
              <a:rPr lang="en-US" sz="2400" dirty="0"/>
              <a:t>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the closing has failed, the returned value is </a:t>
            </a:r>
            <a:r>
              <a:rPr lang="en-US" sz="2400" b="1" dirty="0">
                <a:solidFill>
                  <a:srgbClr val="3D2683"/>
                </a:solidFill>
              </a:rPr>
              <a:t>EOF</a:t>
            </a:r>
            <a:r>
              <a:rPr lang="en-US" sz="2400" dirty="0"/>
              <a:t>, otherwise it is </a:t>
            </a:r>
            <a:r>
              <a:rPr lang="en-US" sz="2400" b="1" dirty="0">
                <a:solidFill>
                  <a:srgbClr val="3D2683"/>
                </a:solidFill>
              </a:rPr>
              <a:t>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D2683"/>
                </a:solidFill>
              </a:rPr>
              <a:t>EOF</a:t>
            </a:r>
            <a:r>
              <a:rPr lang="en-US" sz="2400" dirty="0"/>
              <a:t> is a symbolic constant defined in </a:t>
            </a:r>
            <a:r>
              <a:rPr lang="en-US" sz="2400" b="1" dirty="0" err="1">
                <a:solidFill>
                  <a:srgbClr val="3D2683"/>
                </a:solidFill>
              </a:rPr>
              <a:t>stdio.h</a:t>
            </a:r>
            <a:r>
              <a:rPr lang="en-US" sz="2400" dirty="0"/>
              <a:t>, a failure corresponds most of the time to a file already closed or non-existent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check that this closing was successful: it is enough to test the value of the returned integer</a:t>
            </a:r>
            <a:endParaRPr lang="en-US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00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2554565"/>
            <a:ext cx="10515600" cy="2851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Understand the usefulness of being able to store data other than temporarily</a:t>
            </a:r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Know the different ways of reading and writing in a file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19DB8DF-56A9-C146-8CC5-1A72BBF66B41}"/>
              </a:ext>
            </a:extLst>
          </p:cNvPr>
          <p:cNvSpPr txBox="1">
            <a:spLocks/>
          </p:cNvSpPr>
          <p:nvPr/>
        </p:nvSpPr>
        <p:spPr>
          <a:xfrm>
            <a:off x="4341566" y="412506"/>
            <a:ext cx="3496168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i="1" dirty="0">
                <a:solidFill>
                  <a:schemeClr val="bg1"/>
                </a:solidFill>
              </a:rPr>
              <a:t>Course Objectives</a:t>
            </a:r>
          </a:p>
        </p:txBody>
      </p:sp>
      <p:pic>
        <p:nvPicPr>
          <p:cNvPr id="3" name="Graphique 2" descr="Mille avec un remplissage uni">
            <a:extLst>
              <a:ext uri="{FF2B5EF4-FFF2-40B4-BE49-F238E27FC236}">
                <a16:creationId xmlns:a16="http://schemas.microsoft.com/office/drawing/2014/main" id="{0E290023-CE38-4438-8DF3-3A6338B9A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9056" y="51924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23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Opening and Closing Files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Closing</a:t>
            </a:r>
            <a:r>
              <a:rPr lang="fr-FR" sz="2400" b="1" dirty="0">
                <a:solidFill>
                  <a:srgbClr val="3D2683"/>
                </a:solidFill>
              </a:rPr>
              <a:t> a file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Closing a file will empty the write buffer: useful in case of later abnormal program interruption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also allows to free memory by deleting the dynamic variable of </a:t>
            </a:r>
            <a:r>
              <a:rPr lang="en-US" sz="2400" b="1" dirty="0">
                <a:solidFill>
                  <a:srgbClr val="3D2683"/>
                </a:solidFill>
              </a:rPr>
              <a:t>FILE</a:t>
            </a:r>
            <a:r>
              <a:rPr lang="en-US" sz="2400" dirty="0"/>
              <a:t> type created at the opening of the file (</a:t>
            </a:r>
            <a:r>
              <a:rPr lang="en-US" sz="2400" b="1" dirty="0" err="1">
                <a:solidFill>
                  <a:srgbClr val="3D2683"/>
                </a:solidFill>
              </a:rPr>
              <a:t>fclose</a:t>
            </a:r>
            <a:r>
              <a:rPr lang="en-US" sz="2400" dirty="0"/>
              <a:t> calls the </a:t>
            </a:r>
            <a:r>
              <a:rPr lang="en-US" sz="2400" b="1" dirty="0">
                <a:solidFill>
                  <a:srgbClr val="3D2683"/>
                </a:solidFill>
              </a:rPr>
              <a:t>free</a:t>
            </a:r>
            <a:r>
              <a:rPr lang="en-US" sz="2400" dirty="0"/>
              <a:t> function)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333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Opening and Closing Files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Closing</a:t>
            </a:r>
            <a:r>
              <a:rPr lang="fr-FR" sz="2400" b="1" dirty="0">
                <a:solidFill>
                  <a:srgbClr val="3D2683"/>
                </a:solidFill>
              </a:rPr>
              <a:t> a file</a:t>
            </a: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585F3FE-7910-4807-B07E-43AB40D02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816" y="5238671"/>
            <a:ext cx="2505075" cy="8477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D0B999D-8172-4291-BA0E-E916FE344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959" y="1660497"/>
            <a:ext cx="5096464" cy="5055096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2827376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Opening and Closing Files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Renaming</a:t>
            </a:r>
            <a:r>
              <a:rPr lang="fr-FR" sz="2400" b="1" dirty="0">
                <a:solidFill>
                  <a:srgbClr val="3D2683"/>
                </a:solidFill>
              </a:rPr>
              <a:t> a file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Use the </a:t>
            </a:r>
            <a:r>
              <a:rPr lang="fr-FR" sz="2400" b="1" dirty="0" err="1">
                <a:solidFill>
                  <a:srgbClr val="3D2683"/>
                </a:solidFill>
              </a:rPr>
              <a:t>rename</a:t>
            </a:r>
            <a:r>
              <a:rPr lang="fr-FR" sz="2400" dirty="0"/>
              <a:t> </a:t>
            </a:r>
            <a:r>
              <a:rPr lang="fr-FR" sz="2400" dirty="0" err="1"/>
              <a:t>function</a:t>
            </a:r>
            <a:endParaRPr lang="fr-FR" sz="2400" dirty="0"/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 signature: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The parameters are the old name of the file and its new name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This function returns </a:t>
            </a:r>
            <a:r>
              <a:rPr lang="en-US" sz="2400" b="1" dirty="0">
                <a:solidFill>
                  <a:srgbClr val="3D2683"/>
                </a:solidFill>
              </a:rPr>
              <a:t>0</a:t>
            </a:r>
            <a:r>
              <a:rPr lang="en-US" sz="2400" dirty="0"/>
              <a:t> if it succeeded in renaming the file and </a:t>
            </a:r>
            <a:r>
              <a:rPr lang="en-US" sz="2400" b="1" dirty="0">
                <a:solidFill>
                  <a:srgbClr val="3D2683"/>
                </a:solidFill>
              </a:rPr>
              <a:t>-1</a:t>
            </a:r>
            <a:r>
              <a:rPr lang="en-US" sz="2400" dirty="0"/>
              <a:t> otherwise</a:t>
            </a:r>
          </a:p>
          <a:p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AD56A98-1385-473F-9EDB-20398ADB6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801" y="3769714"/>
            <a:ext cx="8591550" cy="419100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3870206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Opening and Closing Files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Renaming</a:t>
            </a:r>
            <a:r>
              <a:rPr lang="fr-FR" sz="2400" b="1" dirty="0">
                <a:solidFill>
                  <a:srgbClr val="3D2683"/>
                </a:solidFill>
              </a:rPr>
              <a:t> a file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8E42089-F05A-4462-9DDB-FAB840036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74384"/>
            <a:ext cx="2052794" cy="21735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92C405C-08C4-4AA4-A852-F28FD8767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3161157"/>
            <a:ext cx="6096000" cy="2266950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2591AAA-C234-4BDE-AD70-F1C4E745E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9871" y="4012055"/>
            <a:ext cx="2052794" cy="217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29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Opening and Closing Files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Removing</a:t>
            </a:r>
            <a:r>
              <a:rPr lang="fr-FR" sz="2400" b="1" dirty="0">
                <a:solidFill>
                  <a:srgbClr val="3D2683"/>
                </a:solidFill>
              </a:rPr>
              <a:t> a file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Use the </a:t>
            </a:r>
            <a:r>
              <a:rPr lang="fr-FR" sz="2400" b="1" dirty="0" err="1">
                <a:solidFill>
                  <a:srgbClr val="3D2683"/>
                </a:solidFill>
              </a:rPr>
              <a:t>remove</a:t>
            </a:r>
            <a:r>
              <a:rPr lang="fr-FR" sz="2400" dirty="0"/>
              <a:t> </a:t>
            </a:r>
            <a:r>
              <a:rPr lang="fr-FR" sz="2400" dirty="0" err="1"/>
              <a:t>function</a:t>
            </a:r>
            <a:endParaRPr lang="fr-FR" sz="2400" dirty="0"/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 signature: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The only parameter is the name of the file to delete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This function returns </a:t>
            </a:r>
            <a:r>
              <a:rPr lang="en-US" sz="2400" b="1" dirty="0">
                <a:solidFill>
                  <a:srgbClr val="3D2683"/>
                </a:solidFill>
              </a:rPr>
              <a:t>0</a:t>
            </a:r>
            <a:r>
              <a:rPr lang="en-US" sz="2400" dirty="0"/>
              <a:t> if it succeeded in removing the file and </a:t>
            </a:r>
            <a:r>
              <a:rPr lang="en-US" sz="2400" b="1" dirty="0">
                <a:solidFill>
                  <a:srgbClr val="3D2683"/>
                </a:solidFill>
              </a:rPr>
              <a:t>-1</a:t>
            </a:r>
            <a:r>
              <a:rPr lang="en-US" sz="2400" dirty="0"/>
              <a:t> otherwise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deletion is definitive, it is not a </a:t>
            </a:r>
            <a:r>
              <a:rPr lang="en-US" sz="2400" i="1" dirty="0"/>
              <a:t>move to the Recycle Bin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CA6EF44-00AC-4101-82D1-8A1F0B12A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563" y="3438124"/>
            <a:ext cx="4772025" cy="390525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155388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Opening and Closing Files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Removing</a:t>
            </a:r>
            <a:r>
              <a:rPr lang="fr-FR" sz="2400" b="1" dirty="0">
                <a:solidFill>
                  <a:srgbClr val="3D2683"/>
                </a:solidFill>
              </a:rPr>
              <a:t> a file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2591AAA-C234-4BDE-AD70-F1C4E745E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84" y="2122644"/>
            <a:ext cx="2052794" cy="217198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EA8986F-D85D-4CCB-A35F-147CBD93E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788" y="3109693"/>
            <a:ext cx="4219575" cy="2276475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8997471-DFCE-4FAA-8A4D-333647C00B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8265" y="4511611"/>
            <a:ext cx="1882902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83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85F6EC3E-E312-4720-9BC5-E818504BC37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1. Opening and Closing Files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8D9A7B-BE19-4D60-9DF1-745ADD8CC47E}"/>
              </a:ext>
            </a:extLst>
          </p:cNvPr>
          <p:cNvSpPr txBox="1"/>
          <p:nvPr/>
        </p:nvSpPr>
        <p:spPr>
          <a:xfrm>
            <a:off x="848837" y="1040410"/>
            <a:ext cx="1070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Questions</a:t>
            </a:r>
          </a:p>
        </p:txBody>
      </p:sp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54A150E1-2E20-4E6E-A171-318E6DCD2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3189" y="2053388"/>
            <a:ext cx="3665621" cy="366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18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que 5" descr="Stylo de calligraphie avec un remplissage uni">
            <a:extLst>
              <a:ext uri="{FF2B5EF4-FFF2-40B4-BE49-F238E27FC236}">
                <a16:creationId xmlns:a16="http://schemas.microsoft.com/office/drawing/2014/main" id="{359417BF-3634-499A-879A-425F21B3C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1978" y="5184590"/>
            <a:ext cx="914400" cy="91440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2. </a:t>
            </a:r>
            <a:r>
              <a:rPr lang="en-US" sz="5400" dirty="0">
                <a:solidFill>
                  <a:schemeClr val="bg1"/>
                </a:solidFill>
              </a:rPr>
              <a:t>Read and Write Operations</a:t>
            </a:r>
            <a:endParaRPr lang="fr-FR" sz="5400" dirty="0">
              <a:solidFill>
                <a:schemeClr val="bg1"/>
              </a:solidFill>
            </a:endParaRPr>
          </a:p>
          <a:p>
            <a:endParaRPr lang="fr-F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54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Read and Write Operations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Writing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To </a:t>
            </a:r>
            <a:r>
              <a:rPr lang="fr-FR" sz="2400" dirty="0" err="1"/>
              <a:t>write</a:t>
            </a:r>
            <a:r>
              <a:rPr lang="fr-FR" sz="2400" dirty="0"/>
              <a:t> a </a:t>
            </a:r>
            <a:r>
              <a:rPr lang="fr-FR" sz="2400" dirty="0" err="1"/>
              <a:t>character</a:t>
            </a:r>
            <a:r>
              <a:rPr lang="fr-FR" sz="2400" dirty="0"/>
              <a:t>, use the </a:t>
            </a:r>
            <a:r>
              <a:rPr lang="fr-FR" sz="2400" b="1" dirty="0" err="1">
                <a:solidFill>
                  <a:srgbClr val="3D2683"/>
                </a:solidFill>
              </a:rPr>
              <a:t>fputc</a:t>
            </a:r>
            <a:r>
              <a:rPr lang="fr-FR" sz="2400" dirty="0"/>
              <a:t> </a:t>
            </a:r>
            <a:r>
              <a:rPr lang="fr-FR" sz="2400" dirty="0" err="1"/>
              <a:t>function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 signature: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It takes as parameter the character to write, and a pointer to the file in which we want to write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The returned value is equal to the value of the written character or to </a:t>
            </a:r>
            <a:r>
              <a:rPr lang="en-US" sz="2400" b="1" dirty="0">
                <a:solidFill>
                  <a:srgbClr val="3D2683"/>
                </a:solidFill>
              </a:rPr>
              <a:t>EOF</a:t>
            </a:r>
            <a:r>
              <a:rPr lang="en-US" sz="2400" dirty="0"/>
              <a:t> in case of failure</a:t>
            </a:r>
          </a:p>
          <a:p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2EBDD34-3627-4283-A452-1941F2222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863" y="3749414"/>
            <a:ext cx="6067425" cy="381000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2213356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Read and Write Operations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Writing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failure causes can for example be an attempt to write in a closed file, or in a non-existent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therefore test the proper functioning of our 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pointer in parameter is obviously the pointer to the </a:t>
            </a:r>
            <a:r>
              <a:rPr lang="en-US" sz="2400" b="1" dirty="0">
                <a:solidFill>
                  <a:srgbClr val="3D2683"/>
                </a:solidFill>
              </a:rPr>
              <a:t>FILE</a:t>
            </a:r>
            <a:r>
              <a:rPr lang="en-US" sz="2400" dirty="0"/>
              <a:t> structure which has been returned by the </a:t>
            </a:r>
            <a:r>
              <a:rPr lang="en-US" sz="2400" b="1" dirty="0" err="1">
                <a:solidFill>
                  <a:srgbClr val="3D2683"/>
                </a:solidFill>
              </a:rPr>
              <a:t>fopen</a:t>
            </a:r>
            <a:r>
              <a:rPr lang="en-US" sz="2400" dirty="0"/>
              <a:t> function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10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que 5" descr="Menu avec un remplissage uni">
            <a:extLst>
              <a:ext uri="{FF2B5EF4-FFF2-40B4-BE49-F238E27FC236}">
                <a16:creationId xmlns:a16="http://schemas.microsoft.com/office/drawing/2014/main" id="{E13F7521-3887-48B5-BE61-2381EEED1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2554565"/>
            <a:ext cx="10515600" cy="2851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>
                <a:solidFill>
                  <a:schemeClr val="bg1"/>
                </a:solidFill>
              </a:rPr>
              <a:t>1. </a:t>
            </a:r>
            <a:r>
              <a:rPr lang="fr-FR" sz="2800" dirty="0" err="1">
                <a:solidFill>
                  <a:schemeClr val="bg1"/>
                </a:solidFill>
              </a:rPr>
              <a:t>Opening</a:t>
            </a:r>
            <a:r>
              <a:rPr lang="fr-FR" sz="2800" dirty="0">
                <a:solidFill>
                  <a:schemeClr val="bg1"/>
                </a:solidFill>
              </a:rPr>
              <a:t> and </a:t>
            </a:r>
            <a:r>
              <a:rPr lang="fr-FR" sz="2800" dirty="0" err="1">
                <a:solidFill>
                  <a:schemeClr val="bg1"/>
                </a:solidFill>
              </a:rPr>
              <a:t>Closing</a:t>
            </a:r>
            <a:r>
              <a:rPr lang="fr-FR" sz="2800" dirty="0">
                <a:solidFill>
                  <a:schemeClr val="bg1"/>
                </a:solidFill>
              </a:rPr>
              <a:t> Files</a:t>
            </a:r>
          </a:p>
          <a:p>
            <a:pPr marL="514350" indent="-514350">
              <a:buAutoNum type="arabicPeriod"/>
            </a:pPr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2. </a:t>
            </a:r>
            <a:r>
              <a:rPr lang="en-US" sz="2800" dirty="0">
                <a:solidFill>
                  <a:schemeClr val="bg1"/>
                </a:solidFill>
              </a:rPr>
              <a:t>Read and Write Operations</a:t>
            </a:r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19DB8DF-56A9-C146-8CC5-1A72BBF66B41}"/>
              </a:ext>
            </a:extLst>
          </p:cNvPr>
          <p:cNvSpPr txBox="1">
            <a:spLocks/>
          </p:cNvSpPr>
          <p:nvPr/>
        </p:nvSpPr>
        <p:spPr>
          <a:xfrm>
            <a:off x="4341566" y="412506"/>
            <a:ext cx="3496168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i="1" dirty="0">
                <a:solidFill>
                  <a:schemeClr val="bg1"/>
                </a:solidFill>
              </a:rPr>
              <a:t>Course Plan</a:t>
            </a:r>
          </a:p>
        </p:txBody>
      </p:sp>
    </p:spTree>
    <p:extLst>
      <p:ext uri="{BB962C8B-B14F-4D97-AF65-F5344CB8AC3E}">
        <p14:creationId xmlns:p14="http://schemas.microsoft.com/office/powerpoint/2010/main" val="2918982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Read and Write Operations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Writing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Writing is done at the </a:t>
            </a:r>
            <a:r>
              <a:rPr lang="en-US" sz="2400" b="1" dirty="0">
                <a:solidFill>
                  <a:srgbClr val="3D2683"/>
                </a:solidFill>
              </a:rPr>
              <a:t>current position </a:t>
            </a:r>
            <a:r>
              <a:rPr lang="en-US" sz="2400" dirty="0"/>
              <a:t>if the file was opened in </a:t>
            </a:r>
            <a:r>
              <a:rPr lang="en-US" sz="2400" b="1" dirty="0">
                <a:solidFill>
                  <a:srgbClr val="3D2683"/>
                </a:solidFill>
              </a:rPr>
              <a:t>write</a:t>
            </a:r>
            <a:r>
              <a:rPr lang="en-US" sz="2400" dirty="0"/>
              <a:t> mode, this position is incremented by 1 at the end of this operation (when opening, the current position is the beginning of the file)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Writing is done at the </a:t>
            </a:r>
            <a:r>
              <a:rPr lang="en-US" sz="2400" b="1" dirty="0">
                <a:solidFill>
                  <a:srgbClr val="3D2683"/>
                </a:solidFill>
              </a:rPr>
              <a:t>end</a:t>
            </a:r>
            <a:r>
              <a:rPr lang="en-US" sz="2400" dirty="0"/>
              <a:t> of the file if it was opened in </a:t>
            </a:r>
            <a:r>
              <a:rPr lang="en-US" sz="2400" b="1" dirty="0">
                <a:solidFill>
                  <a:srgbClr val="3D2683"/>
                </a:solidFill>
              </a:rPr>
              <a:t>append</a:t>
            </a:r>
            <a:r>
              <a:rPr lang="en-US" sz="2400" dirty="0"/>
              <a:t> mode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152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Read and Write Operations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Writing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6A12B3A-A297-4241-817E-571BFF19B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347" y="1871407"/>
            <a:ext cx="5362341" cy="4743274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8552588-9AC0-4CDE-98D0-7C1EFA0CE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601" y="4377128"/>
            <a:ext cx="2620179" cy="115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41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EED36199-7790-460C-B0A1-9C6BDFBF7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601" y="4401977"/>
            <a:ext cx="2365348" cy="124961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Read and Write Operations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Writing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D15D675-30C7-4579-B740-3935D7ABA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252" y="2351894"/>
            <a:ext cx="5363436" cy="4050467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3355039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6EE423E2-FDB2-4A79-BC8A-1D3D5326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601" y="4401977"/>
            <a:ext cx="2496563" cy="10614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26A095B-2385-4252-A005-86A437C7E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252" y="2233707"/>
            <a:ext cx="5363436" cy="4168654"/>
          </a:xfrm>
          <a:prstGeom prst="rect">
            <a:avLst/>
          </a:prstGeom>
          <a:ln>
            <a:solidFill>
              <a:srgbClr val="3D2683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Read and Write Operations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Writing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319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Writing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To </a:t>
            </a:r>
            <a:r>
              <a:rPr lang="fr-FR" sz="2400" dirty="0" err="1"/>
              <a:t>write</a:t>
            </a:r>
            <a:r>
              <a:rPr lang="fr-FR" sz="2400" dirty="0"/>
              <a:t> a string, use the </a:t>
            </a:r>
            <a:r>
              <a:rPr lang="fr-FR" sz="2400" b="1" dirty="0" err="1">
                <a:solidFill>
                  <a:srgbClr val="3D2683"/>
                </a:solidFill>
              </a:rPr>
              <a:t>fputs</a:t>
            </a:r>
            <a:r>
              <a:rPr lang="fr-FR" sz="2400" dirty="0"/>
              <a:t> </a:t>
            </a:r>
            <a:r>
              <a:rPr lang="fr-FR" sz="2400" dirty="0" err="1"/>
              <a:t>function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 signature: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It takes as parameter the string to write, and a pointer to the file in which we want to write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The returned value is equal to the written string or to </a:t>
            </a:r>
            <a:r>
              <a:rPr lang="en-US" sz="2400" b="1" dirty="0">
                <a:solidFill>
                  <a:srgbClr val="3D2683"/>
                </a:solidFill>
              </a:rPr>
              <a:t>EOF</a:t>
            </a:r>
            <a:r>
              <a:rPr lang="en-US" sz="2400" dirty="0"/>
              <a:t> in case of failure</a:t>
            </a:r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Writing is done the same way (as </a:t>
            </a:r>
            <a:r>
              <a:rPr lang="fr-FR" sz="2400" b="1" dirty="0" err="1">
                <a:solidFill>
                  <a:srgbClr val="3D2683"/>
                </a:solidFill>
              </a:rPr>
              <a:t>fputc</a:t>
            </a:r>
            <a:r>
              <a:rPr lang="fr-FR" sz="2400" dirty="0"/>
              <a:t>) </a:t>
            </a:r>
            <a:r>
              <a:rPr lang="en-US" sz="2400" dirty="0"/>
              <a:t>except that the position is incremented by the string size; the “</a:t>
            </a:r>
            <a:r>
              <a:rPr lang="en-US" sz="2400" b="1" dirty="0">
                <a:solidFill>
                  <a:srgbClr val="3D2683"/>
                </a:solidFill>
              </a:rPr>
              <a:t>\0</a:t>
            </a:r>
            <a:r>
              <a:rPr lang="en-US" sz="2400" dirty="0"/>
              <a:t>” terminal is not considered</a:t>
            </a:r>
          </a:p>
          <a:p>
            <a:endParaRPr lang="en-US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CABCBF-69BB-463C-B75A-398408340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3005840"/>
            <a:ext cx="7153275" cy="438150"/>
          </a:xfrm>
          <a:prstGeom prst="rect">
            <a:avLst/>
          </a:prstGeom>
          <a:ln>
            <a:solidFill>
              <a:srgbClr val="3D2683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Read and Write Operations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928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Writing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en-US" sz="24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Read and Write Operations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D8A15F7-AB1A-44E3-9D16-C3D7A7FC3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11" y="2004288"/>
            <a:ext cx="7803849" cy="3893710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3CE160D-B383-4C32-A3F0-5C2DEA881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472" y="5678071"/>
            <a:ext cx="3953528" cy="117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82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Writing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To </a:t>
            </a:r>
            <a:r>
              <a:rPr lang="fr-FR" sz="2400" dirty="0" err="1"/>
              <a:t>write</a:t>
            </a:r>
            <a:r>
              <a:rPr lang="fr-FR" sz="2400" dirty="0"/>
              <a:t> a </a:t>
            </a:r>
            <a:r>
              <a:rPr lang="fr-FR" sz="2400" dirty="0" err="1"/>
              <a:t>formatted</a:t>
            </a:r>
            <a:r>
              <a:rPr lang="fr-FR" sz="2400" dirty="0"/>
              <a:t> string, use the </a:t>
            </a:r>
            <a:r>
              <a:rPr lang="fr-FR" sz="2400" b="1" dirty="0" err="1">
                <a:solidFill>
                  <a:srgbClr val="3D2683"/>
                </a:solidFill>
              </a:rPr>
              <a:t>fprintf</a:t>
            </a:r>
            <a:r>
              <a:rPr lang="fr-FR" sz="2400" dirty="0"/>
              <a:t> </a:t>
            </a:r>
            <a:r>
              <a:rPr lang="fr-FR" sz="2400" dirty="0" err="1"/>
              <a:t>function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 signature: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It takes as parameter a pointer to the file in which we want to write, the formatted string to write, and the different values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The returned value is equal to the number of characters written or to </a:t>
            </a:r>
            <a:r>
              <a:rPr lang="en-US" sz="2400" b="1" dirty="0">
                <a:solidFill>
                  <a:srgbClr val="3D2683"/>
                </a:solidFill>
              </a:rPr>
              <a:t>EOF</a:t>
            </a:r>
            <a:r>
              <a:rPr lang="en-US" sz="2400" dirty="0"/>
              <a:t> in case of failure</a:t>
            </a:r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Writing is also done the same way (as </a:t>
            </a:r>
            <a:r>
              <a:rPr lang="fr-FR" sz="2400" b="1" dirty="0" err="1">
                <a:solidFill>
                  <a:srgbClr val="3D2683"/>
                </a:solidFill>
              </a:rPr>
              <a:t>fputs</a:t>
            </a:r>
            <a:r>
              <a:rPr lang="fr-FR" sz="2400" dirty="0"/>
              <a:t>) </a:t>
            </a:r>
            <a:r>
              <a:rPr lang="en-US" sz="2400" dirty="0"/>
              <a:t>and the position is incremented by the number of characters written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Read and Write Operations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1DF73CF-6FB2-4C73-B1DF-327E3D34A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3" y="2994026"/>
            <a:ext cx="12024360" cy="318469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1149082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Writing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en-US" sz="24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Read and Write Operations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8DFBE71-C2D7-4578-AEED-AF65D4493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95" y="1716539"/>
            <a:ext cx="6361405" cy="4311525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D2EC30B-D800-4EE1-A6D3-7EB6FCCF3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076" y="5678071"/>
            <a:ext cx="5412924" cy="117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99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Read and Write Operations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Reading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To </a:t>
            </a:r>
            <a:r>
              <a:rPr lang="fr-FR" sz="2400" dirty="0" err="1"/>
              <a:t>read</a:t>
            </a:r>
            <a:r>
              <a:rPr lang="fr-FR" sz="2400" dirty="0"/>
              <a:t> a </a:t>
            </a:r>
            <a:r>
              <a:rPr lang="fr-FR" sz="2400" dirty="0" err="1"/>
              <a:t>character</a:t>
            </a:r>
            <a:r>
              <a:rPr lang="fr-FR" sz="2400" dirty="0"/>
              <a:t>, use the </a:t>
            </a:r>
            <a:r>
              <a:rPr lang="fr-FR" sz="2400" b="1" dirty="0" err="1">
                <a:solidFill>
                  <a:srgbClr val="3D2683"/>
                </a:solidFill>
              </a:rPr>
              <a:t>fgetc</a:t>
            </a:r>
            <a:r>
              <a:rPr lang="fr-FR" sz="2400" dirty="0"/>
              <a:t> </a:t>
            </a:r>
            <a:r>
              <a:rPr lang="fr-FR" sz="2400" dirty="0" err="1"/>
              <a:t>function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 signature: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It takes as parameter the file in which we want to read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The returned value is equal to the value of the character or to </a:t>
            </a:r>
            <a:r>
              <a:rPr lang="en-US" sz="2400" b="1" dirty="0">
                <a:solidFill>
                  <a:srgbClr val="3D2683"/>
                </a:solidFill>
              </a:rPr>
              <a:t>EOF</a:t>
            </a:r>
            <a:r>
              <a:rPr lang="en-US" sz="2400" dirty="0"/>
              <a:t> in case of failure</a:t>
            </a:r>
          </a:p>
          <a:p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115CBA7-0A71-44CF-8532-806A8C6C1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587" y="3749414"/>
            <a:ext cx="3609975" cy="352425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2455550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Read and Write Operations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Reading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Reading is done at the </a:t>
            </a:r>
            <a:r>
              <a:rPr lang="en-US" sz="2400" b="1" dirty="0">
                <a:solidFill>
                  <a:srgbClr val="3D2683"/>
                </a:solidFill>
              </a:rPr>
              <a:t>current 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position is incremented by 1 at the end of this operation (when opening, the current position is the beginning of the file)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02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 descr="Recherche de dossiers avec un remplissage uni">
            <a:extLst>
              <a:ext uri="{FF2B5EF4-FFF2-40B4-BE49-F238E27FC236}">
                <a16:creationId xmlns:a16="http://schemas.microsoft.com/office/drawing/2014/main" id="{0B6A3CA2-67E9-4F7C-964A-41161427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5201" y="5219555"/>
            <a:ext cx="914400" cy="91440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1. </a:t>
            </a:r>
            <a:r>
              <a:rPr lang="fr-FR" sz="5400" dirty="0" err="1">
                <a:solidFill>
                  <a:schemeClr val="bg1"/>
                </a:solidFill>
              </a:rPr>
              <a:t>Opening</a:t>
            </a:r>
            <a:r>
              <a:rPr lang="fr-FR" sz="5400" dirty="0">
                <a:solidFill>
                  <a:schemeClr val="bg1"/>
                </a:solidFill>
              </a:rPr>
              <a:t> and </a:t>
            </a:r>
            <a:r>
              <a:rPr lang="fr-FR" sz="5400" dirty="0" err="1">
                <a:solidFill>
                  <a:schemeClr val="bg1"/>
                </a:solidFill>
              </a:rPr>
              <a:t>Closing</a:t>
            </a:r>
            <a:r>
              <a:rPr lang="fr-FR" sz="5400" dirty="0">
                <a:solidFill>
                  <a:schemeClr val="bg1"/>
                </a:solidFill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1118698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Read and Write Operations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Reading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A3C8E02-F49F-441B-9994-00673DD91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129" y="5641377"/>
            <a:ext cx="381000" cy="3524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C0DAD70-1D11-4C86-83FB-D3779EEB0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699" y="1742174"/>
            <a:ext cx="5496886" cy="4852300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1191775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Read and Write Operations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Reading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C8C49FB-F159-4309-8384-5709B7CB9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872" y="1640574"/>
            <a:ext cx="4673407" cy="4650573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87E73A-9839-42E3-B465-B8D5C02DC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850" y="6365701"/>
            <a:ext cx="97059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7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Reading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To </a:t>
            </a:r>
            <a:r>
              <a:rPr lang="fr-FR" sz="2400" dirty="0" err="1"/>
              <a:t>read</a:t>
            </a:r>
            <a:r>
              <a:rPr lang="fr-FR" sz="2400" dirty="0"/>
              <a:t> a string, use the </a:t>
            </a:r>
            <a:r>
              <a:rPr lang="fr-FR" sz="2400" b="1" dirty="0" err="1">
                <a:solidFill>
                  <a:srgbClr val="3D2683"/>
                </a:solidFill>
              </a:rPr>
              <a:t>fgets</a:t>
            </a:r>
            <a:r>
              <a:rPr lang="fr-FR" sz="2400" dirty="0"/>
              <a:t> </a:t>
            </a:r>
            <a:r>
              <a:rPr lang="fr-FR" sz="2400" dirty="0" err="1"/>
              <a:t>function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 signature: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It takes as parameter an array of char intended to receive the read string, an integer corresponding to the maximum </a:t>
            </a:r>
            <a:r>
              <a:rPr lang="en-US" sz="2400" b="1" dirty="0">
                <a:solidFill>
                  <a:srgbClr val="3D2683"/>
                </a:solidFill>
              </a:rPr>
              <a:t>number of characters to read + 1</a:t>
            </a:r>
            <a:r>
              <a:rPr lang="en-US" sz="2400" dirty="0"/>
              <a:t>, and a pointer to the file in which we want to read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The returned value is equal to the read string or to </a:t>
            </a:r>
            <a:r>
              <a:rPr lang="en-US" sz="2400" b="1" dirty="0">
                <a:solidFill>
                  <a:srgbClr val="3D2683"/>
                </a:solidFill>
              </a:rPr>
              <a:t>EOF</a:t>
            </a:r>
            <a:r>
              <a:rPr lang="en-US" sz="2400" dirty="0"/>
              <a:t> in case of failure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001753-75CC-4D24-AA20-A5029654A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113" y="3361010"/>
            <a:ext cx="8162925" cy="419100"/>
          </a:xfrm>
          <a:prstGeom prst="rect">
            <a:avLst/>
          </a:prstGeom>
          <a:ln>
            <a:solidFill>
              <a:srgbClr val="3D2683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Read and Write Operations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795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Reading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Reading is done the same way (as </a:t>
            </a:r>
            <a:r>
              <a:rPr lang="fr-FR" sz="2400" b="1" dirty="0" err="1">
                <a:solidFill>
                  <a:srgbClr val="3D2683"/>
                </a:solidFill>
              </a:rPr>
              <a:t>fgetc</a:t>
            </a:r>
            <a:r>
              <a:rPr lang="en-US" sz="2400" dirty="0"/>
              <a:t>) except that the position is incremented by the number of read characters: equal to </a:t>
            </a:r>
            <a:r>
              <a:rPr lang="en-US" sz="2400" b="1" dirty="0">
                <a:solidFill>
                  <a:srgbClr val="3D2683"/>
                </a:solidFill>
              </a:rPr>
              <a:t>length-1</a:t>
            </a:r>
            <a:r>
              <a:rPr lang="en-US" sz="2400" dirty="0"/>
              <a:t> or less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if we met “</a:t>
            </a:r>
            <a:r>
              <a:rPr lang="en-US" sz="2400" b="1" i="0" dirty="0">
                <a:solidFill>
                  <a:srgbClr val="3D2683"/>
                </a:solidFill>
                <a:effectLst/>
              </a:rPr>
              <a:t>\n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” or </a:t>
            </a:r>
            <a:r>
              <a:rPr lang="en-US" sz="2400" b="1" i="0" dirty="0">
                <a:solidFill>
                  <a:srgbClr val="3D2683"/>
                </a:solidFill>
                <a:effectLst/>
              </a:rPr>
              <a:t>EOF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we want to read 10 characters, </a:t>
            </a:r>
            <a:r>
              <a:rPr lang="en-US" sz="2400" b="1" dirty="0">
                <a:solidFill>
                  <a:srgbClr val="3D2683"/>
                </a:solidFill>
              </a:rPr>
              <a:t>length</a:t>
            </a:r>
            <a:r>
              <a:rPr lang="en-US" sz="2400" dirty="0"/>
              <a:t> must be set to 11, in order to leave a space for the “</a:t>
            </a:r>
            <a:r>
              <a:rPr lang="en-US" sz="2400" b="1" dirty="0">
                <a:solidFill>
                  <a:srgbClr val="3D2683"/>
                </a:solidFill>
              </a:rPr>
              <a:t>\0</a:t>
            </a:r>
            <a:r>
              <a:rPr lang="en-US" sz="2400" dirty="0"/>
              <a:t>” terminal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Read and Write Operations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648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Reading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Read and Write Operations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7C90ED5-C4E8-4FB5-854E-4648E8FC2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88" y="1743981"/>
            <a:ext cx="3432983" cy="14636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B94BB45-BE58-4612-AC65-733844A08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743" y="1907948"/>
            <a:ext cx="4339666" cy="4775743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5F54E18-172C-4CCC-87BC-9F1B85A02F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8387" y="5211081"/>
            <a:ext cx="16668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85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Reading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To </a:t>
            </a:r>
            <a:r>
              <a:rPr lang="fr-FR" sz="2400" dirty="0" err="1"/>
              <a:t>read</a:t>
            </a:r>
            <a:r>
              <a:rPr lang="fr-FR" sz="2400" dirty="0"/>
              <a:t> a </a:t>
            </a:r>
            <a:r>
              <a:rPr lang="fr-FR" sz="2400" dirty="0" err="1"/>
              <a:t>formatted</a:t>
            </a:r>
            <a:r>
              <a:rPr lang="fr-FR" sz="2400" dirty="0"/>
              <a:t> string, use the </a:t>
            </a:r>
            <a:r>
              <a:rPr lang="fr-FR" sz="2400" b="1" dirty="0" err="1">
                <a:solidFill>
                  <a:srgbClr val="3D2683"/>
                </a:solidFill>
              </a:rPr>
              <a:t>fscanf</a:t>
            </a:r>
            <a:r>
              <a:rPr lang="fr-FR" sz="2400" dirty="0"/>
              <a:t> </a:t>
            </a:r>
            <a:r>
              <a:rPr lang="fr-FR" sz="2400" dirty="0" err="1"/>
              <a:t>function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 signature: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It takes as parameter a pointer to the file in which we want to read, the formatted string to read, and the different variables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The returned value is equal to the number of characters read or to </a:t>
            </a:r>
            <a:r>
              <a:rPr lang="en-US" sz="2400" b="1" dirty="0">
                <a:solidFill>
                  <a:srgbClr val="3D2683"/>
                </a:solidFill>
              </a:rPr>
              <a:t>EOF</a:t>
            </a:r>
            <a:r>
              <a:rPr lang="en-US" sz="2400" dirty="0"/>
              <a:t> in case of failure</a:t>
            </a:r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Reading is also done the same way (as </a:t>
            </a:r>
            <a:r>
              <a:rPr lang="fr-FR" sz="2400" b="1" dirty="0" err="1">
                <a:solidFill>
                  <a:srgbClr val="3D2683"/>
                </a:solidFill>
              </a:rPr>
              <a:t>fgets</a:t>
            </a:r>
            <a:r>
              <a:rPr lang="fr-FR" sz="2400" dirty="0"/>
              <a:t>) </a:t>
            </a:r>
            <a:r>
              <a:rPr lang="en-US" sz="2400" dirty="0"/>
              <a:t>and the position is incremented by the number of characters read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Read and Write Operations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4D0B514-0683-4204-BB83-D423893C0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01" y="3008637"/>
            <a:ext cx="11563350" cy="400050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42136447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4D551D4-301F-4FBE-A89B-FEDE30E87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88" y="1743981"/>
            <a:ext cx="3480990" cy="106906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Reading</a:t>
            </a: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Read and Write Operations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0D01378-DBE3-41E7-ABDC-6C4E7C73F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598" y="2572249"/>
            <a:ext cx="6102803" cy="4111442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E6035CB-E926-4838-A68F-5752CE1EE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6549" y="5220606"/>
            <a:ext cx="5905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172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Moving in a file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Considering the previous operations, when a file has been opened, there is a pointer that indicates the current position in the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will be able to know its value, and modify it manually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D2683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Read and Write Operations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201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Moving in a file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To </a:t>
            </a:r>
            <a:r>
              <a:rPr lang="fr-FR" sz="2400" dirty="0" err="1"/>
              <a:t>get</a:t>
            </a:r>
            <a:r>
              <a:rPr lang="fr-FR" sz="2400" dirty="0"/>
              <a:t> the </a:t>
            </a:r>
            <a:r>
              <a:rPr lang="fr-FR" sz="2400" dirty="0" err="1"/>
              <a:t>current</a:t>
            </a:r>
            <a:r>
              <a:rPr lang="fr-FR" sz="2400" dirty="0"/>
              <a:t> position in the file, use the </a:t>
            </a:r>
            <a:r>
              <a:rPr lang="fr-FR" sz="2400" b="1" dirty="0" err="1">
                <a:solidFill>
                  <a:srgbClr val="3D2683"/>
                </a:solidFill>
              </a:rPr>
              <a:t>ftell</a:t>
            </a:r>
            <a:r>
              <a:rPr lang="fr-FR" sz="2400" dirty="0"/>
              <a:t> </a:t>
            </a:r>
            <a:r>
              <a:rPr lang="fr-FR" sz="2400" dirty="0" err="1"/>
              <a:t>function</a:t>
            </a:r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 signature: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It takes as parameter a pointer to the file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It returns the current value of the position indicator or </a:t>
            </a:r>
            <a:r>
              <a:rPr lang="en-US" sz="2400" b="1" dirty="0">
                <a:solidFill>
                  <a:srgbClr val="3D2683"/>
                </a:solidFill>
              </a:rPr>
              <a:t>-1</a:t>
            </a:r>
            <a:r>
              <a:rPr lang="en-US" sz="2400" dirty="0"/>
              <a:t> in case of failure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Read and Write Operations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B243D0E-7539-4FA4-B89C-F9D1C93D2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626" y="3758130"/>
            <a:ext cx="3771900" cy="361950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2073260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Moving in a file</a:t>
            </a: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Read and Write Operations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EC46B61-4867-4CE9-8AF8-08A2AC3D6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351" y="5626099"/>
            <a:ext cx="1838325" cy="8667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F8F0850-C31A-4533-8F79-7F9B1CE08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623" y="1758474"/>
            <a:ext cx="5624754" cy="4887776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B37C8B2-C442-4211-9F9E-9ACE6D1AB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207" y="1670334"/>
            <a:ext cx="2567442" cy="196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6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Opening and Closing Files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Overview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necessary to keep data in memory in a </a:t>
            </a:r>
            <a:r>
              <a:rPr lang="en-US" sz="2400" b="1" dirty="0">
                <a:solidFill>
                  <a:srgbClr val="3D2683"/>
                </a:solidFill>
              </a:rPr>
              <a:t>permanent</a:t>
            </a:r>
            <a:r>
              <a:rPr lang="en-US" sz="2400" dirty="0"/>
              <a:t>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the moment, our data is only available during the execution of the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file will thus be a support to keep a bulk of data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120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Moving in a file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To set the position in the file, use the </a:t>
            </a:r>
            <a:r>
              <a:rPr lang="fr-FR" sz="2400" b="1" dirty="0" err="1">
                <a:solidFill>
                  <a:srgbClr val="3D2683"/>
                </a:solidFill>
              </a:rPr>
              <a:t>fseek</a:t>
            </a:r>
            <a:r>
              <a:rPr lang="fr-FR" sz="2400" dirty="0"/>
              <a:t> </a:t>
            </a:r>
            <a:r>
              <a:rPr lang="fr-FR" sz="2400" dirty="0" err="1"/>
              <a:t>function</a:t>
            </a:r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 signature: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It takes as parameter a pointer to the file, an offset (positive or negative) from a reference position, and the reference position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It returns </a:t>
            </a:r>
            <a:r>
              <a:rPr lang="en-US" sz="2400" b="1" dirty="0">
                <a:solidFill>
                  <a:srgbClr val="3D2683"/>
                </a:solidFill>
              </a:rPr>
              <a:t>0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3D2683"/>
                </a:solidFill>
              </a:rPr>
              <a:t>-1</a:t>
            </a:r>
            <a:r>
              <a:rPr lang="en-US" sz="2400" dirty="0"/>
              <a:t> in case of failure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C7AD23B-B5EA-4B3D-8215-912F32DCA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3744069"/>
            <a:ext cx="7667625" cy="390525"/>
          </a:xfrm>
          <a:prstGeom prst="rect">
            <a:avLst/>
          </a:prstGeom>
          <a:ln>
            <a:solidFill>
              <a:srgbClr val="3D2683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Read and Write Operations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2217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Moving in a file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err="1">
                <a:solidFill>
                  <a:srgbClr val="3D2683"/>
                </a:solidFill>
              </a:rPr>
              <a:t>whence</a:t>
            </a:r>
            <a:r>
              <a:rPr lang="fr-FR" sz="2400" dirty="0"/>
              <a:t> constants:</a:t>
            </a:r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D2683"/>
              </a:solidFill>
            </a:endParaRP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b="1" dirty="0">
                <a:solidFill>
                  <a:srgbClr val="3D2683"/>
                </a:solidFill>
              </a:rPr>
              <a:t>SEEK_SET</a:t>
            </a:r>
            <a:r>
              <a:rPr lang="en-US" sz="2400" dirty="0"/>
              <a:t>: beginning of the file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b="1" dirty="0">
                <a:solidFill>
                  <a:srgbClr val="3D2683"/>
                </a:solidFill>
              </a:rPr>
              <a:t>SEEK_CUR</a:t>
            </a:r>
            <a:r>
              <a:rPr lang="en-US" sz="2400" dirty="0"/>
              <a:t>: current position of the file pointer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b="1" dirty="0">
                <a:solidFill>
                  <a:srgbClr val="3D2683"/>
                </a:solidFill>
              </a:rPr>
              <a:t>SEEK_END</a:t>
            </a:r>
            <a:r>
              <a:rPr lang="en-US" sz="2400" dirty="0"/>
              <a:t>: end of the file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Read and Write Operations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92471EE-75B8-417A-ACC3-19D7C173D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644" y="3429000"/>
            <a:ext cx="4032477" cy="327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081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A48AF697-4C5E-4458-8A87-6DE8CD5C8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33" y="4912700"/>
            <a:ext cx="1838325" cy="173355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Moving in a file</a:t>
            </a: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Read and Write Operations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B37C8B2-C442-4211-9F9E-9ACE6D1AB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07" y="1670334"/>
            <a:ext cx="2567442" cy="19647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67F714E-220A-493F-BE4A-5598DBBA0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9833" y="1615993"/>
            <a:ext cx="4712334" cy="5030257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32781200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Moving in a file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go back to the beginning of the file</a:t>
            </a:r>
            <a:r>
              <a:rPr lang="fr-FR" sz="2400" dirty="0"/>
              <a:t>, </a:t>
            </a:r>
            <a:r>
              <a:rPr lang="fr-FR" sz="2400" dirty="0" err="1"/>
              <a:t>you</a:t>
            </a:r>
            <a:r>
              <a:rPr lang="fr-FR" sz="2400" dirty="0"/>
              <a:t> can </a:t>
            </a:r>
            <a:r>
              <a:rPr lang="fr-FR" sz="2400" dirty="0" err="1"/>
              <a:t>also</a:t>
            </a:r>
            <a:r>
              <a:rPr lang="fr-FR" sz="2400" dirty="0"/>
              <a:t> use the </a:t>
            </a:r>
            <a:r>
              <a:rPr lang="fr-FR" sz="2400" b="1" dirty="0" err="1">
                <a:solidFill>
                  <a:srgbClr val="3D2683"/>
                </a:solidFill>
              </a:rPr>
              <a:t>rewind</a:t>
            </a:r>
            <a:r>
              <a:rPr lang="fr-FR" sz="2400" dirty="0"/>
              <a:t> </a:t>
            </a:r>
            <a:r>
              <a:rPr lang="fr-FR" sz="2400" dirty="0" err="1"/>
              <a:t>function</a:t>
            </a:r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 signature: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It takes as parameter a pointer to the file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Unlike the </a:t>
            </a:r>
            <a:r>
              <a:rPr lang="en-US" sz="2400" b="1" dirty="0" err="1">
                <a:solidFill>
                  <a:srgbClr val="3D2683"/>
                </a:solidFill>
              </a:rPr>
              <a:t>fseek</a:t>
            </a:r>
            <a:r>
              <a:rPr lang="en-US" sz="2400" dirty="0"/>
              <a:t> function used with </a:t>
            </a:r>
            <a:r>
              <a:rPr lang="en-US" sz="2400" b="1" dirty="0">
                <a:solidFill>
                  <a:srgbClr val="3D2683"/>
                </a:solidFill>
              </a:rPr>
              <a:t>SEEK_SET</a:t>
            </a:r>
            <a:r>
              <a:rPr lang="en-US" sz="2400" dirty="0"/>
              <a:t>, it does not return any value and therefore cannot be tested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Read and Write Operations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4F69205-F0D3-4185-BB66-88FF8A20B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611" y="3768851"/>
            <a:ext cx="3914775" cy="323850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2017741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85F6EC3E-E312-4720-9BC5-E818504BC37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2. Read and Write Operations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8D9A7B-BE19-4D60-9DF1-745ADD8CC47E}"/>
              </a:ext>
            </a:extLst>
          </p:cNvPr>
          <p:cNvSpPr txBox="1"/>
          <p:nvPr/>
        </p:nvSpPr>
        <p:spPr>
          <a:xfrm>
            <a:off x="848837" y="1040410"/>
            <a:ext cx="1070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Questions</a:t>
            </a:r>
          </a:p>
        </p:txBody>
      </p:sp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54A150E1-2E20-4E6E-A171-318E6DCD2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3189" y="2053388"/>
            <a:ext cx="3665621" cy="366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010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76B8DA83-B860-924D-B9FE-FE02FD8A3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5983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Thank you for your attention</a:t>
            </a:r>
            <a:endParaRPr lang="fr-FR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A1A31C-D020-0B43-A654-BC830BBC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200" y="5454000"/>
            <a:ext cx="1080000" cy="1080000"/>
          </a:xfrm>
          <a:prstGeom prst="rect">
            <a:avLst/>
          </a:prstGeom>
        </p:spPr>
      </p:pic>
      <p:pic>
        <p:nvPicPr>
          <p:cNvPr id="4" name="Graphique 3" descr="Drapeau de course contour">
            <a:extLst>
              <a:ext uri="{FF2B5EF4-FFF2-40B4-BE49-F238E27FC236}">
                <a16:creationId xmlns:a16="http://schemas.microsoft.com/office/drawing/2014/main" id="{AF04FBE9-E978-430E-A789-A6C91CDF8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5400" y="2244783"/>
            <a:ext cx="1981200" cy="198120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49183F03-51EF-4212-ACB1-9629761DBEC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C Developer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B370E4-D19E-4DFE-925D-B92A70C75772}"/>
              </a:ext>
            </a:extLst>
          </p:cNvPr>
          <p:cNvSpPr txBox="1"/>
          <p:nvPr/>
        </p:nvSpPr>
        <p:spPr>
          <a:xfrm>
            <a:off x="848837" y="1040410"/>
            <a:ext cx="1070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File Handling</a:t>
            </a:r>
          </a:p>
        </p:txBody>
      </p:sp>
    </p:spTree>
    <p:extLst>
      <p:ext uri="{BB962C8B-B14F-4D97-AF65-F5344CB8AC3E}">
        <p14:creationId xmlns:p14="http://schemas.microsoft.com/office/powerpoint/2010/main" val="333993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Opening and Closing Files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Overview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D2683"/>
                </a:solidFill>
              </a:rPr>
              <a:t>Text file</a:t>
            </a:r>
            <a:r>
              <a:rPr lang="en-US" sz="2400" dirty="0"/>
              <a:t>: representation of a file as a sequence of lines, each composed of a certain number of characters and terminated by “</a:t>
            </a:r>
            <a:r>
              <a:rPr lang="en-US" sz="2400" b="1" dirty="0">
                <a:solidFill>
                  <a:srgbClr val="3D2683"/>
                </a:solidFill>
              </a:rPr>
              <a:t>\n</a:t>
            </a:r>
            <a:r>
              <a:rPr lang="en-US" sz="2400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D2683"/>
                </a:solidFill>
              </a:rPr>
              <a:t>Binary file</a:t>
            </a:r>
            <a:r>
              <a:rPr lang="en-US" sz="2400" dirty="0"/>
              <a:t>: sequence of bytes, which can represent all kinds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11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Opening and Closing Files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Overview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program does not read/write its information directly from/to the file: it passes through a </a:t>
            </a:r>
            <a:r>
              <a:rPr lang="en-US" sz="2400" b="1" dirty="0">
                <a:solidFill>
                  <a:srgbClr val="3D2683"/>
                </a:solidFill>
              </a:rPr>
              <a:t>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buffer is emptied automatically when it is full, or when it contains the character “</a:t>
            </a:r>
            <a:r>
              <a:rPr lang="en-US" sz="2400" b="1" dirty="0">
                <a:solidFill>
                  <a:srgbClr val="3D2683"/>
                </a:solidFill>
              </a:rPr>
              <a:t>\n</a:t>
            </a:r>
            <a:r>
              <a:rPr lang="en-US" sz="2400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can be explicitly dumped with the </a:t>
            </a:r>
            <a:r>
              <a:rPr lang="en-US" sz="2400" b="1" dirty="0" err="1">
                <a:solidFill>
                  <a:srgbClr val="3D2683"/>
                </a:solidFill>
              </a:rPr>
              <a:t>fflush</a:t>
            </a:r>
            <a:r>
              <a:rPr lang="en-US" sz="2400" dirty="0"/>
              <a:t> function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B521BF7-1080-4D09-A265-62E94379A770}"/>
              </a:ext>
            </a:extLst>
          </p:cNvPr>
          <p:cNvSpPr txBox="1"/>
          <p:nvPr/>
        </p:nvSpPr>
        <p:spPr>
          <a:xfrm>
            <a:off x="8185212" y="1368250"/>
            <a:ext cx="2521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#include &lt;</a:t>
            </a:r>
            <a:r>
              <a:rPr lang="fr-FR" sz="2400" b="1" dirty="0" err="1">
                <a:solidFill>
                  <a:srgbClr val="3D2683"/>
                </a:solidFill>
              </a:rPr>
              <a:t>stdio.h</a:t>
            </a:r>
            <a:r>
              <a:rPr lang="fr-FR" sz="2400" b="1" dirty="0">
                <a:solidFill>
                  <a:srgbClr val="3D2683"/>
                </a:solidFill>
              </a:rPr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989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Opening and Closing Files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Overview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memory location of the input/output buffer of a file is given by a variable of </a:t>
            </a:r>
            <a:r>
              <a:rPr lang="en-US" sz="2400" b="1" dirty="0">
                <a:solidFill>
                  <a:srgbClr val="3D2683"/>
                </a:solidFill>
              </a:rPr>
              <a:t>FILE</a:t>
            </a:r>
            <a:r>
              <a:rPr lang="en-US" sz="2400" dirty="0"/>
              <a:t> type.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a structure defined in </a:t>
            </a:r>
            <a:r>
              <a:rPr lang="en-US" sz="2400" b="1" dirty="0" err="1">
                <a:solidFill>
                  <a:srgbClr val="3D2683"/>
                </a:solidFill>
              </a:rPr>
              <a:t>stdio.h</a:t>
            </a:r>
            <a:endParaRPr lang="en-US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F8A2C4D-5D08-4D1E-81C9-A9D3F12C4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501" y="3973720"/>
            <a:ext cx="2724150" cy="2238375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115801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Opening and Closing Files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Overview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access a file, we declare a pointer to the </a:t>
            </a:r>
            <a:r>
              <a:rPr lang="en-US" sz="2400" b="1" dirty="0">
                <a:solidFill>
                  <a:srgbClr val="3D2683"/>
                </a:solidFill>
              </a:rPr>
              <a:t>FILE</a:t>
            </a:r>
            <a:r>
              <a:rPr lang="en-US" sz="2400" dirty="0"/>
              <a:t>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function to open a file will assign to this pointer the address of a variable of </a:t>
            </a:r>
            <a:r>
              <a:rPr lang="en-US" sz="2400" b="1" dirty="0">
                <a:solidFill>
                  <a:srgbClr val="3D2683"/>
                </a:solidFill>
              </a:rPr>
              <a:t>FILE</a:t>
            </a:r>
            <a:r>
              <a:rPr lang="en-US" sz="2400" dirty="0"/>
              <a:t> type containing information about the file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4546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10655</TotalTime>
  <Words>2127</Words>
  <Application>Microsoft Office PowerPoint</Application>
  <PresentationFormat>Grand écran</PresentationFormat>
  <Paragraphs>412</Paragraphs>
  <Slides>55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Wingdings</vt:lpstr>
      <vt:lpstr>Thème Office</vt:lpstr>
      <vt:lpstr>C Developer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benjamin.labastie@supinfo.com</dc:creator>
  <cp:lastModifiedBy>Benjamin Labastie</cp:lastModifiedBy>
  <cp:revision>570</cp:revision>
  <dcterms:created xsi:type="dcterms:W3CDTF">2021-02-04T09:09:06Z</dcterms:created>
  <dcterms:modified xsi:type="dcterms:W3CDTF">2021-07-26T22:49:17Z</dcterms:modified>
</cp:coreProperties>
</file>