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57" r:id="rId3"/>
    <p:sldId id="270" r:id="rId4"/>
    <p:sldId id="267" r:id="rId5"/>
    <p:sldId id="271" r:id="rId6"/>
    <p:sldId id="562" r:id="rId7"/>
    <p:sldId id="563" r:id="rId8"/>
    <p:sldId id="564" r:id="rId9"/>
    <p:sldId id="565" r:id="rId10"/>
    <p:sldId id="568" r:id="rId11"/>
    <p:sldId id="567" r:id="rId12"/>
    <p:sldId id="566" r:id="rId13"/>
    <p:sldId id="569" r:id="rId14"/>
    <p:sldId id="573" r:id="rId15"/>
    <p:sldId id="574" r:id="rId16"/>
    <p:sldId id="575" r:id="rId17"/>
    <p:sldId id="576" r:id="rId18"/>
    <p:sldId id="577" r:id="rId19"/>
    <p:sldId id="578" r:id="rId20"/>
    <p:sldId id="580" r:id="rId21"/>
    <p:sldId id="579" r:id="rId22"/>
    <p:sldId id="581" r:id="rId23"/>
    <p:sldId id="582" r:id="rId24"/>
    <p:sldId id="583" r:id="rId25"/>
    <p:sldId id="584" r:id="rId26"/>
    <p:sldId id="585" r:id="rId27"/>
    <p:sldId id="586" r:id="rId28"/>
    <p:sldId id="587" r:id="rId29"/>
    <p:sldId id="588" r:id="rId30"/>
    <p:sldId id="589" r:id="rId31"/>
    <p:sldId id="590" r:id="rId32"/>
    <p:sldId id="591" r:id="rId33"/>
    <p:sldId id="593" r:id="rId34"/>
    <p:sldId id="592" r:id="rId35"/>
    <p:sldId id="594" r:id="rId36"/>
    <p:sldId id="595" r:id="rId37"/>
    <p:sldId id="596" r:id="rId38"/>
    <p:sldId id="598" r:id="rId39"/>
    <p:sldId id="599" r:id="rId40"/>
    <p:sldId id="600" r:id="rId41"/>
    <p:sldId id="601" r:id="rId42"/>
    <p:sldId id="369" r:id="rId43"/>
    <p:sldId id="278" r:id="rId44"/>
    <p:sldId id="279" r:id="rId45"/>
    <p:sldId id="534" r:id="rId46"/>
    <p:sldId id="602" r:id="rId47"/>
    <p:sldId id="603" r:id="rId48"/>
    <p:sldId id="604" r:id="rId49"/>
    <p:sldId id="606" r:id="rId50"/>
    <p:sldId id="608" r:id="rId51"/>
    <p:sldId id="609" r:id="rId52"/>
    <p:sldId id="610" r:id="rId53"/>
    <p:sldId id="607" r:id="rId54"/>
    <p:sldId id="611" r:id="rId55"/>
    <p:sldId id="612" r:id="rId56"/>
    <p:sldId id="619" r:id="rId57"/>
    <p:sldId id="620" r:id="rId58"/>
    <p:sldId id="613" r:id="rId59"/>
    <p:sldId id="614" r:id="rId60"/>
    <p:sldId id="615" r:id="rId61"/>
    <p:sldId id="616" r:id="rId62"/>
    <p:sldId id="617" r:id="rId63"/>
    <p:sldId id="618" r:id="rId64"/>
    <p:sldId id="621" r:id="rId65"/>
    <p:sldId id="622" r:id="rId66"/>
    <p:sldId id="433" r:id="rId67"/>
    <p:sldId id="304" r:id="rId6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2683"/>
    <a:srgbClr val="0000A0"/>
    <a:srgbClr val="F000F0"/>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4947" autoAdjust="0"/>
  </p:normalViewPr>
  <p:slideViewPr>
    <p:cSldViewPr snapToGrid="0" snapToObjects="1">
      <p:cViewPr varScale="1">
        <p:scale>
          <a:sx n="108" d="100"/>
          <a:sy n="108" d="100"/>
        </p:scale>
        <p:origin x="1122" y="1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44D0C-1CB1-E645-87B8-5887239B9ECD}" type="datetimeFigureOut">
              <a:rPr lang="fr-FR" smtClean="0"/>
              <a:t>27/07/2021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A1237-63C0-2149-90AD-33FFCF7C8578}" type="slidenum">
              <a:rPr lang="fr-FR" smtClean="0"/>
              <a:t>‹N°›</a:t>
            </a:fld>
            <a:endParaRPr lang="fr-FR"/>
          </a:p>
        </p:txBody>
      </p:sp>
    </p:spTree>
    <p:extLst>
      <p:ext uri="{BB962C8B-B14F-4D97-AF65-F5344CB8AC3E}">
        <p14:creationId xmlns:p14="http://schemas.microsoft.com/office/powerpoint/2010/main" val="77776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a:t>
            </a:fld>
            <a:endParaRPr lang="fr-FR"/>
          </a:p>
        </p:txBody>
      </p:sp>
    </p:spTree>
    <p:extLst>
      <p:ext uri="{BB962C8B-B14F-4D97-AF65-F5344CB8AC3E}">
        <p14:creationId xmlns:p14="http://schemas.microsoft.com/office/powerpoint/2010/main" val="105173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27</a:t>
            </a:fld>
            <a:endParaRPr lang="fr-FR"/>
          </a:p>
        </p:txBody>
      </p:sp>
    </p:spTree>
    <p:extLst>
      <p:ext uri="{BB962C8B-B14F-4D97-AF65-F5344CB8AC3E}">
        <p14:creationId xmlns:p14="http://schemas.microsoft.com/office/powerpoint/2010/main" val="81512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28</a:t>
            </a:fld>
            <a:endParaRPr lang="fr-FR"/>
          </a:p>
        </p:txBody>
      </p:sp>
    </p:spTree>
    <p:extLst>
      <p:ext uri="{BB962C8B-B14F-4D97-AF65-F5344CB8AC3E}">
        <p14:creationId xmlns:p14="http://schemas.microsoft.com/office/powerpoint/2010/main" val="1659822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29</a:t>
            </a:fld>
            <a:endParaRPr lang="fr-FR"/>
          </a:p>
        </p:txBody>
      </p:sp>
    </p:spTree>
    <p:extLst>
      <p:ext uri="{BB962C8B-B14F-4D97-AF65-F5344CB8AC3E}">
        <p14:creationId xmlns:p14="http://schemas.microsoft.com/office/powerpoint/2010/main" val="1192588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30</a:t>
            </a:fld>
            <a:endParaRPr lang="fr-FR"/>
          </a:p>
        </p:txBody>
      </p:sp>
    </p:spTree>
    <p:extLst>
      <p:ext uri="{BB962C8B-B14F-4D97-AF65-F5344CB8AC3E}">
        <p14:creationId xmlns:p14="http://schemas.microsoft.com/office/powerpoint/2010/main" val="123631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31</a:t>
            </a:fld>
            <a:endParaRPr lang="fr-FR"/>
          </a:p>
        </p:txBody>
      </p:sp>
    </p:spTree>
    <p:extLst>
      <p:ext uri="{BB962C8B-B14F-4D97-AF65-F5344CB8AC3E}">
        <p14:creationId xmlns:p14="http://schemas.microsoft.com/office/powerpoint/2010/main" val="155946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32</a:t>
            </a:fld>
            <a:endParaRPr lang="fr-FR"/>
          </a:p>
        </p:txBody>
      </p:sp>
    </p:spTree>
    <p:extLst>
      <p:ext uri="{BB962C8B-B14F-4D97-AF65-F5344CB8AC3E}">
        <p14:creationId xmlns:p14="http://schemas.microsoft.com/office/powerpoint/2010/main" val="3496231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33</a:t>
            </a:fld>
            <a:endParaRPr lang="fr-FR"/>
          </a:p>
        </p:txBody>
      </p:sp>
    </p:spTree>
    <p:extLst>
      <p:ext uri="{BB962C8B-B14F-4D97-AF65-F5344CB8AC3E}">
        <p14:creationId xmlns:p14="http://schemas.microsoft.com/office/powerpoint/2010/main" val="1691491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34</a:t>
            </a:fld>
            <a:endParaRPr lang="fr-FR"/>
          </a:p>
        </p:txBody>
      </p:sp>
    </p:spTree>
    <p:extLst>
      <p:ext uri="{BB962C8B-B14F-4D97-AF65-F5344CB8AC3E}">
        <p14:creationId xmlns:p14="http://schemas.microsoft.com/office/powerpoint/2010/main" val="2902649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35</a:t>
            </a:fld>
            <a:endParaRPr lang="fr-FR"/>
          </a:p>
        </p:txBody>
      </p:sp>
    </p:spTree>
    <p:extLst>
      <p:ext uri="{BB962C8B-B14F-4D97-AF65-F5344CB8AC3E}">
        <p14:creationId xmlns:p14="http://schemas.microsoft.com/office/powerpoint/2010/main" val="3114447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36</a:t>
            </a:fld>
            <a:endParaRPr lang="fr-FR"/>
          </a:p>
        </p:txBody>
      </p:sp>
    </p:spTree>
    <p:extLst>
      <p:ext uri="{BB962C8B-B14F-4D97-AF65-F5344CB8AC3E}">
        <p14:creationId xmlns:p14="http://schemas.microsoft.com/office/powerpoint/2010/main" val="713477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Source: https://realpython.com/python-sockets/</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7</a:t>
            </a:fld>
            <a:endParaRPr lang="fr-FR"/>
          </a:p>
        </p:txBody>
      </p:sp>
    </p:spTree>
    <p:extLst>
      <p:ext uri="{BB962C8B-B14F-4D97-AF65-F5344CB8AC3E}">
        <p14:creationId xmlns:p14="http://schemas.microsoft.com/office/powerpoint/2010/main" val="34944467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37</a:t>
            </a:fld>
            <a:endParaRPr lang="fr-FR"/>
          </a:p>
        </p:txBody>
      </p:sp>
    </p:spTree>
    <p:extLst>
      <p:ext uri="{BB962C8B-B14F-4D97-AF65-F5344CB8AC3E}">
        <p14:creationId xmlns:p14="http://schemas.microsoft.com/office/powerpoint/2010/main" val="2273233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Take </a:t>
            </a:r>
            <a:r>
              <a:rPr lang="en-US" b="1" dirty="0"/>
              <a:t>sock+1 </a:t>
            </a:r>
            <a:r>
              <a:rPr lang="en-US" dirty="0"/>
              <a:t>to have all open sockets</a:t>
            </a: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38</a:t>
            </a:fld>
            <a:endParaRPr lang="fr-FR"/>
          </a:p>
        </p:txBody>
      </p:sp>
    </p:spTree>
    <p:extLst>
      <p:ext uri="{BB962C8B-B14F-4D97-AF65-F5344CB8AC3E}">
        <p14:creationId xmlns:p14="http://schemas.microsoft.com/office/powerpoint/2010/main" val="2260236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39</a:t>
            </a:fld>
            <a:endParaRPr lang="fr-FR"/>
          </a:p>
        </p:txBody>
      </p:sp>
    </p:spTree>
    <p:extLst>
      <p:ext uri="{BB962C8B-B14F-4D97-AF65-F5344CB8AC3E}">
        <p14:creationId xmlns:p14="http://schemas.microsoft.com/office/powerpoint/2010/main" val="1078263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40</a:t>
            </a:fld>
            <a:endParaRPr lang="fr-FR"/>
          </a:p>
        </p:txBody>
      </p:sp>
    </p:spTree>
    <p:extLst>
      <p:ext uri="{BB962C8B-B14F-4D97-AF65-F5344CB8AC3E}">
        <p14:creationId xmlns:p14="http://schemas.microsoft.com/office/powerpoint/2010/main" val="1638228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41</a:t>
            </a:fld>
            <a:endParaRPr lang="fr-FR"/>
          </a:p>
        </p:txBody>
      </p:sp>
    </p:spTree>
    <p:extLst>
      <p:ext uri="{BB962C8B-B14F-4D97-AF65-F5344CB8AC3E}">
        <p14:creationId xmlns:p14="http://schemas.microsoft.com/office/powerpoint/2010/main" val="40069769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endParaRPr lang="en-US" b="0" i="0" dirty="0">
              <a:solidFill>
                <a:srgbClr val="000000"/>
              </a:solidFill>
              <a:effectLst/>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42</a:t>
            </a:fld>
            <a:endParaRPr lang="fr-FR"/>
          </a:p>
        </p:txBody>
      </p:sp>
    </p:spTree>
    <p:extLst>
      <p:ext uri="{BB962C8B-B14F-4D97-AF65-F5344CB8AC3E}">
        <p14:creationId xmlns:p14="http://schemas.microsoft.com/office/powerpoint/2010/main" val="1048148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Source: https://www.umontreal.ca/ C++</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45</a:t>
            </a:fld>
            <a:endParaRPr lang="fr-FR"/>
          </a:p>
        </p:txBody>
      </p:sp>
    </p:spTree>
    <p:extLst>
      <p:ext uri="{BB962C8B-B14F-4D97-AF65-F5344CB8AC3E}">
        <p14:creationId xmlns:p14="http://schemas.microsoft.com/office/powerpoint/2010/main" val="1642437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t>Source: https://afteracademy.com/</a:t>
            </a: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56</a:t>
            </a:fld>
            <a:endParaRPr lang="fr-FR"/>
          </a:p>
        </p:txBody>
      </p:sp>
    </p:spTree>
    <p:extLst>
      <p:ext uri="{BB962C8B-B14F-4D97-AF65-F5344CB8AC3E}">
        <p14:creationId xmlns:p14="http://schemas.microsoft.com/office/powerpoint/2010/main" val="26404697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endParaRPr lang="en-US" b="0" i="0" dirty="0">
              <a:solidFill>
                <a:srgbClr val="000000"/>
              </a:solidFill>
              <a:effectLst/>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65</a:t>
            </a:fld>
            <a:endParaRPr lang="fr-FR"/>
          </a:p>
        </p:txBody>
      </p:sp>
    </p:spTree>
    <p:extLst>
      <p:ext uri="{BB962C8B-B14F-4D97-AF65-F5344CB8AC3E}">
        <p14:creationId xmlns:p14="http://schemas.microsoft.com/office/powerpoint/2010/main" val="2834721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67</a:t>
            </a:fld>
            <a:endParaRPr lang="fr-FR"/>
          </a:p>
        </p:txBody>
      </p:sp>
    </p:spTree>
    <p:extLst>
      <p:ext uri="{BB962C8B-B14F-4D97-AF65-F5344CB8AC3E}">
        <p14:creationId xmlns:p14="http://schemas.microsoft.com/office/powerpoint/2010/main" val="160409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t>sizeof</a:t>
            </a:r>
            <a:r>
              <a:rPr lang="fr-FR" b="1" dirty="0"/>
              <a:t>(</a:t>
            </a:r>
            <a:r>
              <a:rPr lang="fr-FR" b="1" dirty="0" err="1"/>
              <a:t>buff</a:t>
            </a:r>
            <a:r>
              <a:rPr lang="fr-FR" b="1" dirty="0"/>
              <a:t>)-1 </a:t>
            </a:r>
            <a:r>
              <a:rPr lang="fr-FR" dirty="0"/>
              <a:t>to </a:t>
            </a:r>
            <a:r>
              <a:rPr lang="fr-FR" dirty="0" err="1"/>
              <a:t>remove</a:t>
            </a:r>
            <a:r>
              <a:rPr lang="fr-FR" baseline="0" dirty="0"/>
              <a:t> </a:t>
            </a:r>
            <a:r>
              <a:rPr lang="en-US" sz="1200" dirty="0"/>
              <a:t>“</a:t>
            </a:r>
            <a:r>
              <a:rPr lang="fr-FR" b="1" baseline="0" dirty="0"/>
              <a:t>\0</a:t>
            </a:r>
            <a:r>
              <a:rPr lang="en-US" sz="1200" dirty="0"/>
              <a:t>”</a:t>
            </a: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20</a:t>
            </a:fld>
            <a:endParaRPr lang="fr-FR"/>
          </a:p>
        </p:txBody>
      </p:sp>
    </p:spTree>
    <p:extLst>
      <p:ext uri="{BB962C8B-B14F-4D97-AF65-F5344CB8AC3E}">
        <p14:creationId xmlns:p14="http://schemas.microsoft.com/office/powerpoint/2010/main" val="234264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err="1"/>
              <a:t>sizeof</a:t>
            </a:r>
            <a:r>
              <a:rPr lang="fr-FR" b="1" dirty="0"/>
              <a:t>(</a:t>
            </a:r>
            <a:r>
              <a:rPr lang="fr-FR" b="1" dirty="0" err="1"/>
              <a:t>buff</a:t>
            </a:r>
            <a:r>
              <a:rPr lang="fr-FR" b="1" dirty="0"/>
              <a:t>)-1 </a:t>
            </a:r>
            <a:r>
              <a:rPr lang="fr-FR" dirty="0"/>
              <a:t>to </a:t>
            </a:r>
            <a:r>
              <a:rPr lang="fr-FR" dirty="0" err="1"/>
              <a:t>remove</a:t>
            </a:r>
            <a:r>
              <a:rPr lang="fr-FR" baseline="0" dirty="0"/>
              <a:t> </a:t>
            </a:r>
            <a:r>
              <a:rPr lang="en-US" sz="1200" dirty="0"/>
              <a:t>“</a:t>
            </a:r>
            <a:r>
              <a:rPr lang="fr-FR" b="1" baseline="0" dirty="0"/>
              <a:t>\0</a:t>
            </a:r>
            <a:r>
              <a:rPr lang="en-US" sz="1200" dirty="0"/>
              <a:t>”</a:t>
            </a: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21</a:t>
            </a:fld>
            <a:endParaRPr lang="fr-FR"/>
          </a:p>
        </p:txBody>
      </p:sp>
    </p:spTree>
    <p:extLst>
      <p:ext uri="{BB962C8B-B14F-4D97-AF65-F5344CB8AC3E}">
        <p14:creationId xmlns:p14="http://schemas.microsoft.com/office/powerpoint/2010/main" val="126303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22</a:t>
            </a:fld>
            <a:endParaRPr lang="fr-FR"/>
          </a:p>
        </p:txBody>
      </p:sp>
    </p:spTree>
    <p:extLst>
      <p:ext uri="{BB962C8B-B14F-4D97-AF65-F5344CB8AC3E}">
        <p14:creationId xmlns:p14="http://schemas.microsoft.com/office/powerpoint/2010/main" val="647357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23</a:t>
            </a:fld>
            <a:endParaRPr lang="fr-FR"/>
          </a:p>
        </p:txBody>
      </p:sp>
    </p:spTree>
    <p:extLst>
      <p:ext uri="{BB962C8B-B14F-4D97-AF65-F5344CB8AC3E}">
        <p14:creationId xmlns:p14="http://schemas.microsoft.com/office/powerpoint/2010/main" val="3712367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24</a:t>
            </a:fld>
            <a:endParaRPr lang="fr-FR"/>
          </a:p>
        </p:txBody>
      </p:sp>
    </p:spTree>
    <p:extLst>
      <p:ext uri="{BB962C8B-B14F-4D97-AF65-F5344CB8AC3E}">
        <p14:creationId xmlns:p14="http://schemas.microsoft.com/office/powerpoint/2010/main" val="2819771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25</a:t>
            </a:fld>
            <a:endParaRPr lang="fr-FR"/>
          </a:p>
        </p:txBody>
      </p:sp>
    </p:spTree>
    <p:extLst>
      <p:ext uri="{BB962C8B-B14F-4D97-AF65-F5344CB8AC3E}">
        <p14:creationId xmlns:p14="http://schemas.microsoft.com/office/powerpoint/2010/main" val="2495574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26</a:t>
            </a:fld>
            <a:endParaRPr lang="fr-FR"/>
          </a:p>
        </p:txBody>
      </p:sp>
    </p:spTree>
    <p:extLst>
      <p:ext uri="{BB962C8B-B14F-4D97-AF65-F5344CB8AC3E}">
        <p14:creationId xmlns:p14="http://schemas.microsoft.com/office/powerpoint/2010/main" val="79910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35FED-2507-6347-9B57-3FF5AFCD8E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AD8B847-1B82-BE49-A9A7-C3023CD2D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B611D94-0717-E14D-B19C-F142F7DBD343}"/>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DBD62BDA-0F08-504D-9BDA-A04B89E826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0C21CC-1B92-B44B-AE72-CDCCB2D831B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64140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EDC94-6368-2D4E-8A75-930EFDF09CE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EE47BB-5DBD-034C-84DA-C86FA33B90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E7FE81-3F94-FB4B-AB88-842AE52DCBEE}"/>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B151EDF4-8F0D-4644-BC7F-8EDA683F62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779F0B-3D1B-234B-8E0E-0005BA6EEB7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99213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FD2D733-6537-F246-9DD6-47A2CFFE25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ED1EB9-F8C4-6F42-9293-8EFB0A55D0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78BEE2-EC2A-B14D-8087-8A8A25C4DC17}"/>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26C088C9-8381-E84F-AEB6-0CE68238A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EFA170-D382-C048-933C-9BCF9266E4E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40243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EA51D4-1867-8845-820C-C21D7BCEC9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3841B2-2299-484D-98D4-2509FDD873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7F3535-31CB-2243-9FD7-D6385CE3DE0D}"/>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B1828F9A-0BE6-2040-B200-CA9AD150D7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53960E-7BA0-5744-B871-2625A92460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79775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28FD5-3D75-FF4B-8910-57BF5A2780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4D373C-AC4E-4749-AF27-1D4F5473F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94B37BF-0D5B-EE4F-B5D2-4991975BEABC}"/>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15CC8B85-AF4B-D347-9A59-97FD4522E6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0FD24F-150A-1443-9905-84B822D46C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4540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38437-A9AA-1649-93B3-41C10243C8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052425-B188-F44E-AE00-4A68E5EA439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1B7208-E02E-5B44-B5B0-8F7E4329BF9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6479033-F7B2-3340-AA42-C9315CC63A98}"/>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6" name="Espace réservé du pied de page 5">
            <a:extLst>
              <a:ext uri="{FF2B5EF4-FFF2-40B4-BE49-F238E27FC236}">
                <a16:creationId xmlns:a16="http://schemas.microsoft.com/office/drawing/2014/main" id="{9BC51178-4562-B14F-81E9-EEB57190DE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CB1059-2BD2-DE48-8A78-A1F0952EFC4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1304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87D52-2FB1-1B49-AB3F-B878A6C6CEB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35322B7-F0A2-534D-A6BC-4D36CFB7E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A541A8E-94B9-9948-9F7F-B59CE4A7A5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87F5E04-45D9-0B41-A49B-C539BB240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45050A4-C507-9A4F-B6CE-71C0EC9B7E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FAFD617-5DC0-7146-8644-37FDEF3C4611}"/>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8" name="Espace réservé du pied de page 7">
            <a:extLst>
              <a:ext uri="{FF2B5EF4-FFF2-40B4-BE49-F238E27FC236}">
                <a16:creationId xmlns:a16="http://schemas.microsoft.com/office/drawing/2014/main" id="{066D3D1A-4433-FB46-BCB3-2FC07477E35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8BE2A0-7142-7944-9978-9CF0A02E57C9}"/>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57194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3AE92-F78E-674F-9897-3D26B7A9FDF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AC96ECA-9486-6E4B-B4BC-7E76B34EFF98}"/>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4" name="Espace réservé du pied de page 3">
            <a:extLst>
              <a:ext uri="{FF2B5EF4-FFF2-40B4-BE49-F238E27FC236}">
                <a16:creationId xmlns:a16="http://schemas.microsoft.com/office/drawing/2014/main" id="{B8B4D8AF-4BB6-934B-A379-CBF84C9A412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F8E009D-38CE-D34C-82BA-3182CA4F15F6}"/>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58551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844418-3E68-CA4E-AC8C-9D66D9255062}"/>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3" name="Espace réservé du pied de page 2">
            <a:extLst>
              <a:ext uri="{FF2B5EF4-FFF2-40B4-BE49-F238E27FC236}">
                <a16:creationId xmlns:a16="http://schemas.microsoft.com/office/drawing/2014/main" id="{ACD285BC-A399-C24D-9863-55D71A8255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BBC877D-0D91-8442-9A72-AF3420B9465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34073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C8412-37C8-4B46-9CE8-3469F1893F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1A9CD95-5780-714B-A453-63A2F3456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2D7CA0C-E415-F14F-9EF8-44A9C7CBE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697766-D919-5247-A55B-2A12BA74BE2E}"/>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6" name="Espace réservé du pied de page 5">
            <a:extLst>
              <a:ext uri="{FF2B5EF4-FFF2-40B4-BE49-F238E27FC236}">
                <a16:creationId xmlns:a16="http://schemas.microsoft.com/office/drawing/2014/main" id="{DFB77295-5D11-2841-AC5B-84946CEA3B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AF8E56-0D31-804D-9F4F-DD615D5E8564}"/>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40501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54B13-E418-4E42-B170-1BC860212D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349CDA-C85B-4F42-B8C6-26E684EDA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9E92AAF-FCE8-F84A-8EB9-CC618F3F7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B83901-E98D-6B44-A440-F9809CD85A51}"/>
              </a:ext>
            </a:extLst>
          </p:cNvPr>
          <p:cNvSpPr>
            <a:spLocks noGrp="1"/>
          </p:cNvSpPr>
          <p:nvPr>
            <p:ph type="dt" sz="half" idx="10"/>
          </p:nvPr>
        </p:nvSpPr>
        <p:spPr/>
        <p:txBody>
          <a:bodyPr/>
          <a:lstStyle/>
          <a:p>
            <a:fld id="{760B14F5-1D21-F14F-B36B-BCA0A34A15FF}" type="datetimeFigureOut">
              <a:rPr lang="fr-FR" smtClean="0"/>
              <a:t>27/07/2021</a:t>
            </a:fld>
            <a:endParaRPr lang="fr-FR"/>
          </a:p>
        </p:txBody>
      </p:sp>
      <p:sp>
        <p:nvSpPr>
          <p:cNvPr id="6" name="Espace réservé du pied de page 5">
            <a:extLst>
              <a:ext uri="{FF2B5EF4-FFF2-40B4-BE49-F238E27FC236}">
                <a16:creationId xmlns:a16="http://schemas.microsoft.com/office/drawing/2014/main" id="{8AB5FCBB-5385-494D-A3C1-C59A68C9E9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4BFBC5-500C-E04C-A17A-AC6C64E82723}"/>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0292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1016B3E-7434-F444-85B1-81A3F66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6C2A833-B532-5441-8F6F-770D7BDE7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AD43F0-39EC-1047-86D5-82DFE14D5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B14F5-1D21-F14F-B36B-BCA0A34A15FF}" type="datetimeFigureOut">
              <a:rPr lang="fr-FR" smtClean="0"/>
              <a:t>27/07/2021</a:t>
            </a:fld>
            <a:endParaRPr lang="fr-FR"/>
          </a:p>
        </p:txBody>
      </p:sp>
      <p:sp>
        <p:nvSpPr>
          <p:cNvPr id="5" name="Espace réservé du pied de page 4">
            <a:extLst>
              <a:ext uri="{FF2B5EF4-FFF2-40B4-BE49-F238E27FC236}">
                <a16:creationId xmlns:a16="http://schemas.microsoft.com/office/drawing/2014/main" id="{D406F5D3-EF53-A447-B4AC-97397E1C3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542739-B2AF-EA41-A1C0-C7A7135E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FE8A8-8232-1F4D-846D-4EBDDCE93EEF}" type="slidenum">
              <a:rPr lang="fr-FR" smtClean="0"/>
              <a:t>‹N°›</a:t>
            </a:fld>
            <a:endParaRPr lang="fr-FR"/>
          </a:p>
        </p:txBody>
      </p:sp>
    </p:spTree>
    <p:extLst>
      <p:ext uri="{BB962C8B-B14F-4D97-AF65-F5344CB8AC3E}">
        <p14:creationId xmlns:p14="http://schemas.microsoft.com/office/powerpoint/2010/main" val="97810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9.svg"/></Relationships>
</file>

<file path=ppt/slides/_rels/slide43.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9.svg"/></Relationships>
</file>

<file path=ppt/slides/_rels/slide66.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80.svg"/><Relationship Id="rId4" Type="http://schemas.openxmlformats.org/officeDocument/2006/relationships/image" Target="../media/image7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F8221A-BD6C-D743-8F79-B5CC237B7B3A}"/>
              </a:ext>
            </a:extLst>
          </p:cNvPr>
          <p:cNvSpPr>
            <a:spLocks noGrp="1"/>
          </p:cNvSpPr>
          <p:nvPr>
            <p:ph type="ctrTitle"/>
          </p:nvPr>
        </p:nvSpPr>
        <p:spPr/>
        <p:txBody>
          <a:bodyPr/>
          <a:lstStyle/>
          <a:p>
            <a:r>
              <a:rPr lang="fr-FR" dirty="0">
                <a:solidFill>
                  <a:schemeClr val="bg1"/>
                </a:solidFill>
              </a:rPr>
              <a:t>C </a:t>
            </a:r>
            <a:r>
              <a:rPr lang="fr-FR" dirty="0" err="1">
                <a:solidFill>
                  <a:schemeClr val="bg1"/>
                </a:solidFill>
              </a:rPr>
              <a:t>Developer</a:t>
            </a:r>
            <a:endParaRPr lang="fr-FR" dirty="0">
              <a:solidFill>
                <a:schemeClr val="bg1"/>
              </a:solidFill>
            </a:endParaRPr>
          </a:p>
        </p:txBody>
      </p:sp>
      <p:sp>
        <p:nvSpPr>
          <p:cNvPr id="6" name="Sous-titre 2">
            <a:extLst>
              <a:ext uri="{FF2B5EF4-FFF2-40B4-BE49-F238E27FC236}">
                <a16:creationId xmlns:a16="http://schemas.microsoft.com/office/drawing/2014/main" id="{76B8DA83-B860-924D-B9FE-FE02FD8A3CE7}"/>
              </a:ext>
            </a:extLst>
          </p:cNvPr>
          <p:cNvSpPr>
            <a:spLocks noGrp="1"/>
          </p:cNvSpPr>
          <p:nvPr>
            <p:ph type="subTitle" idx="1"/>
          </p:nvPr>
        </p:nvSpPr>
        <p:spPr>
          <a:xfrm>
            <a:off x="1524000" y="4225983"/>
            <a:ext cx="9144000" cy="1655762"/>
          </a:xfrm>
        </p:spPr>
        <p:txBody>
          <a:bodyPr>
            <a:normAutofit/>
          </a:bodyPr>
          <a:lstStyle/>
          <a:p>
            <a:r>
              <a:rPr lang="en-US" sz="3200" i="1" dirty="0">
                <a:solidFill>
                  <a:schemeClr val="bg1"/>
                </a:solidFill>
                <a:latin typeface="+mj-lt"/>
              </a:rPr>
              <a:t>Advanced Concepts</a:t>
            </a:r>
            <a:endParaRPr lang="fr-FR" sz="3200" i="1" dirty="0">
              <a:solidFill>
                <a:schemeClr val="bg1"/>
              </a:solidFill>
              <a:latin typeface="+mj-lt"/>
            </a:endParaRPr>
          </a:p>
        </p:txBody>
      </p:sp>
      <p:pic>
        <p:nvPicPr>
          <p:cNvPr id="5" name="Image 4">
            <a:extLst>
              <a:ext uri="{FF2B5EF4-FFF2-40B4-BE49-F238E27FC236}">
                <a16:creationId xmlns:a16="http://schemas.microsoft.com/office/drawing/2014/main" id="{D5A1A31C-D020-0B43-A654-BC830BBC208E}"/>
              </a:ext>
            </a:extLst>
          </p:cNvPr>
          <p:cNvPicPr>
            <a:picLocks noChangeAspect="1"/>
          </p:cNvPicPr>
          <p:nvPr/>
        </p:nvPicPr>
        <p:blipFill>
          <a:blip r:embed="rId3"/>
          <a:stretch>
            <a:fillRect/>
          </a:stretch>
        </p:blipFill>
        <p:spPr>
          <a:xfrm>
            <a:off x="10753200" y="5454000"/>
            <a:ext cx="1080000" cy="1080000"/>
          </a:xfrm>
          <a:prstGeom prst="rect">
            <a:avLst/>
          </a:prstGeom>
        </p:spPr>
      </p:pic>
    </p:spTree>
    <p:extLst>
      <p:ext uri="{BB962C8B-B14F-4D97-AF65-F5344CB8AC3E}">
        <p14:creationId xmlns:p14="http://schemas.microsoft.com/office/powerpoint/2010/main" val="408646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3785652"/>
          </a:xfrm>
          <a:prstGeom prst="rect">
            <a:avLst/>
          </a:prstGeom>
          <a:noFill/>
        </p:spPr>
        <p:txBody>
          <a:bodyPr wrap="square" rtlCol="0">
            <a:spAutoFit/>
          </a:bodyPr>
          <a:lstStyle/>
          <a:p>
            <a:r>
              <a:rPr lang="fr-FR" sz="2400" b="1" dirty="0">
                <a:solidFill>
                  <a:srgbClr val="3D2683"/>
                </a:solidFill>
              </a:rPr>
              <a:t>Structures</a:t>
            </a:r>
          </a:p>
          <a:p>
            <a:endParaRPr lang="fr-FR" sz="2400" b="1" dirty="0">
              <a:solidFill>
                <a:srgbClr val="3D2683"/>
              </a:solidFill>
            </a:endParaRPr>
          </a:p>
          <a:p>
            <a:pPr marL="342900" indent="-342900">
              <a:buFont typeface="Arial" panose="020B0604020202020204" pitchFamily="34" charset="0"/>
              <a:buChar char="•"/>
            </a:pPr>
            <a:r>
              <a:rPr lang="fr-FR" sz="2400" dirty="0"/>
              <a:t>Basic information:</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err="1"/>
              <a:t>Address</a:t>
            </a:r>
            <a:r>
              <a:rPr lang="fr-FR" sz="2400" dirty="0"/>
              <a:t> </a:t>
            </a:r>
            <a:r>
              <a:rPr lang="fr-FR" sz="2400" dirty="0" err="1"/>
              <a:t>families</a:t>
            </a:r>
            <a:r>
              <a:rPr lang="fr-FR" sz="2400" dirty="0"/>
              <a:t>:</a:t>
            </a:r>
          </a:p>
          <a:p>
            <a:pPr marL="342900" indent="-342900">
              <a:buFont typeface="Arial" panose="020B0604020202020204" pitchFamily="34" charset="0"/>
              <a:buChar char="•"/>
            </a:pPr>
            <a:endParaRPr lang="fr-FR"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BEF1F9D7-F3EE-4FE0-A75E-CF31FDA4A9D4}"/>
              </a:ext>
            </a:extLst>
          </p:cNvPr>
          <p:cNvPicPr>
            <a:picLocks noChangeAspect="1"/>
          </p:cNvPicPr>
          <p:nvPr/>
        </p:nvPicPr>
        <p:blipFill>
          <a:blip r:embed="rId3"/>
          <a:stretch>
            <a:fillRect/>
          </a:stretch>
        </p:blipFill>
        <p:spPr>
          <a:xfrm>
            <a:off x="2270513" y="2267373"/>
            <a:ext cx="7858125" cy="1295400"/>
          </a:xfrm>
          <a:prstGeom prst="rect">
            <a:avLst/>
          </a:prstGeom>
          <a:ln>
            <a:solidFill>
              <a:srgbClr val="3D2683"/>
            </a:solidFill>
          </a:ln>
        </p:spPr>
      </p:pic>
      <p:pic>
        <p:nvPicPr>
          <p:cNvPr id="8" name="Image 7">
            <a:extLst>
              <a:ext uri="{FF2B5EF4-FFF2-40B4-BE49-F238E27FC236}">
                <a16:creationId xmlns:a16="http://schemas.microsoft.com/office/drawing/2014/main" id="{6883F83E-2FA7-4549-B06E-8FB4A1C948DE}"/>
              </a:ext>
            </a:extLst>
          </p:cNvPr>
          <p:cNvPicPr>
            <a:picLocks noChangeAspect="1"/>
          </p:cNvPicPr>
          <p:nvPr/>
        </p:nvPicPr>
        <p:blipFill>
          <a:blip r:embed="rId4"/>
          <a:stretch>
            <a:fillRect/>
          </a:stretch>
        </p:blipFill>
        <p:spPr>
          <a:xfrm>
            <a:off x="1193792" y="4402376"/>
            <a:ext cx="4255687" cy="2398722"/>
          </a:xfrm>
          <a:prstGeom prst="rect">
            <a:avLst/>
          </a:prstGeom>
          <a:ln>
            <a:solidFill>
              <a:srgbClr val="3D2683"/>
            </a:solidFill>
          </a:ln>
        </p:spPr>
      </p:pic>
      <p:pic>
        <p:nvPicPr>
          <p:cNvPr id="12" name="Image 11">
            <a:extLst>
              <a:ext uri="{FF2B5EF4-FFF2-40B4-BE49-F238E27FC236}">
                <a16:creationId xmlns:a16="http://schemas.microsoft.com/office/drawing/2014/main" id="{5CCF625D-BF6B-497C-B684-347306C0D9D9}"/>
              </a:ext>
            </a:extLst>
          </p:cNvPr>
          <p:cNvPicPr>
            <a:picLocks noChangeAspect="1"/>
          </p:cNvPicPr>
          <p:nvPr/>
        </p:nvPicPr>
        <p:blipFill>
          <a:blip r:embed="rId5"/>
          <a:stretch>
            <a:fillRect/>
          </a:stretch>
        </p:blipFill>
        <p:spPr>
          <a:xfrm>
            <a:off x="6096000" y="4402376"/>
            <a:ext cx="4902208" cy="2398722"/>
          </a:xfrm>
          <a:prstGeom prst="rect">
            <a:avLst/>
          </a:prstGeom>
          <a:ln>
            <a:solidFill>
              <a:srgbClr val="3D2683"/>
            </a:solidFill>
          </a:ln>
        </p:spPr>
      </p:pic>
    </p:spTree>
    <p:extLst>
      <p:ext uri="{BB962C8B-B14F-4D97-AF65-F5344CB8AC3E}">
        <p14:creationId xmlns:p14="http://schemas.microsoft.com/office/powerpoint/2010/main" val="1395632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E281E672-CC7E-4B38-8B02-E3CA15BD71E4}"/>
              </a:ext>
            </a:extLst>
          </p:cNvPr>
          <p:cNvPicPr>
            <a:picLocks noChangeAspect="1"/>
          </p:cNvPicPr>
          <p:nvPr/>
        </p:nvPicPr>
        <p:blipFill>
          <a:blip r:embed="rId2"/>
          <a:stretch>
            <a:fillRect/>
          </a:stretch>
        </p:blipFill>
        <p:spPr>
          <a:xfrm>
            <a:off x="1418026" y="2346456"/>
            <a:ext cx="9563100" cy="3695700"/>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200329"/>
          </a:xfrm>
          <a:prstGeom prst="rect">
            <a:avLst/>
          </a:prstGeom>
          <a:noFill/>
        </p:spPr>
        <p:txBody>
          <a:bodyPr wrap="square" rtlCol="0">
            <a:spAutoFit/>
          </a:bodyPr>
          <a:lstStyle/>
          <a:p>
            <a:r>
              <a:rPr lang="fr-FR" sz="2400" b="1" dirty="0">
                <a:solidFill>
                  <a:srgbClr val="3D2683"/>
                </a:solidFill>
              </a:rPr>
              <a:t>Structures</a:t>
            </a:r>
          </a:p>
          <a:p>
            <a:endParaRPr lang="fr-FR" sz="2400" b="1" dirty="0">
              <a:solidFill>
                <a:srgbClr val="3D2683"/>
              </a:solidFill>
            </a:endParaRPr>
          </a:p>
          <a:p>
            <a:pPr marL="342900" indent="-342900">
              <a:buFont typeface="Arial" panose="020B0604020202020204" pitchFamily="34" charset="0"/>
              <a:buChar char="•"/>
            </a:pPr>
            <a:r>
              <a:rPr lang="fr-FR" sz="2400" dirty="0"/>
              <a:t>IPv4 </a:t>
            </a:r>
            <a:r>
              <a:rPr lang="fr-FR" sz="2400" dirty="0" err="1"/>
              <a:t>address</a:t>
            </a:r>
            <a:r>
              <a:rPr lang="fr-FR" sz="2400" dirty="0"/>
              <a:t> format: </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428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200329"/>
          </a:xfrm>
          <a:prstGeom prst="rect">
            <a:avLst/>
          </a:prstGeom>
          <a:noFill/>
        </p:spPr>
        <p:txBody>
          <a:bodyPr wrap="square" rtlCol="0">
            <a:spAutoFit/>
          </a:bodyPr>
          <a:lstStyle/>
          <a:p>
            <a:r>
              <a:rPr lang="fr-FR" sz="2400" b="1" dirty="0">
                <a:solidFill>
                  <a:srgbClr val="3D2683"/>
                </a:solidFill>
              </a:rPr>
              <a:t>Structures</a:t>
            </a:r>
          </a:p>
          <a:p>
            <a:endParaRPr lang="fr-FR" sz="2400" b="1" dirty="0">
              <a:solidFill>
                <a:srgbClr val="3D2683"/>
              </a:solidFill>
            </a:endParaRPr>
          </a:p>
          <a:p>
            <a:pPr marL="342900" indent="-342900">
              <a:buFont typeface="Arial" panose="020B0604020202020204" pitchFamily="34" charset="0"/>
              <a:buChar char="•"/>
            </a:pPr>
            <a:r>
              <a:rPr lang="fr-FR" sz="2400" dirty="0"/>
              <a:t>IPv6 </a:t>
            </a:r>
            <a:r>
              <a:rPr lang="fr-FR" sz="2400" dirty="0" err="1"/>
              <a:t>address</a:t>
            </a:r>
            <a:r>
              <a:rPr lang="fr-FR" sz="2400" dirty="0"/>
              <a:t> format: </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C30836CD-EBCF-489D-80CE-3B41703906F5}"/>
              </a:ext>
            </a:extLst>
          </p:cNvPr>
          <p:cNvPicPr>
            <a:picLocks noChangeAspect="1"/>
          </p:cNvPicPr>
          <p:nvPr/>
        </p:nvPicPr>
        <p:blipFill>
          <a:blip r:embed="rId3"/>
          <a:stretch>
            <a:fillRect/>
          </a:stretch>
        </p:blipFill>
        <p:spPr>
          <a:xfrm>
            <a:off x="1265626" y="2336931"/>
            <a:ext cx="9867900" cy="3705225"/>
          </a:xfrm>
          <a:prstGeom prst="rect">
            <a:avLst/>
          </a:prstGeom>
          <a:ln>
            <a:solidFill>
              <a:srgbClr val="3D2683"/>
            </a:solidFill>
          </a:ln>
        </p:spPr>
      </p:pic>
    </p:spTree>
    <p:extLst>
      <p:ext uri="{BB962C8B-B14F-4D97-AF65-F5344CB8AC3E}">
        <p14:creationId xmlns:p14="http://schemas.microsoft.com/office/powerpoint/2010/main" val="227616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200329"/>
          </a:xfrm>
          <a:prstGeom prst="rect">
            <a:avLst/>
          </a:prstGeom>
          <a:noFill/>
        </p:spPr>
        <p:txBody>
          <a:bodyPr wrap="square" rtlCol="0">
            <a:spAutoFit/>
          </a:bodyPr>
          <a:lstStyle/>
          <a:p>
            <a:r>
              <a:rPr lang="fr-FR" sz="2400" b="1" dirty="0">
                <a:solidFill>
                  <a:srgbClr val="3D2683"/>
                </a:solidFill>
              </a:rPr>
              <a:t>Structures</a:t>
            </a:r>
          </a:p>
          <a:p>
            <a:endParaRPr lang="fr-FR" sz="2400" b="1" dirty="0">
              <a:solidFill>
                <a:srgbClr val="3D2683"/>
              </a:solidFill>
            </a:endParaRPr>
          </a:p>
          <a:p>
            <a:pPr marL="342900" indent="-342900">
              <a:buFont typeface="Arial" panose="020B0604020202020204" pitchFamily="34" charset="0"/>
              <a:buChar char="•"/>
            </a:pPr>
            <a:r>
              <a:rPr lang="fr-FR" sz="2400" dirty="0"/>
              <a:t>Domain </a:t>
            </a:r>
            <a:r>
              <a:rPr lang="fr-FR" sz="2400" dirty="0" err="1"/>
              <a:t>name</a:t>
            </a:r>
            <a:r>
              <a:rPr lang="fr-FR" sz="2400" dirty="0"/>
              <a:t>: </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422013FC-5163-40A8-ACA6-B40758BCA149}"/>
              </a:ext>
            </a:extLst>
          </p:cNvPr>
          <p:cNvPicPr>
            <a:picLocks noChangeAspect="1"/>
          </p:cNvPicPr>
          <p:nvPr/>
        </p:nvPicPr>
        <p:blipFill>
          <a:blip r:embed="rId3"/>
          <a:stretch>
            <a:fillRect/>
          </a:stretch>
        </p:blipFill>
        <p:spPr>
          <a:xfrm>
            <a:off x="1922851" y="2336931"/>
            <a:ext cx="8553450" cy="3105150"/>
          </a:xfrm>
          <a:prstGeom prst="rect">
            <a:avLst/>
          </a:prstGeom>
          <a:ln>
            <a:solidFill>
              <a:srgbClr val="3D2683"/>
            </a:solidFill>
          </a:ln>
        </p:spPr>
      </p:pic>
    </p:spTree>
    <p:extLst>
      <p:ext uri="{BB962C8B-B14F-4D97-AF65-F5344CB8AC3E}">
        <p14:creationId xmlns:p14="http://schemas.microsoft.com/office/powerpoint/2010/main" val="631946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569660"/>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en-US" sz="2400" dirty="0"/>
          </a:p>
          <a:p>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8500A81-85D3-4243-B67E-71A9090A0963}"/>
              </a:ext>
            </a:extLst>
          </p:cNvPr>
          <p:cNvSpPr/>
          <p:nvPr/>
        </p:nvSpPr>
        <p:spPr>
          <a:xfrm>
            <a:off x="6419842" y="2906732"/>
            <a:ext cx="2448272" cy="504056"/>
          </a:xfrm>
          <a:prstGeom prst="rect">
            <a:avLst/>
          </a:prstGeom>
          <a:solidFill>
            <a:srgbClr val="3D2683"/>
          </a:solidFill>
          <a:ln>
            <a:solidFill>
              <a:srgbClr val="3D268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err="1"/>
              <a:t>bind</a:t>
            </a:r>
            <a:r>
              <a:rPr lang="fr-FR" dirty="0"/>
              <a:t>(…)</a:t>
            </a:r>
          </a:p>
        </p:txBody>
      </p:sp>
      <p:sp>
        <p:nvSpPr>
          <p:cNvPr id="9" name="Rectangle 8">
            <a:extLst>
              <a:ext uri="{FF2B5EF4-FFF2-40B4-BE49-F238E27FC236}">
                <a16:creationId xmlns:a16="http://schemas.microsoft.com/office/drawing/2014/main" id="{1C428FD3-A9CF-4E26-AB05-84D267FAD3A4}"/>
              </a:ext>
            </a:extLst>
          </p:cNvPr>
          <p:cNvSpPr/>
          <p:nvPr/>
        </p:nvSpPr>
        <p:spPr>
          <a:xfrm>
            <a:off x="6419842" y="3554804"/>
            <a:ext cx="2448272" cy="504056"/>
          </a:xfrm>
          <a:prstGeom prst="rect">
            <a:avLst/>
          </a:prstGeom>
          <a:solidFill>
            <a:srgbClr val="3D2683"/>
          </a:solidFill>
          <a:ln>
            <a:solidFill>
              <a:srgbClr val="3D268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err="1"/>
              <a:t>listen</a:t>
            </a:r>
            <a:r>
              <a:rPr lang="fr-FR" dirty="0"/>
              <a:t>(…)</a:t>
            </a:r>
          </a:p>
        </p:txBody>
      </p:sp>
      <p:sp>
        <p:nvSpPr>
          <p:cNvPr id="11" name="Rectangle 10">
            <a:extLst>
              <a:ext uri="{FF2B5EF4-FFF2-40B4-BE49-F238E27FC236}">
                <a16:creationId xmlns:a16="http://schemas.microsoft.com/office/drawing/2014/main" id="{746A302F-CCE8-4004-B692-103348ABABD3}"/>
              </a:ext>
            </a:extLst>
          </p:cNvPr>
          <p:cNvSpPr/>
          <p:nvPr/>
        </p:nvSpPr>
        <p:spPr>
          <a:xfrm>
            <a:off x="6419842" y="4202876"/>
            <a:ext cx="2448272" cy="504056"/>
          </a:xfrm>
          <a:prstGeom prst="rect">
            <a:avLst/>
          </a:prstGeom>
          <a:solidFill>
            <a:srgbClr val="3D2683"/>
          </a:solidFill>
          <a:ln>
            <a:solidFill>
              <a:srgbClr val="3D2683"/>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err="1"/>
              <a:t>accept</a:t>
            </a:r>
            <a:r>
              <a:rPr lang="fr-FR" dirty="0"/>
              <a:t>(…)</a:t>
            </a:r>
          </a:p>
        </p:txBody>
      </p:sp>
      <p:sp>
        <p:nvSpPr>
          <p:cNvPr id="12" name="Rectangle 11">
            <a:extLst>
              <a:ext uri="{FF2B5EF4-FFF2-40B4-BE49-F238E27FC236}">
                <a16:creationId xmlns:a16="http://schemas.microsoft.com/office/drawing/2014/main" id="{E8C49F3F-4E6E-4F93-8FE9-F78D0C82DB4C}"/>
              </a:ext>
            </a:extLst>
          </p:cNvPr>
          <p:cNvSpPr/>
          <p:nvPr/>
        </p:nvSpPr>
        <p:spPr>
          <a:xfrm>
            <a:off x="6419842" y="4850948"/>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recv</a:t>
            </a:r>
            <a:r>
              <a:rPr lang="fr-FR" dirty="0"/>
              <a:t>(…)</a:t>
            </a:r>
          </a:p>
        </p:txBody>
      </p:sp>
      <p:sp>
        <p:nvSpPr>
          <p:cNvPr id="14" name="Rectangle 13">
            <a:extLst>
              <a:ext uri="{FF2B5EF4-FFF2-40B4-BE49-F238E27FC236}">
                <a16:creationId xmlns:a16="http://schemas.microsoft.com/office/drawing/2014/main" id="{D27D721E-C44C-445C-A965-F0A995141249}"/>
              </a:ext>
            </a:extLst>
          </p:cNvPr>
          <p:cNvSpPr/>
          <p:nvPr/>
        </p:nvSpPr>
        <p:spPr>
          <a:xfrm>
            <a:off x="6419842" y="5499020"/>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send</a:t>
            </a:r>
            <a:r>
              <a:rPr lang="fr-FR" dirty="0"/>
              <a:t>(…)</a:t>
            </a:r>
          </a:p>
        </p:txBody>
      </p:sp>
      <p:sp>
        <p:nvSpPr>
          <p:cNvPr id="15" name="Rectangle 14">
            <a:extLst>
              <a:ext uri="{FF2B5EF4-FFF2-40B4-BE49-F238E27FC236}">
                <a16:creationId xmlns:a16="http://schemas.microsoft.com/office/drawing/2014/main" id="{14D0AD89-19AD-40D1-BEC8-5268AF3A0B32}"/>
              </a:ext>
            </a:extLst>
          </p:cNvPr>
          <p:cNvSpPr/>
          <p:nvPr/>
        </p:nvSpPr>
        <p:spPr>
          <a:xfrm>
            <a:off x="6419842" y="6147092"/>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close(…)</a:t>
            </a:r>
          </a:p>
        </p:txBody>
      </p:sp>
      <p:sp>
        <p:nvSpPr>
          <p:cNvPr id="16" name="Rectangle 15">
            <a:extLst>
              <a:ext uri="{FF2B5EF4-FFF2-40B4-BE49-F238E27FC236}">
                <a16:creationId xmlns:a16="http://schemas.microsoft.com/office/drawing/2014/main" id="{0A22BE25-FBDC-45DB-B005-D428ABC03571}"/>
              </a:ext>
            </a:extLst>
          </p:cNvPr>
          <p:cNvSpPr/>
          <p:nvPr/>
        </p:nvSpPr>
        <p:spPr>
          <a:xfrm>
            <a:off x="6419842" y="2258660"/>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socket(…)</a:t>
            </a:r>
          </a:p>
        </p:txBody>
      </p:sp>
      <p:sp>
        <p:nvSpPr>
          <p:cNvPr id="17" name="Rectangle 16">
            <a:extLst>
              <a:ext uri="{FF2B5EF4-FFF2-40B4-BE49-F238E27FC236}">
                <a16:creationId xmlns:a16="http://schemas.microsoft.com/office/drawing/2014/main" id="{1D8AA37F-8FEC-4036-A787-0ED6BB9C2546}"/>
              </a:ext>
            </a:extLst>
          </p:cNvPr>
          <p:cNvSpPr/>
          <p:nvPr/>
        </p:nvSpPr>
        <p:spPr>
          <a:xfrm>
            <a:off x="1595306" y="2258660"/>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socket(…)</a:t>
            </a:r>
          </a:p>
        </p:txBody>
      </p:sp>
      <p:sp>
        <p:nvSpPr>
          <p:cNvPr id="18" name="Rectangle 17">
            <a:extLst>
              <a:ext uri="{FF2B5EF4-FFF2-40B4-BE49-F238E27FC236}">
                <a16:creationId xmlns:a16="http://schemas.microsoft.com/office/drawing/2014/main" id="{D5089496-DC99-424D-A99A-CFCDCEA70617}"/>
              </a:ext>
            </a:extLst>
          </p:cNvPr>
          <p:cNvSpPr/>
          <p:nvPr/>
        </p:nvSpPr>
        <p:spPr>
          <a:xfrm>
            <a:off x="1595306" y="4202876"/>
            <a:ext cx="2448272" cy="504056"/>
          </a:xfrm>
          <a:prstGeom prst="rect">
            <a:avLst/>
          </a:prstGeom>
          <a:solidFill>
            <a:srgbClr val="3D2683"/>
          </a:solidFill>
          <a:ln>
            <a:solidFill>
              <a:srgbClr val="3D2683"/>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err="1"/>
              <a:t>connect</a:t>
            </a:r>
            <a:r>
              <a:rPr lang="fr-FR" dirty="0"/>
              <a:t>(…)</a:t>
            </a:r>
          </a:p>
        </p:txBody>
      </p:sp>
      <p:sp>
        <p:nvSpPr>
          <p:cNvPr id="19" name="Rectangle 18">
            <a:extLst>
              <a:ext uri="{FF2B5EF4-FFF2-40B4-BE49-F238E27FC236}">
                <a16:creationId xmlns:a16="http://schemas.microsoft.com/office/drawing/2014/main" id="{78A66D36-0801-4154-A2D0-3FA6A217E351}"/>
              </a:ext>
            </a:extLst>
          </p:cNvPr>
          <p:cNvSpPr/>
          <p:nvPr/>
        </p:nvSpPr>
        <p:spPr>
          <a:xfrm>
            <a:off x="1595306" y="4850948"/>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send</a:t>
            </a:r>
            <a:r>
              <a:rPr lang="fr-FR" dirty="0"/>
              <a:t>(…)</a:t>
            </a:r>
          </a:p>
        </p:txBody>
      </p:sp>
      <p:sp>
        <p:nvSpPr>
          <p:cNvPr id="20" name="Rectangle 19">
            <a:extLst>
              <a:ext uri="{FF2B5EF4-FFF2-40B4-BE49-F238E27FC236}">
                <a16:creationId xmlns:a16="http://schemas.microsoft.com/office/drawing/2014/main" id="{389156D8-B453-4A11-8526-FC53FD00EE11}"/>
              </a:ext>
            </a:extLst>
          </p:cNvPr>
          <p:cNvSpPr/>
          <p:nvPr/>
        </p:nvSpPr>
        <p:spPr>
          <a:xfrm>
            <a:off x="1595306" y="5499020"/>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recv</a:t>
            </a:r>
            <a:r>
              <a:rPr lang="fr-FR" dirty="0"/>
              <a:t>(…)</a:t>
            </a:r>
          </a:p>
        </p:txBody>
      </p:sp>
      <p:sp>
        <p:nvSpPr>
          <p:cNvPr id="21" name="Rectangle 20">
            <a:extLst>
              <a:ext uri="{FF2B5EF4-FFF2-40B4-BE49-F238E27FC236}">
                <a16:creationId xmlns:a16="http://schemas.microsoft.com/office/drawing/2014/main" id="{44D30770-6C6B-4738-BF5A-CE63397E1569}"/>
              </a:ext>
            </a:extLst>
          </p:cNvPr>
          <p:cNvSpPr/>
          <p:nvPr/>
        </p:nvSpPr>
        <p:spPr>
          <a:xfrm>
            <a:off x="1595306" y="6147092"/>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close(…)</a:t>
            </a:r>
          </a:p>
        </p:txBody>
      </p:sp>
      <p:sp>
        <p:nvSpPr>
          <p:cNvPr id="22" name="ZoneTexte 21">
            <a:extLst>
              <a:ext uri="{FF2B5EF4-FFF2-40B4-BE49-F238E27FC236}">
                <a16:creationId xmlns:a16="http://schemas.microsoft.com/office/drawing/2014/main" id="{5005391B-67BD-44BC-B70E-A85C33AD2BFE}"/>
              </a:ext>
            </a:extLst>
          </p:cNvPr>
          <p:cNvSpPr txBox="1"/>
          <p:nvPr/>
        </p:nvSpPr>
        <p:spPr>
          <a:xfrm>
            <a:off x="2069360" y="1725858"/>
            <a:ext cx="1500163" cy="1569660"/>
          </a:xfrm>
          <a:prstGeom prst="rect">
            <a:avLst/>
          </a:prstGeom>
          <a:noFill/>
        </p:spPr>
        <p:txBody>
          <a:bodyPr wrap="square" rtlCol="0">
            <a:spAutoFit/>
          </a:bodyPr>
          <a:lstStyle/>
          <a:p>
            <a:pPr algn="ctr"/>
            <a:r>
              <a:rPr lang="fr-FR" sz="2400" b="1" dirty="0">
                <a:solidFill>
                  <a:srgbClr val="3D2683"/>
                </a:solidFill>
              </a:rPr>
              <a:t>TCP Client</a:t>
            </a:r>
          </a:p>
          <a:p>
            <a:pPr algn="ctr"/>
            <a:endParaRPr lang="en-US" sz="2400" dirty="0"/>
          </a:p>
          <a:p>
            <a:pPr algn="ctr"/>
            <a:endParaRPr lang="en-US" sz="2400" dirty="0"/>
          </a:p>
          <a:p>
            <a:pPr marL="342900" indent="-342900" algn="ctr">
              <a:buFont typeface="Arial" panose="020B0604020202020204" pitchFamily="34" charset="0"/>
              <a:buChar char="•"/>
            </a:pPr>
            <a:endParaRPr lang="en-US" sz="2400" dirty="0"/>
          </a:p>
        </p:txBody>
      </p:sp>
      <p:sp>
        <p:nvSpPr>
          <p:cNvPr id="23" name="ZoneTexte 22">
            <a:extLst>
              <a:ext uri="{FF2B5EF4-FFF2-40B4-BE49-F238E27FC236}">
                <a16:creationId xmlns:a16="http://schemas.microsoft.com/office/drawing/2014/main" id="{89DE7A08-2EBC-4839-BCF7-CC2E5D2D37F8}"/>
              </a:ext>
            </a:extLst>
          </p:cNvPr>
          <p:cNvSpPr txBox="1"/>
          <p:nvPr/>
        </p:nvSpPr>
        <p:spPr>
          <a:xfrm>
            <a:off x="6833717" y="1728273"/>
            <a:ext cx="1620521" cy="1569660"/>
          </a:xfrm>
          <a:prstGeom prst="rect">
            <a:avLst/>
          </a:prstGeom>
          <a:noFill/>
        </p:spPr>
        <p:txBody>
          <a:bodyPr wrap="square" rtlCol="0">
            <a:spAutoFit/>
          </a:bodyPr>
          <a:lstStyle/>
          <a:p>
            <a:pPr algn="ctr"/>
            <a:r>
              <a:rPr lang="fr-FR" sz="2400" b="1" dirty="0">
                <a:solidFill>
                  <a:srgbClr val="3D2683"/>
                </a:solidFill>
              </a:rPr>
              <a:t>TCP Server</a:t>
            </a:r>
          </a:p>
          <a:p>
            <a:pPr algn="ctr"/>
            <a:endParaRPr lang="en-US" sz="2400" dirty="0"/>
          </a:p>
          <a:p>
            <a:pPr algn="ctr"/>
            <a:endParaRPr lang="en-US" sz="2400" dirty="0"/>
          </a:p>
          <a:p>
            <a:pPr marL="342900" indent="-342900" algn="ctr">
              <a:buFont typeface="Arial" panose="020B0604020202020204" pitchFamily="34" charset="0"/>
              <a:buChar char="•"/>
            </a:pPr>
            <a:endParaRPr lang="en-US" sz="2400" dirty="0"/>
          </a:p>
        </p:txBody>
      </p:sp>
      <p:sp>
        <p:nvSpPr>
          <p:cNvPr id="4" name="Flèche : droite 3">
            <a:extLst>
              <a:ext uri="{FF2B5EF4-FFF2-40B4-BE49-F238E27FC236}">
                <a16:creationId xmlns:a16="http://schemas.microsoft.com/office/drawing/2014/main" id="{8B707EE6-D21B-4D59-8136-07EEBE61EDB2}"/>
              </a:ext>
            </a:extLst>
          </p:cNvPr>
          <p:cNvSpPr/>
          <p:nvPr/>
        </p:nvSpPr>
        <p:spPr>
          <a:xfrm>
            <a:off x="4335410" y="4297466"/>
            <a:ext cx="1792599" cy="314875"/>
          </a:xfrm>
          <a:prstGeom prst="rightArrow">
            <a:avLst/>
          </a:prstGeom>
          <a:solidFill>
            <a:srgbClr val="3D2683"/>
          </a:solid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23">
            <a:extLst>
              <a:ext uri="{FF2B5EF4-FFF2-40B4-BE49-F238E27FC236}">
                <a16:creationId xmlns:a16="http://schemas.microsoft.com/office/drawing/2014/main" id="{14CD798F-8139-45E7-A0C2-0D3430156B75}"/>
              </a:ext>
            </a:extLst>
          </p:cNvPr>
          <p:cNvSpPr/>
          <p:nvPr/>
        </p:nvSpPr>
        <p:spPr>
          <a:xfrm>
            <a:off x="4335410" y="4945538"/>
            <a:ext cx="1792599" cy="314875"/>
          </a:xfrm>
          <a:prstGeom prst="rightArrow">
            <a:avLst/>
          </a:prstGeom>
          <a:solidFill>
            <a:srgbClr val="3D2683"/>
          </a:solid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1F82BD08-1BB2-4DB7-8BF7-9A56CCFA3EF2}"/>
              </a:ext>
            </a:extLst>
          </p:cNvPr>
          <p:cNvSpPr/>
          <p:nvPr/>
        </p:nvSpPr>
        <p:spPr>
          <a:xfrm rot="10800000">
            <a:off x="4335409" y="5593610"/>
            <a:ext cx="1792599" cy="314875"/>
          </a:xfrm>
          <a:prstGeom prst="rightArrow">
            <a:avLst/>
          </a:prstGeom>
          <a:solidFill>
            <a:srgbClr val="3D2683"/>
          </a:solid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ccolade fermante 4">
            <a:extLst>
              <a:ext uri="{FF2B5EF4-FFF2-40B4-BE49-F238E27FC236}">
                <a16:creationId xmlns:a16="http://schemas.microsoft.com/office/drawing/2014/main" id="{943F2849-9F0A-4E3C-AF82-F6FCA6683E51}"/>
              </a:ext>
            </a:extLst>
          </p:cNvPr>
          <p:cNvSpPr/>
          <p:nvPr/>
        </p:nvSpPr>
        <p:spPr>
          <a:xfrm>
            <a:off x="9142877" y="2258660"/>
            <a:ext cx="139112" cy="504056"/>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6" name="Accolade fermante 25">
            <a:extLst>
              <a:ext uri="{FF2B5EF4-FFF2-40B4-BE49-F238E27FC236}">
                <a16:creationId xmlns:a16="http://schemas.microsoft.com/office/drawing/2014/main" id="{BD5319CC-BD6A-4111-8CC6-31FA0098D010}"/>
              </a:ext>
            </a:extLst>
          </p:cNvPr>
          <p:cNvSpPr/>
          <p:nvPr/>
        </p:nvSpPr>
        <p:spPr>
          <a:xfrm>
            <a:off x="9156165" y="2906732"/>
            <a:ext cx="125824" cy="1152128"/>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7" name="Accolade fermante 26">
            <a:extLst>
              <a:ext uri="{FF2B5EF4-FFF2-40B4-BE49-F238E27FC236}">
                <a16:creationId xmlns:a16="http://schemas.microsoft.com/office/drawing/2014/main" id="{CB54B4E7-29BA-4CA9-92DB-88AE13CD212D}"/>
              </a:ext>
            </a:extLst>
          </p:cNvPr>
          <p:cNvSpPr/>
          <p:nvPr/>
        </p:nvSpPr>
        <p:spPr>
          <a:xfrm>
            <a:off x="9159394" y="4202875"/>
            <a:ext cx="139112" cy="504056"/>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Accolade fermante 28">
            <a:extLst>
              <a:ext uri="{FF2B5EF4-FFF2-40B4-BE49-F238E27FC236}">
                <a16:creationId xmlns:a16="http://schemas.microsoft.com/office/drawing/2014/main" id="{78337910-6A72-4EF1-8F74-A8F52E35B0E7}"/>
              </a:ext>
            </a:extLst>
          </p:cNvPr>
          <p:cNvSpPr/>
          <p:nvPr/>
        </p:nvSpPr>
        <p:spPr>
          <a:xfrm>
            <a:off x="9156165" y="4850948"/>
            <a:ext cx="125824" cy="1152128"/>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Accolade fermante 29">
            <a:extLst>
              <a:ext uri="{FF2B5EF4-FFF2-40B4-BE49-F238E27FC236}">
                <a16:creationId xmlns:a16="http://schemas.microsoft.com/office/drawing/2014/main" id="{A12D7169-615C-45FF-B2A3-0F36B30BBCED}"/>
              </a:ext>
            </a:extLst>
          </p:cNvPr>
          <p:cNvSpPr/>
          <p:nvPr/>
        </p:nvSpPr>
        <p:spPr>
          <a:xfrm>
            <a:off x="9159394" y="6147092"/>
            <a:ext cx="139112" cy="504056"/>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a:extLst>
              <a:ext uri="{FF2B5EF4-FFF2-40B4-BE49-F238E27FC236}">
                <a16:creationId xmlns:a16="http://schemas.microsoft.com/office/drawing/2014/main" id="{74261600-231D-45E7-86E5-5362A65A4A3C}"/>
              </a:ext>
            </a:extLst>
          </p:cNvPr>
          <p:cNvSpPr txBox="1"/>
          <p:nvPr/>
        </p:nvSpPr>
        <p:spPr>
          <a:xfrm>
            <a:off x="9452801" y="2279855"/>
            <a:ext cx="1665905" cy="461665"/>
          </a:xfrm>
          <a:prstGeom prst="rect">
            <a:avLst/>
          </a:prstGeom>
          <a:noFill/>
        </p:spPr>
        <p:txBody>
          <a:bodyPr wrap="none" rtlCol="0">
            <a:spAutoFit/>
          </a:bodyPr>
          <a:lstStyle/>
          <a:p>
            <a:r>
              <a:rPr lang="fr-FR" sz="2400" dirty="0"/>
              <a:t>Information</a:t>
            </a:r>
          </a:p>
        </p:txBody>
      </p:sp>
      <p:sp>
        <p:nvSpPr>
          <p:cNvPr id="33" name="ZoneTexte 32">
            <a:extLst>
              <a:ext uri="{FF2B5EF4-FFF2-40B4-BE49-F238E27FC236}">
                <a16:creationId xmlns:a16="http://schemas.microsoft.com/office/drawing/2014/main" id="{4E99195E-F518-4754-8728-723C99C6AD06}"/>
              </a:ext>
            </a:extLst>
          </p:cNvPr>
          <p:cNvSpPr txBox="1"/>
          <p:nvPr/>
        </p:nvSpPr>
        <p:spPr>
          <a:xfrm>
            <a:off x="9456497" y="3253330"/>
            <a:ext cx="904350" cy="461665"/>
          </a:xfrm>
          <a:prstGeom prst="rect">
            <a:avLst/>
          </a:prstGeom>
          <a:noFill/>
        </p:spPr>
        <p:txBody>
          <a:bodyPr wrap="none" rtlCol="0">
            <a:spAutoFit/>
          </a:bodyPr>
          <a:lstStyle/>
          <a:p>
            <a:r>
              <a:rPr lang="fr-FR" sz="2400" dirty="0"/>
              <a:t>Setup</a:t>
            </a:r>
          </a:p>
        </p:txBody>
      </p:sp>
      <p:sp>
        <p:nvSpPr>
          <p:cNvPr id="34" name="ZoneTexte 33">
            <a:extLst>
              <a:ext uri="{FF2B5EF4-FFF2-40B4-BE49-F238E27FC236}">
                <a16:creationId xmlns:a16="http://schemas.microsoft.com/office/drawing/2014/main" id="{37D58F58-C0FF-4D0E-8683-85FEF16021E8}"/>
              </a:ext>
            </a:extLst>
          </p:cNvPr>
          <p:cNvSpPr txBox="1"/>
          <p:nvPr/>
        </p:nvSpPr>
        <p:spPr>
          <a:xfrm>
            <a:off x="9456497" y="4224070"/>
            <a:ext cx="1614545" cy="461665"/>
          </a:xfrm>
          <a:prstGeom prst="rect">
            <a:avLst/>
          </a:prstGeom>
          <a:noFill/>
        </p:spPr>
        <p:txBody>
          <a:bodyPr wrap="none" rtlCol="0">
            <a:spAutoFit/>
          </a:bodyPr>
          <a:lstStyle/>
          <a:p>
            <a:r>
              <a:rPr lang="fr-FR" sz="2400" dirty="0"/>
              <a:t>Connection</a:t>
            </a:r>
          </a:p>
        </p:txBody>
      </p:sp>
      <p:sp>
        <p:nvSpPr>
          <p:cNvPr id="35" name="ZoneTexte 34">
            <a:extLst>
              <a:ext uri="{FF2B5EF4-FFF2-40B4-BE49-F238E27FC236}">
                <a16:creationId xmlns:a16="http://schemas.microsoft.com/office/drawing/2014/main" id="{311FE964-73AD-408B-BAFC-131CE6E0FFB3}"/>
              </a:ext>
            </a:extLst>
          </p:cNvPr>
          <p:cNvSpPr txBox="1"/>
          <p:nvPr/>
        </p:nvSpPr>
        <p:spPr>
          <a:xfrm>
            <a:off x="9452801" y="5194810"/>
            <a:ext cx="1192249" cy="461665"/>
          </a:xfrm>
          <a:prstGeom prst="rect">
            <a:avLst/>
          </a:prstGeom>
          <a:noFill/>
        </p:spPr>
        <p:txBody>
          <a:bodyPr wrap="none" rtlCol="0">
            <a:spAutoFit/>
          </a:bodyPr>
          <a:lstStyle/>
          <a:p>
            <a:r>
              <a:rPr lang="fr-FR" sz="2400" dirty="0"/>
              <a:t>Transfer</a:t>
            </a:r>
          </a:p>
        </p:txBody>
      </p:sp>
      <p:sp>
        <p:nvSpPr>
          <p:cNvPr id="36" name="ZoneTexte 35">
            <a:extLst>
              <a:ext uri="{FF2B5EF4-FFF2-40B4-BE49-F238E27FC236}">
                <a16:creationId xmlns:a16="http://schemas.microsoft.com/office/drawing/2014/main" id="{F899DBC4-30C1-4033-B34F-79418D0B3E66}"/>
              </a:ext>
            </a:extLst>
          </p:cNvPr>
          <p:cNvSpPr txBox="1"/>
          <p:nvPr/>
        </p:nvSpPr>
        <p:spPr>
          <a:xfrm>
            <a:off x="9456497" y="6165550"/>
            <a:ext cx="854721" cy="461665"/>
          </a:xfrm>
          <a:prstGeom prst="rect">
            <a:avLst/>
          </a:prstGeom>
          <a:noFill/>
        </p:spPr>
        <p:txBody>
          <a:bodyPr wrap="none" rtlCol="0">
            <a:spAutoFit/>
          </a:bodyPr>
          <a:lstStyle/>
          <a:p>
            <a:r>
              <a:rPr lang="fr-FR" sz="2400" dirty="0"/>
              <a:t>Close</a:t>
            </a:r>
          </a:p>
        </p:txBody>
      </p:sp>
    </p:spTree>
    <p:extLst>
      <p:ext uri="{BB962C8B-B14F-4D97-AF65-F5344CB8AC3E}">
        <p14:creationId xmlns:p14="http://schemas.microsoft.com/office/powerpoint/2010/main" val="199405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569660"/>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en-US" sz="2400" dirty="0"/>
          </a:p>
          <a:p>
            <a:endParaRPr lang="en-US" sz="2400" dirty="0"/>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8500A81-85D3-4243-B67E-71A9090A0963}"/>
              </a:ext>
            </a:extLst>
          </p:cNvPr>
          <p:cNvSpPr/>
          <p:nvPr/>
        </p:nvSpPr>
        <p:spPr>
          <a:xfrm>
            <a:off x="6419842" y="2906732"/>
            <a:ext cx="2448272" cy="504056"/>
          </a:xfrm>
          <a:prstGeom prst="rect">
            <a:avLst/>
          </a:prstGeom>
          <a:solidFill>
            <a:srgbClr val="3D2683"/>
          </a:solidFill>
          <a:ln>
            <a:solidFill>
              <a:srgbClr val="3D268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err="1"/>
              <a:t>bind</a:t>
            </a:r>
            <a:r>
              <a:rPr lang="fr-FR" dirty="0"/>
              <a:t>(…)</a:t>
            </a:r>
          </a:p>
        </p:txBody>
      </p:sp>
      <p:sp>
        <p:nvSpPr>
          <p:cNvPr id="12" name="Rectangle 11">
            <a:extLst>
              <a:ext uri="{FF2B5EF4-FFF2-40B4-BE49-F238E27FC236}">
                <a16:creationId xmlns:a16="http://schemas.microsoft.com/office/drawing/2014/main" id="{E8C49F3F-4E6E-4F93-8FE9-F78D0C82DB4C}"/>
              </a:ext>
            </a:extLst>
          </p:cNvPr>
          <p:cNvSpPr/>
          <p:nvPr/>
        </p:nvSpPr>
        <p:spPr>
          <a:xfrm>
            <a:off x="6419842" y="4850948"/>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recvfrom</a:t>
            </a:r>
            <a:r>
              <a:rPr lang="fr-FR" dirty="0"/>
              <a:t>(…)</a:t>
            </a:r>
          </a:p>
        </p:txBody>
      </p:sp>
      <p:sp>
        <p:nvSpPr>
          <p:cNvPr id="14" name="Rectangle 13">
            <a:extLst>
              <a:ext uri="{FF2B5EF4-FFF2-40B4-BE49-F238E27FC236}">
                <a16:creationId xmlns:a16="http://schemas.microsoft.com/office/drawing/2014/main" id="{D27D721E-C44C-445C-A965-F0A995141249}"/>
              </a:ext>
            </a:extLst>
          </p:cNvPr>
          <p:cNvSpPr/>
          <p:nvPr/>
        </p:nvSpPr>
        <p:spPr>
          <a:xfrm>
            <a:off x="6419842" y="5499020"/>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sendto</a:t>
            </a:r>
            <a:r>
              <a:rPr lang="fr-FR" dirty="0"/>
              <a:t>(…)</a:t>
            </a:r>
          </a:p>
        </p:txBody>
      </p:sp>
      <p:sp>
        <p:nvSpPr>
          <p:cNvPr id="15" name="Rectangle 14">
            <a:extLst>
              <a:ext uri="{FF2B5EF4-FFF2-40B4-BE49-F238E27FC236}">
                <a16:creationId xmlns:a16="http://schemas.microsoft.com/office/drawing/2014/main" id="{14D0AD89-19AD-40D1-BEC8-5268AF3A0B32}"/>
              </a:ext>
            </a:extLst>
          </p:cNvPr>
          <p:cNvSpPr/>
          <p:nvPr/>
        </p:nvSpPr>
        <p:spPr>
          <a:xfrm>
            <a:off x="6419842" y="6147092"/>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close(…)</a:t>
            </a:r>
          </a:p>
        </p:txBody>
      </p:sp>
      <p:sp>
        <p:nvSpPr>
          <p:cNvPr id="16" name="Rectangle 15">
            <a:extLst>
              <a:ext uri="{FF2B5EF4-FFF2-40B4-BE49-F238E27FC236}">
                <a16:creationId xmlns:a16="http://schemas.microsoft.com/office/drawing/2014/main" id="{0A22BE25-FBDC-45DB-B005-D428ABC03571}"/>
              </a:ext>
            </a:extLst>
          </p:cNvPr>
          <p:cNvSpPr/>
          <p:nvPr/>
        </p:nvSpPr>
        <p:spPr>
          <a:xfrm>
            <a:off x="6419842" y="2258660"/>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socket(…)</a:t>
            </a:r>
          </a:p>
        </p:txBody>
      </p:sp>
      <p:sp>
        <p:nvSpPr>
          <p:cNvPr id="17" name="Rectangle 16">
            <a:extLst>
              <a:ext uri="{FF2B5EF4-FFF2-40B4-BE49-F238E27FC236}">
                <a16:creationId xmlns:a16="http://schemas.microsoft.com/office/drawing/2014/main" id="{1D8AA37F-8FEC-4036-A787-0ED6BB9C2546}"/>
              </a:ext>
            </a:extLst>
          </p:cNvPr>
          <p:cNvSpPr/>
          <p:nvPr/>
        </p:nvSpPr>
        <p:spPr>
          <a:xfrm>
            <a:off x="1595306" y="2258660"/>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socket(…)</a:t>
            </a:r>
          </a:p>
        </p:txBody>
      </p:sp>
      <p:sp>
        <p:nvSpPr>
          <p:cNvPr id="19" name="Rectangle 18">
            <a:extLst>
              <a:ext uri="{FF2B5EF4-FFF2-40B4-BE49-F238E27FC236}">
                <a16:creationId xmlns:a16="http://schemas.microsoft.com/office/drawing/2014/main" id="{78A66D36-0801-4154-A2D0-3FA6A217E351}"/>
              </a:ext>
            </a:extLst>
          </p:cNvPr>
          <p:cNvSpPr/>
          <p:nvPr/>
        </p:nvSpPr>
        <p:spPr>
          <a:xfrm>
            <a:off x="1595306" y="4850948"/>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sendto</a:t>
            </a:r>
            <a:r>
              <a:rPr lang="fr-FR" dirty="0"/>
              <a:t>(…)</a:t>
            </a:r>
          </a:p>
        </p:txBody>
      </p:sp>
      <p:sp>
        <p:nvSpPr>
          <p:cNvPr id="20" name="Rectangle 19">
            <a:extLst>
              <a:ext uri="{FF2B5EF4-FFF2-40B4-BE49-F238E27FC236}">
                <a16:creationId xmlns:a16="http://schemas.microsoft.com/office/drawing/2014/main" id="{389156D8-B453-4A11-8526-FC53FD00EE11}"/>
              </a:ext>
            </a:extLst>
          </p:cNvPr>
          <p:cNvSpPr/>
          <p:nvPr/>
        </p:nvSpPr>
        <p:spPr>
          <a:xfrm>
            <a:off x="1595306" y="5499020"/>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recvfrom</a:t>
            </a:r>
            <a:r>
              <a:rPr lang="fr-FR" dirty="0"/>
              <a:t>(…)</a:t>
            </a:r>
          </a:p>
        </p:txBody>
      </p:sp>
      <p:sp>
        <p:nvSpPr>
          <p:cNvPr id="21" name="Rectangle 20">
            <a:extLst>
              <a:ext uri="{FF2B5EF4-FFF2-40B4-BE49-F238E27FC236}">
                <a16:creationId xmlns:a16="http://schemas.microsoft.com/office/drawing/2014/main" id="{44D30770-6C6B-4738-BF5A-CE63397E1569}"/>
              </a:ext>
            </a:extLst>
          </p:cNvPr>
          <p:cNvSpPr/>
          <p:nvPr/>
        </p:nvSpPr>
        <p:spPr>
          <a:xfrm>
            <a:off x="1595306" y="6147092"/>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close(…)</a:t>
            </a:r>
          </a:p>
        </p:txBody>
      </p:sp>
      <p:sp>
        <p:nvSpPr>
          <p:cNvPr id="22" name="ZoneTexte 21">
            <a:extLst>
              <a:ext uri="{FF2B5EF4-FFF2-40B4-BE49-F238E27FC236}">
                <a16:creationId xmlns:a16="http://schemas.microsoft.com/office/drawing/2014/main" id="{5005391B-67BD-44BC-B70E-A85C33AD2BFE}"/>
              </a:ext>
            </a:extLst>
          </p:cNvPr>
          <p:cNvSpPr txBox="1"/>
          <p:nvPr/>
        </p:nvSpPr>
        <p:spPr>
          <a:xfrm>
            <a:off x="2009181" y="1725858"/>
            <a:ext cx="1620521" cy="1569660"/>
          </a:xfrm>
          <a:prstGeom prst="rect">
            <a:avLst/>
          </a:prstGeom>
          <a:noFill/>
        </p:spPr>
        <p:txBody>
          <a:bodyPr wrap="square" rtlCol="0">
            <a:spAutoFit/>
          </a:bodyPr>
          <a:lstStyle/>
          <a:p>
            <a:pPr algn="ctr"/>
            <a:r>
              <a:rPr lang="fr-FR" sz="2400" b="1" dirty="0">
                <a:solidFill>
                  <a:srgbClr val="3D2683"/>
                </a:solidFill>
              </a:rPr>
              <a:t>UDP Client</a:t>
            </a:r>
          </a:p>
          <a:p>
            <a:pPr algn="ctr"/>
            <a:endParaRPr lang="en-US" sz="2400" dirty="0"/>
          </a:p>
          <a:p>
            <a:pPr algn="ctr"/>
            <a:endParaRPr lang="en-US" sz="2400" dirty="0"/>
          </a:p>
          <a:p>
            <a:pPr marL="342900" indent="-342900" algn="ctr">
              <a:buFont typeface="Arial" panose="020B0604020202020204" pitchFamily="34" charset="0"/>
              <a:buChar char="•"/>
            </a:pPr>
            <a:endParaRPr lang="en-US" sz="2400" dirty="0"/>
          </a:p>
        </p:txBody>
      </p:sp>
      <p:sp>
        <p:nvSpPr>
          <p:cNvPr id="23" name="ZoneTexte 22">
            <a:extLst>
              <a:ext uri="{FF2B5EF4-FFF2-40B4-BE49-F238E27FC236}">
                <a16:creationId xmlns:a16="http://schemas.microsoft.com/office/drawing/2014/main" id="{89DE7A08-2EBC-4839-BCF7-CC2E5D2D37F8}"/>
              </a:ext>
            </a:extLst>
          </p:cNvPr>
          <p:cNvSpPr txBox="1"/>
          <p:nvPr/>
        </p:nvSpPr>
        <p:spPr>
          <a:xfrm>
            <a:off x="6833717" y="1728273"/>
            <a:ext cx="1620521" cy="1569660"/>
          </a:xfrm>
          <a:prstGeom prst="rect">
            <a:avLst/>
          </a:prstGeom>
          <a:noFill/>
        </p:spPr>
        <p:txBody>
          <a:bodyPr wrap="square" rtlCol="0">
            <a:spAutoFit/>
          </a:bodyPr>
          <a:lstStyle/>
          <a:p>
            <a:pPr algn="ctr"/>
            <a:r>
              <a:rPr lang="fr-FR" sz="2400" b="1" dirty="0">
                <a:solidFill>
                  <a:srgbClr val="3D2683"/>
                </a:solidFill>
              </a:rPr>
              <a:t>UDP Server</a:t>
            </a:r>
          </a:p>
          <a:p>
            <a:pPr algn="ctr"/>
            <a:endParaRPr lang="en-US" sz="2400" dirty="0"/>
          </a:p>
          <a:p>
            <a:pPr algn="ctr"/>
            <a:endParaRPr lang="en-US" sz="2400" dirty="0"/>
          </a:p>
          <a:p>
            <a:pPr marL="342900" indent="-342900" algn="ctr">
              <a:buFont typeface="Arial" panose="020B0604020202020204" pitchFamily="34" charset="0"/>
              <a:buChar char="•"/>
            </a:pPr>
            <a:endParaRPr lang="en-US" sz="2400" dirty="0"/>
          </a:p>
        </p:txBody>
      </p:sp>
      <p:sp>
        <p:nvSpPr>
          <p:cNvPr id="24" name="Flèche : droite 23">
            <a:extLst>
              <a:ext uri="{FF2B5EF4-FFF2-40B4-BE49-F238E27FC236}">
                <a16:creationId xmlns:a16="http://schemas.microsoft.com/office/drawing/2014/main" id="{14CD798F-8139-45E7-A0C2-0D3430156B75}"/>
              </a:ext>
            </a:extLst>
          </p:cNvPr>
          <p:cNvSpPr/>
          <p:nvPr/>
        </p:nvSpPr>
        <p:spPr>
          <a:xfrm>
            <a:off x="4335410" y="4945538"/>
            <a:ext cx="1792599" cy="314875"/>
          </a:xfrm>
          <a:prstGeom prst="rightArrow">
            <a:avLst/>
          </a:prstGeom>
          <a:solidFill>
            <a:srgbClr val="3D2683"/>
          </a:solid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24">
            <a:extLst>
              <a:ext uri="{FF2B5EF4-FFF2-40B4-BE49-F238E27FC236}">
                <a16:creationId xmlns:a16="http://schemas.microsoft.com/office/drawing/2014/main" id="{1F82BD08-1BB2-4DB7-8BF7-9A56CCFA3EF2}"/>
              </a:ext>
            </a:extLst>
          </p:cNvPr>
          <p:cNvSpPr/>
          <p:nvPr/>
        </p:nvSpPr>
        <p:spPr>
          <a:xfrm rot="10800000">
            <a:off x="4335409" y="5593610"/>
            <a:ext cx="1792599" cy="314875"/>
          </a:xfrm>
          <a:prstGeom prst="rightArrow">
            <a:avLst/>
          </a:prstGeom>
          <a:solidFill>
            <a:srgbClr val="3D2683"/>
          </a:solidFill>
          <a:ln>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Accolade fermante 4">
            <a:extLst>
              <a:ext uri="{FF2B5EF4-FFF2-40B4-BE49-F238E27FC236}">
                <a16:creationId xmlns:a16="http://schemas.microsoft.com/office/drawing/2014/main" id="{943F2849-9F0A-4E3C-AF82-F6FCA6683E51}"/>
              </a:ext>
            </a:extLst>
          </p:cNvPr>
          <p:cNvSpPr/>
          <p:nvPr/>
        </p:nvSpPr>
        <p:spPr>
          <a:xfrm>
            <a:off x="9142877" y="2258660"/>
            <a:ext cx="139112" cy="504056"/>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Accolade fermante 28">
            <a:extLst>
              <a:ext uri="{FF2B5EF4-FFF2-40B4-BE49-F238E27FC236}">
                <a16:creationId xmlns:a16="http://schemas.microsoft.com/office/drawing/2014/main" id="{78337910-6A72-4EF1-8F74-A8F52E35B0E7}"/>
              </a:ext>
            </a:extLst>
          </p:cNvPr>
          <p:cNvSpPr/>
          <p:nvPr/>
        </p:nvSpPr>
        <p:spPr>
          <a:xfrm>
            <a:off x="9156165" y="4850948"/>
            <a:ext cx="125824" cy="1152128"/>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0" name="Accolade fermante 29">
            <a:extLst>
              <a:ext uri="{FF2B5EF4-FFF2-40B4-BE49-F238E27FC236}">
                <a16:creationId xmlns:a16="http://schemas.microsoft.com/office/drawing/2014/main" id="{A12D7169-615C-45FF-B2A3-0F36B30BBCED}"/>
              </a:ext>
            </a:extLst>
          </p:cNvPr>
          <p:cNvSpPr/>
          <p:nvPr/>
        </p:nvSpPr>
        <p:spPr>
          <a:xfrm>
            <a:off x="9159394" y="6147092"/>
            <a:ext cx="139112" cy="504056"/>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7" name="ZoneTexte 6">
            <a:extLst>
              <a:ext uri="{FF2B5EF4-FFF2-40B4-BE49-F238E27FC236}">
                <a16:creationId xmlns:a16="http://schemas.microsoft.com/office/drawing/2014/main" id="{74261600-231D-45E7-86E5-5362A65A4A3C}"/>
              </a:ext>
            </a:extLst>
          </p:cNvPr>
          <p:cNvSpPr txBox="1"/>
          <p:nvPr/>
        </p:nvSpPr>
        <p:spPr>
          <a:xfrm>
            <a:off x="9452801" y="2279855"/>
            <a:ext cx="1665905" cy="461665"/>
          </a:xfrm>
          <a:prstGeom prst="rect">
            <a:avLst/>
          </a:prstGeom>
          <a:noFill/>
        </p:spPr>
        <p:txBody>
          <a:bodyPr wrap="none" rtlCol="0">
            <a:spAutoFit/>
          </a:bodyPr>
          <a:lstStyle/>
          <a:p>
            <a:r>
              <a:rPr lang="fr-FR" sz="2400" dirty="0"/>
              <a:t>Information</a:t>
            </a:r>
          </a:p>
        </p:txBody>
      </p:sp>
      <p:sp>
        <p:nvSpPr>
          <p:cNvPr id="33" name="ZoneTexte 32">
            <a:extLst>
              <a:ext uri="{FF2B5EF4-FFF2-40B4-BE49-F238E27FC236}">
                <a16:creationId xmlns:a16="http://schemas.microsoft.com/office/drawing/2014/main" id="{4E99195E-F518-4754-8728-723C99C6AD06}"/>
              </a:ext>
            </a:extLst>
          </p:cNvPr>
          <p:cNvSpPr txBox="1"/>
          <p:nvPr/>
        </p:nvSpPr>
        <p:spPr>
          <a:xfrm>
            <a:off x="9452801" y="2888312"/>
            <a:ext cx="904350" cy="461665"/>
          </a:xfrm>
          <a:prstGeom prst="rect">
            <a:avLst/>
          </a:prstGeom>
          <a:noFill/>
        </p:spPr>
        <p:txBody>
          <a:bodyPr wrap="none" rtlCol="0">
            <a:spAutoFit/>
          </a:bodyPr>
          <a:lstStyle/>
          <a:p>
            <a:r>
              <a:rPr lang="fr-FR" sz="2400" dirty="0"/>
              <a:t>Setup</a:t>
            </a:r>
          </a:p>
        </p:txBody>
      </p:sp>
      <p:sp>
        <p:nvSpPr>
          <p:cNvPr id="35" name="ZoneTexte 34">
            <a:extLst>
              <a:ext uri="{FF2B5EF4-FFF2-40B4-BE49-F238E27FC236}">
                <a16:creationId xmlns:a16="http://schemas.microsoft.com/office/drawing/2014/main" id="{311FE964-73AD-408B-BAFC-131CE6E0FFB3}"/>
              </a:ext>
            </a:extLst>
          </p:cNvPr>
          <p:cNvSpPr txBox="1"/>
          <p:nvPr/>
        </p:nvSpPr>
        <p:spPr>
          <a:xfrm>
            <a:off x="9452801" y="5194810"/>
            <a:ext cx="1192249" cy="461665"/>
          </a:xfrm>
          <a:prstGeom prst="rect">
            <a:avLst/>
          </a:prstGeom>
          <a:noFill/>
        </p:spPr>
        <p:txBody>
          <a:bodyPr wrap="none" rtlCol="0">
            <a:spAutoFit/>
          </a:bodyPr>
          <a:lstStyle/>
          <a:p>
            <a:r>
              <a:rPr lang="fr-FR" sz="2400" dirty="0"/>
              <a:t>Transfer</a:t>
            </a:r>
          </a:p>
        </p:txBody>
      </p:sp>
      <p:sp>
        <p:nvSpPr>
          <p:cNvPr id="36" name="ZoneTexte 35">
            <a:extLst>
              <a:ext uri="{FF2B5EF4-FFF2-40B4-BE49-F238E27FC236}">
                <a16:creationId xmlns:a16="http://schemas.microsoft.com/office/drawing/2014/main" id="{F899DBC4-30C1-4033-B34F-79418D0B3E66}"/>
              </a:ext>
            </a:extLst>
          </p:cNvPr>
          <p:cNvSpPr txBox="1"/>
          <p:nvPr/>
        </p:nvSpPr>
        <p:spPr>
          <a:xfrm>
            <a:off x="9456497" y="6165550"/>
            <a:ext cx="854721" cy="461665"/>
          </a:xfrm>
          <a:prstGeom prst="rect">
            <a:avLst/>
          </a:prstGeom>
          <a:noFill/>
        </p:spPr>
        <p:txBody>
          <a:bodyPr wrap="none" rtlCol="0">
            <a:spAutoFit/>
          </a:bodyPr>
          <a:lstStyle/>
          <a:p>
            <a:r>
              <a:rPr lang="fr-FR" sz="2400" dirty="0"/>
              <a:t>Close</a:t>
            </a:r>
          </a:p>
        </p:txBody>
      </p:sp>
      <p:sp>
        <p:nvSpPr>
          <p:cNvPr id="32" name="Accolade fermante 31">
            <a:extLst>
              <a:ext uri="{FF2B5EF4-FFF2-40B4-BE49-F238E27FC236}">
                <a16:creationId xmlns:a16="http://schemas.microsoft.com/office/drawing/2014/main" id="{BDF57E98-C932-4366-9DDF-04C3CE7069AA}"/>
              </a:ext>
            </a:extLst>
          </p:cNvPr>
          <p:cNvSpPr/>
          <p:nvPr/>
        </p:nvSpPr>
        <p:spPr>
          <a:xfrm>
            <a:off x="9142877" y="2906732"/>
            <a:ext cx="139112" cy="504056"/>
          </a:xfrm>
          <a:prstGeom prst="rightBrace">
            <a:avLst>
              <a:gd name="adj1" fmla="val 98462"/>
              <a:gd name="adj2" fmla="val 50000"/>
            </a:avLst>
          </a:prstGeom>
          <a:noFill/>
          <a:ln>
            <a:solidFill>
              <a:srgbClr val="3D26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988150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43481818-FDBA-4E5A-96CD-E47E6528A8A3}"/>
              </a:ext>
            </a:extLst>
          </p:cNvPr>
          <p:cNvPicPr>
            <a:picLocks noChangeAspect="1"/>
          </p:cNvPicPr>
          <p:nvPr/>
        </p:nvPicPr>
        <p:blipFill>
          <a:blip r:embed="rId2"/>
          <a:stretch>
            <a:fillRect/>
          </a:stretch>
        </p:blipFill>
        <p:spPr>
          <a:xfrm>
            <a:off x="1932376" y="3730363"/>
            <a:ext cx="8534400" cy="390525"/>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632311"/>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fr-FR" sz="2400" dirty="0" err="1"/>
              <a:t>define</a:t>
            </a:r>
            <a:r>
              <a:rPr lang="fr-FR" sz="2400" dirty="0"/>
              <a:t> a socket, use the </a:t>
            </a:r>
            <a:r>
              <a:rPr lang="fr-FR" sz="2400" b="1" dirty="0">
                <a:solidFill>
                  <a:srgbClr val="3D2683"/>
                </a:solidFill>
              </a:rPr>
              <a:t>socket</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Define IPv4 (</a:t>
            </a:r>
            <a:r>
              <a:rPr lang="en-US" sz="2400" b="1" dirty="0">
                <a:solidFill>
                  <a:srgbClr val="3D2683"/>
                </a:solidFill>
              </a:rPr>
              <a:t>AF_INET</a:t>
            </a:r>
            <a:r>
              <a:rPr lang="en-US" sz="2400" dirty="0"/>
              <a:t>) or IPv6 (</a:t>
            </a:r>
            <a:r>
              <a:rPr lang="en-US" sz="2400" b="1" dirty="0">
                <a:solidFill>
                  <a:srgbClr val="3D2683"/>
                </a:solidFill>
              </a:rPr>
              <a:t>PF_INET6</a:t>
            </a:r>
            <a:r>
              <a:rPr lang="en-US" sz="2400" dirty="0"/>
              <a:t>) </a:t>
            </a:r>
          </a:p>
          <a:p>
            <a:pPr lvl="1"/>
            <a:r>
              <a:rPr lang="fr-FR" sz="2400" dirty="0"/>
              <a:t>– </a:t>
            </a:r>
            <a:r>
              <a:rPr lang="en-US" sz="2400" dirty="0">
                <a:ea typeface="ＭＳ Ｐゴシック" pitchFamily="34" charset="-128"/>
              </a:rPr>
              <a:t> </a:t>
            </a:r>
            <a:r>
              <a:rPr lang="en-US" sz="2400" dirty="0"/>
              <a:t>Define TCP (</a:t>
            </a:r>
            <a:r>
              <a:rPr lang="en-US" sz="2400" b="1" dirty="0">
                <a:solidFill>
                  <a:srgbClr val="3D2683"/>
                </a:solidFill>
              </a:rPr>
              <a:t>SOCK_STREAM</a:t>
            </a:r>
            <a:r>
              <a:rPr lang="en-US" sz="2400" dirty="0"/>
              <a:t>) or UDP (</a:t>
            </a:r>
            <a:r>
              <a:rPr lang="en-US" sz="2400" b="1" dirty="0">
                <a:solidFill>
                  <a:srgbClr val="3D2683"/>
                </a:solidFill>
              </a:rPr>
              <a:t>SOCK_DGRAM</a:t>
            </a:r>
            <a:r>
              <a:rPr lang="en-US" sz="2400" dirty="0"/>
              <a:t>) </a:t>
            </a:r>
          </a:p>
          <a:p>
            <a:pPr lvl="1"/>
            <a:r>
              <a:rPr lang="fr-FR" sz="2400" dirty="0"/>
              <a:t>– </a:t>
            </a:r>
            <a:r>
              <a:rPr lang="en-US" sz="2400" dirty="0">
                <a:ea typeface="ＭＳ Ｐゴシック" pitchFamily="34" charset="-128"/>
              </a:rPr>
              <a:t> </a:t>
            </a:r>
            <a:r>
              <a:rPr lang="en-US" sz="2400" dirty="0"/>
              <a:t>It returns the socket descriptor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7918B091-C6C2-4746-B765-60D212537218}"/>
              </a:ext>
            </a:extLst>
          </p:cNvPr>
          <p:cNvPicPr>
            <a:picLocks noChangeAspect="1"/>
          </p:cNvPicPr>
          <p:nvPr/>
        </p:nvPicPr>
        <p:blipFill>
          <a:blip r:embed="rId4"/>
          <a:stretch>
            <a:fillRect/>
          </a:stretch>
        </p:blipFill>
        <p:spPr>
          <a:xfrm>
            <a:off x="2294326" y="6276493"/>
            <a:ext cx="7810500" cy="390525"/>
          </a:xfrm>
          <a:prstGeom prst="rect">
            <a:avLst/>
          </a:prstGeom>
          <a:ln>
            <a:solidFill>
              <a:srgbClr val="3D2683"/>
            </a:solidFill>
          </a:ln>
        </p:spPr>
      </p:pic>
    </p:spTree>
    <p:extLst>
      <p:ext uri="{BB962C8B-B14F-4D97-AF65-F5344CB8AC3E}">
        <p14:creationId xmlns:p14="http://schemas.microsoft.com/office/powerpoint/2010/main" val="451746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close the </a:t>
            </a:r>
            <a:r>
              <a:rPr lang="en-US" sz="2400" dirty="0"/>
              <a:t>socket descriptor</a:t>
            </a:r>
            <a:r>
              <a:rPr lang="fr-FR" sz="2400" dirty="0"/>
              <a:t>, use the </a:t>
            </a:r>
            <a:r>
              <a:rPr lang="fr-FR" sz="2400" b="1" dirty="0">
                <a:solidFill>
                  <a:srgbClr val="3D2683"/>
                </a:solidFill>
              </a:rPr>
              <a:t>close</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a:t>
            </a:r>
            <a:r>
              <a:rPr lang="en-US" sz="2400" b="1" dirty="0">
                <a:solidFill>
                  <a:srgbClr val="3D2683"/>
                </a:solidFill>
              </a:rPr>
              <a:t>0</a:t>
            </a:r>
            <a:r>
              <a:rPr lang="en-US" sz="2400" dirty="0"/>
              <a:t>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8D029F81-2AF5-4F7D-ADE7-688A65F1F370}"/>
              </a:ext>
            </a:extLst>
          </p:cNvPr>
          <p:cNvPicPr>
            <a:picLocks noChangeAspect="1"/>
          </p:cNvPicPr>
          <p:nvPr/>
        </p:nvPicPr>
        <p:blipFill>
          <a:blip r:embed="rId3"/>
          <a:stretch>
            <a:fillRect/>
          </a:stretch>
        </p:blipFill>
        <p:spPr>
          <a:xfrm>
            <a:off x="4566038" y="3730363"/>
            <a:ext cx="3267075" cy="304800"/>
          </a:xfrm>
          <a:prstGeom prst="rect">
            <a:avLst/>
          </a:prstGeom>
          <a:ln>
            <a:solidFill>
              <a:srgbClr val="3D2683"/>
            </a:solidFill>
          </a:ln>
        </p:spPr>
      </p:pic>
      <p:pic>
        <p:nvPicPr>
          <p:cNvPr id="5" name="Image 4">
            <a:extLst>
              <a:ext uri="{FF2B5EF4-FFF2-40B4-BE49-F238E27FC236}">
                <a16:creationId xmlns:a16="http://schemas.microsoft.com/office/drawing/2014/main" id="{8A280820-5D8D-41CA-9972-D9F8E0034B02}"/>
              </a:ext>
            </a:extLst>
          </p:cNvPr>
          <p:cNvPicPr>
            <a:picLocks noChangeAspect="1"/>
          </p:cNvPicPr>
          <p:nvPr/>
        </p:nvPicPr>
        <p:blipFill>
          <a:blip r:embed="rId4"/>
          <a:stretch>
            <a:fillRect/>
          </a:stretch>
        </p:blipFill>
        <p:spPr>
          <a:xfrm>
            <a:off x="4976812" y="5710219"/>
            <a:ext cx="2238375" cy="447675"/>
          </a:xfrm>
          <a:prstGeom prst="rect">
            <a:avLst/>
          </a:prstGeom>
          <a:ln>
            <a:solidFill>
              <a:srgbClr val="3D2683"/>
            </a:solidFill>
          </a:ln>
        </p:spPr>
      </p:pic>
    </p:spTree>
    <p:extLst>
      <p:ext uri="{BB962C8B-B14F-4D97-AF65-F5344CB8AC3E}">
        <p14:creationId xmlns:p14="http://schemas.microsoft.com/office/powerpoint/2010/main" val="79722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96516AF7-B038-445D-A0E3-DF63C539AA07}"/>
              </a:ext>
            </a:extLst>
          </p:cNvPr>
          <p:cNvPicPr>
            <a:picLocks noChangeAspect="1"/>
          </p:cNvPicPr>
          <p:nvPr/>
        </p:nvPicPr>
        <p:blipFill>
          <a:blip r:embed="rId2"/>
          <a:stretch>
            <a:fillRect/>
          </a:stretch>
        </p:blipFill>
        <p:spPr>
          <a:xfrm>
            <a:off x="3019424" y="5692111"/>
            <a:ext cx="6153150" cy="676275"/>
          </a:xfrm>
          <a:prstGeom prst="rect">
            <a:avLst/>
          </a:prstGeom>
          <a:ln>
            <a:solidFill>
              <a:srgbClr val="3D2683"/>
            </a:solidFill>
          </a:ln>
        </p:spPr>
      </p:pic>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fr-FR" sz="2400" dirty="0" err="1"/>
              <a:t>send</a:t>
            </a:r>
            <a:r>
              <a:rPr lang="fr-FR" sz="2400" dirty="0"/>
              <a:t> </a:t>
            </a:r>
            <a:r>
              <a:rPr lang="fr-FR" sz="2400" dirty="0" err="1"/>
              <a:t>using</a:t>
            </a:r>
            <a:r>
              <a:rPr lang="fr-FR" sz="2400" dirty="0"/>
              <a:t> </a:t>
            </a:r>
            <a:r>
              <a:rPr lang="en-US" sz="2400" dirty="0"/>
              <a:t>connected TCP mode</a:t>
            </a:r>
            <a:r>
              <a:rPr lang="fr-FR" sz="2400" dirty="0"/>
              <a:t>, use the </a:t>
            </a:r>
            <a:r>
              <a:rPr lang="fr-FR" sz="2400" b="1" dirty="0" err="1">
                <a:solidFill>
                  <a:srgbClr val="3D2683"/>
                </a:solidFill>
              </a:rPr>
              <a:t>send</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the number of characters sent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A7465907-9614-4D9C-81A4-7266F50DE11B}"/>
              </a:ext>
            </a:extLst>
          </p:cNvPr>
          <p:cNvPicPr>
            <a:picLocks noChangeAspect="1"/>
          </p:cNvPicPr>
          <p:nvPr/>
        </p:nvPicPr>
        <p:blipFill>
          <a:blip r:embed="rId4"/>
          <a:stretch>
            <a:fillRect/>
          </a:stretch>
        </p:blipFill>
        <p:spPr>
          <a:xfrm>
            <a:off x="1003688" y="3779551"/>
            <a:ext cx="10391775" cy="438150"/>
          </a:xfrm>
          <a:prstGeom prst="rect">
            <a:avLst/>
          </a:prstGeom>
          <a:ln>
            <a:solidFill>
              <a:srgbClr val="3D2683"/>
            </a:solidFill>
          </a:ln>
        </p:spPr>
      </p:pic>
    </p:spTree>
    <p:extLst>
      <p:ext uri="{BB962C8B-B14F-4D97-AF65-F5344CB8AC3E}">
        <p14:creationId xmlns:p14="http://schemas.microsoft.com/office/powerpoint/2010/main" val="1698355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fr-FR" sz="2400" dirty="0" err="1"/>
              <a:t>send</a:t>
            </a:r>
            <a:r>
              <a:rPr lang="fr-FR" sz="2400" dirty="0"/>
              <a:t> </a:t>
            </a:r>
            <a:r>
              <a:rPr lang="fr-FR" sz="2400" dirty="0" err="1"/>
              <a:t>using</a:t>
            </a:r>
            <a:r>
              <a:rPr lang="fr-FR" sz="2400" dirty="0"/>
              <a:t> </a:t>
            </a:r>
            <a:r>
              <a:rPr lang="en-US" sz="2400" dirty="0"/>
              <a:t>unconnected UDP mode</a:t>
            </a:r>
            <a:r>
              <a:rPr lang="fr-FR" sz="2400" dirty="0"/>
              <a:t>, use the </a:t>
            </a:r>
            <a:r>
              <a:rPr lang="fr-FR" sz="2400" b="1" dirty="0" err="1">
                <a:solidFill>
                  <a:srgbClr val="3D2683"/>
                </a:solidFill>
              </a:rPr>
              <a:t>sendto</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the number of characters sent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pic>
        <p:nvPicPr>
          <p:cNvPr id="8" name="Image 7">
            <a:extLst>
              <a:ext uri="{FF2B5EF4-FFF2-40B4-BE49-F238E27FC236}">
                <a16:creationId xmlns:a16="http://schemas.microsoft.com/office/drawing/2014/main" id="{5D289BEB-9EAE-4416-BF80-53AB7293AE8C}"/>
              </a:ext>
            </a:extLst>
          </p:cNvPr>
          <p:cNvPicPr>
            <a:picLocks noChangeAspect="1"/>
          </p:cNvPicPr>
          <p:nvPr/>
        </p:nvPicPr>
        <p:blipFill>
          <a:blip r:embed="rId2"/>
          <a:stretch>
            <a:fillRect/>
          </a:stretch>
        </p:blipFill>
        <p:spPr>
          <a:xfrm>
            <a:off x="123825" y="5651159"/>
            <a:ext cx="11944350" cy="1000125"/>
          </a:xfrm>
          <a:prstGeom prst="rect">
            <a:avLst/>
          </a:prstGeom>
          <a:ln>
            <a:solidFill>
              <a:srgbClr val="3D2683"/>
            </a:solidFill>
          </a:ln>
        </p:spPr>
      </p:pic>
      <p:pic>
        <p:nvPicPr>
          <p:cNvPr id="5" name="Image 4">
            <a:extLst>
              <a:ext uri="{FF2B5EF4-FFF2-40B4-BE49-F238E27FC236}">
                <a16:creationId xmlns:a16="http://schemas.microsoft.com/office/drawing/2014/main" id="{281A857F-E37D-46D9-A21D-B808C2A1E495}"/>
              </a:ext>
            </a:extLst>
          </p:cNvPr>
          <p:cNvPicPr>
            <a:picLocks noChangeAspect="1"/>
          </p:cNvPicPr>
          <p:nvPr/>
        </p:nvPicPr>
        <p:blipFill>
          <a:blip r:embed="rId3"/>
          <a:stretch>
            <a:fillRect/>
          </a:stretch>
        </p:blipFill>
        <p:spPr>
          <a:xfrm>
            <a:off x="941775" y="3771900"/>
            <a:ext cx="10515600" cy="685800"/>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091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2554565"/>
            <a:ext cx="10515600" cy="285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ü"/>
            </a:pPr>
            <a:r>
              <a:rPr lang="fr-FR" sz="2800" dirty="0" err="1">
                <a:solidFill>
                  <a:schemeClr val="bg1"/>
                </a:solidFill>
              </a:rPr>
              <a:t>Make</a:t>
            </a:r>
            <a:r>
              <a:rPr lang="fr-FR" sz="2800" dirty="0">
                <a:solidFill>
                  <a:schemeClr val="bg1"/>
                </a:solidFill>
              </a:rPr>
              <a:t> socket </a:t>
            </a:r>
            <a:r>
              <a:rPr lang="fr-FR" sz="2800" dirty="0" err="1">
                <a:solidFill>
                  <a:schemeClr val="bg1"/>
                </a:solidFill>
              </a:rPr>
              <a:t>connection</a:t>
            </a:r>
            <a:endParaRPr lang="fr-FR" sz="2800" dirty="0">
              <a:solidFill>
                <a:schemeClr val="bg1"/>
              </a:solidFill>
            </a:endParaRPr>
          </a:p>
          <a:p>
            <a:endParaRPr lang="fr-FR" sz="2800" dirty="0">
              <a:solidFill>
                <a:schemeClr val="bg1"/>
              </a:solidFill>
            </a:endParaRPr>
          </a:p>
          <a:p>
            <a:pPr marL="571500" indent="-571500">
              <a:buFont typeface="Wingdings" panose="05000000000000000000" pitchFamily="2" charset="2"/>
              <a:buChar char="ü"/>
            </a:pPr>
            <a:r>
              <a:rPr lang="en-US" sz="2800" dirty="0">
                <a:solidFill>
                  <a:schemeClr val="bg1"/>
                </a:solidFill>
              </a:rPr>
              <a:t>Make a TCP/UDP server and client</a:t>
            </a:r>
          </a:p>
          <a:p>
            <a:pPr marL="571500" indent="-571500">
              <a:buFont typeface="Wingdings" panose="05000000000000000000" pitchFamily="2" charset="2"/>
              <a:buChar char="ü"/>
            </a:pPr>
            <a:endParaRPr lang="en-US" sz="2800" dirty="0">
              <a:solidFill>
                <a:schemeClr val="bg1"/>
              </a:solidFill>
            </a:endParaRPr>
          </a:p>
          <a:p>
            <a:pPr marL="571500" indent="-571500">
              <a:buFont typeface="Wingdings" panose="05000000000000000000" pitchFamily="2" charset="2"/>
              <a:buChar char="ü"/>
            </a:pPr>
            <a:r>
              <a:rPr lang="en-US" sz="2800" dirty="0">
                <a:solidFill>
                  <a:schemeClr val="bg1"/>
                </a:solidFill>
              </a:rPr>
              <a:t>Manipulate threads</a:t>
            </a:r>
          </a:p>
          <a:p>
            <a:pPr marL="571500" indent="-571500">
              <a:buFont typeface="Wingdings" panose="05000000000000000000" pitchFamily="2" charset="2"/>
              <a:buChar char="ü"/>
            </a:pPr>
            <a:endParaRPr lang="en-US" sz="2800" dirty="0">
              <a:solidFill>
                <a:schemeClr val="bg1"/>
              </a:solidFill>
            </a:endParaRPr>
          </a:p>
          <a:p>
            <a:pPr marL="571500" indent="-571500">
              <a:buFont typeface="Wingdings" panose="05000000000000000000" pitchFamily="2" charset="2"/>
              <a:buChar char="ü"/>
            </a:pPr>
            <a:r>
              <a:rPr lang="en-US" sz="2800" dirty="0">
                <a:solidFill>
                  <a:schemeClr val="bg1"/>
                </a:solidFill>
              </a:rPr>
              <a:t>Approach the basics of the concurrent programming</a:t>
            </a:r>
          </a:p>
        </p:txBody>
      </p:sp>
      <p:sp>
        <p:nvSpPr>
          <p:cNvPr id="5" name="Titre 1">
            <a:extLst>
              <a:ext uri="{FF2B5EF4-FFF2-40B4-BE49-F238E27FC236}">
                <a16:creationId xmlns:a16="http://schemas.microsoft.com/office/drawing/2014/main" id="{E19DB8DF-56A9-C146-8CC5-1A72BBF66B41}"/>
              </a:ext>
            </a:extLst>
          </p:cNvPr>
          <p:cNvSpPr txBox="1">
            <a:spLocks/>
          </p:cNvSpPr>
          <p:nvPr/>
        </p:nvSpPr>
        <p:spPr>
          <a:xfrm>
            <a:off x="4341566" y="412506"/>
            <a:ext cx="3496168"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i="1" dirty="0">
                <a:solidFill>
                  <a:schemeClr val="bg1"/>
                </a:solidFill>
              </a:rPr>
              <a:t>Course Objectives</a:t>
            </a:r>
          </a:p>
        </p:txBody>
      </p:sp>
      <p:pic>
        <p:nvPicPr>
          <p:cNvPr id="3" name="Graphique 2" descr="Mille avec un remplissage uni">
            <a:extLst>
              <a:ext uri="{FF2B5EF4-FFF2-40B4-BE49-F238E27FC236}">
                <a16:creationId xmlns:a16="http://schemas.microsoft.com/office/drawing/2014/main" id="{0E290023-CE38-4438-8DF3-3A6338B9A8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9056" y="5192485"/>
            <a:ext cx="914400" cy="914400"/>
          </a:xfrm>
          <a:prstGeom prst="rect">
            <a:avLst/>
          </a:prstGeom>
        </p:spPr>
      </p:pic>
    </p:spTree>
    <p:extLst>
      <p:ext uri="{BB962C8B-B14F-4D97-AF65-F5344CB8AC3E}">
        <p14:creationId xmlns:p14="http://schemas.microsoft.com/office/powerpoint/2010/main" val="127172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1B8E115-D798-4329-AA13-A06FFA7DD8A3}"/>
              </a:ext>
            </a:extLst>
          </p:cNvPr>
          <p:cNvPicPr>
            <a:picLocks noChangeAspect="1"/>
          </p:cNvPicPr>
          <p:nvPr/>
        </p:nvPicPr>
        <p:blipFill>
          <a:blip r:embed="rId3"/>
          <a:stretch>
            <a:fillRect/>
          </a:stretch>
        </p:blipFill>
        <p:spPr>
          <a:xfrm>
            <a:off x="1027500" y="3779551"/>
            <a:ext cx="10344150" cy="419100"/>
          </a:xfrm>
          <a:prstGeom prst="rect">
            <a:avLst/>
          </a:prstGeom>
          <a:ln>
            <a:solidFill>
              <a:srgbClr val="3D2683"/>
            </a:solidFill>
          </a:ln>
        </p:spPr>
      </p:pic>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fr-FR" sz="2400" dirty="0" err="1"/>
              <a:t>receive</a:t>
            </a:r>
            <a:r>
              <a:rPr lang="fr-FR" sz="2400" dirty="0"/>
              <a:t> </a:t>
            </a:r>
            <a:r>
              <a:rPr lang="fr-FR" sz="2400" dirty="0" err="1"/>
              <a:t>using</a:t>
            </a:r>
            <a:r>
              <a:rPr lang="fr-FR" sz="2400" dirty="0"/>
              <a:t> </a:t>
            </a:r>
            <a:r>
              <a:rPr lang="en-US" sz="2400" dirty="0"/>
              <a:t>connected TCP mode</a:t>
            </a:r>
            <a:r>
              <a:rPr lang="fr-FR" sz="2400" dirty="0"/>
              <a:t>, use the </a:t>
            </a:r>
            <a:r>
              <a:rPr lang="fr-FR" sz="2400" b="1" dirty="0" err="1">
                <a:solidFill>
                  <a:srgbClr val="3D2683"/>
                </a:solidFill>
              </a:rPr>
              <a:t>recv</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the number of characters received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42FB3096-170D-47B0-BF5E-FAE26F54941D}"/>
              </a:ext>
            </a:extLst>
          </p:cNvPr>
          <p:cNvPicPr>
            <a:picLocks noChangeAspect="1"/>
          </p:cNvPicPr>
          <p:nvPr/>
        </p:nvPicPr>
        <p:blipFill>
          <a:blip r:embed="rId5"/>
          <a:stretch>
            <a:fillRect/>
          </a:stretch>
        </p:blipFill>
        <p:spPr>
          <a:xfrm>
            <a:off x="2889637" y="5682586"/>
            <a:ext cx="6619875" cy="695325"/>
          </a:xfrm>
          <a:prstGeom prst="rect">
            <a:avLst/>
          </a:prstGeom>
          <a:ln>
            <a:solidFill>
              <a:srgbClr val="3D2683"/>
            </a:solidFill>
          </a:ln>
        </p:spPr>
      </p:pic>
    </p:spTree>
    <p:extLst>
      <p:ext uri="{BB962C8B-B14F-4D97-AF65-F5344CB8AC3E}">
        <p14:creationId xmlns:p14="http://schemas.microsoft.com/office/powerpoint/2010/main" val="81753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5F5BAAAB-697E-4A64-9C76-3B3C46D51F86}"/>
              </a:ext>
            </a:extLst>
          </p:cNvPr>
          <p:cNvPicPr>
            <a:picLocks noChangeAspect="1"/>
          </p:cNvPicPr>
          <p:nvPr/>
        </p:nvPicPr>
        <p:blipFill>
          <a:blip r:embed="rId3"/>
          <a:stretch>
            <a:fillRect/>
          </a:stretch>
        </p:blipFill>
        <p:spPr>
          <a:xfrm>
            <a:off x="219855" y="5655326"/>
            <a:ext cx="11752289" cy="1001316"/>
          </a:xfrm>
          <a:prstGeom prst="rect">
            <a:avLst/>
          </a:prstGeom>
          <a:ln>
            <a:solidFill>
              <a:srgbClr val="3D2683"/>
            </a:solidFill>
          </a:ln>
        </p:spPr>
      </p:pic>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fr-FR" sz="2400" dirty="0" err="1"/>
              <a:t>receive</a:t>
            </a:r>
            <a:r>
              <a:rPr lang="fr-FR" sz="2400" dirty="0"/>
              <a:t> </a:t>
            </a:r>
            <a:r>
              <a:rPr lang="fr-FR" sz="2400" dirty="0" err="1"/>
              <a:t>using</a:t>
            </a:r>
            <a:r>
              <a:rPr lang="fr-FR" sz="2400" dirty="0"/>
              <a:t> </a:t>
            </a:r>
            <a:r>
              <a:rPr lang="en-US" sz="2400" dirty="0"/>
              <a:t>unconnected UDP mode</a:t>
            </a:r>
            <a:r>
              <a:rPr lang="fr-FR" sz="2400" dirty="0"/>
              <a:t>, use the </a:t>
            </a:r>
            <a:r>
              <a:rPr lang="fr-FR" sz="2400" b="1" dirty="0" err="1">
                <a:solidFill>
                  <a:srgbClr val="3D2683"/>
                </a:solidFill>
              </a:rPr>
              <a:t>recvfrom</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the number of characters received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pic>
        <p:nvPicPr>
          <p:cNvPr id="13" name="Image 12">
            <a:extLst>
              <a:ext uri="{FF2B5EF4-FFF2-40B4-BE49-F238E27FC236}">
                <a16:creationId xmlns:a16="http://schemas.microsoft.com/office/drawing/2014/main" id="{DC3D98BD-3BA8-48B7-A4D3-7373D3A3B924}"/>
              </a:ext>
            </a:extLst>
          </p:cNvPr>
          <p:cNvPicPr>
            <a:picLocks noChangeAspect="1"/>
          </p:cNvPicPr>
          <p:nvPr/>
        </p:nvPicPr>
        <p:blipFill>
          <a:blip r:embed="rId4"/>
          <a:stretch>
            <a:fillRect/>
          </a:stretch>
        </p:blipFill>
        <p:spPr>
          <a:xfrm>
            <a:off x="641684" y="3779551"/>
            <a:ext cx="10915650" cy="676275"/>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8811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attach a socket directly to a port and an address</a:t>
            </a:r>
            <a:r>
              <a:rPr lang="fr-FR" sz="2400" dirty="0"/>
              <a:t>, use the </a:t>
            </a:r>
            <a:r>
              <a:rPr lang="fr-FR" sz="2400" b="1" dirty="0" err="1">
                <a:solidFill>
                  <a:srgbClr val="3D2683"/>
                </a:solidFill>
              </a:rPr>
              <a:t>bind</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a:t>
            </a:r>
            <a:r>
              <a:rPr lang="en-US" sz="2400" b="1" dirty="0">
                <a:solidFill>
                  <a:srgbClr val="3D2683"/>
                </a:solidFill>
              </a:rPr>
              <a:t>0</a:t>
            </a:r>
            <a:r>
              <a:rPr lang="en-US" sz="2400" dirty="0"/>
              <a:t>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DE48F5E1-6DDD-42D6-829F-AD030DFDA465}"/>
              </a:ext>
            </a:extLst>
          </p:cNvPr>
          <p:cNvPicPr>
            <a:picLocks noChangeAspect="1"/>
          </p:cNvPicPr>
          <p:nvPr/>
        </p:nvPicPr>
        <p:blipFill>
          <a:blip r:embed="rId4"/>
          <a:stretch>
            <a:fillRect/>
          </a:stretch>
        </p:blipFill>
        <p:spPr>
          <a:xfrm>
            <a:off x="704849" y="3752616"/>
            <a:ext cx="10782300" cy="504825"/>
          </a:xfrm>
          <a:prstGeom prst="rect">
            <a:avLst/>
          </a:prstGeom>
          <a:ln>
            <a:solidFill>
              <a:srgbClr val="3D2683"/>
            </a:solidFill>
          </a:ln>
        </p:spPr>
      </p:pic>
      <p:pic>
        <p:nvPicPr>
          <p:cNvPr id="7" name="Image 6">
            <a:extLst>
              <a:ext uri="{FF2B5EF4-FFF2-40B4-BE49-F238E27FC236}">
                <a16:creationId xmlns:a16="http://schemas.microsoft.com/office/drawing/2014/main" id="{647D5F1F-96DB-4BD4-B30F-A81BFA034212}"/>
              </a:ext>
            </a:extLst>
          </p:cNvPr>
          <p:cNvPicPr>
            <a:picLocks noChangeAspect="1"/>
          </p:cNvPicPr>
          <p:nvPr/>
        </p:nvPicPr>
        <p:blipFill>
          <a:blip r:embed="rId5"/>
          <a:stretch>
            <a:fillRect/>
          </a:stretch>
        </p:blipFill>
        <p:spPr>
          <a:xfrm>
            <a:off x="713176" y="5817590"/>
            <a:ext cx="10972800" cy="438150"/>
          </a:xfrm>
          <a:prstGeom prst="rect">
            <a:avLst/>
          </a:prstGeom>
          <a:ln>
            <a:solidFill>
              <a:srgbClr val="3D2683"/>
            </a:solidFill>
          </a:ln>
        </p:spPr>
      </p:pic>
    </p:spTree>
    <p:extLst>
      <p:ext uri="{BB962C8B-B14F-4D97-AF65-F5344CB8AC3E}">
        <p14:creationId xmlns:p14="http://schemas.microsoft.com/office/powerpoint/2010/main" val="4044598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B2D3C736-C8E1-4B9A-8EA8-17120529835E}"/>
              </a:ext>
            </a:extLst>
          </p:cNvPr>
          <p:cNvPicPr>
            <a:picLocks noChangeAspect="1"/>
          </p:cNvPicPr>
          <p:nvPr/>
        </p:nvPicPr>
        <p:blipFill>
          <a:blip r:embed="rId3"/>
          <a:stretch>
            <a:fillRect/>
          </a:stretch>
        </p:blipFill>
        <p:spPr>
          <a:xfrm>
            <a:off x="314325" y="5830224"/>
            <a:ext cx="11563350" cy="400050"/>
          </a:xfrm>
          <a:prstGeom prst="rect">
            <a:avLst/>
          </a:prstGeom>
          <a:ln>
            <a:solidFill>
              <a:srgbClr val="3D2683"/>
            </a:solidFill>
          </a:ln>
        </p:spPr>
      </p:pic>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connect the socket to a server address</a:t>
            </a:r>
            <a:r>
              <a:rPr lang="fr-FR" sz="2400" dirty="0"/>
              <a:t>, use the </a:t>
            </a:r>
            <a:r>
              <a:rPr lang="fr-FR" sz="2400" b="1" dirty="0" err="1">
                <a:solidFill>
                  <a:srgbClr val="3D2683"/>
                </a:solidFill>
              </a:rPr>
              <a:t>connect</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a:t>
            </a:r>
            <a:r>
              <a:rPr lang="en-US" sz="2400" b="1" dirty="0">
                <a:solidFill>
                  <a:srgbClr val="3D2683"/>
                </a:solidFill>
              </a:rPr>
              <a:t>0</a:t>
            </a:r>
            <a:r>
              <a:rPr lang="en-US" sz="2400" dirty="0"/>
              <a:t>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49F906DA-9E58-4EFB-A4CF-4A360165BCAD}"/>
              </a:ext>
            </a:extLst>
          </p:cNvPr>
          <p:cNvPicPr>
            <a:picLocks noChangeAspect="1"/>
          </p:cNvPicPr>
          <p:nvPr/>
        </p:nvPicPr>
        <p:blipFill>
          <a:blip r:embed="rId5"/>
          <a:stretch>
            <a:fillRect/>
          </a:stretch>
        </p:blipFill>
        <p:spPr>
          <a:xfrm>
            <a:off x="452437" y="3752616"/>
            <a:ext cx="11287125" cy="419100"/>
          </a:xfrm>
          <a:prstGeom prst="rect">
            <a:avLst/>
          </a:prstGeom>
          <a:ln>
            <a:solidFill>
              <a:srgbClr val="3D2683"/>
            </a:solidFill>
          </a:ln>
        </p:spPr>
      </p:pic>
    </p:spTree>
    <p:extLst>
      <p:ext uri="{BB962C8B-B14F-4D97-AF65-F5344CB8AC3E}">
        <p14:creationId xmlns:p14="http://schemas.microsoft.com/office/powerpoint/2010/main" val="2572255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mark the socket as passive mode and set the size of the connection queue</a:t>
            </a:r>
            <a:r>
              <a:rPr lang="fr-FR" sz="2400" dirty="0"/>
              <a:t>, use the </a:t>
            </a:r>
            <a:r>
              <a:rPr lang="fr-FR" sz="2400" b="1" dirty="0" err="1">
                <a:solidFill>
                  <a:srgbClr val="3D2683"/>
                </a:solidFill>
              </a:rPr>
              <a:t>listen</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a:t>
            </a:r>
            <a:r>
              <a:rPr lang="en-US" sz="2400" b="1" dirty="0">
                <a:solidFill>
                  <a:srgbClr val="3D2683"/>
                </a:solidFill>
              </a:rPr>
              <a:t>0</a:t>
            </a:r>
            <a:r>
              <a:rPr lang="en-US" sz="2400" dirty="0"/>
              <a:t>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pic>
        <p:nvPicPr>
          <p:cNvPr id="11" name="Image 10">
            <a:extLst>
              <a:ext uri="{FF2B5EF4-FFF2-40B4-BE49-F238E27FC236}">
                <a16:creationId xmlns:a16="http://schemas.microsoft.com/office/drawing/2014/main" id="{65400E8C-9490-4613-AAC6-A0CA75CB1FA3}"/>
              </a:ext>
            </a:extLst>
          </p:cNvPr>
          <p:cNvPicPr>
            <a:picLocks noChangeAspect="1"/>
          </p:cNvPicPr>
          <p:nvPr/>
        </p:nvPicPr>
        <p:blipFill>
          <a:blip r:embed="rId3"/>
          <a:stretch>
            <a:fillRect/>
          </a:stretch>
        </p:blipFill>
        <p:spPr>
          <a:xfrm>
            <a:off x="3176587" y="5903339"/>
            <a:ext cx="5838825" cy="400050"/>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89040DB1-A337-432F-AAA2-66856AED581B}"/>
              </a:ext>
            </a:extLst>
          </p:cNvPr>
          <p:cNvPicPr>
            <a:picLocks noChangeAspect="1"/>
          </p:cNvPicPr>
          <p:nvPr/>
        </p:nvPicPr>
        <p:blipFill>
          <a:blip r:embed="rId5"/>
          <a:stretch>
            <a:fillRect/>
          </a:stretch>
        </p:blipFill>
        <p:spPr>
          <a:xfrm>
            <a:off x="3289688" y="4117531"/>
            <a:ext cx="5819775" cy="400050"/>
          </a:xfrm>
          <a:prstGeom prst="rect">
            <a:avLst/>
          </a:prstGeom>
          <a:ln>
            <a:solidFill>
              <a:srgbClr val="3D2683"/>
            </a:solidFill>
          </a:ln>
        </p:spPr>
      </p:pic>
    </p:spTree>
    <p:extLst>
      <p:ext uri="{BB962C8B-B14F-4D97-AF65-F5344CB8AC3E}">
        <p14:creationId xmlns:p14="http://schemas.microsoft.com/office/powerpoint/2010/main" val="3593006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Functions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accept a new connection</a:t>
            </a:r>
            <a:r>
              <a:rPr lang="fr-FR" sz="2400" dirty="0"/>
              <a:t>, use the </a:t>
            </a:r>
            <a:r>
              <a:rPr lang="fr-FR" sz="2400" b="1" dirty="0" err="1">
                <a:solidFill>
                  <a:srgbClr val="3D2683"/>
                </a:solidFill>
              </a:rPr>
              <a:t>accept</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en-US" sz="2400" dirty="0"/>
              <a:t>It returns the socket descriptor or </a:t>
            </a:r>
            <a:r>
              <a:rPr lang="en-US" sz="2400" b="1" dirty="0">
                <a:solidFill>
                  <a:srgbClr val="3D2683"/>
                </a:solidFill>
              </a:rPr>
              <a:t>-1 </a:t>
            </a:r>
            <a:r>
              <a:rPr lang="en-US" sz="2400" dirty="0"/>
              <a:t>in case of failure</a:t>
            </a:r>
            <a:endParaRPr lang="en-US"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a:extLst>
              <a:ext uri="{FF2B5EF4-FFF2-40B4-BE49-F238E27FC236}">
                <a16:creationId xmlns:a16="http://schemas.microsoft.com/office/drawing/2014/main" id="{5A28448E-603C-4B29-81ED-80CEAD40163C}"/>
              </a:ext>
            </a:extLst>
          </p:cNvPr>
          <p:cNvPicPr>
            <a:picLocks noChangeAspect="1"/>
          </p:cNvPicPr>
          <p:nvPr/>
        </p:nvPicPr>
        <p:blipFill>
          <a:blip r:embed="rId4"/>
          <a:stretch>
            <a:fillRect/>
          </a:stretch>
        </p:blipFill>
        <p:spPr>
          <a:xfrm>
            <a:off x="476250" y="3694058"/>
            <a:ext cx="11239500" cy="352425"/>
          </a:xfrm>
          <a:prstGeom prst="rect">
            <a:avLst/>
          </a:prstGeom>
          <a:ln>
            <a:solidFill>
              <a:srgbClr val="3D2683"/>
            </a:solidFill>
          </a:ln>
        </p:spPr>
      </p:pic>
      <p:pic>
        <p:nvPicPr>
          <p:cNvPr id="15" name="Image 14">
            <a:extLst>
              <a:ext uri="{FF2B5EF4-FFF2-40B4-BE49-F238E27FC236}">
                <a16:creationId xmlns:a16="http://schemas.microsoft.com/office/drawing/2014/main" id="{7B93FD7B-B5A9-4A20-8C21-45F64DAC036E}"/>
              </a:ext>
            </a:extLst>
          </p:cNvPr>
          <p:cNvPicPr>
            <a:picLocks noChangeAspect="1"/>
          </p:cNvPicPr>
          <p:nvPr/>
        </p:nvPicPr>
        <p:blipFill>
          <a:blip r:embed="rId5"/>
          <a:stretch>
            <a:fillRect/>
          </a:stretch>
        </p:blipFill>
        <p:spPr>
          <a:xfrm>
            <a:off x="986949" y="5830224"/>
            <a:ext cx="10467975" cy="723900"/>
          </a:xfrm>
          <a:prstGeom prst="rect">
            <a:avLst/>
          </a:prstGeom>
          <a:ln>
            <a:solidFill>
              <a:srgbClr val="3D2683"/>
            </a:solidFill>
          </a:ln>
        </p:spPr>
      </p:pic>
    </p:spTree>
    <p:extLst>
      <p:ext uri="{BB962C8B-B14F-4D97-AF65-F5344CB8AC3E}">
        <p14:creationId xmlns:p14="http://schemas.microsoft.com/office/powerpoint/2010/main" val="1576513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2308324"/>
          </a:xfrm>
          <a:prstGeom prst="rect">
            <a:avLst/>
          </a:prstGeom>
          <a:noFill/>
        </p:spPr>
        <p:txBody>
          <a:bodyPr wrap="square" rtlCol="0">
            <a:spAutoFit/>
          </a:bodyPr>
          <a:lstStyle/>
          <a:p>
            <a:r>
              <a:rPr lang="fr-FR" sz="2400" b="1" dirty="0" err="1">
                <a:solidFill>
                  <a:srgbClr val="3D2683"/>
                </a:solidFill>
              </a:rPr>
              <a:t>Definitions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err="1"/>
              <a:t>Define</a:t>
            </a:r>
            <a:r>
              <a:rPr lang="fr-FR" sz="2400" dirty="0"/>
              <a:t> a </a:t>
            </a:r>
            <a:r>
              <a:rPr lang="fr-FR" sz="2400" b="1" dirty="0" err="1">
                <a:solidFill>
                  <a:srgbClr val="3D2683"/>
                </a:solidFill>
              </a:rPr>
              <a:t>sockaddr_in</a:t>
            </a:r>
            <a:r>
              <a:rPr lang="fr-FR" sz="2400" b="1" dirty="0">
                <a:solidFill>
                  <a:srgbClr val="3D2683"/>
                </a:solidFill>
              </a:rPr>
              <a:t> </a:t>
            </a:r>
            <a:r>
              <a:rPr lang="fr-FR" sz="2400" dirty="0"/>
              <a:t>to </a:t>
            </a:r>
            <a:r>
              <a:rPr lang="fr-FR" sz="2400" dirty="0" err="1"/>
              <a:t>create</a:t>
            </a:r>
            <a:r>
              <a:rPr lang="fr-FR" sz="2400" dirty="0"/>
              <a:t> an IPv4 server:</a:t>
            </a:r>
            <a:endParaRPr lang="fr-FR"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AF9896F1-3809-4BEA-ACB9-51A8DFE00348}"/>
              </a:ext>
            </a:extLst>
          </p:cNvPr>
          <p:cNvPicPr>
            <a:picLocks noChangeAspect="1"/>
          </p:cNvPicPr>
          <p:nvPr/>
        </p:nvPicPr>
        <p:blipFill>
          <a:blip r:embed="rId4"/>
          <a:stretch>
            <a:fillRect/>
          </a:stretch>
        </p:blipFill>
        <p:spPr>
          <a:xfrm>
            <a:off x="2084776" y="2893680"/>
            <a:ext cx="8229600" cy="3390900"/>
          </a:xfrm>
          <a:prstGeom prst="rect">
            <a:avLst/>
          </a:prstGeom>
          <a:ln>
            <a:solidFill>
              <a:srgbClr val="3D2683"/>
            </a:solidFill>
          </a:ln>
        </p:spPr>
      </p:pic>
    </p:spTree>
    <p:extLst>
      <p:ext uri="{BB962C8B-B14F-4D97-AF65-F5344CB8AC3E}">
        <p14:creationId xmlns:p14="http://schemas.microsoft.com/office/powerpoint/2010/main" val="2328406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2308324"/>
          </a:xfrm>
          <a:prstGeom prst="rect">
            <a:avLst/>
          </a:prstGeom>
          <a:noFill/>
        </p:spPr>
        <p:txBody>
          <a:bodyPr wrap="square" rtlCol="0">
            <a:spAutoFit/>
          </a:bodyPr>
          <a:lstStyle/>
          <a:p>
            <a:r>
              <a:rPr lang="fr-FR" sz="2400" b="1" dirty="0" err="1">
                <a:solidFill>
                  <a:srgbClr val="3D2683"/>
                </a:solidFill>
              </a:rPr>
              <a:t>Definitions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err="1"/>
              <a:t>Define</a:t>
            </a:r>
            <a:r>
              <a:rPr lang="fr-FR" sz="2400" dirty="0"/>
              <a:t> a </a:t>
            </a:r>
            <a:r>
              <a:rPr lang="fr-FR" sz="2400" b="1" dirty="0">
                <a:solidFill>
                  <a:srgbClr val="3D2683"/>
                </a:solidFill>
              </a:rPr>
              <a:t>sockaddr_in6 </a:t>
            </a:r>
            <a:r>
              <a:rPr lang="fr-FR" sz="2400" dirty="0"/>
              <a:t>to </a:t>
            </a:r>
            <a:r>
              <a:rPr lang="fr-FR" sz="2400" dirty="0" err="1"/>
              <a:t>create</a:t>
            </a:r>
            <a:r>
              <a:rPr lang="fr-FR" sz="2400" dirty="0"/>
              <a:t> an IPv6 server:</a:t>
            </a:r>
            <a:endParaRPr lang="fr-FR"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D2EB022F-39AB-4ECD-B302-EDCFAC024814}"/>
              </a:ext>
            </a:extLst>
          </p:cNvPr>
          <p:cNvPicPr>
            <a:picLocks noChangeAspect="1"/>
          </p:cNvPicPr>
          <p:nvPr/>
        </p:nvPicPr>
        <p:blipFill>
          <a:blip r:embed="rId4"/>
          <a:stretch>
            <a:fillRect/>
          </a:stretch>
        </p:blipFill>
        <p:spPr>
          <a:xfrm>
            <a:off x="3123001" y="2893680"/>
            <a:ext cx="6153150" cy="3429000"/>
          </a:xfrm>
          <a:prstGeom prst="rect">
            <a:avLst/>
          </a:prstGeom>
          <a:ln>
            <a:solidFill>
              <a:srgbClr val="3D2683"/>
            </a:solidFill>
          </a:ln>
        </p:spPr>
      </p:pic>
    </p:spTree>
    <p:extLst>
      <p:ext uri="{BB962C8B-B14F-4D97-AF65-F5344CB8AC3E}">
        <p14:creationId xmlns:p14="http://schemas.microsoft.com/office/powerpoint/2010/main" val="10614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2308324"/>
          </a:xfrm>
          <a:prstGeom prst="rect">
            <a:avLst/>
          </a:prstGeom>
          <a:noFill/>
        </p:spPr>
        <p:txBody>
          <a:bodyPr wrap="square" rtlCol="0">
            <a:spAutoFit/>
          </a:bodyPr>
          <a:lstStyle/>
          <a:p>
            <a:r>
              <a:rPr lang="fr-FR" sz="2400" b="1" dirty="0" err="1">
                <a:solidFill>
                  <a:srgbClr val="3D2683"/>
                </a:solidFill>
              </a:rPr>
              <a:t>Definitions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err="1"/>
              <a:t>Define</a:t>
            </a:r>
            <a:r>
              <a:rPr lang="fr-FR" sz="2400" dirty="0"/>
              <a:t> a </a:t>
            </a:r>
            <a:r>
              <a:rPr lang="fr-FR" sz="2400" b="1" dirty="0" err="1">
                <a:solidFill>
                  <a:srgbClr val="3D2683"/>
                </a:solidFill>
              </a:rPr>
              <a:t>sockaddr_in</a:t>
            </a:r>
            <a:r>
              <a:rPr lang="fr-FR" sz="2400" b="1" dirty="0">
                <a:solidFill>
                  <a:srgbClr val="3D2683"/>
                </a:solidFill>
              </a:rPr>
              <a:t> </a:t>
            </a:r>
            <a:r>
              <a:rPr lang="fr-FR" sz="2400" dirty="0"/>
              <a:t>to </a:t>
            </a:r>
            <a:r>
              <a:rPr lang="fr-FR" sz="2400" dirty="0" err="1"/>
              <a:t>create</a:t>
            </a:r>
            <a:r>
              <a:rPr lang="fr-FR" sz="2400" dirty="0"/>
              <a:t> an IPv4 client:</a:t>
            </a:r>
            <a:endParaRPr lang="fr-FR"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11BAE87-AF1D-4AC7-9AA5-70ABB17AFD5E}"/>
              </a:ext>
            </a:extLst>
          </p:cNvPr>
          <p:cNvPicPr>
            <a:picLocks noChangeAspect="1"/>
          </p:cNvPicPr>
          <p:nvPr/>
        </p:nvPicPr>
        <p:blipFill>
          <a:blip r:embed="rId4"/>
          <a:stretch>
            <a:fillRect/>
          </a:stretch>
        </p:blipFill>
        <p:spPr>
          <a:xfrm>
            <a:off x="2370526" y="2893680"/>
            <a:ext cx="7658100" cy="3400425"/>
          </a:xfrm>
          <a:prstGeom prst="rect">
            <a:avLst/>
          </a:prstGeom>
          <a:ln>
            <a:solidFill>
              <a:srgbClr val="3D2683"/>
            </a:solidFill>
          </a:ln>
        </p:spPr>
      </p:pic>
    </p:spTree>
    <p:extLst>
      <p:ext uri="{BB962C8B-B14F-4D97-AF65-F5344CB8AC3E}">
        <p14:creationId xmlns:p14="http://schemas.microsoft.com/office/powerpoint/2010/main" val="3075203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14B3545-14C7-4111-AE9C-5F8D12F15472}"/>
              </a:ext>
            </a:extLst>
          </p:cNvPr>
          <p:cNvPicPr>
            <a:picLocks noChangeAspect="1"/>
          </p:cNvPicPr>
          <p:nvPr/>
        </p:nvPicPr>
        <p:blipFill>
          <a:blip r:embed="rId3"/>
          <a:stretch>
            <a:fillRect/>
          </a:stretch>
        </p:blipFill>
        <p:spPr>
          <a:xfrm>
            <a:off x="1175138" y="2893680"/>
            <a:ext cx="10048875" cy="3429000"/>
          </a:xfrm>
          <a:prstGeom prst="rect">
            <a:avLst/>
          </a:prstGeom>
          <a:ln>
            <a:solidFill>
              <a:srgbClr val="3D2683"/>
            </a:solidFill>
          </a:ln>
        </p:spPr>
      </p:pic>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2308324"/>
          </a:xfrm>
          <a:prstGeom prst="rect">
            <a:avLst/>
          </a:prstGeom>
          <a:noFill/>
        </p:spPr>
        <p:txBody>
          <a:bodyPr wrap="square" rtlCol="0">
            <a:spAutoFit/>
          </a:bodyPr>
          <a:lstStyle/>
          <a:p>
            <a:r>
              <a:rPr lang="fr-FR" sz="2400" b="1" dirty="0" err="1">
                <a:solidFill>
                  <a:srgbClr val="3D2683"/>
                </a:solidFill>
              </a:rPr>
              <a:t>Definitions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err="1"/>
              <a:t>Define</a:t>
            </a:r>
            <a:r>
              <a:rPr lang="fr-FR" sz="2400" dirty="0"/>
              <a:t> a </a:t>
            </a:r>
            <a:r>
              <a:rPr lang="fr-FR" sz="2400" b="1" dirty="0">
                <a:solidFill>
                  <a:srgbClr val="3D2683"/>
                </a:solidFill>
              </a:rPr>
              <a:t>sockaddr_in6 </a:t>
            </a:r>
            <a:r>
              <a:rPr lang="fr-FR" sz="2400" dirty="0"/>
              <a:t>to </a:t>
            </a:r>
            <a:r>
              <a:rPr lang="fr-FR" sz="2400" dirty="0" err="1"/>
              <a:t>create</a:t>
            </a:r>
            <a:r>
              <a:rPr lang="fr-FR" sz="2400" dirty="0"/>
              <a:t> an IPv6 client:</a:t>
            </a:r>
            <a:endParaRPr lang="fr-FR" sz="2400" b="1" dirty="0">
              <a:solidFill>
                <a:srgbClr val="3D2683"/>
              </a:solidFill>
            </a:endParaRPr>
          </a:p>
          <a:p>
            <a:pPr lvl="1"/>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30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6" name="Graphique 5" descr="Menu avec un remplissage uni">
            <a:extLst>
              <a:ext uri="{FF2B5EF4-FFF2-40B4-BE49-F238E27FC236}">
                <a16:creationId xmlns:a16="http://schemas.microsoft.com/office/drawing/2014/main" id="{E13F7521-3887-48B5-BE61-2381EEED17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2554565"/>
            <a:ext cx="10515600" cy="285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800" dirty="0">
                <a:solidFill>
                  <a:schemeClr val="bg1"/>
                </a:solidFill>
              </a:rPr>
              <a:t>1. Sockets</a:t>
            </a:r>
          </a:p>
          <a:p>
            <a:pPr marL="514350" indent="-514350">
              <a:buAutoNum type="arabicPeriod"/>
            </a:pPr>
            <a:endParaRPr lang="fr-FR" sz="2800" dirty="0">
              <a:solidFill>
                <a:schemeClr val="bg1"/>
              </a:solidFill>
            </a:endParaRPr>
          </a:p>
          <a:p>
            <a:r>
              <a:rPr lang="fr-FR" sz="2800" dirty="0">
                <a:solidFill>
                  <a:schemeClr val="bg1"/>
                </a:solidFill>
              </a:rPr>
              <a:t>2. </a:t>
            </a:r>
            <a:r>
              <a:rPr lang="en-US" sz="2800" dirty="0">
                <a:solidFill>
                  <a:schemeClr val="bg1"/>
                </a:solidFill>
              </a:rPr>
              <a:t>Threads</a:t>
            </a:r>
            <a:endParaRPr lang="fr-FR" sz="2800" dirty="0">
              <a:solidFill>
                <a:schemeClr val="bg1"/>
              </a:solidFill>
            </a:endParaRPr>
          </a:p>
          <a:p>
            <a:endParaRPr lang="fr-FR" sz="2800" dirty="0">
              <a:solidFill>
                <a:schemeClr val="bg1"/>
              </a:solidFill>
            </a:endParaRPr>
          </a:p>
        </p:txBody>
      </p:sp>
      <p:sp>
        <p:nvSpPr>
          <p:cNvPr id="5" name="Titre 1">
            <a:extLst>
              <a:ext uri="{FF2B5EF4-FFF2-40B4-BE49-F238E27FC236}">
                <a16:creationId xmlns:a16="http://schemas.microsoft.com/office/drawing/2014/main" id="{E19DB8DF-56A9-C146-8CC5-1A72BBF66B41}"/>
              </a:ext>
            </a:extLst>
          </p:cNvPr>
          <p:cNvSpPr txBox="1">
            <a:spLocks/>
          </p:cNvSpPr>
          <p:nvPr/>
        </p:nvSpPr>
        <p:spPr>
          <a:xfrm>
            <a:off x="4341566" y="412506"/>
            <a:ext cx="3496168"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i="1" dirty="0">
                <a:solidFill>
                  <a:schemeClr val="bg1"/>
                </a:solidFill>
              </a:rPr>
              <a:t>Course Plan</a:t>
            </a:r>
          </a:p>
        </p:txBody>
      </p:sp>
    </p:spTree>
    <p:extLst>
      <p:ext uri="{BB962C8B-B14F-4D97-AF65-F5344CB8AC3E}">
        <p14:creationId xmlns:p14="http://schemas.microsoft.com/office/powerpoint/2010/main" val="2918982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938992"/>
          </a:xfrm>
          <a:prstGeom prst="rect">
            <a:avLst/>
          </a:prstGeom>
          <a:noFill/>
        </p:spPr>
        <p:txBody>
          <a:bodyPr wrap="square" rtlCol="0">
            <a:spAutoFit/>
          </a:bodyPr>
          <a:lstStyle/>
          <a:p>
            <a:r>
              <a:rPr lang="fr-FR" sz="2400" b="1" dirty="0" err="1">
                <a:solidFill>
                  <a:srgbClr val="3D2683"/>
                </a:solidFill>
              </a:rPr>
              <a:t>Definitions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Retrieve an address using the hostname:</a:t>
            </a: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B3F673AE-568F-4EFC-AE47-BB6367AABCCA}"/>
              </a:ext>
            </a:extLst>
          </p:cNvPr>
          <p:cNvPicPr>
            <a:picLocks noChangeAspect="1"/>
          </p:cNvPicPr>
          <p:nvPr/>
        </p:nvPicPr>
        <p:blipFill>
          <a:blip r:embed="rId4"/>
          <a:stretch>
            <a:fillRect/>
          </a:stretch>
        </p:blipFill>
        <p:spPr>
          <a:xfrm>
            <a:off x="1379926" y="2813942"/>
            <a:ext cx="9639300" cy="1390650"/>
          </a:xfrm>
          <a:prstGeom prst="rect">
            <a:avLst/>
          </a:prstGeom>
          <a:ln>
            <a:solidFill>
              <a:srgbClr val="3D2683"/>
            </a:solidFill>
          </a:ln>
        </p:spPr>
      </p:pic>
    </p:spTree>
    <p:extLst>
      <p:ext uri="{BB962C8B-B14F-4D97-AF65-F5344CB8AC3E}">
        <p14:creationId xmlns:p14="http://schemas.microsoft.com/office/powerpoint/2010/main" val="270538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938992"/>
          </a:xfrm>
          <a:prstGeom prst="rect">
            <a:avLst/>
          </a:prstGeom>
          <a:noFill/>
        </p:spPr>
        <p:txBody>
          <a:bodyPr wrap="square" rtlCol="0">
            <a:spAutoFit/>
          </a:bodyPr>
          <a:lstStyle/>
          <a:p>
            <a:r>
              <a:rPr lang="fr-FR" sz="2400" b="1" dirty="0" err="1">
                <a:solidFill>
                  <a:srgbClr val="3D2683"/>
                </a:solidFill>
              </a:rPr>
              <a:t>Definitions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Convert IPv4 or IPv6 address representation:</a:t>
            </a: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ECA99252-C2A3-4E76-8F5F-9091D4FDD1E7}"/>
              </a:ext>
            </a:extLst>
          </p:cNvPr>
          <p:cNvPicPr>
            <a:picLocks noChangeAspect="1"/>
          </p:cNvPicPr>
          <p:nvPr/>
        </p:nvPicPr>
        <p:blipFill>
          <a:blip r:embed="rId4"/>
          <a:stretch>
            <a:fillRect/>
          </a:stretch>
        </p:blipFill>
        <p:spPr>
          <a:xfrm>
            <a:off x="720671" y="2659657"/>
            <a:ext cx="10957810" cy="3316071"/>
          </a:xfrm>
          <a:prstGeom prst="rect">
            <a:avLst/>
          </a:prstGeom>
          <a:ln>
            <a:solidFill>
              <a:srgbClr val="3D2683"/>
            </a:solidFill>
          </a:ln>
        </p:spPr>
      </p:pic>
    </p:spTree>
    <p:extLst>
      <p:ext uri="{BB962C8B-B14F-4D97-AF65-F5344CB8AC3E}">
        <p14:creationId xmlns:p14="http://schemas.microsoft.com/office/powerpoint/2010/main" val="1006503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err="1">
                <a:solidFill>
                  <a:srgbClr val="3D2683"/>
                </a:solidFill>
              </a:rPr>
              <a:t>Definitions</a:t>
            </a:r>
            <a:endParaRPr lang="fr-FR" sz="2400" b="1" dirty="0">
              <a:solidFill>
                <a:srgbClr val="3D2683"/>
              </a:solidFill>
            </a:endParaRPr>
          </a:p>
          <a:p>
            <a:endParaRPr lang="fr-FR" sz="2400" b="1" dirty="0">
              <a:solidFill>
                <a:srgbClr val="3D2683"/>
              </a:solidFill>
            </a:endParaRPr>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2C6B3878-4D73-491F-815F-E1753FD2D255}"/>
              </a:ext>
            </a:extLst>
          </p:cNvPr>
          <p:cNvPicPr>
            <a:picLocks noChangeAspect="1"/>
          </p:cNvPicPr>
          <p:nvPr/>
        </p:nvPicPr>
        <p:blipFill>
          <a:blip r:embed="rId4"/>
          <a:stretch>
            <a:fillRect/>
          </a:stretch>
        </p:blipFill>
        <p:spPr>
          <a:xfrm>
            <a:off x="297240" y="1963851"/>
            <a:ext cx="11597519" cy="3682189"/>
          </a:xfrm>
          <a:prstGeom prst="rect">
            <a:avLst/>
          </a:prstGeom>
          <a:ln>
            <a:solidFill>
              <a:srgbClr val="3D2683"/>
            </a:solidFill>
          </a:ln>
        </p:spPr>
      </p:pic>
    </p:spTree>
    <p:extLst>
      <p:ext uri="{BB962C8B-B14F-4D97-AF65-F5344CB8AC3E}">
        <p14:creationId xmlns:p14="http://schemas.microsoft.com/office/powerpoint/2010/main" val="722042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Windows </a:t>
            </a:r>
            <a:r>
              <a:rPr lang="fr-FR" sz="2400" b="1" dirty="0" err="1">
                <a:solidFill>
                  <a:srgbClr val="3D2683"/>
                </a:solidFill>
              </a:rPr>
              <a:t>specificities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Start by loading the DLL:</a:t>
            </a:r>
          </a:p>
          <a:p>
            <a:endParaRPr lang="en-US" sz="2400" dirty="0"/>
          </a:p>
          <a:p>
            <a:endParaRPr lang="en-US" sz="2400" dirty="0"/>
          </a:p>
          <a:p>
            <a:endParaRPr lang="en-US" sz="2400" dirty="0"/>
          </a:p>
          <a:p>
            <a:endParaRPr lang="en-US" sz="2400" dirty="0"/>
          </a:p>
          <a:p>
            <a:pPr marL="342900" indent="-342900">
              <a:buFont typeface="Arial" panose="020B0604020202020204" pitchFamily="34" charset="0"/>
              <a:buChar char="•"/>
            </a:pPr>
            <a:r>
              <a:rPr lang="en-US" sz="2400" dirty="0"/>
              <a:t>Finish by unloading the DLL:</a:t>
            </a: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ABCECE1C-A09F-4C32-B191-001A412F88CF}"/>
              </a:ext>
            </a:extLst>
          </p:cNvPr>
          <p:cNvPicPr>
            <a:picLocks noChangeAspect="1"/>
          </p:cNvPicPr>
          <p:nvPr/>
        </p:nvPicPr>
        <p:blipFill>
          <a:blip r:embed="rId4"/>
          <a:stretch>
            <a:fillRect/>
          </a:stretch>
        </p:blipFill>
        <p:spPr>
          <a:xfrm>
            <a:off x="3180151" y="3008186"/>
            <a:ext cx="6038850" cy="752475"/>
          </a:xfrm>
          <a:prstGeom prst="rect">
            <a:avLst/>
          </a:prstGeom>
          <a:ln>
            <a:solidFill>
              <a:srgbClr val="3D2683"/>
            </a:solidFill>
          </a:ln>
        </p:spPr>
      </p:pic>
      <p:pic>
        <p:nvPicPr>
          <p:cNvPr id="8" name="Image 7">
            <a:extLst>
              <a:ext uri="{FF2B5EF4-FFF2-40B4-BE49-F238E27FC236}">
                <a16:creationId xmlns:a16="http://schemas.microsoft.com/office/drawing/2014/main" id="{348C24F4-7374-43DA-9F51-C2DE96A2D9E9}"/>
              </a:ext>
            </a:extLst>
          </p:cNvPr>
          <p:cNvPicPr>
            <a:picLocks noChangeAspect="1"/>
          </p:cNvPicPr>
          <p:nvPr/>
        </p:nvPicPr>
        <p:blipFill>
          <a:blip r:embed="rId5"/>
          <a:stretch>
            <a:fillRect/>
          </a:stretch>
        </p:blipFill>
        <p:spPr>
          <a:xfrm>
            <a:off x="4881562" y="4867333"/>
            <a:ext cx="2428875" cy="390525"/>
          </a:xfrm>
          <a:prstGeom prst="rect">
            <a:avLst/>
          </a:prstGeom>
          <a:ln>
            <a:solidFill>
              <a:srgbClr val="3D2683"/>
            </a:solidFill>
          </a:ln>
        </p:spPr>
      </p:pic>
    </p:spTree>
    <p:extLst>
      <p:ext uri="{BB962C8B-B14F-4D97-AF65-F5344CB8AC3E}">
        <p14:creationId xmlns:p14="http://schemas.microsoft.com/office/powerpoint/2010/main" val="2537966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Windows </a:t>
            </a:r>
            <a:r>
              <a:rPr lang="fr-FR" sz="2400" b="1" dirty="0" err="1">
                <a:solidFill>
                  <a:srgbClr val="3D2683"/>
                </a:solidFill>
              </a:rPr>
              <a:t>specificities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Many structures are redefined:</a:t>
            </a:r>
          </a:p>
          <a:p>
            <a:pPr lvl="1"/>
            <a:endParaRPr lang="fr-FR" sz="2400" dirty="0"/>
          </a:p>
          <a:p>
            <a:pPr lvl="1"/>
            <a:r>
              <a:rPr lang="fr-FR" sz="2400" dirty="0"/>
              <a:t>– </a:t>
            </a:r>
            <a:r>
              <a:rPr lang="en-US" sz="2400" dirty="0">
                <a:ea typeface="ＭＳ Ｐゴシック" pitchFamily="34" charset="-128"/>
              </a:rPr>
              <a:t> </a:t>
            </a:r>
            <a:r>
              <a:rPr lang="en-US" sz="2400" b="1" dirty="0" err="1">
                <a:solidFill>
                  <a:srgbClr val="3D2683"/>
                </a:solidFill>
              </a:rPr>
              <a:t>sockaddr_in</a:t>
            </a:r>
            <a:r>
              <a:rPr lang="en-US" sz="2400" b="1" dirty="0">
                <a:solidFill>
                  <a:srgbClr val="3D2683"/>
                </a:solidFill>
              </a:rPr>
              <a:t> </a:t>
            </a:r>
            <a:r>
              <a:rPr lang="en-US" sz="2400" dirty="0"/>
              <a:t>becomes </a:t>
            </a:r>
            <a:r>
              <a:rPr lang="en-US" sz="2400" b="1" dirty="0">
                <a:solidFill>
                  <a:srgbClr val="3D2683"/>
                </a:solidFill>
              </a:rPr>
              <a:t>SOCKADDR_IN</a:t>
            </a:r>
          </a:p>
          <a:p>
            <a:pPr lvl="1"/>
            <a:r>
              <a:rPr lang="fr-FR" sz="2400" dirty="0"/>
              <a:t>– </a:t>
            </a:r>
            <a:r>
              <a:rPr lang="en-US" sz="2400" dirty="0">
                <a:ea typeface="ＭＳ Ｐゴシック" pitchFamily="34" charset="-128"/>
              </a:rPr>
              <a:t> </a:t>
            </a:r>
            <a:r>
              <a:rPr lang="en-US" sz="2400" b="1" dirty="0" err="1">
                <a:solidFill>
                  <a:srgbClr val="3D2683"/>
                </a:solidFill>
              </a:rPr>
              <a:t>sockaddr</a:t>
            </a:r>
            <a:r>
              <a:rPr lang="en-US" sz="2400" b="1" dirty="0">
                <a:solidFill>
                  <a:srgbClr val="3D2683"/>
                </a:solidFill>
              </a:rPr>
              <a:t> </a:t>
            </a:r>
            <a:r>
              <a:rPr lang="en-US" sz="2400" dirty="0"/>
              <a:t>becomes </a:t>
            </a:r>
            <a:r>
              <a:rPr lang="en-US" sz="2400" b="1" dirty="0">
                <a:solidFill>
                  <a:srgbClr val="3D2683"/>
                </a:solidFill>
              </a:rPr>
              <a:t>SOCKADDR</a:t>
            </a:r>
          </a:p>
          <a:p>
            <a:pPr lvl="1"/>
            <a:r>
              <a:rPr lang="fr-FR" sz="2400" dirty="0"/>
              <a:t>– </a:t>
            </a:r>
            <a:r>
              <a:rPr lang="en-US" sz="2400" dirty="0">
                <a:ea typeface="ＭＳ Ｐゴシック" pitchFamily="34" charset="-128"/>
              </a:rPr>
              <a:t> </a:t>
            </a:r>
            <a:r>
              <a:rPr lang="en-US" sz="2400" b="1" dirty="0" err="1">
                <a:solidFill>
                  <a:srgbClr val="3D2683"/>
                </a:solidFill>
              </a:rPr>
              <a:t>in_addr</a:t>
            </a:r>
            <a:r>
              <a:rPr lang="en-US" sz="2400" b="1" dirty="0">
                <a:solidFill>
                  <a:srgbClr val="3D2683"/>
                </a:solidFill>
              </a:rPr>
              <a:t> </a:t>
            </a:r>
            <a:r>
              <a:rPr lang="en-US" sz="2400" dirty="0"/>
              <a:t>becomes </a:t>
            </a:r>
            <a:r>
              <a:rPr lang="en-US" sz="2400" b="1" dirty="0">
                <a:solidFill>
                  <a:srgbClr val="3D2683"/>
                </a:solidFill>
              </a:rPr>
              <a:t>IN_ADDR</a:t>
            </a:r>
          </a:p>
          <a:p>
            <a:endParaRPr lang="en-US" sz="2400" dirty="0"/>
          </a:p>
          <a:p>
            <a:endParaRPr lang="en-US" sz="2400" dirty="0"/>
          </a:p>
          <a:p>
            <a:pPr marL="342900" indent="-342900">
              <a:buFont typeface="Arial" panose="020B0604020202020204" pitchFamily="34" charset="0"/>
              <a:buChar char="•"/>
            </a:pPr>
            <a:r>
              <a:rPr lang="en-US" sz="2400" dirty="0"/>
              <a:t>Socket descriptor is not an </a:t>
            </a:r>
            <a:r>
              <a:rPr lang="en-US" sz="2400" b="1" dirty="0">
                <a:solidFill>
                  <a:srgbClr val="3D2683"/>
                </a:solidFill>
              </a:rPr>
              <a:t>int</a:t>
            </a:r>
            <a:r>
              <a:rPr lang="en-US" sz="2400" dirty="0"/>
              <a:t> but a </a:t>
            </a:r>
            <a:r>
              <a:rPr lang="en-US" sz="2400" b="1" dirty="0">
                <a:solidFill>
                  <a:srgbClr val="3D2683"/>
                </a:solidFill>
              </a:rPr>
              <a:t>SOCKET</a:t>
            </a:r>
          </a:p>
          <a:p>
            <a:pPr lvl="1"/>
            <a:r>
              <a:rPr lang="fr-FR" sz="2400" dirty="0"/>
              <a:t>– </a:t>
            </a:r>
            <a:r>
              <a:rPr lang="en-US" sz="2400" dirty="0">
                <a:ea typeface="ＭＳ Ｐゴシック" pitchFamily="34" charset="-128"/>
              </a:rPr>
              <a:t> Define for UNIX:</a:t>
            </a:r>
            <a:endParaRPr lang="en-US" sz="2400" dirty="0"/>
          </a:p>
          <a:p>
            <a:endParaRPr lang="en-US" sz="2400" b="1" dirty="0">
              <a:solidFill>
                <a:srgbClr val="3D2683"/>
              </a:solidFill>
            </a:endParaRP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 9">
            <a:extLst>
              <a:ext uri="{FF2B5EF4-FFF2-40B4-BE49-F238E27FC236}">
                <a16:creationId xmlns:a16="http://schemas.microsoft.com/office/drawing/2014/main" id="{5F85CE63-75A9-4CEF-9706-951A0B5C687C}"/>
              </a:ext>
            </a:extLst>
          </p:cNvPr>
          <p:cNvPicPr>
            <a:picLocks noChangeAspect="1"/>
          </p:cNvPicPr>
          <p:nvPr/>
        </p:nvPicPr>
        <p:blipFill>
          <a:blip r:embed="rId4"/>
          <a:stretch>
            <a:fillRect/>
          </a:stretch>
        </p:blipFill>
        <p:spPr>
          <a:xfrm>
            <a:off x="4499363" y="5574001"/>
            <a:ext cx="3400425" cy="400050"/>
          </a:xfrm>
          <a:prstGeom prst="rect">
            <a:avLst/>
          </a:prstGeom>
          <a:ln>
            <a:solidFill>
              <a:srgbClr val="3D2683"/>
            </a:solidFill>
          </a:ln>
        </p:spPr>
      </p:pic>
    </p:spTree>
    <p:extLst>
      <p:ext uri="{BB962C8B-B14F-4D97-AF65-F5344CB8AC3E}">
        <p14:creationId xmlns:p14="http://schemas.microsoft.com/office/powerpoint/2010/main" val="3272623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Windows </a:t>
            </a:r>
            <a:r>
              <a:rPr lang="fr-FR" sz="2400" b="1" dirty="0" err="1">
                <a:solidFill>
                  <a:srgbClr val="3D2683"/>
                </a:solidFill>
              </a:rPr>
              <a:t>specificities</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close SOCKET, use:</a:t>
            </a:r>
          </a:p>
          <a:p>
            <a:pPr lvl="1"/>
            <a:endParaRPr lang="fr-FR" sz="2400" dirty="0"/>
          </a:p>
          <a:p>
            <a:endParaRPr lang="en-US" sz="2400" dirty="0"/>
          </a:p>
          <a:p>
            <a:endParaRPr lang="en-US" sz="2400" dirty="0"/>
          </a:p>
          <a:p>
            <a:pPr lvl="1"/>
            <a:r>
              <a:rPr lang="fr-FR" sz="2400" dirty="0"/>
              <a:t>– </a:t>
            </a:r>
            <a:r>
              <a:rPr lang="en-US" sz="2400" dirty="0">
                <a:ea typeface="ＭＳ Ｐゴシック" pitchFamily="34" charset="-128"/>
              </a:rPr>
              <a:t> Define for UNIX:</a:t>
            </a:r>
            <a:endParaRPr lang="en-US" sz="2400" dirty="0"/>
          </a:p>
          <a:p>
            <a:endParaRPr lang="en-US" sz="2400" b="1" dirty="0">
              <a:solidFill>
                <a:srgbClr val="3D2683"/>
              </a:solidFill>
            </a:endParaRP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67EACCEF-FD37-434F-BEF5-E2FE9C779DC7}"/>
              </a:ext>
            </a:extLst>
          </p:cNvPr>
          <p:cNvPicPr>
            <a:picLocks noChangeAspect="1"/>
          </p:cNvPicPr>
          <p:nvPr/>
        </p:nvPicPr>
        <p:blipFill>
          <a:blip r:embed="rId4"/>
          <a:stretch>
            <a:fillRect/>
          </a:stretch>
        </p:blipFill>
        <p:spPr>
          <a:xfrm>
            <a:off x="4089787" y="3035013"/>
            <a:ext cx="4219575" cy="390525"/>
          </a:xfrm>
          <a:prstGeom prst="rect">
            <a:avLst/>
          </a:prstGeom>
          <a:ln>
            <a:solidFill>
              <a:srgbClr val="3D2683"/>
            </a:solidFill>
          </a:ln>
        </p:spPr>
      </p:pic>
      <p:pic>
        <p:nvPicPr>
          <p:cNvPr id="7" name="Image 6">
            <a:extLst>
              <a:ext uri="{FF2B5EF4-FFF2-40B4-BE49-F238E27FC236}">
                <a16:creationId xmlns:a16="http://schemas.microsoft.com/office/drawing/2014/main" id="{FC0E2821-1C62-42C3-85FA-8B99F5B69EF5}"/>
              </a:ext>
            </a:extLst>
          </p:cNvPr>
          <p:cNvPicPr>
            <a:picLocks noChangeAspect="1"/>
          </p:cNvPicPr>
          <p:nvPr/>
        </p:nvPicPr>
        <p:blipFill>
          <a:blip r:embed="rId5"/>
          <a:stretch>
            <a:fillRect/>
          </a:stretch>
        </p:blipFill>
        <p:spPr>
          <a:xfrm>
            <a:off x="3365886" y="4449346"/>
            <a:ext cx="5667375" cy="447675"/>
          </a:xfrm>
          <a:prstGeom prst="rect">
            <a:avLst/>
          </a:prstGeom>
          <a:ln>
            <a:solidFill>
              <a:srgbClr val="3D2683"/>
            </a:solidFill>
          </a:ln>
        </p:spPr>
      </p:pic>
    </p:spTree>
    <p:extLst>
      <p:ext uri="{BB962C8B-B14F-4D97-AF65-F5344CB8AC3E}">
        <p14:creationId xmlns:p14="http://schemas.microsoft.com/office/powerpoint/2010/main" val="22567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938992"/>
          </a:xfrm>
          <a:prstGeom prst="rect">
            <a:avLst/>
          </a:prstGeom>
          <a:noFill/>
        </p:spPr>
        <p:txBody>
          <a:bodyPr wrap="square" rtlCol="0">
            <a:spAutoFit/>
          </a:bodyPr>
          <a:lstStyle/>
          <a:p>
            <a:r>
              <a:rPr lang="fr-FR" sz="2400" b="1" dirty="0">
                <a:solidFill>
                  <a:srgbClr val="3D2683"/>
                </a:solidFill>
              </a:rPr>
              <a:t>Windows </a:t>
            </a:r>
            <a:r>
              <a:rPr lang="fr-FR" sz="2400" b="1" dirty="0" err="1">
                <a:solidFill>
                  <a:srgbClr val="3D2683"/>
                </a:solidFill>
              </a:rPr>
              <a:t>specificities</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Add the “</a:t>
            </a:r>
            <a:r>
              <a:rPr lang="en-US" sz="2400" b="1" dirty="0">
                <a:solidFill>
                  <a:srgbClr val="3D2683"/>
                </a:solidFill>
              </a:rPr>
              <a:t>-lws2_32</a:t>
            </a:r>
            <a:r>
              <a:rPr lang="en-US" sz="2400" dirty="0"/>
              <a:t>” linker option in your build settings:</a:t>
            </a:r>
          </a:p>
          <a:p>
            <a:endParaRPr lang="en-US" sz="2400" b="1" dirty="0">
              <a:solidFill>
                <a:srgbClr val="3D2683"/>
              </a:solidFill>
            </a:endParaRP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57A1D11B-0DAE-4B76-91F6-F777D15C996B}"/>
              </a:ext>
            </a:extLst>
          </p:cNvPr>
          <p:cNvPicPr>
            <a:picLocks noChangeAspect="1"/>
          </p:cNvPicPr>
          <p:nvPr/>
        </p:nvPicPr>
        <p:blipFill>
          <a:blip r:embed="rId4"/>
          <a:stretch>
            <a:fillRect/>
          </a:stretch>
        </p:blipFill>
        <p:spPr>
          <a:xfrm>
            <a:off x="1387605" y="2503123"/>
            <a:ext cx="2581275" cy="3800475"/>
          </a:xfrm>
          <a:prstGeom prst="rect">
            <a:avLst/>
          </a:prstGeom>
        </p:spPr>
      </p:pic>
      <p:pic>
        <p:nvPicPr>
          <p:cNvPr id="9" name="Image 8">
            <a:extLst>
              <a:ext uri="{FF2B5EF4-FFF2-40B4-BE49-F238E27FC236}">
                <a16:creationId xmlns:a16="http://schemas.microsoft.com/office/drawing/2014/main" id="{5592E00D-F97C-40CB-8EF6-2C5FD404A717}"/>
              </a:ext>
            </a:extLst>
          </p:cNvPr>
          <p:cNvPicPr>
            <a:picLocks noChangeAspect="1"/>
          </p:cNvPicPr>
          <p:nvPr/>
        </p:nvPicPr>
        <p:blipFill>
          <a:blip r:embed="rId5"/>
          <a:stretch>
            <a:fillRect/>
          </a:stretch>
        </p:blipFill>
        <p:spPr>
          <a:xfrm>
            <a:off x="4539916" y="3878599"/>
            <a:ext cx="7010400" cy="2400300"/>
          </a:xfrm>
          <a:prstGeom prst="rect">
            <a:avLst/>
          </a:prstGeom>
        </p:spPr>
      </p:pic>
      <p:sp>
        <p:nvSpPr>
          <p:cNvPr id="11" name="Rectangle 10">
            <a:extLst>
              <a:ext uri="{FF2B5EF4-FFF2-40B4-BE49-F238E27FC236}">
                <a16:creationId xmlns:a16="http://schemas.microsoft.com/office/drawing/2014/main" id="{DFBCCCBB-F599-4BA1-BBE0-323C3EAD9D3C}"/>
              </a:ext>
            </a:extLst>
          </p:cNvPr>
          <p:cNvSpPr/>
          <p:nvPr/>
        </p:nvSpPr>
        <p:spPr>
          <a:xfrm>
            <a:off x="8670073" y="5689600"/>
            <a:ext cx="632677" cy="263525"/>
          </a:xfrm>
          <a:prstGeom prst="rect">
            <a:avLst/>
          </a:prstGeom>
          <a:noFill/>
          <a:ln w="38100">
            <a:solidFill>
              <a:srgbClr val="3D26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2655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3785652"/>
          </a:xfrm>
          <a:prstGeom prst="rect">
            <a:avLst/>
          </a:prstGeom>
          <a:noFill/>
        </p:spPr>
        <p:txBody>
          <a:bodyPr wrap="square" rtlCol="0">
            <a:spAutoFit/>
          </a:bodyPr>
          <a:lstStyle/>
          <a:p>
            <a:r>
              <a:rPr lang="fr-FR" sz="2400" b="1" dirty="0">
                <a:solidFill>
                  <a:srgbClr val="3D2683"/>
                </a:solidFill>
              </a:rPr>
              <a:t>To go </a:t>
            </a:r>
            <a:r>
              <a:rPr lang="fr-FR" sz="2400" b="1" dirty="0" err="1">
                <a:solidFill>
                  <a:srgbClr val="3D2683"/>
                </a:solidFill>
              </a:rPr>
              <a:t>further</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transfer a quantity of data of unknown size, it must be possible to transfer a buffer several times:</a:t>
            </a:r>
          </a:p>
          <a:p>
            <a:pPr marL="342900" indent="-342900">
              <a:buFont typeface="Arial" panose="020B0604020202020204" pitchFamily="34" charset="0"/>
              <a:buChar char="•"/>
            </a:pPr>
            <a:endParaRPr lang="fr-FR" sz="2400" dirty="0"/>
          </a:p>
          <a:p>
            <a:pPr lvl="1"/>
            <a:r>
              <a:rPr lang="fr-FR" sz="2400" dirty="0"/>
              <a:t>– </a:t>
            </a:r>
            <a:r>
              <a:rPr lang="en-US" sz="2400" dirty="0">
                <a:ea typeface="ＭＳ Ｐゴシック" pitchFamily="34" charset="-128"/>
              </a:rPr>
              <a:t> JSON</a:t>
            </a:r>
          </a:p>
          <a:p>
            <a:pPr lvl="1"/>
            <a:r>
              <a:rPr lang="fr-FR" sz="2400" dirty="0"/>
              <a:t>– </a:t>
            </a:r>
            <a:r>
              <a:rPr lang="en-US" sz="2400" dirty="0">
                <a:ea typeface="ＭＳ Ｐゴシック" pitchFamily="34" charset="-128"/>
              </a:rPr>
              <a:t> Files</a:t>
            </a:r>
            <a:endParaRPr lang="en-US" sz="2400" dirty="0"/>
          </a:p>
          <a:p>
            <a:pPr lvl="1"/>
            <a:r>
              <a:rPr lang="fr-FR" sz="2400" dirty="0"/>
              <a:t>– </a:t>
            </a:r>
            <a:r>
              <a:rPr lang="en-US" sz="2400" dirty="0">
                <a:ea typeface="ＭＳ Ｐゴシック" pitchFamily="34" charset="-128"/>
              </a:rPr>
              <a:t> Conversations</a:t>
            </a:r>
          </a:p>
          <a:p>
            <a:pPr lvl="1"/>
            <a:r>
              <a:rPr lang="fr-FR" sz="2400" dirty="0"/>
              <a:t>– </a:t>
            </a:r>
            <a:r>
              <a:rPr lang="en-US" sz="2400" dirty="0">
                <a:ea typeface="ＭＳ Ｐゴシック" pitchFamily="34" charset="-128"/>
              </a:rPr>
              <a:t> </a:t>
            </a:r>
            <a:r>
              <a:rPr lang="en-US" sz="2400" i="1" dirty="0">
                <a:ea typeface="ＭＳ Ｐゴシック" pitchFamily="34" charset="-128"/>
              </a:rPr>
              <a:t>etc</a:t>
            </a:r>
            <a:r>
              <a:rPr lang="en-US" sz="2400" dirty="0">
                <a:ea typeface="ＭＳ Ｐゴシック" pitchFamily="34" charset="-128"/>
              </a:rPr>
              <a:t>.</a:t>
            </a:r>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7CC0A5E4-BC8F-4718-90AF-6616B5F2AAD2}"/>
              </a:ext>
            </a:extLst>
          </p:cNvPr>
          <p:cNvPicPr>
            <a:picLocks noChangeAspect="1"/>
          </p:cNvPicPr>
          <p:nvPr/>
        </p:nvPicPr>
        <p:blipFill>
          <a:blip r:embed="rId4"/>
          <a:stretch>
            <a:fillRect/>
          </a:stretch>
        </p:blipFill>
        <p:spPr>
          <a:xfrm>
            <a:off x="8726795" y="4082156"/>
            <a:ext cx="3389005" cy="2695415"/>
          </a:xfrm>
          <a:prstGeom prst="rect">
            <a:avLst/>
          </a:prstGeom>
        </p:spPr>
      </p:pic>
    </p:spTree>
    <p:extLst>
      <p:ext uri="{BB962C8B-B14F-4D97-AF65-F5344CB8AC3E}">
        <p14:creationId xmlns:p14="http://schemas.microsoft.com/office/powerpoint/2010/main" val="2504654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To go </a:t>
            </a:r>
            <a:r>
              <a:rPr lang="fr-FR" sz="2400" b="1" dirty="0" err="1">
                <a:solidFill>
                  <a:srgbClr val="3D2683"/>
                </a:solidFill>
              </a:rPr>
              <a:t>further</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check the state change of a socket</a:t>
            </a:r>
            <a:r>
              <a:rPr lang="fr-FR" sz="2400" dirty="0"/>
              <a:t>, use the </a:t>
            </a:r>
            <a:r>
              <a:rPr lang="fr-FR" sz="2400" b="1" dirty="0">
                <a:solidFill>
                  <a:srgbClr val="3D2683"/>
                </a:solidFill>
              </a:rPr>
              <a:t>select</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To make a non-blocking server/client</a:t>
            </a:r>
          </a:p>
          <a:p>
            <a:pPr lvl="1"/>
            <a:r>
              <a:rPr lang="fr-FR" sz="2400" dirty="0"/>
              <a:t>– </a:t>
            </a:r>
            <a:r>
              <a:rPr lang="en-US" sz="2400" dirty="0">
                <a:ea typeface="ＭＳ Ｐゴシック" pitchFamily="34" charset="-128"/>
              </a:rPr>
              <a:t> To manage many clients</a:t>
            </a:r>
          </a:p>
          <a:p>
            <a:pPr lvl="1"/>
            <a:r>
              <a:rPr lang="fr-FR" sz="2400" dirty="0"/>
              <a:t>– </a:t>
            </a:r>
            <a:r>
              <a:rPr lang="en-US" sz="2400" dirty="0">
                <a:ea typeface="ＭＳ Ｐゴシック" pitchFamily="34" charset="-128"/>
              </a:rPr>
              <a:t> It returns the number of socket descriptors that have changed, </a:t>
            </a:r>
            <a:r>
              <a:rPr lang="en-US" sz="2400" b="1" dirty="0">
                <a:solidFill>
                  <a:srgbClr val="3D2683"/>
                </a:solidFill>
                <a:ea typeface="ＭＳ Ｐゴシック" pitchFamily="34" charset="-128"/>
              </a:rPr>
              <a:t>0</a:t>
            </a:r>
            <a:r>
              <a:rPr lang="en-US" sz="2400" dirty="0">
                <a:ea typeface="ＭＳ Ｐゴシック" pitchFamily="34" charset="-128"/>
              </a:rPr>
              <a:t> in case of timeout, or </a:t>
            </a:r>
            <a:r>
              <a:rPr lang="en-US" sz="2400" b="1" dirty="0">
                <a:solidFill>
                  <a:srgbClr val="3D2683"/>
                </a:solidFill>
                <a:ea typeface="ＭＳ Ｐゴシック" pitchFamily="34" charset="-128"/>
              </a:rPr>
              <a:t>-1 </a:t>
            </a:r>
            <a:r>
              <a:rPr lang="en-US" sz="2400" dirty="0">
                <a:ea typeface="ＭＳ Ｐゴシック" pitchFamily="34" charset="-128"/>
              </a:rPr>
              <a:t>in case of no change</a:t>
            </a:r>
          </a:p>
          <a:p>
            <a:pPr lvl="1"/>
            <a:r>
              <a:rPr lang="fr-FR" sz="2400" dirty="0"/>
              <a:t>– </a:t>
            </a:r>
            <a:r>
              <a:rPr lang="en-US" sz="2400" dirty="0">
                <a:ea typeface="ＭＳ Ｐゴシック" pitchFamily="34" charset="-128"/>
              </a:rPr>
              <a:t> It removes from </a:t>
            </a:r>
            <a:r>
              <a:rPr lang="en-US" sz="2400" b="1" dirty="0" err="1">
                <a:solidFill>
                  <a:srgbClr val="3D2683"/>
                </a:solidFill>
                <a:ea typeface="ＭＳ Ｐゴシック" pitchFamily="34" charset="-128"/>
              </a:rPr>
              <a:t>fd_set</a:t>
            </a:r>
            <a:r>
              <a:rPr lang="en-US" sz="2400" dirty="0">
                <a:ea typeface="ＭＳ Ｐゴシック" pitchFamily="34" charset="-128"/>
              </a:rPr>
              <a:t>, sockets that have not been changed</a:t>
            </a:r>
            <a:endParaRPr lang="en-US" sz="2400" dirty="0"/>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55432904-39DF-4BF5-9ABF-8F2E9B5C1BFE}"/>
              </a:ext>
            </a:extLst>
          </p:cNvPr>
          <p:cNvPicPr>
            <a:picLocks noChangeAspect="1"/>
          </p:cNvPicPr>
          <p:nvPr/>
        </p:nvPicPr>
        <p:blipFill>
          <a:blip r:embed="rId4"/>
          <a:stretch>
            <a:fillRect/>
          </a:stretch>
        </p:blipFill>
        <p:spPr>
          <a:xfrm>
            <a:off x="1114425" y="3071812"/>
            <a:ext cx="9963150" cy="714375"/>
          </a:xfrm>
          <a:prstGeom prst="rect">
            <a:avLst/>
          </a:prstGeom>
          <a:ln>
            <a:solidFill>
              <a:srgbClr val="3D2683"/>
            </a:solidFill>
          </a:ln>
        </p:spPr>
      </p:pic>
      <p:pic>
        <p:nvPicPr>
          <p:cNvPr id="9" name="Image 8">
            <a:extLst>
              <a:ext uri="{FF2B5EF4-FFF2-40B4-BE49-F238E27FC236}">
                <a16:creationId xmlns:a16="http://schemas.microsoft.com/office/drawing/2014/main" id="{D7B7BD7E-487E-4593-92C3-AC221CECA994}"/>
              </a:ext>
            </a:extLst>
          </p:cNvPr>
          <p:cNvPicPr>
            <a:picLocks noChangeAspect="1"/>
          </p:cNvPicPr>
          <p:nvPr/>
        </p:nvPicPr>
        <p:blipFill>
          <a:blip r:embed="rId5"/>
          <a:stretch>
            <a:fillRect/>
          </a:stretch>
        </p:blipFill>
        <p:spPr>
          <a:xfrm>
            <a:off x="1719262" y="6303389"/>
            <a:ext cx="8753475" cy="409575"/>
          </a:xfrm>
          <a:prstGeom prst="rect">
            <a:avLst/>
          </a:prstGeom>
          <a:ln>
            <a:solidFill>
              <a:srgbClr val="3D2683"/>
            </a:solidFill>
          </a:ln>
        </p:spPr>
      </p:pic>
    </p:spTree>
    <p:extLst>
      <p:ext uri="{BB962C8B-B14F-4D97-AF65-F5344CB8AC3E}">
        <p14:creationId xmlns:p14="http://schemas.microsoft.com/office/powerpoint/2010/main" val="4043696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6001643"/>
          </a:xfrm>
          <a:prstGeom prst="rect">
            <a:avLst/>
          </a:prstGeom>
          <a:noFill/>
        </p:spPr>
        <p:txBody>
          <a:bodyPr wrap="square" rtlCol="0">
            <a:spAutoFit/>
          </a:bodyPr>
          <a:lstStyle/>
          <a:p>
            <a:r>
              <a:rPr lang="fr-FR" sz="2400" b="1" dirty="0">
                <a:solidFill>
                  <a:srgbClr val="3D2683"/>
                </a:solidFill>
              </a:rPr>
              <a:t>To go </a:t>
            </a:r>
            <a:r>
              <a:rPr lang="fr-FR" sz="2400" b="1" dirty="0" err="1">
                <a:solidFill>
                  <a:srgbClr val="3D2683"/>
                </a:solidFill>
              </a:rPr>
              <a:t>further</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To monitor a set of socket descriptors, use </a:t>
            </a:r>
            <a:r>
              <a:rPr lang="en-US" sz="2400" b="1" dirty="0" err="1">
                <a:solidFill>
                  <a:srgbClr val="3D2683"/>
                </a:solidFill>
              </a:rPr>
              <a:t>fd_set</a:t>
            </a:r>
            <a:endParaRPr lang="en-US" sz="2400" dirty="0"/>
          </a:p>
          <a:p>
            <a:endParaRPr lang="en-US" sz="2400" dirty="0"/>
          </a:p>
          <a:p>
            <a:pPr lvl="1"/>
            <a:r>
              <a:rPr lang="fr-FR" sz="2400" dirty="0"/>
              <a:t>– </a:t>
            </a:r>
            <a:r>
              <a:rPr lang="en-US" sz="2400" dirty="0">
                <a:ea typeface="ＭＳ Ｐゴシック" pitchFamily="34" charset="-128"/>
              </a:rPr>
              <a:t> Add a socket descriptor to a set:</a:t>
            </a:r>
          </a:p>
          <a:p>
            <a:pPr lvl="1"/>
            <a:endParaRPr lang="en-US" sz="2400" dirty="0">
              <a:ea typeface="ＭＳ Ｐゴシック" pitchFamily="34" charset="-128"/>
            </a:endParaRPr>
          </a:p>
          <a:p>
            <a:pPr lvl="1"/>
            <a:endParaRPr lang="en-US" sz="2400" dirty="0">
              <a:ea typeface="ＭＳ Ｐゴシック" pitchFamily="34" charset="-128"/>
            </a:endParaRPr>
          </a:p>
          <a:p>
            <a:pPr lvl="1"/>
            <a:r>
              <a:rPr lang="fr-FR" sz="2400" dirty="0"/>
              <a:t>– </a:t>
            </a:r>
            <a:r>
              <a:rPr lang="en-US" sz="2400" dirty="0">
                <a:ea typeface="ＭＳ Ｐゴシック" pitchFamily="34" charset="-128"/>
              </a:rPr>
              <a:t> Remove a socket descriptor from a set:</a:t>
            </a:r>
          </a:p>
          <a:p>
            <a:pPr lvl="1"/>
            <a:endParaRPr lang="en-US" sz="2400" dirty="0">
              <a:ea typeface="ＭＳ Ｐゴシック" pitchFamily="34" charset="-128"/>
            </a:endParaRPr>
          </a:p>
          <a:p>
            <a:pPr lvl="1"/>
            <a:endParaRPr lang="en-US" sz="2400" dirty="0">
              <a:ea typeface="ＭＳ Ｐゴシック" pitchFamily="34" charset="-128"/>
            </a:endParaRPr>
          </a:p>
          <a:p>
            <a:pPr lvl="1"/>
            <a:r>
              <a:rPr lang="fr-FR" sz="2400" dirty="0"/>
              <a:t>– </a:t>
            </a:r>
            <a:r>
              <a:rPr lang="en-US" sz="2400" dirty="0">
                <a:ea typeface="ＭＳ Ｐゴシック" pitchFamily="34" charset="-128"/>
              </a:rPr>
              <a:t> Clear a set:</a:t>
            </a:r>
          </a:p>
          <a:p>
            <a:pPr lvl="1"/>
            <a:endParaRPr lang="en-US" sz="2400" dirty="0">
              <a:ea typeface="ＭＳ Ｐゴシック" pitchFamily="34" charset="-128"/>
            </a:endParaRPr>
          </a:p>
          <a:p>
            <a:pPr lvl="1"/>
            <a:endParaRPr lang="en-US" sz="2400" dirty="0">
              <a:ea typeface="ＭＳ Ｐゴシック" pitchFamily="34" charset="-128"/>
            </a:endParaRPr>
          </a:p>
          <a:p>
            <a:pPr lvl="1"/>
            <a:r>
              <a:rPr lang="fr-FR" sz="2400" dirty="0"/>
              <a:t>– </a:t>
            </a:r>
            <a:r>
              <a:rPr lang="en-US" sz="2400" dirty="0">
                <a:ea typeface="ＭＳ Ｐゴシック" pitchFamily="34" charset="-128"/>
              </a:rPr>
              <a:t> Check if the socket descriptor is in the set after </a:t>
            </a:r>
            <a:r>
              <a:rPr lang="en-US" sz="2400" b="1" dirty="0">
                <a:solidFill>
                  <a:srgbClr val="3D2683"/>
                </a:solidFill>
                <a:ea typeface="ＭＳ Ｐゴシック" pitchFamily="34" charset="-128"/>
              </a:rPr>
              <a:t>select</a:t>
            </a:r>
            <a:r>
              <a:rPr lang="en-US" sz="2400" dirty="0">
                <a:ea typeface="ＭＳ Ｐゴシック" pitchFamily="34" charset="-128"/>
              </a:rPr>
              <a:t>:</a:t>
            </a:r>
          </a:p>
          <a:p>
            <a:pPr lvl="1"/>
            <a:endParaRPr lang="en-US" sz="2400" dirty="0">
              <a:ea typeface="ＭＳ Ｐゴシック" pitchFamily="34" charset="-128"/>
            </a:endParaRP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4AFA5C2-9043-4005-A753-4F9D750CD76A}"/>
              </a:ext>
            </a:extLst>
          </p:cNvPr>
          <p:cNvPicPr>
            <a:picLocks noChangeAspect="1"/>
          </p:cNvPicPr>
          <p:nvPr/>
        </p:nvPicPr>
        <p:blipFill>
          <a:blip r:embed="rId4"/>
          <a:stretch>
            <a:fillRect/>
          </a:stretch>
        </p:blipFill>
        <p:spPr>
          <a:xfrm>
            <a:off x="3737363" y="3000375"/>
            <a:ext cx="4924425" cy="409575"/>
          </a:xfrm>
          <a:prstGeom prst="rect">
            <a:avLst/>
          </a:prstGeom>
          <a:ln>
            <a:solidFill>
              <a:srgbClr val="3D2683"/>
            </a:solidFill>
          </a:ln>
        </p:spPr>
      </p:pic>
      <p:pic>
        <p:nvPicPr>
          <p:cNvPr id="8" name="Image 7">
            <a:extLst>
              <a:ext uri="{FF2B5EF4-FFF2-40B4-BE49-F238E27FC236}">
                <a16:creationId xmlns:a16="http://schemas.microsoft.com/office/drawing/2014/main" id="{A9687319-92F9-49FB-BCBD-4D3264FDE3AC}"/>
              </a:ext>
            </a:extLst>
          </p:cNvPr>
          <p:cNvPicPr>
            <a:picLocks noChangeAspect="1"/>
          </p:cNvPicPr>
          <p:nvPr/>
        </p:nvPicPr>
        <p:blipFill>
          <a:blip r:embed="rId5"/>
          <a:stretch>
            <a:fillRect/>
          </a:stretch>
        </p:blipFill>
        <p:spPr>
          <a:xfrm>
            <a:off x="3718312" y="4114800"/>
            <a:ext cx="4962525" cy="419100"/>
          </a:xfrm>
          <a:prstGeom prst="rect">
            <a:avLst/>
          </a:prstGeom>
          <a:ln>
            <a:solidFill>
              <a:srgbClr val="3D2683"/>
            </a:solidFill>
          </a:ln>
        </p:spPr>
      </p:pic>
      <p:pic>
        <p:nvPicPr>
          <p:cNvPr id="11" name="Image 10">
            <a:extLst>
              <a:ext uri="{FF2B5EF4-FFF2-40B4-BE49-F238E27FC236}">
                <a16:creationId xmlns:a16="http://schemas.microsoft.com/office/drawing/2014/main" id="{8295AE7D-E863-454D-AFAE-B06BF96E4A09}"/>
              </a:ext>
            </a:extLst>
          </p:cNvPr>
          <p:cNvPicPr>
            <a:picLocks noChangeAspect="1"/>
          </p:cNvPicPr>
          <p:nvPr/>
        </p:nvPicPr>
        <p:blipFill>
          <a:blip r:embed="rId6"/>
          <a:stretch>
            <a:fillRect/>
          </a:stretch>
        </p:blipFill>
        <p:spPr>
          <a:xfrm>
            <a:off x="4323149" y="5146077"/>
            <a:ext cx="3752850" cy="447675"/>
          </a:xfrm>
          <a:prstGeom prst="rect">
            <a:avLst/>
          </a:prstGeom>
          <a:ln>
            <a:solidFill>
              <a:srgbClr val="3D2683"/>
            </a:solidFill>
          </a:ln>
        </p:spPr>
      </p:pic>
      <p:pic>
        <p:nvPicPr>
          <p:cNvPr id="13" name="Image 12">
            <a:extLst>
              <a:ext uri="{FF2B5EF4-FFF2-40B4-BE49-F238E27FC236}">
                <a16:creationId xmlns:a16="http://schemas.microsoft.com/office/drawing/2014/main" id="{06907A7E-B671-4522-8004-29EDBE3C0C5F}"/>
              </a:ext>
            </a:extLst>
          </p:cNvPr>
          <p:cNvPicPr>
            <a:picLocks noChangeAspect="1"/>
          </p:cNvPicPr>
          <p:nvPr/>
        </p:nvPicPr>
        <p:blipFill>
          <a:blip r:embed="rId7"/>
          <a:stretch>
            <a:fillRect/>
          </a:stretch>
        </p:blipFill>
        <p:spPr>
          <a:xfrm>
            <a:off x="3523049" y="6264274"/>
            <a:ext cx="5353050" cy="457200"/>
          </a:xfrm>
          <a:prstGeom prst="rect">
            <a:avLst/>
          </a:prstGeom>
          <a:ln>
            <a:solidFill>
              <a:srgbClr val="3D2683"/>
            </a:solidFill>
          </a:ln>
        </p:spPr>
      </p:pic>
    </p:spTree>
    <p:extLst>
      <p:ext uri="{BB962C8B-B14F-4D97-AF65-F5344CB8AC3E}">
        <p14:creationId xmlns:p14="http://schemas.microsoft.com/office/powerpoint/2010/main" val="104791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Chaussette avec un remplissage uni">
            <a:extLst>
              <a:ext uri="{FF2B5EF4-FFF2-40B4-BE49-F238E27FC236}">
                <a16:creationId xmlns:a16="http://schemas.microsoft.com/office/drawing/2014/main" id="{28ECB69F-392D-4DF7-8342-B609FF3CCE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15201" y="5219555"/>
            <a:ext cx="914400" cy="914400"/>
          </a:xfrm>
          <a:prstGeom prst="rect">
            <a:avLst/>
          </a:prstGeom>
        </p:spPr>
      </p:pic>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1. Sockets</a:t>
            </a:r>
          </a:p>
        </p:txBody>
      </p:sp>
    </p:spTree>
    <p:extLst>
      <p:ext uri="{BB962C8B-B14F-4D97-AF65-F5344CB8AC3E}">
        <p14:creationId xmlns:p14="http://schemas.microsoft.com/office/powerpoint/2010/main" val="111869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200329"/>
          </a:xfrm>
          <a:prstGeom prst="rect">
            <a:avLst/>
          </a:prstGeom>
          <a:noFill/>
        </p:spPr>
        <p:txBody>
          <a:bodyPr wrap="square" rtlCol="0">
            <a:spAutoFit/>
          </a:bodyPr>
          <a:lstStyle/>
          <a:p>
            <a:r>
              <a:rPr lang="fr-FR" sz="2400" b="1" dirty="0">
                <a:solidFill>
                  <a:srgbClr val="3D2683"/>
                </a:solidFill>
              </a:rPr>
              <a:t>To go </a:t>
            </a:r>
            <a:r>
              <a:rPr lang="fr-FR" sz="2400" b="1" dirty="0" err="1">
                <a:solidFill>
                  <a:srgbClr val="3D2683"/>
                </a:solidFill>
              </a:rPr>
              <a:t>further</a:t>
            </a:r>
            <a:endParaRPr lang="fr-FR" sz="2400" b="1" dirty="0">
              <a:solidFill>
                <a:srgbClr val="3D2683"/>
              </a:solidFill>
            </a:endParaRPr>
          </a:p>
          <a:p>
            <a:pPr lvl="1"/>
            <a:endParaRPr lang="en-US" sz="2400" dirty="0">
              <a:ea typeface="ＭＳ Ｐゴシック" pitchFamily="34" charset="-128"/>
            </a:endParaRPr>
          </a:p>
          <a:p>
            <a:pPr marL="342900" indent="-342900">
              <a:buFont typeface="Arial" panose="020B0604020202020204" pitchFamily="34" charset="0"/>
              <a:buChar char="•"/>
            </a:pPr>
            <a:r>
              <a:rPr lang="en-US" sz="2400" dirty="0"/>
              <a:t>HTTP client example</a:t>
            </a:r>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F601FC2-A17F-4D4C-983F-51ADE9466D54}"/>
              </a:ext>
            </a:extLst>
          </p:cNvPr>
          <p:cNvSpPr/>
          <p:nvPr/>
        </p:nvSpPr>
        <p:spPr>
          <a:xfrm>
            <a:off x="2843824" y="2363366"/>
            <a:ext cx="2448272" cy="504056"/>
          </a:xfrm>
          <a:prstGeom prst="rect">
            <a:avLst/>
          </a:prstGeom>
          <a:solidFill>
            <a:srgbClr val="3D2683"/>
          </a:solidFill>
          <a:ln>
            <a:solidFill>
              <a:schemeClr val="bg1"/>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socket(…)</a:t>
            </a:r>
          </a:p>
        </p:txBody>
      </p:sp>
      <p:sp>
        <p:nvSpPr>
          <p:cNvPr id="10" name="Rectangle 9">
            <a:extLst>
              <a:ext uri="{FF2B5EF4-FFF2-40B4-BE49-F238E27FC236}">
                <a16:creationId xmlns:a16="http://schemas.microsoft.com/office/drawing/2014/main" id="{862ADD66-D67C-47DB-8C19-E0905D9B51C1}"/>
              </a:ext>
            </a:extLst>
          </p:cNvPr>
          <p:cNvSpPr/>
          <p:nvPr/>
        </p:nvSpPr>
        <p:spPr>
          <a:xfrm>
            <a:off x="2843824" y="2867422"/>
            <a:ext cx="2448272" cy="504056"/>
          </a:xfrm>
          <a:prstGeom prst="rect">
            <a:avLst/>
          </a:prstGeom>
          <a:solidFill>
            <a:srgbClr val="3D2683"/>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err="1"/>
              <a:t>connect</a:t>
            </a:r>
            <a:r>
              <a:rPr lang="fr-FR" dirty="0"/>
              <a:t>(…)</a:t>
            </a:r>
          </a:p>
        </p:txBody>
      </p:sp>
      <p:sp>
        <p:nvSpPr>
          <p:cNvPr id="12" name="Rectangle 11">
            <a:extLst>
              <a:ext uri="{FF2B5EF4-FFF2-40B4-BE49-F238E27FC236}">
                <a16:creationId xmlns:a16="http://schemas.microsoft.com/office/drawing/2014/main" id="{643E92DB-40AA-4B59-B154-01C095DC0BD3}"/>
              </a:ext>
            </a:extLst>
          </p:cNvPr>
          <p:cNvSpPr/>
          <p:nvPr/>
        </p:nvSpPr>
        <p:spPr>
          <a:xfrm>
            <a:off x="2843824" y="3371478"/>
            <a:ext cx="2448272" cy="504056"/>
          </a:xfrm>
          <a:prstGeom prst="rect">
            <a:avLst/>
          </a:prstGeom>
          <a:solidFill>
            <a:srgbClr val="3D268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t>send</a:t>
            </a:r>
            <a:r>
              <a:rPr lang="fr-FR" dirty="0"/>
              <a:t>(…)</a:t>
            </a:r>
          </a:p>
        </p:txBody>
      </p:sp>
      <p:sp>
        <p:nvSpPr>
          <p:cNvPr id="14" name="Rectangle 13">
            <a:extLst>
              <a:ext uri="{FF2B5EF4-FFF2-40B4-BE49-F238E27FC236}">
                <a16:creationId xmlns:a16="http://schemas.microsoft.com/office/drawing/2014/main" id="{5770875B-E06D-41B4-BEA5-C51E25206641}"/>
              </a:ext>
            </a:extLst>
          </p:cNvPr>
          <p:cNvSpPr/>
          <p:nvPr/>
        </p:nvSpPr>
        <p:spPr>
          <a:xfrm>
            <a:off x="7164304" y="5243686"/>
            <a:ext cx="2448272" cy="504056"/>
          </a:xfrm>
          <a:prstGeom prst="rect">
            <a:avLst/>
          </a:prstGeom>
          <a:solidFill>
            <a:srgbClr val="3D2683"/>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solidFill>
                  <a:schemeClr val="bg1"/>
                </a:solidFill>
              </a:rPr>
              <a:t>Int i = </a:t>
            </a:r>
            <a:r>
              <a:rPr lang="fr-FR" dirty="0" err="1">
                <a:solidFill>
                  <a:schemeClr val="bg1"/>
                </a:solidFill>
              </a:rPr>
              <a:t>recv</a:t>
            </a:r>
            <a:r>
              <a:rPr lang="fr-FR" dirty="0">
                <a:solidFill>
                  <a:schemeClr val="bg1"/>
                </a:solidFill>
              </a:rPr>
              <a:t>(…)</a:t>
            </a:r>
          </a:p>
        </p:txBody>
      </p:sp>
      <p:sp>
        <p:nvSpPr>
          <p:cNvPr id="15" name="Rectangle 14">
            <a:extLst>
              <a:ext uri="{FF2B5EF4-FFF2-40B4-BE49-F238E27FC236}">
                <a16:creationId xmlns:a16="http://schemas.microsoft.com/office/drawing/2014/main" id="{F758621E-23D7-446F-BADC-C8B76391282E}"/>
              </a:ext>
            </a:extLst>
          </p:cNvPr>
          <p:cNvSpPr/>
          <p:nvPr/>
        </p:nvSpPr>
        <p:spPr>
          <a:xfrm>
            <a:off x="4318647" y="6268342"/>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close(…)</a:t>
            </a:r>
          </a:p>
        </p:txBody>
      </p:sp>
      <p:sp>
        <p:nvSpPr>
          <p:cNvPr id="16" name="Rectangle 15">
            <a:extLst>
              <a:ext uri="{FF2B5EF4-FFF2-40B4-BE49-F238E27FC236}">
                <a16:creationId xmlns:a16="http://schemas.microsoft.com/office/drawing/2014/main" id="{695F082B-6CD4-4985-890B-BF1185AE72AC}"/>
              </a:ext>
            </a:extLst>
          </p:cNvPr>
          <p:cNvSpPr/>
          <p:nvPr/>
        </p:nvSpPr>
        <p:spPr>
          <a:xfrm>
            <a:off x="7164304" y="3731518"/>
            <a:ext cx="2448272" cy="504056"/>
          </a:xfrm>
          <a:prstGeom prst="rect">
            <a:avLst/>
          </a:prstGeom>
          <a:solidFill>
            <a:srgbClr val="3D2683"/>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FD_SET(…)</a:t>
            </a:r>
          </a:p>
        </p:txBody>
      </p:sp>
      <p:sp>
        <p:nvSpPr>
          <p:cNvPr id="17" name="Rectangle 16">
            <a:extLst>
              <a:ext uri="{FF2B5EF4-FFF2-40B4-BE49-F238E27FC236}">
                <a16:creationId xmlns:a16="http://schemas.microsoft.com/office/drawing/2014/main" id="{02921087-E845-4500-A330-B21DA7AB3180}"/>
              </a:ext>
            </a:extLst>
          </p:cNvPr>
          <p:cNvSpPr/>
          <p:nvPr/>
        </p:nvSpPr>
        <p:spPr>
          <a:xfrm>
            <a:off x="7164304" y="4235574"/>
            <a:ext cx="2448272" cy="504056"/>
          </a:xfrm>
          <a:prstGeom prst="rect">
            <a:avLst/>
          </a:prstGeom>
          <a:solidFill>
            <a:srgbClr val="3D2683"/>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select(…)</a:t>
            </a:r>
          </a:p>
        </p:txBody>
      </p:sp>
      <p:sp>
        <p:nvSpPr>
          <p:cNvPr id="18" name="Rectangle 17">
            <a:extLst>
              <a:ext uri="{FF2B5EF4-FFF2-40B4-BE49-F238E27FC236}">
                <a16:creationId xmlns:a16="http://schemas.microsoft.com/office/drawing/2014/main" id="{C53846D3-E060-469F-8A15-F8CB8E520214}"/>
              </a:ext>
            </a:extLst>
          </p:cNvPr>
          <p:cNvSpPr/>
          <p:nvPr/>
        </p:nvSpPr>
        <p:spPr>
          <a:xfrm>
            <a:off x="7164304" y="4739630"/>
            <a:ext cx="2448272" cy="504056"/>
          </a:xfrm>
          <a:prstGeom prst="rect">
            <a:avLst/>
          </a:prstGeom>
          <a:solidFill>
            <a:srgbClr val="3D2683"/>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solidFill>
                  <a:schemeClr val="bg1"/>
                </a:solidFill>
              </a:rPr>
              <a:t>If FD_ISSET(…)</a:t>
            </a:r>
          </a:p>
        </p:txBody>
      </p:sp>
      <p:sp>
        <p:nvSpPr>
          <p:cNvPr id="19" name="Rectangle 18">
            <a:extLst>
              <a:ext uri="{FF2B5EF4-FFF2-40B4-BE49-F238E27FC236}">
                <a16:creationId xmlns:a16="http://schemas.microsoft.com/office/drawing/2014/main" id="{2DC03998-4B3A-45AD-B15E-8FDB5E5080AB}"/>
              </a:ext>
            </a:extLst>
          </p:cNvPr>
          <p:cNvSpPr/>
          <p:nvPr/>
        </p:nvSpPr>
        <p:spPr>
          <a:xfrm>
            <a:off x="7164304" y="3227462"/>
            <a:ext cx="2448272" cy="504056"/>
          </a:xfrm>
          <a:prstGeom prst="rect">
            <a:avLst/>
          </a:prstGeom>
          <a:solidFill>
            <a:srgbClr val="3D2683"/>
          </a:solidFill>
          <a:ln>
            <a:solidFill>
              <a:schemeClr val="bg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FD_ZERO(…)</a:t>
            </a:r>
          </a:p>
        </p:txBody>
      </p:sp>
      <p:sp>
        <p:nvSpPr>
          <p:cNvPr id="20" name="Virage 1">
            <a:extLst>
              <a:ext uri="{FF2B5EF4-FFF2-40B4-BE49-F238E27FC236}">
                <a16:creationId xmlns:a16="http://schemas.microsoft.com/office/drawing/2014/main" id="{9D0D0B3D-CB77-4A85-AB3A-B44FFBBD979A}"/>
              </a:ext>
            </a:extLst>
          </p:cNvPr>
          <p:cNvSpPr/>
          <p:nvPr/>
        </p:nvSpPr>
        <p:spPr>
          <a:xfrm rot="10800000">
            <a:off x="7164304" y="5819750"/>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1" name="Virage 33">
            <a:extLst>
              <a:ext uri="{FF2B5EF4-FFF2-40B4-BE49-F238E27FC236}">
                <a16:creationId xmlns:a16="http://schemas.microsoft.com/office/drawing/2014/main" id="{2C2C8D34-DCB1-4F7E-921C-74FC78BB1F56}"/>
              </a:ext>
            </a:extLst>
          </p:cNvPr>
          <p:cNvSpPr/>
          <p:nvPr/>
        </p:nvSpPr>
        <p:spPr>
          <a:xfrm rot="5400000">
            <a:off x="7272316" y="2039330"/>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2" name="Virage 34">
            <a:extLst>
              <a:ext uri="{FF2B5EF4-FFF2-40B4-BE49-F238E27FC236}">
                <a16:creationId xmlns:a16="http://schemas.microsoft.com/office/drawing/2014/main" id="{58413E28-9114-4F2A-89AB-22CEAE4CEF91}"/>
              </a:ext>
            </a:extLst>
          </p:cNvPr>
          <p:cNvSpPr/>
          <p:nvPr/>
        </p:nvSpPr>
        <p:spPr>
          <a:xfrm rot="5400000" flipV="1">
            <a:off x="8280428" y="2039330"/>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3" name="Virage 35">
            <a:extLst>
              <a:ext uri="{FF2B5EF4-FFF2-40B4-BE49-F238E27FC236}">
                <a16:creationId xmlns:a16="http://schemas.microsoft.com/office/drawing/2014/main" id="{301167CB-51FA-4A40-8A0F-39A82777DCAD}"/>
              </a:ext>
            </a:extLst>
          </p:cNvPr>
          <p:cNvSpPr/>
          <p:nvPr/>
        </p:nvSpPr>
        <p:spPr>
          <a:xfrm rot="10800000" flipV="1">
            <a:off x="9478638" y="1834000"/>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4" name="Virage 36">
            <a:extLst>
              <a:ext uri="{FF2B5EF4-FFF2-40B4-BE49-F238E27FC236}">
                <a16:creationId xmlns:a16="http://schemas.microsoft.com/office/drawing/2014/main" id="{847EF6D2-27A1-4F75-98A0-3C4D4A65834D}"/>
              </a:ext>
            </a:extLst>
          </p:cNvPr>
          <p:cNvSpPr/>
          <p:nvPr/>
        </p:nvSpPr>
        <p:spPr>
          <a:xfrm rot="16200000" flipV="1">
            <a:off x="9720588" y="5567722"/>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5" name="Virage 37">
            <a:extLst>
              <a:ext uri="{FF2B5EF4-FFF2-40B4-BE49-F238E27FC236}">
                <a16:creationId xmlns:a16="http://schemas.microsoft.com/office/drawing/2014/main" id="{CD2CBEB0-8080-4554-A20B-1CE08B2E4EE6}"/>
              </a:ext>
            </a:extLst>
          </p:cNvPr>
          <p:cNvSpPr/>
          <p:nvPr/>
        </p:nvSpPr>
        <p:spPr>
          <a:xfrm rot="10800000" flipH="1">
            <a:off x="8532456" y="5819750"/>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6" name="Virage 39">
            <a:extLst>
              <a:ext uri="{FF2B5EF4-FFF2-40B4-BE49-F238E27FC236}">
                <a16:creationId xmlns:a16="http://schemas.microsoft.com/office/drawing/2014/main" id="{163D3063-7EE8-4545-9452-B7BD1F07A339}"/>
              </a:ext>
            </a:extLst>
          </p:cNvPr>
          <p:cNvSpPr/>
          <p:nvPr/>
        </p:nvSpPr>
        <p:spPr>
          <a:xfrm rot="10800000" flipH="1">
            <a:off x="3923944" y="4019550"/>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7" name="Virage 40">
            <a:extLst>
              <a:ext uri="{FF2B5EF4-FFF2-40B4-BE49-F238E27FC236}">
                <a16:creationId xmlns:a16="http://schemas.microsoft.com/office/drawing/2014/main" id="{4416F0A9-872D-4053-84C5-8F4D987C5079}"/>
              </a:ext>
            </a:extLst>
          </p:cNvPr>
          <p:cNvSpPr/>
          <p:nvPr/>
        </p:nvSpPr>
        <p:spPr>
          <a:xfrm rot="16200000" flipV="1">
            <a:off x="5400108" y="3767522"/>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8" name="Virage 41">
            <a:extLst>
              <a:ext uri="{FF2B5EF4-FFF2-40B4-BE49-F238E27FC236}">
                <a16:creationId xmlns:a16="http://schemas.microsoft.com/office/drawing/2014/main" id="{AA9926B7-31D8-43E5-B577-A18C8EFB63EC}"/>
              </a:ext>
            </a:extLst>
          </p:cNvPr>
          <p:cNvSpPr/>
          <p:nvPr/>
        </p:nvSpPr>
        <p:spPr>
          <a:xfrm>
            <a:off x="6084184" y="1859310"/>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9" name="ZoneTexte 28">
            <a:extLst>
              <a:ext uri="{FF2B5EF4-FFF2-40B4-BE49-F238E27FC236}">
                <a16:creationId xmlns:a16="http://schemas.microsoft.com/office/drawing/2014/main" id="{6CDDFEDA-F5F5-496B-AB78-792BF6F79C6D}"/>
              </a:ext>
            </a:extLst>
          </p:cNvPr>
          <p:cNvSpPr txBox="1"/>
          <p:nvPr/>
        </p:nvSpPr>
        <p:spPr>
          <a:xfrm>
            <a:off x="7308320" y="6333554"/>
            <a:ext cx="575799" cy="369332"/>
          </a:xfrm>
          <a:prstGeom prst="rect">
            <a:avLst/>
          </a:prstGeom>
          <a:noFill/>
        </p:spPr>
        <p:txBody>
          <a:bodyPr wrap="none" rtlCol="0">
            <a:spAutoFit/>
          </a:bodyPr>
          <a:lstStyle/>
          <a:p>
            <a:r>
              <a:rPr lang="fr-FR" dirty="0">
                <a:solidFill>
                  <a:schemeClr val="bg1"/>
                </a:solidFill>
              </a:rPr>
              <a:t>i = 0</a:t>
            </a:r>
          </a:p>
        </p:txBody>
      </p:sp>
      <p:sp>
        <p:nvSpPr>
          <p:cNvPr id="30" name="ZoneTexte 29">
            <a:extLst>
              <a:ext uri="{FF2B5EF4-FFF2-40B4-BE49-F238E27FC236}">
                <a16:creationId xmlns:a16="http://schemas.microsoft.com/office/drawing/2014/main" id="{A4955028-E285-4252-9A91-01309E3CEC53}"/>
              </a:ext>
            </a:extLst>
          </p:cNvPr>
          <p:cNvSpPr txBox="1"/>
          <p:nvPr/>
        </p:nvSpPr>
        <p:spPr>
          <a:xfrm>
            <a:off x="8894913" y="6336952"/>
            <a:ext cx="575799" cy="369332"/>
          </a:xfrm>
          <a:prstGeom prst="rect">
            <a:avLst/>
          </a:prstGeom>
          <a:noFill/>
        </p:spPr>
        <p:txBody>
          <a:bodyPr wrap="none" rtlCol="0">
            <a:spAutoFit/>
          </a:bodyPr>
          <a:lstStyle/>
          <a:p>
            <a:r>
              <a:rPr lang="fr-FR" dirty="0">
                <a:solidFill>
                  <a:schemeClr val="bg1"/>
                </a:solidFill>
              </a:rPr>
              <a:t>i &gt; 0</a:t>
            </a:r>
          </a:p>
        </p:txBody>
      </p:sp>
      <p:sp>
        <p:nvSpPr>
          <p:cNvPr id="31" name="Virage 44">
            <a:extLst>
              <a:ext uri="{FF2B5EF4-FFF2-40B4-BE49-F238E27FC236}">
                <a16:creationId xmlns:a16="http://schemas.microsoft.com/office/drawing/2014/main" id="{1C3BA7F0-FBCF-4669-AB8D-C9C1E885B972}"/>
              </a:ext>
            </a:extLst>
          </p:cNvPr>
          <p:cNvSpPr/>
          <p:nvPr/>
        </p:nvSpPr>
        <p:spPr>
          <a:xfrm rot="16200000" flipV="1">
            <a:off x="9720588" y="4110692"/>
            <a:ext cx="1152128" cy="936104"/>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32" name="ZoneTexte 31">
            <a:extLst>
              <a:ext uri="{FF2B5EF4-FFF2-40B4-BE49-F238E27FC236}">
                <a16:creationId xmlns:a16="http://schemas.microsoft.com/office/drawing/2014/main" id="{098A9934-D42C-4658-BC5A-FA7BAF2F2979}"/>
              </a:ext>
            </a:extLst>
          </p:cNvPr>
          <p:cNvSpPr txBox="1"/>
          <p:nvPr/>
        </p:nvSpPr>
        <p:spPr>
          <a:xfrm>
            <a:off x="9774490" y="4857978"/>
            <a:ext cx="558166" cy="369332"/>
          </a:xfrm>
          <a:prstGeom prst="rect">
            <a:avLst/>
          </a:prstGeom>
          <a:noFill/>
        </p:spPr>
        <p:txBody>
          <a:bodyPr wrap="none" rtlCol="0">
            <a:spAutoFit/>
          </a:bodyPr>
          <a:lstStyle/>
          <a:p>
            <a:r>
              <a:rPr lang="fr-FR" dirty="0" err="1">
                <a:solidFill>
                  <a:schemeClr val="bg1"/>
                </a:solidFill>
              </a:rPr>
              <a:t>else</a:t>
            </a:r>
            <a:endParaRPr lang="fr-FR" dirty="0">
              <a:solidFill>
                <a:schemeClr val="bg1"/>
              </a:solidFill>
            </a:endParaRPr>
          </a:p>
        </p:txBody>
      </p:sp>
    </p:spTree>
    <p:extLst>
      <p:ext uri="{BB962C8B-B14F-4D97-AF65-F5344CB8AC3E}">
        <p14:creationId xmlns:p14="http://schemas.microsoft.com/office/powerpoint/2010/main" val="2062541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200329"/>
          </a:xfrm>
          <a:prstGeom prst="rect">
            <a:avLst/>
          </a:prstGeom>
          <a:noFill/>
        </p:spPr>
        <p:txBody>
          <a:bodyPr wrap="square" rtlCol="0">
            <a:spAutoFit/>
          </a:bodyPr>
          <a:lstStyle/>
          <a:p>
            <a:r>
              <a:rPr lang="fr-FR" sz="2400" b="1" dirty="0">
                <a:solidFill>
                  <a:srgbClr val="3D2683"/>
                </a:solidFill>
              </a:rPr>
              <a:t>To go </a:t>
            </a:r>
            <a:r>
              <a:rPr lang="fr-FR" sz="2400" b="1" dirty="0" err="1">
                <a:solidFill>
                  <a:srgbClr val="3D2683"/>
                </a:solidFill>
              </a:rPr>
              <a:t>further</a:t>
            </a:r>
            <a:endParaRPr lang="fr-FR" sz="2400" b="1" dirty="0">
              <a:solidFill>
                <a:srgbClr val="3D2683"/>
              </a:solidFill>
            </a:endParaRPr>
          </a:p>
          <a:p>
            <a:pPr lvl="1"/>
            <a:endParaRPr lang="en-US" sz="2400" dirty="0">
              <a:ea typeface="ＭＳ Ｐゴシック" pitchFamily="34" charset="-128"/>
            </a:endParaRPr>
          </a:p>
          <a:p>
            <a:pPr marL="342900" indent="-342900">
              <a:buFont typeface="Arial" panose="020B0604020202020204" pitchFamily="34" charset="0"/>
              <a:buChar char="•"/>
            </a:pPr>
            <a:r>
              <a:rPr lang="en-US" sz="2400" dirty="0"/>
              <a:t>HTTP server example</a:t>
            </a:r>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CD28931-AFA9-476E-9319-E8FDC79416EB}"/>
              </a:ext>
            </a:extLst>
          </p:cNvPr>
          <p:cNvSpPr/>
          <p:nvPr/>
        </p:nvSpPr>
        <p:spPr>
          <a:xfrm>
            <a:off x="2843807" y="2809528"/>
            <a:ext cx="2448272" cy="504056"/>
          </a:xfrm>
          <a:prstGeom prst="rect">
            <a:avLst/>
          </a:prstGeom>
          <a:solidFill>
            <a:srgbClr val="3D2683"/>
          </a:solidFill>
          <a:ln>
            <a:solidFill>
              <a:srgbClr val="3D268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err="1"/>
              <a:t>bind</a:t>
            </a:r>
            <a:r>
              <a:rPr lang="fr-FR" dirty="0"/>
              <a:t>(…)</a:t>
            </a:r>
          </a:p>
        </p:txBody>
      </p:sp>
      <p:sp>
        <p:nvSpPr>
          <p:cNvPr id="6" name="Rectangle 5">
            <a:extLst>
              <a:ext uri="{FF2B5EF4-FFF2-40B4-BE49-F238E27FC236}">
                <a16:creationId xmlns:a16="http://schemas.microsoft.com/office/drawing/2014/main" id="{1A06AB4C-20BC-4035-8E42-CE1E1F42CCF7}"/>
              </a:ext>
            </a:extLst>
          </p:cNvPr>
          <p:cNvSpPr/>
          <p:nvPr/>
        </p:nvSpPr>
        <p:spPr>
          <a:xfrm>
            <a:off x="2843807" y="3385592"/>
            <a:ext cx="2448272" cy="504056"/>
          </a:xfrm>
          <a:prstGeom prst="rect">
            <a:avLst/>
          </a:prstGeom>
          <a:solidFill>
            <a:srgbClr val="3D2683"/>
          </a:solidFill>
          <a:ln>
            <a:solidFill>
              <a:srgbClr val="3D2683"/>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fr-FR" dirty="0" err="1"/>
              <a:t>listen</a:t>
            </a:r>
            <a:r>
              <a:rPr lang="fr-FR" dirty="0"/>
              <a:t>(...)</a:t>
            </a:r>
          </a:p>
        </p:txBody>
      </p:sp>
      <p:sp>
        <p:nvSpPr>
          <p:cNvPr id="7" name="Rectangle 6">
            <a:extLst>
              <a:ext uri="{FF2B5EF4-FFF2-40B4-BE49-F238E27FC236}">
                <a16:creationId xmlns:a16="http://schemas.microsoft.com/office/drawing/2014/main" id="{D46A5145-E192-4E76-ABFA-C8CB0F8AEBA7}"/>
              </a:ext>
            </a:extLst>
          </p:cNvPr>
          <p:cNvSpPr/>
          <p:nvPr/>
        </p:nvSpPr>
        <p:spPr>
          <a:xfrm>
            <a:off x="5940151" y="4249688"/>
            <a:ext cx="2448272" cy="504056"/>
          </a:xfrm>
          <a:prstGeom prst="rect">
            <a:avLst/>
          </a:prstGeom>
          <a:solidFill>
            <a:srgbClr val="3D2683"/>
          </a:solidFill>
          <a:ln>
            <a:solidFill>
              <a:srgbClr val="3D2683"/>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err="1">
                <a:solidFill>
                  <a:schemeClr val="bg1"/>
                </a:solidFill>
              </a:rPr>
              <a:t>accept</a:t>
            </a:r>
            <a:r>
              <a:rPr lang="fr-FR" dirty="0">
                <a:solidFill>
                  <a:schemeClr val="bg1"/>
                </a:solidFill>
              </a:rPr>
              <a:t>(cli[x])</a:t>
            </a:r>
          </a:p>
        </p:txBody>
      </p:sp>
      <p:sp>
        <p:nvSpPr>
          <p:cNvPr id="8" name="Rectangle 7">
            <a:extLst>
              <a:ext uri="{FF2B5EF4-FFF2-40B4-BE49-F238E27FC236}">
                <a16:creationId xmlns:a16="http://schemas.microsoft.com/office/drawing/2014/main" id="{B2EE6941-B56A-45E0-91D5-12D2178E197C}"/>
              </a:ext>
            </a:extLst>
          </p:cNvPr>
          <p:cNvSpPr/>
          <p:nvPr/>
        </p:nvSpPr>
        <p:spPr>
          <a:xfrm>
            <a:off x="8460431" y="4249688"/>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solidFill>
              </a:rPr>
              <a:t>int</a:t>
            </a:r>
            <a:r>
              <a:rPr lang="fr-FR" dirty="0">
                <a:solidFill>
                  <a:schemeClr val="bg1"/>
                </a:solidFill>
              </a:rPr>
              <a:t> i = </a:t>
            </a:r>
            <a:r>
              <a:rPr lang="fr-FR" dirty="0" err="1">
                <a:solidFill>
                  <a:schemeClr val="bg1"/>
                </a:solidFill>
              </a:rPr>
              <a:t>recv</a:t>
            </a:r>
            <a:r>
              <a:rPr lang="fr-FR" dirty="0">
                <a:solidFill>
                  <a:schemeClr val="bg1"/>
                </a:solidFill>
              </a:rPr>
              <a:t>(cli[x])</a:t>
            </a:r>
          </a:p>
        </p:txBody>
      </p:sp>
      <p:sp>
        <p:nvSpPr>
          <p:cNvPr id="9" name="Rectangle 8">
            <a:extLst>
              <a:ext uri="{FF2B5EF4-FFF2-40B4-BE49-F238E27FC236}">
                <a16:creationId xmlns:a16="http://schemas.microsoft.com/office/drawing/2014/main" id="{F55A1D60-63F5-4013-ACD6-21C76CECDDB2}"/>
              </a:ext>
            </a:extLst>
          </p:cNvPr>
          <p:cNvSpPr/>
          <p:nvPr/>
        </p:nvSpPr>
        <p:spPr>
          <a:xfrm>
            <a:off x="8452603" y="5725851"/>
            <a:ext cx="2448272" cy="504056"/>
          </a:xfrm>
          <a:prstGeom prst="rect">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err="1">
                <a:solidFill>
                  <a:schemeClr val="bg1"/>
                </a:solidFill>
              </a:rPr>
              <a:t>send</a:t>
            </a:r>
            <a:r>
              <a:rPr lang="fr-FR" dirty="0">
                <a:solidFill>
                  <a:schemeClr val="bg1"/>
                </a:solidFill>
              </a:rPr>
              <a:t>(cli[x])</a:t>
            </a:r>
          </a:p>
        </p:txBody>
      </p:sp>
      <p:sp>
        <p:nvSpPr>
          <p:cNvPr id="10" name="Rectangle 9">
            <a:extLst>
              <a:ext uri="{FF2B5EF4-FFF2-40B4-BE49-F238E27FC236}">
                <a16:creationId xmlns:a16="http://schemas.microsoft.com/office/drawing/2014/main" id="{F9FFFE1F-B239-45FE-A012-AC2738D8D83F}"/>
              </a:ext>
            </a:extLst>
          </p:cNvPr>
          <p:cNvSpPr/>
          <p:nvPr/>
        </p:nvSpPr>
        <p:spPr>
          <a:xfrm>
            <a:off x="8452603" y="6301915"/>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solidFill>
                  <a:schemeClr val="bg1"/>
                </a:solidFill>
              </a:rPr>
              <a:t>close(cli[x])</a:t>
            </a:r>
          </a:p>
        </p:txBody>
      </p:sp>
      <p:sp>
        <p:nvSpPr>
          <p:cNvPr id="11" name="Rectangle 10">
            <a:extLst>
              <a:ext uri="{FF2B5EF4-FFF2-40B4-BE49-F238E27FC236}">
                <a16:creationId xmlns:a16="http://schemas.microsoft.com/office/drawing/2014/main" id="{945FD092-FCD3-4788-B276-F049436A1D64}"/>
              </a:ext>
            </a:extLst>
          </p:cNvPr>
          <p:cNvSpPr/>
          <p:nvPr/>
        </p:nvSpPr>
        <p:spPr>
          <a:xfrm>
            <a:off x="2843807" y="2233464"/>
            <a:ext cx="2448272" cy="504056"/>
          </a:xfrm>
          <a:prstGeom prst="rect">
            <a:avLst/>
          </a:prstGeom>
          <a:solidFill>
            <a:srgbClr val="3D2683"/>
          </a:solidFill>
          <a:ln>
            <a:solidFill>
              <a:srgbClr val="3D2683"/>
            </a:solidFill>
          </a:ln>
        </p:spPr>
        <p:style>
          <a:lnRef idx="1">
            <a:schemeClr val="dk1"/>
          </a:lnRef>
          <a:fillRef idx="3">
            <a:schemeClr val="dk1"/>
          </a:fillRef>
          <a:effectRef idx="2">
            <a:schemeClr val="dk1"/>
          </a:effectRef>
          <a:fontRef idx="minor">
            <a:schemeClr val="lt1"/>
          </a:fontRef>
        </p:style>
        <p:txBody>
          <a:bodyPr rtlCol="0" anchor="ctr"/>
          <a:lstStyle/>
          <a:p>
            <a:pPr algn="ctr"/>
            <a:r>
              <a:rPr lang="fr-FR" dirty="0"/>
              <a:t>socket(…)</a:t>
            </a:r>
          </a:p>
        </p:txBody>
      </p:sp>
      <p:sp>
        <p:nvSpPr>
          <p:cNvPr id="13" name="Rectangle 12">
            <a:extLst>
              <a:ext uri="{FF2B5EF4-FFF2-40B4-BE49-F238E27FC236}">
                <a16:creationId xmlns:a16="http://schemas.microsoft.com/office/drawing/2014/main" id="{58A4B7A9-C2F3-43C1-B076-5964EE132F04}"/>
              </a:ext>
            </a:extLst>
          </p:cNvPr>
          <p:cNvSpPr/>
          <p:nvPr/>
        </p:nvSpPr>
        <p:spPr>
          <a:xfrm>
            <a:off x="7200424" y="3097560"/>
            <a:ext cx="2448272" cy="504056"/>
          </a:xfrm>
          <a:prstGeom prst="rect">
            <a:avLst/>
          </a:prstGeom>
          <a:solidFill>
            <a:srgbClr val="3D2683"/>
          </a:solidFill>
          <a:ln>
            <a:solidFill>
              <a:srgbClr val="3D2683"/>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select(…)</a:t>
            </a:r>
          </a:p>
        </p:txBody>
      </p:sp>
      <p:sp>
        <p:nvSpPr>
          <p:cNvPr id="14" name="Rectangle 13">
            <a:extLst>
              <a:ext uri="{FF2B5EF4-FFF2-40B4-BE49-F238E27FC236}">
                <a16:creationId xmlns:a16="http://schemas.microsoft.com/office/drawing/2014/main" id="{8FF9DDA9-0D11-4EA5-BBE8-A715C5246880}"/>
              </a:ext>
            </a:extLst>
          </p:cNvPr>
          <p:cNvSpPr/>
          <p:nvPr/>
        </p:nvSpPr>
        <p:spPr>
          <a:xfrm>
            <a:off x="7200424" y="2521496"/>
            <a:ext cx="2448272" cy="504056"/>
          </a:xfrm>
          <a:prstGeom prst="rect">
            <a:avLst/>
          </a:prstGeom>
          <a:solidFill>
            <a:srgbClr val="3D2683"/>
          </a:solidFill>
          <a:ln>
            <a:solidFill>
              <a:srgbClr val="3D2683"/>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FD_SET(all)</a:t>
            </a:r>
          </a:p>
        </p:txBody>
      </p:sp>
      <p:sp>
        <p:nvSpPr>
          <p:cNvPr id="15" name="Rectangle 14">
            <a:extLst>
              <a:ext uri="{FF2B5EF4-FFF2-40B4-BE49-F238E27FC236}">
                <a16:creationId xmlns:a16="http://schemas.microsoft.com/office/drawing/2014/main" id="{5DDF7D9D-342E-47A5-849A-63A1428B4D27}"/>
              </a:ext>
            </a:extLst>
          </p:cNvPr>
          <p:cNvSpPr/>
          <p:nvPr/>
        </p:nvSpPr>
        <p:spPr>
          <a:xfrm>
            <a:off x="5940151" y="3673624"/>
            <a:ext cx="2448272" cy="504056"/>
          </a:xfrm>
          <a:prstGeom prst="rect">
            <a:avLst/>
          </a:prstGeom>
          <a:solidFill>
            <a:srgbClr val="3D2683"/>
          </a:solidFill>
          <a:ln>
            <a:solidFill>
              <a:srgbClr val="3D2683"/>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solidFill>
                  <a:schemeClr val="bg1"/>
                </a:solidFill>
              </a:rPr>
              <a:t>If FD_ISSET(...)</a:t>
            </a:r>
          </a:p>
        </p:txBody>
      </p:sp>
      <p:sp>
        <p:nvSpPr>
          <p:cNvPr id="16" name="Rectangle 15">
            <a:extLst>
              <a:ext uri="{FF2B5EF4-FFF2-40B4-BE49-F238E27FC236}">
                <a16:creationId xmlns:a16="http://schemas.microsoft.com/office/drawing/2014/main" id="{9BCC8EB2-F6C3-4375-A592-FB5B39E20F40}"/>
              </a:ext>
            </a:extLst>
          </p:cNvPr>
          <p:cNvSpPr/>
          <p:nvPr/>
        </p:nvSpPr>
        <p:spPr>
          <a:xfrm>
            <a:off x="7200424" y="1949070"/>
            <a:ext cx="2448272" cy="504056"/>
          </a:xfrm>
          <a:prstGeom prst="rect">
            <a:avLst/>
          </a:prstGeom>
          <a:solidFill>
            <a:srgbClr val="3D2683"/>
          </a:solidFill>
          <a:ln>
            <a:solidFill>
              <a:srgbClr val="3D2683"/>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t>FD_ZERO(…)</a:t>
            </a:r>
          </a:p>
        </p:txBody>
      </p:sp>
      <p:sp>
        <p:nvSpPr>
          <p:cNvPr id="17" name="Rectangle 16">
            <a:extLst>
              <a:ext uri="{FF2B5EF4-FFF2-40B4-BE49-F238E27FC236}">
                <a16:creationId xmlns:a16="http://schemas.microsoft.com/office/drawing/2014/main" id="{AB7D7FA1-C552-4507-8F6A-F512188A3288}"/>
              </a:ext>
            </a:extLst>
          </p:cNvPr>
          <p:cNvSpPr/>
          <p:nvPr/>
        </p:nvSpPr>
        <p:spPr>
          <a:xfrm>
            <a:off x="8460431" y="3673624"/>
            <a:ext cx="2448272" cy="504056"/>
          </a:xfrm>
          <a:prstGeom prst="rect">
            <a:avLst/>
          </a:prstGeom>
          <a:solidFill>
            <a:srgbClr val="3D2683"/>
          </a:solidFill>
          <a:ln>
            <a:solidFill>
              <a:srgbClr val="3D2683"/>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fr-FR" dirty="0">
                <a:solidFill>
                  <a:schemeClr val="bg1"/>
                </a:solidFill>
              </a:rPr>
              <a:t>If FD_ISSET (cli[x])</a:t>
            </a:r>
          </a:p>
        </p:txBody>
      </p:sp>
      <p:sp>
        <p:nvSpPr>
          <p:cNvPr id="18" name="Virage 46">
            <a:extLst>
              <a:ext uri="{FF2B5EF4-FFF2-40B4-BE49-F238E27FC236}">
                <a16:creationId xmlns:a16="http://schemas.microsoft.com/office/drawing/2014/main" id="{5CE1A8B9-DFFD-44BC-9051-FFACF193318D}"/>
              </a:ext>
            </a:extLst>
          </p:cNvPr>
          <p:cNvSpPr/>
          <p:nvPr/>
        </p:nvSpPr>
        <p:spPr>
          <a:xfrm flipV="1">
            <a:off x="4788023" y="3961656"/>
            <a:ext cx="648072" cy="720080"/>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19" name="Virage 49">
            <a:extLst>
              <a:ext uri="{FF2B5EF4-FFF2-40B4-BE49-F238E27FC236}">
                <a16:creationId xmlns:a16="http://schemas.microsoft.com/office/drawing/2014/main" id="{08460FA9-7724-4927-B813-3DB79244E6FE}"/>
              </a:ext>
            </a:extLst>
          </p:cNvPr>
          <p:cNvSpPr/>
          <p:nvPr/>
        </p:nvSpPr>
        <p:spPr>
          <a:xfrm>
            <a:off x="5520803" y="2085132"/>
            <a:ext cx="648072" cy="720080"/>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2" name="Demi-tour 6">
            <a:extLst>
              <a:ext uri="{FF2B5EF4-FFF2-40B4-BE49-F238E27FC236}">
                <a16:creationId xmlns:a16="http://schemas.microsoft.com/office/drawing/2014/main" id="{7D4FBDAC-9871-4FCC-A0A0-1D514F8A1AF1}"/>
              </a:ext>
            </a:extLst>
          </p:cNvPr>
          <p:cNvSpPr/>
          <p:nvPr/>
        </p:nvSpPr>
        <p:spPr>
          <a:xfrm rot="10800000">
            <a:off x="5464969" y="4825752"/>
            <a:ext cx="907230" cy="648072"/>
          </a:xfrm>
          <a:prstGeom prst="uturn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3" name="Virage 60">
            <a:extLst>
              <a:ext uri="{FF2B5EF4-FFF2-40B4-BE49-F238E27FC236}">
                <a16:creationId xmlns:a16="http://schemas.microsoft.com/office/drawing/2014/main" id="{03D6B3C8-928B-4BE3-A754-5429E5A82973}"/>
              </a:ext>
            </a:extLst>
          </p:cNvPr>
          <p:cNvSpPr/>
          <p:nvPr/>
        </p:nvSpPr>
        <p:spPr>
          <a:xfrm rot="10800000">
            <a:off x="8748463" y="4825752"/>
            <a:ext cx="648072" cy="720080"/>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4" name="Virage 62">
            <a:extLst>
              <a:ext uri="{FF2B5EF4-FFF2-40B4-BE49-F238E27FC236}">
                <a16:creationId xmlns:a16="http://schemas.microsoft.com/office/drawing/2014/main" id="{428ADD73-3628-4847-BBEC-C8AEFFA36B47}"/>
              </a:ext>
            </a:extLst>
          </p:cNvPr>
          <p:cNvSpPr/>
          <p:nvPr/>
        </p:nvSpPr>
        <p:spPr>
          <a:xfrm rot="5400000">
            <a:off x="11088989" y="3781636"/>
            <a:ext cx="648072" cy="720080"/>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5" name="Virage 63">
            <a:extLst>
              <a:ext uri="{FF2B5EF4-FFF2-40B4-BE49-F238E27FC236}">
                <a16:creationId xmlns:a16="http://schemas.microsoft.com/office/drawing/2014/main" id="{EA95FD54-72C8-4EFA-9103-599D9811AA22}"/>
              </a:ext>
            </a:extLst>
          </p:cNvPr>
          <p:cNvSpPr/>
          <p:nvPr/>
        </p:nvSpPr>
        <p:spPr>
          <a:xfrm rot="10800000">
            <a:off x="11029369" y="5411108"/>
            <a:ext cx="648072" cy="720080"/>
          </a:xfrm>
          <a:prstGeom prst="ben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solidFill>
                <a:schemeClr val="tx1"/>
              </a:solidFill>
            </a:endParaRPr>
          </a:p>
        </p:txBody>
      </p:sp>
      <p:sp>
        <p:nvSpPr>
          <p:cNvPr id="26" name="Flèche vers la droite 7">
            <a:extLst>
              <a:ext uri="{FF2B5EF4-FFF2-40B4-BE49-F238E27FC236}">
                <a16:creationId xmlns:a16="http://schemas.microsoft.com/office/drawing/2014/main" id="{8D11579C-8BEB-4A7F-BB29-929A74728B93}"/>
              </a:ext>
            </a:extLst>
          </p:cNvPr>
          <p:cNvSpPr/>
          <p:nvPr/>
        </p:nvSpPr>
        <p:spPr>
          <a:xfrm rot="5400000">
            <a:off x="9671937" y="5054406"/>
            <a:ext cx="793998" cy="336691"/>
          </a:xfrm>
          <a:prstGeom prst="righ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7" name="ZoneTexte 26">
            <a:extLst>
              <a:ext uri="{FF2B5EF4-FFF2-40B4-BE49-F238E27FC236}">
                <a16:creationId xmlns:a16="http://schemas.microsoft.com/office/drawing/2014/main" id="{BAFFD830-1ABE-419B-8511-3EAE79889927}"/>
              </a:ext>
            </a:extLst>
          </p:cNvPr>
          <p:cNvSpPr txBox="1"/>
          <p:nvPr/>
        </p:nvSpPr>
        <p:spPr>
          <a:xfrm>
            <a:off x="10980711" y="3721249"/>
            <a:ext cx="558166" cy="369332"/>
          </a:xfrm>
          <a:prstGeom prst="rect">
            <a:avLst/>
          </a:prstGeom>
          <a:noFill/>
          <a:ln>
            <a:noFill/>
          </a:ln>
        </p:spPr>
        <p:txBody>
          <a:bodyPr wrap="none" rtlCol="0">
            <a:spAutoFit/>
          </a:bodyPr>
          <a:lstStyle/>
          <a:p>
            <a:r>
              <a:rPr lang="fr-FR" dirty="0" err="1">
                <a:solidFill>
                  <a:schemeClr val="bg1"/>
                </a:solidFill>
              </a:rPr>
              <a:t>else</a:t>
            </a:r>
            <a:endParaRPr lang="fr-FR" dirty="0">
              <a:solidFill>
                <a:schemeClr val="bg1"/>
              </a:solidFill>
            </a:endParaRPr>
          </a:p>
        </p:txBody>
      </p:sp>
      <p:sp>
        <p:nvSpPr>
          <p:cNvPr id="28" name="Flèche vers la droite 66">
            <a:extLst>
              <a:ext uri="{FF2B5EF4-FFF2-40B4-BE49-F238E27FC236}">
                <a16:creationId xmlns:a16="http://schemas.microsoft.com/office/drawing/2014/main" id="{6C936292-C046-4D01-B2DD-DBEF141D6796}"/>
              </a:ext>
            </a:extLst>
          </p:cNvPr>
          <p:cNvSpPr/>
          <p:nvPr/>
        </p:nvSpPr>
        <p:spPr>
          <a:xfrm rot="10800000">
            <a:off x="6516214" y="5185791"/>
            <a:ext cx="2016224" cy="360040"/>
          </a:xfrm>
          <a:prstGeom prst="righ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9" name="Flèche vers la droite 67">
            <a:extLst>
              <a:ext uri="{FF2B5EF4-FFF2-40B4-BE49-F238E27FC236}">
                <a16:creationId xmlns:a16="http://schemas.microsoft.com/office/drawing/2014/main" id="{FA446D73-CC57-40E5-8D53-EEB2AD8F3875}"/>
              </a:ext>
            </a:extLst>
          </p:cNvPr>
          <p:cNvSpPr/>
          <p:nvPr/>
        </p:nvSpPr>
        <p:spPr>
          <a:xfrm rot="16200000">
            <a:off x="4651411" y="3681028"/>
            <a:ext cx="1929408" cy="360040"/>
          </a:xfrm>
          <a:prstGeom prst="rightArrow">
            <a:avLst/>
          </a:prstGeom>
          <a:solidFill>
            <a:srgbClr val="3D2683"/>
          </a:solidFill>
          <a:ln>
            <a:solidFill>
              <a:srgbClr val="3D268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04B0269F-394C-4C70-9937-01D5014BE4E0}"/>
              </a:ext>
            </a:extLst>
          </p:cNvPr>
          <p:cNvSpPr txBox="1"/>
          <p:nvPr/>
        </p:nvSpPr>
        <p:spPr>
          <a:xfrm>
            <a:off x="8744586" y="5194502"/>
            <a:ext cx="583814" cy="369332"/>
          </a:xfrm>
          <a:prstGeom prst="rect">
            <a:avLst/>
          </a:prstGeom>
          <a:noFill/>
          <a:ln>
            <a:noFill/>
          </a:ln>
        </p:spPr>
        <p:txBody>
          <a:bodyPr wrap="none" rtlCol="0">
            <a:spAutoFit/>
          </a:bodyPr>
          <a:lstStyle/>
          <a:p>
            <a:r>
              <a:rPr lang="fr-FR" dirty="0">
                <a:solidFill>
                  <a:schemeClr val="bg1"/>
                </a:solidFill>
              </a:rPr>
              <a:t>i &gt; 0</a:t>
            </a:r>
          </a:p>
        </p:txBody>
      </p:sp>
      <p:sp>
        <p:nvSpPr>
          <p:cNvPr id="20" name="ZoneTexte 19">
            <a:extLst>
              <a:ext uri="{FF2B5EF4-FFF2-40B4-BE49-F238E27FC236}">
                <a16:creationId xmlns:a16="http://schemas.microsoft.com/office/drawing/2014/main" id="{4E711D5C-8378-4199-96CE-63C54349960A}"/>
              </a:ext>
            </a:extLst>
          </p:cNvPr>
          <p:cNvSpPr txBox="1"/>
          <p:nvPr/>
        </p:nvSpPr>
        <p:spPr>
          <a:xfrm>
            <a:off x="9918895" y="4753744"/>
            <a:ext cx="300082" cy="923330"/>
          </a:xfrm>
          <a:prstGeom prst="rect">
            <a:avLst/>
          </a:prstGeom>
          <a:noFill/>
          <a:ln>
            <a:noFill/>
          </a:ln>
        </p:spPr>
        <p:txBody>
          <a:bodyPr wrap="none" rtlCol="0">
            <a:spAutoFit/>
          </a:bodyPr>
          <a:lstStyle/>
          <a:p>
            <a:pPr algn="ctr"/>
            <a:r>
              <a:rPr lang="fr-FR" dirty="0">
                <a:solidFill>
                  <a:schemeClr val="bg1"/>
                </a:solidFill>
              </a:rPr>
              <a:t>i</a:t>
            </a:r>
            <a:br>
              <a:rPr lang="fr-FR" dirty="0">
                <a:solidFill>
                  <a:schemeClr val="bg1"/>
                </a:solidFill>
              </a:rPr>
            </a:br>
            <a:r>
              <a:rPr lang="fr-FR" dirty="0">
                <a:solidFill>
                  <a:schemeClr val="bg1"/>
                </a:solidFill>
              </a:rPr>
              <a:t>=</a:t>
            </a:r>
            <a:br>
              <a:rPr lang="fr-FR" dirty="0">
                <a:solidFill>
                  <a:schemeClr val="bg1"/>
                </a:solidFill>
              </a:rPr>
            </a:br>
            <a:r>
              <a:rPr lang="fr-FR" dirty="0">
                <a:solidFill>
                  <a:schemeClr val="bg1"/>
                </a:solidFill>
              </a:rPr>
              <a:t>0</a:t>
            </a:r>
          </a:p>
        </p:txBody>
      </p:sp>
    </p:spTree>
    <p:extLst>
      <p:ext uri="{BB962C8B-B14F-4D97-AF65-F5344CB8AC3E}">
        <p14:creationId xmlns:p14="http://schemas.microsoft.com/office/powerpoint/2010/main" val="17913148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4" name="Graphique 3" descr="Gymnaste : anneaux avec un remplissage uni">
            <a:extLst>
              <a:ext uri="{FF2B5EF4-FFF2-40B4-BE49-F238E27FC236}">
                <a16:creationId xmlns:a16="http://schemas.microsoft.com/office/drawing/2014/main" id="{2A9FD581-7E9D-464E-AF01-8CAD9AF822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22800" y="5122800"/>
            <a:ext cx="914400" cy="914400"/>
          </a:xfrm>
          <a:prstGeom prst="rect">
            <a:avLst/>
          </a:prstGeom>
        </p:spPr>
      </p:pic>
      <p:sp>
        <p:nvSpPr>
          <p:cNvPr id="5" name="Titre 1">
            <a:extLst>
              <a:ext uri="{FF2B5EF4-FFF2-40B4-BE49-F238E27FC236}">
                <a16:creationId xmlns:a16="http://schemas.microsoft.com/office/drawing/2014/main" id="{85F6EC3E-E312-4720-9BC5-E818504BC37C}"/>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1. Sockets</a:t>
            </a:r>
          </a:p>
        </p:txBody>
      </p:sp>
      <p:sp>
        <p:nvSpPr>
          <p:cNvPr id="6" name="ZoneTexte 5">
            <a:extLst>
              <a:ext uri="{FF2B5EF4-FFF2-40B4-BE49-F238E27FC236}">
                <a16:creationId xmlns:a16="http://schemas.microsoft.com/office/drawing/2014/main" id="{418D9A7B-BE19-4D60-9DF1-745ADD8CC47E}"/>
              </a:ext>
            </a:extLst>
          </p:cNvPr>
          <p:cNvSpPr txBox="1"/>
          <p:nvPr/>
        </p:nvSpPr>
        <p:spPr>
          <a:xfrm>
            <a:off x="848837" y="1040410"/>
            <a:ext cx="10701479" cy="3785652"/>
          </a:xfrm>
          <a:prstGeom prst="rect">
            <a:avLst/>
          </a:prstGeom>
          <a:noFill/>
        </p:spPr>
        <p:txBody>
          <a:bodyPr wrap="square" rtlCol="0">
            <a:spAutoFit/>
          </a:bodyPr>
          <a:lstStyle/>
          <a:p>
            <a:r>
              <a:rPr lang="fr-FR" sz="2400" b="1" dirty="0" err="1">
                <a:solidFill>
                  <a:schemeClr val="bg1"/>
                </a:solidFill>
              </a:rPr>
              <a:t>Exercise</a:t>
            </a:r>
            <a:endParaRPr lang="fr-FR" sz="2400" b="1" dirty="0">
              <a:solidFill>
                <a:schemeClr val="bg1"/>
              </a:solidFill>
            </a:endParaRPr>
          </a:p>
          <a:p>
            <a:endParaRPr lang="fr-FR" sz="2400" b="1" dirty="0">
              <a:solidFill>
                <a:schemeClr val="bg1"/>
              </a:solidFill>
            </a:endParaRPr>
          </a:p>
          <a:p>
            <a:endParaRPr lang="fr-FR" sz="2400" dirty="0">
              <a:solidFill>
                <a:schemeClr val="bg1"/>
              </a:solidFill>
            </a:endParaRPr>
          </a:p>
          <a:p>
            <a:pPr marL="342900" indent="-342900">
              <a:buFont typeface="Arial" panose="020B0604020202020204" pitchFamily="34" charset="0"/>
              <a:buChar char="•"/>
            </a:pPr>
            <a:r>
              <a:rPr lang="en-US" sz="2400" dirty="0">
                <a:solidFill>
                  <a:schemeClr val="bg1"/>
                </a:solidFill>
              </a:rPr>
              <a:t>Ask the user for a domain name</a:t>
            </a:r>
            <a:endParaRPr lang="en-US" sz="2400"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r>
              <a:rPr lang="en-US" sz="2400" dirty="0">
                <a:solidFill>
                  <a:schemeClr val="bg1"/>
                </a:solidFill>
                <a:ea typeface="ＭＳ Ｐゴシック" pitchFamily="34" charset="-128"/>
              </a:rPr>
              <a:t>Use only port 80 and GET requests</a:t>
            </a: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r>
              <a:rPr lang="en-US" sz="2400" dirty="0">
                <a:solidFill>
                  <a:schemeClr val="bg1"/>
                </a:solidFill>
                <a:ea typeface="ＭＳ Ｐゴシック" pitchFamily="34" charset="-128"/>
              </a:rPr>
              <a:t>Save the result of the query to a file</a:t>
            </a:r>
          </a:p>
        </p:txBody>
      </p:sp>
    </p:spTree>
    <p:extLst>
      <p:ext uri="{BB962C8B-B14F-4D97-AF65-F5344CB8AC3E}">
        <p14:creationId xmlns:p14="http://schemas.microsoft.com/office/powerpoint/2010/main" val="26402693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5F6EC3E-E312-4720-9BC5-E818504BC37C}"/>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1. Sockets</a:t>
            </a:r>
          </a:p>
        </p:txBody>
      </p:sp>
      <p:sp>
        <p:nvSpPr>
          <p:cNvPr id="6" name="ZoneTexte 5">
            <a:extLst>
              <a:ext uri="{FF2B5EF4-FFF2-40B4-BE49-F238E27FC236}">
                <a16:creationId xmlns:a16="http://schemas.microsoft.com/office/drawing/2014/main" id="{418D9A7B-BE19-4D60-9DF1-745ADD8CC47E}"/>
              </a:ext>
            </a:extLst>
          </p:cNvPr>
          <p:cNvSpPr txBox="1"/>
          <p:nvPr/>
        </p:nvSpPr>
        <p:spPr>
          <a:xfrm>
            <a:off x="848837" y="1040410"/>
            <a:ext cx="10701479" cy="461665"/>
          </a:xfrm>
          <a:prstGeom prst="rect">
            <a:avLst/>
          </a:prstGeom>
          <a:noFill/>
        </p:spPr>
        <p:txBody>
          <a:bodyPr wrap="square" rtlCol="0">
            <a:spAutoFit/>
          </a:bodyPr>
          <a:lstStyle/>
          <a:p>
            <a:r>
              <a:rPr lang="fr-FR" sz="2400" b="1" dirty="0">
                <a:solidFill>
                  <a:schemeClr val="bg1"/>
                </a:solidFill>
              </a:rPr>
              <a:t>Questions</a:t>
            </a:r>
          </a:p>
        </p:txBody>
      </p:sp>
      <p:pic>
        <p:nvPicPr>
          <p:cNvPr id="3" name="Graphique 2" descr="Questions avec un remplissage uni">
            <a:extLst>
              <a:ext uri="{FF2B5EF4-FFF2-40B4-BE49-F238E27FC236}">
                <a16:creationId xmlns:a16="http://schemas.microsoft.com/office/drawing/2014/main" id="{54A150E1-2E20-4E6E-A171-318E6DCD28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189" y="2053388"/>
            <a:ext cx="3665621" cy="3665621"/>
          </a:xfrm>
          <a:prstGeom prst="rect">
            <a:avLst/>
          </a:prstGeom>
        </p:spPr>
      </p:pic>
    </p:spTree>
    <p:extLst>
      <p:ext uri="{BB962C8B-B14F-4D97-AF65-F5344CB8AC3E}">
        <p14:creationId xmlns:p14="http://schemas.microsoft.com/office/powerpoint/2010/main" val="496718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Mixeur contour">
            <a:extLst>
              <a:ext uri="{FF2B5EF4-FFF2-40B4-BE49-F238E27FC236}">
                <a16:creationId xmlns:a16="http://schemas.microsoft.com/office/drawing/2014/main" id="{5E38C94F-919D-45DB-9648-17BDBDC5A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1978" y="5184590"/>
            <a:ext cx="914400" cy="914400"/>
          </a:xfrm>
          <a:prstGeom prst="rect">
            <a:avLst/>
          </a:prstGeom>
        </p:spPr>
      </p:pic>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2. </a:t>
            </a:r>
            <a:r>
              <a:rPr lang="en-US" sz="5400" dirty="0">
                <a:solidFill>
                  <a:schemeClr val="bg1"/>
                </a:solidFill>
              </a:rPr>
              <a:t>Threads</a:t>
            </a:r>
            <a:endParaRPr lang="fr-FR" sz="5400" dirty="0">
              <a:solidFill>
                <a:schemeClr val="bg1"/>
              </a:solidFill>
            </a:endParaRPr>
          </a:p>
          <a:p>
            <a:endParaRPr lang="fr-FR" sz="5400" dirty="0">
              <a:solidFill>
                <a:schemeClr val="bg1"/>
              </a:solidFill>
            </a:endParaRPr>
          </a:p>
        </p:txBody>
      </p:sp>
    </p:spTree>
    <p:extLst>
      <p:ext uri="{BB962C8B-B14F-4D97-AF65-F5344CB8AC3E}">
        <p14:creationId xmlns:p14="http://schemas.microsoft.com/office/powerpoint/2010/main" val="9721549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err="1">
                <a:solidFill>
                  <a:srgbClr val="3D2683"/>
                </a:solidFill>
              </a:rPr>
              <a:t>Overview</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Each application running on a computer is associated with a process representing its activity</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This process is associated with a set of custom resources such as memory space, CPU, </a:t>
            </a:r>
            <a:r>
              <a:rPr lang="en-US" sz="2400" i="1" dirty="0"/>
              <a:t>etc</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These resources will be dedicated to the execution of the program instructions associated with the application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Processes are expensive to launch (calculating memory space, setting local variables, </a:t>
            </a:r>
            <a:r>
              <a:rPr lang="en-US" sz="2400" i="1" dirty="0"/>
              <a:t>etc</a:t>
            </a:r>
            <a:r>
              <a:rPr lang="en-US" sz="2400" dirty="0"/>
              <a:t>.)</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356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893647"/>
          </a:xfrm>
          <a:prstGeom prst="rect">
            <a:avLst/>
          </a:prstGeom>
          <a:noFill/>
        </p:spPr>
        <p:txBody>
          <a:bodyPr wrap="square" rtlCol="0">
            <a:spAutoFit/>
          </a:bodyPr>
          <a:lstStyle/>
          <a:p>
            <a:r>
              <a:rPr lang="fr-FR" sz="2400" b="1" dirty="0" err="1">
                <a:solidFill>
                  <a:srgbClr val="3D2683"/>
                </a:solidFill>
              </a:rPr>
              <a:t>Overview</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Multitasking is the ability to run several programs at the same time without conflict</a:t>
            </a:r>
          </a:p>
          <a:p>
            <a:pPr marL="342900" indent="-342900">
              <a:buFont typeface="Arial" panose="020B0604020202020204" pitchFamily="34" charset="0"/>
              <a:buChar char="•"/>
            </a:pPr>
            <a:endParaRPr lang="fr-FR" sz="2400" b="1" dirty="0">
              <a:solidFill>
                <a:srgbClr val="3D2683"/>
              </a:solidFill>
            </a:endParaRPr>
          </a:p>
          <a:p>
            <a:pPr marL="342900" indent="-342900">
              <a:buFont typeface="Arial" panose="020B0604020202020204" pitchFamily="34" charset="0"/>
              <a:buChar char="•"/>
            </a:pPr>
            <a:endParaRPr lang="fr-FR" sz="2400" b="1" dirty="0">
              <a:solidFill>
                <a:srgbClr val="3D2683"/>
              </a:solidFill>
            </a:endParaRPr>
          </a:p>
          <a:p>
            <a:pPr marL="342900" indent="-342900">
              <a:buFont typeface="Arial" panose="020B0604020202020204" pitchFamily="34" charset="0"/>
              <a:buChar char="•"/>
            </a:pPr>
            <a:r>
              <a:rPr lang="en-US" sz="2400" dirty="0"/>
              <a:t>A multitasking program can run several parts of its code at the same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Each part of the code will be associated with a sub-process to allow parallel execution</a:t>
            </a:r>
          </a:p>
          <a:p>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12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632311"/>
          </a:xfrm>
          <a:prstGeom prst="rect">
            <a:avLst/>
          </a:prstGeom>
          <a:noFill/>
        </p:spPr>
        <p:txBody>
          <a:bodyPr wrap="square" rtlCol="0">
            <a:spAutoFit/>
          </a:bodyPr>
          <a:lstStyle/>
          <a:p>
            <a:r>
              <a:rPr lang="fr-FR" sz="2400" b="1" dirty="0" err="1">
                <a:solidFill>
                  <a:srgbClr val="3D2683"/>
                </a:solidFill>
              </a:rPr>
              <a:t>Overview</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A thread is a subset of a process, sharing its memory space and variables</a:t>
            </a:r>
            <a:endParaRPr lang="fr-FR" sz="2400" b="1" dirty="0">
              <a:solidFill>
                <a:srgbClr val="3D2683"/>
              </a:solidFill>
            </a:endParaRPr>
          </a:p>
          <a:p>
            <a:pPr marL="342900" indent="-342900">
              <a:buFont typeface="Arial" panose="020B0604020202020204" pitchFamily="34" charset="0"/>
              <a:buChar char="•"/>
            </a:pPr>
            <a:endParaRPr lang="fr-FR" sz="2400" b="1" dirty="0">
              <a:solidFill>
                <a:srgbClr val="3D2683"/>
              </a:solidFill>
            </a:endParaRPr>
          </a:p>
          <a:p>
            <a:pPr marL="342900" indent="-342900">
              <a:buFont typeface="Arial" panose="020B0604020202020204" pitchFamily="34" charset="0"/>
              <a:buChar char="•"/>
            </a:pPr>
            <a:r>
              <a:rPr lang="en-US" sz="2400" dirty="0"/>
              <a:t>The costs associated with its launch are therefore reduced, so it is faster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addition, each thread has its own units associated with it: such as its stack (to manage the instructions to be executed by the thread), the signal mask (the signals that the thread must respond to), its execution priority (in the queue), private information, </a:t>
            </a:r>
            <a:r>
              <a:rPr lang="en-US" sz="2400" i="1" dirty="0"/>
              <a:t>etc</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Threads can be </a:t>
            </a:r>
            <a:r>
              <a:rPr lang="en-US" sz="2400" b="1" dirty="0">
                <a:solidFill>
                  <a:srgbClr val="3D2683"/>
                </a:solidFill>
              </a:rPr>
              <a:t>executed in parallel </a:t>
            </a:r>
            <a:r>
              <a:rPr lang="en-US" sz="2400" dirty="0"/>
              <a:t>by a multitasking system, however sharing memory and process variables leads to several problems when there is shared access to a resource; we must protect the access to this resource as soon as a thread is writing</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676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Operating Systems: Threads">
            <a:extLst>
              <a:ext uri="{FF2B5EF4-FFF2-40B4-BE49-F238E27FC236}">
                <a16:creationId xmlns:a16="http://schemas.microsoft.com/office/drawing/2014/main" id="{9F59D11B-E841-4536-B380-BCECDB64FA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596" y="1998065"/>
            <a:ext cx="6705600" cy="386715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61665"/>
          </a:xfrm>
          <a:prstGeom prst="rect">
            <a:avLst/>
          </a:prstGeom>
          <a:noFill/>
        </p:spPr>
        <p:txBody>
          <a:bodyPr wrap="square" rtlCol="0">
            <a:spAutoFit/>
          </a:bodyPr>
          <a:lstStyle/>
          <a:p>
            <a:r>
              <a:rPr lang="fr-FR" sz="2400" b="1" dirty="0" err="1">
                <a:solidFill>
                  <a:srgbClr val="3D2683"/>
                </a:solidFill>
              </a:rPr>
              <a:t>Overview</a:t>
            </a:r>
            <a:endParaRPr lang="fr-FR" sz="2400" b="1" dirty="0">
              <a:solidFill>
                <a:srgbClr val="3D2683"/>
              </a:solidFill>
            </a:endParaRP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080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fr-FR" sz="2400" dirty="0" err="1"/>
              <a:t>create</a:t>
            </a:r>
            <a:r>
              <a:rPr lang="fr-FR" sz="2400" dirty="0"/>
              <a:t> a new thread, use the </a:t>
            </a:r>
            <a:r>
              <a:rPr lang="fr-FR" sz="2400" b="1" dirty="0" err="1">
                <a:solidFill>
                  <a:srgbClr val="3D2683"/>
                </a:solidFill>
              </a:rPr>
              <a:t>pthread_create</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fr-FR" sz="2400" dirty="0"/>
              <a:t>It </a:t>
            </a:r>
            <a:r>
              <a:rPr lang="fr-FR" sz="2400" dirty="0" err="1"/>
              <a:t>takes</a:t>
            </a:r>
            <a:r>
              <a:rPr lang="fr-FR" sz="2400" dirty="0"/>
              <a:t> as </a:t>
            </a:r>
            <a:r>
              <a:rPr lang="fr-FR" sz="2400" dirty="0" err="1"/>
              <a:t>parameter</a:t>
            </a:r>
            <a:r>
              <a:rPr lang="fr-FR" sz="2400" dirty="0"/>
              <a:t> a pointer to a thread ID, a pointer to a thread </a:t>
            </a:r>
            <a:r>
              <a:rPr lang="fr-FR" sz="2400" dirty="0" err="1"/>
              <a:t>attributes</a:t>
            </a:r>
            <a:r>
              <a:rPr lang="fr-FR" sz="2400" dirty="0"/>
              <a:t> structure, a pointer to a </a:t>
            </a:r>
            <a:r>
              <a:rPr lang="fr-FR" sz="2400" dirty="0" err="1"/>
              <a:t>subroutine</a:t>
            </a:r>
            <a:r>
              <a:rPr lang="fr-FR" sz="2400" dirty="0"/>
              <a:t>, and </a:t>
            </a:r>
            <a:r>
              <a:rPr lang="en-US" sz="2400" dirty="0"/>
              <a:t>a pointer to the argument of the function (or to the structure in case of multiple arguments)</a:t>
            </a: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6F01F38-AC2C-443F-A8F0-4ABDDB6F0C28}"/>
              </a:ext>
            </a:extLst>
          </p:cNvPr>
          <p:cNvSpPr txBox="1"/>
          <p:nvPr/>
        </p:nvSpPr>
        <p:spPr>
          <a:xfrm>
            <a:off x="7741328" y="654672"/>
            <a:ext cx="3503934" cy="1200329"/>
          </a:xfrm>
          <a:prstGeom prst="rect">
            <a:avLst/>
          </a:prstGeom>
          <a:noFill/>
        </p:spPr>
        <p:txBody>
          <a:bodyPr wrap="square" rtlCol="0">
            <a:spAutoFit/>
          </a:bodyPr>
          <a:lstStyle/>
          <a:p>
            <a:r>
              <a:rPr lang="fr-FR" sz="2400" b="1" dirty="0">
                <a:solidFill>
                  <a:srgbClr val="3D2683"/>
                </a:solidFill>
              </a:rPr>
              <a:t>#include &lt;</a:t>
            </a:r>
            <a:r>
              <a:rPr lang="fr-FR" sz="2400" b="1" dirty="0" err="1">
                <a:solidFill>
                  <a:srgbClr val="3D2683"/>
                </a:solidFill>
              </a:rPr>
              <a:t>pthread.h</a:t>
            </a:r>
            <a:r>
              <a:rPr lang="fr-FR" sz="2400" b="1" dirty="0">
                <a:solidFill>
                  <a:srgbClr val="3D2683"/>
                </a:solidFill>
              </a:rPr>
              <a:t>&gt;</a:t>
            </a:r>
          </a:p>
          <a:p>
            <a:r>
              <a:rPr lang="en-US" sz="2400" dirty="0"/>
              <a:t>Linker option: </a:t>
            </a:r>
            <a:r>
              <a:rPr lang="en-US" sz="2400" b="1" dirty="0">
                <a:solidFill>
                  <a:srgbClr val="3D2683"/>
                </a:solidFill>
              </a:rPr>
              <a:t>-</a:t>
            </a:r>
            <a:r>
              <a:rPr lang="en-US" sz="2400" b="1" dirty="0" err="1">
                <a:solidFill>
                  <a:srgbClr val="3D2683"/>
                </a:solidFill>
              </a:rPr>
              <a:t>lpthread</a:t>
            </a:r>
            <a:endParaRPr lang="en-US" sz="2400" b="1" dirty="0">
              <a:solidFill>
                <a:srgbClr val="3D2683"/>
              </a:solidFill>
            </a:endParaRPr>
          </a:p>
          <a:p>
            <a:pPr marL="342900" indent="-342900">
              <a:buFont typeface="Arial" panose="020B0604020202020204" pitchFamily="34" charset="0"/>
              <a:buChar char="•"/>
            </a:pPr>
            <a:endParaRPr lang="en-US" sz="2400" dirty="0"/>
          </a:p>
        </p:txBody>
      </p:sp>
      <p:pic>
        <p:nvPicPr>
          <p:cNvPr id="10" name="Image 9">
            <a:extLst>
              <a:ext uri="{FF2B5EF4-FFF2-40B4-BE49-F238E27FC236}">
                <a16:creationId xmlns:a16="http://schemas.microsoft.com/office/drawing/2014/main" id="{5CFBD302-31B2-4A9C-8B77-1900A7722BBF}"/>
              </a:ext>
            </a:extLst>
          </p:cNvPr>
          <p:cNvPicPr>
            <a:picLocks noChangeAspect="1"/>
          </p:cNvPicPr>
          <p:nvPr/>
        </p:nvPicPr>
        <p:blipFill>
          <a:blip r:embed="rId3"/>
          <a:stretch>
            <a:fillRect/>
          </a:stretch>
        </p:blipFill>
        <p:spPr>
          <a:xfrm>
            <a:off x="200025" y="3731078"/>
            <a:ext cx="11791950" cy="704850"/>
          </a:xfrm>
          <a:prstGeom prst="rect">
            <a:avLst/>
          </a:prstGeom>
          <a:ln>
            <a:solidFill>
              <a:srgbClr val="3D2683"/>
            </a:solidFill>
          </a:ln>
        </p:spPr>
      </p:pic>
    </p:spTree>
    <p:extLst>
      <p:ext uri="{BB962C8B-B14F-4D97-AF65-F5344CB8AC3E}">
        <p14:creationId xmlns:p14="http://schemas.microsoft.com/office/powerpoint/2010/main" val="154684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Introduction</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Sockets are data flows allowing local or remote machines to communicate over the network</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They use TCP or UDP, and implement many protocols such as IMAP, HTTP, FTP, SSH, </a:t>
            </a:r>
            <a:r>
              <a:rPr lang="en-US" sz="2400" i="1" dirty="0"/>
              <a:t>etc</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They are available on all platforms and are cross language</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12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stop the </a:t>
            </a:r>
            <a:r>
              <a:rPr lang="fr-FR" sz="2400" dirty="0" err="1"/>
              <a:t>current</a:t>
            </a:r>
            <a:r>
              <a:rPr lang="fr-FR" sz="2400" dirty="0"/>
              <a:t> thread, use the </a:t>
            </a:r>
            <a:r>
              <a:rPr lang="fr-FR" sz="2400" b="1" dirty="0" err="1">
                <a:solidFill>
                  <a:srgbClr val="3D2683"/>
                </a:solidFill>
              </a:rPr>
              <a:t>pthread_exit</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fr-FR" sz="2400" dirty="0"/>
              <a:t>It </a:t>
            </a:r>
            <a:r>
              <a:rPr lang="fr-FR" sz="2400" dirty="0" err="1"/>
              <a:t>takes</a:t>
            </a:r>
            <a:r>
              <a:rPr lang="fr-FR" sz="2400" dirty="0"/>
              <a:t> as </a:t>
            </a:r>
            <a:r>
              <a:rPr lang="fr-FR" sz="2400" dirty="0" err="1"/>
              <a:t>parameter</a:t>
            </a:r>
            <a:r>
              <a:rPr lang="fr-FR" sz="2400" dirty="0"/>
              <a:t> a pointer to </a:t>
            </a:r>
            <a:r>
              <a:rPr lang="en-US" sz="2400" dirty="0"/>
              <a:t>the return status of the terminated thread</a:t>
            </a:r>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3C574FDD-43B7-46A8-ADBB-675DF7E442DD}"/>
              </a:ext>
            </a:extLst>
          </p:cNvPr>
          <p:cNvPicPr>
            <a:picLocks noChangeAspect="1"/>
          </p:cNvPicPr>
          <p:nvPr/>
        </p:nvPicPr>
        <p:blipFill>
          <a:blip r:embed="rId3"/>
          <a:stretch>
            <a:fillRect/>
          </a:stretch>
        </p:blipFill>
        <p:spPr>
          <a:xfrm>
            <a:off x="3299212" y="3756749"/>
            <a:ext cx="5800725" cy="371475"/>
          </a:xfrm>
          <a:prstGeom prst="rect">
            <a:avLst/>
          </a:prstGeom>
          <a:ln>
            <a:solidFill>
              <a:srgbClr val="3D2683"/>
            </a:solidFill>
          </a:ln>
        </p:spPr>
      </p:pic>
    </p:spTree>
    <p:extLst>
      <p:ext uri="{BB962C8B-B14F-4D97-AF65-F5344CB8AC3E}">
        <p14:creationId xmlns:p14="http://schemas.microsoft.com/office/powerpoint/2010/main" val="4674707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en-US" sz="2400" dirty="0"/>
              <a:t>wait for the termination of a thread</a:t>
            </a:r>
            <a:r>
              <a:rPr lang="fr-FR" sz="2400" dirty="0"/>
              <a:t>, use the </a:t>
            </a:r>
            <a:r>
              <a:rPr lang="fr-FR" sz="2400" b="1" dirty="0" err="1">
                <a:solidFill>
                  <a:srgbClr val="3D2683"/>
                </a:solidFill>
              </a:rPr>
              <a:t>pthread_join</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fr-FR" sz="2400" dirty="0"/>
              <a:t>It </a:t>
            </a:r>
            <a:r>
              <a:rPr lang="fr-FR" sz="2400" dirty="0" err="1"/>
              <a:t>takes</a:t>
            </a:r>
            <a:r>
              <a:rPr lang="fr-FR" sz="2400" dirty="0"/>
              <a:t> as </a:t>
            </a:r>
            <a:r>
              <a:rPr lang="fr-FR" sz="2400" dirty="0" err="1"/>
              <a:t>parameter</a:t>
            </a:r>
            <a:r>
              <a:rPr lang="fr-FR" sz="2400" dirty="0"/>
              <a:t> a thread ID, and </a:t>
            </a:r>
            <a:r>
              <a:rPr lang="en-US" sz="2400" dirty="0"/>
              <a:t>a pointer to the thread exit state</a:t>
            </a:r>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1DBF0952-A7AB-4F5E-9514-DD89262B08F8}"/>
              </a:ext>
            </a:extLst>
          </p:cNvPr>
          <p:cNvPicPr>
            <a:picLocks noChangeAspect="1"/>
          </p:cNvPicPr>
          <p:nvPr/>
        </p:nvPicPr>
        <p:blipFill>
          <a:blip r:embed="rId3"/>
          <a:stretch>
            <a:fillRect/>
          </a:stretch>
        </p:blipFill>
        <p:spPr>
          <a:xfrm>
            <a:off x="1418026" y="3724743"/>
            <a:ext cx="9563100" cy="419100"/>
          </a:xfrm>
          <a:prstGeom prst="rect">
            <a:avLst/>
          </a:prstGeom>
          <a:ln>
            <a:solidFill>
              <a:srgbClr val="3D2683"/>
            </a:solidFill>
          </a:ln>
        </p:spPr>
      </p:pic>
    </p:spTree>
    <p:extLst>
      <p:ext uri="{BB962C8B-B14F-4D97-AF65-F5344CB8AC3E}">
        <p14:creationId xmlns:p14="http://schemas.microsoft.com/office/powerpoint/2010/main" val="1630413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en-US" sz="2400" dirty="0"/>
              <a:t>detach a thread (do not require a join and release resources automatically after termination) </a:t>
            </a:r>
            <a:r>
              <a:rPr lang="fr-FR" sz="2400" dirty="0"/>
              <a:t>, use the </a:t>
            </a:r>
            <a:r>
              <a:rPr lang="fr-FR" sz="2400" b="1" dirty="0" err="1">
                <a:solidFill>
                  <a:srgbClr val="3D2683"/>
                </a:solidFill>
              </a:rPr>
              <a:t>pthread_detach</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fr-FR" sz="2400" dirty="0"/>
              <a:t>It </a:t>
            </a:r>
            <a:r>
              <a:rPr lang="fr-FR" sz="2400" dirty="0" err="1"/>
              <a:t>takes</a:t>
            </a:r>
            <a:r>
              <a:rPr lang="fr-FR" sz="2400" dirty="0"/>
              <a:t> as </a:t>
            </a:r>
            <a:r>
              <a:rPr lang="fr-FR" sz="2400" dirty="0" err="1"/>
              <a:t>parameter</a:t>
            </a:r>
            <a:r>
              <a:rPr lang="fr-FR" sz="2400" dirty="0"/>
              <a:t> a thread ID</a:t>
            </a:r>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10AF699-4610-4C6F-B511-CF6DBEAB28DC}"/>
              </a:ext>
            </a:extLst>
          </p:cNvPr>
          <p:cNvPicPr>
            <a:picLocks noChangeAspect="1"/>
          </p:cNvPicPr>
          <p:nvPr/>
        </p:nvPicPr>
        <p:blipFill>
          <a:blip r:embed="rId3"/>
          <a:stretch>
            <a:fillRect/>
          </a:stretch>
        </p:blipFill>
        <p:spPr>
          <a:xfrm>
            <a:off x="2846776" y="4123621"/>
            <a:ext cx="6705600" cy="409575"/>
          </a:xfrm>
          <a:prstGeom prst="rect">
            <a:avLst/>
          </a:prstGeom>
          <a:ln>
            <a:solidFill>
              <a:srgbClr val="3D2683"/>
            </a:solidFill>
          </a:ln>
        </p:spPr>
      </p:pic>
    </p:spTree>
    <p:extLst>
      <p:ext uri="{BB962C8B-B14F-4D97-AF65-F5344CB8AC3E}">
        <p14:creationId xmlns:p14="http://schemas.microsoft.com/office/powerpoint/2010/main" val="22915030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200329"/>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D7FCFD3-F423-4ACE-9190-C475E0EF7AAB}"/>
              </a:ext>
            </a:extLst>
          </p:cNvPr>
          <p:cNvPicPr>
            <a:picLocks noChangeAspect="1"/>
          </p:cNvPicPr>
          <p:nvPr/>
        </p:nvPicPr>
        <p:blipFill>
          <a:blip r:embed="rId3"/>
          <a:stretch>
            <a:fillRect/>
          </a:stretch>
        </p:blipFill>
        <p:spPr>
          <a:xfrm>
            <a:off x="2935183" y="1730514"/>
            <a:ext cx="6321633" cy="4883012"/>
          </a:xfrm>
          <a:prstGeom prst="rect">
            <a:avLst/>
          </a:prstGeom>
          <a:ln>
            <a:solidFill>
              <a:srgbClr val="3D2683"/>
            </a:solidFill>
          </a:ln>
        </p:spPr>
      </p:pic>
    </p:spTree>
    <p:extLst>
      <p:ext uri="{BB962C8B-B14F-4D97-AF65-F5344CB8AC3E}">
        <p14:creationId xmlns:p14="http://schemas.microsoft.com/office/powerpoint/2010/main" val="3883418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Mutexes are a </a:t>
            </a:r>
            <a:r>
              <a:rPr lang="en-US" sz="2400" b="1" dirty="0">
                <a:solidFill>
                  <a:srgbClr val="3D2683"/>
                </a:solidFill>
              </a:rPr>
              <a:t>lock</a:t>
            </a:r>
            <a:r>
              <a:rPr lang="en-US" sz="2400" dirty="0"/>
              <a:t> system that guarantees the viability of the data manipulated by the threads</a:t>
            </a:r>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It often happens that several threads need to read/write the same variables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a thread has the lock, only this one can read and write on the variables being in the protected portion of code (</a:t>
            </a:r>
            <a:r>
              <a:rPr lang="en-US" sz="2400" b="1" dirty="0">
                <a:solidFill>
                  <a:srgbClr val="3D2683"/>
                </a:solidFill>
              </a:rPr>
              <a:t>critical section</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the thread has finished, it releases the lock, and another thread can pick it up</a:t>
            </a:r>
          </a:p>
          <a:p>
            <a:pPr marL="342900" indent="-342900">
              <a:buFont typeface="Arial" panose="020B0604020202020204" pitchFamily="34" charset="0"/>
              <a:buChar char="•"/>
            </a:pPr>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2945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569660"/>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36A57CD2-F286-40B1-8F4B-821A30843CDB}"/>
              </a:ext>
            </a:extLst>
          </p:cNvPr>
          <p:cNvPicPr>
            <a:picLocks noChangeAspect="1"/>
          </p:cNvPicPr>
          <p:nvPr/>
        </p:nvPicPr>
        <p:blipFill>
          <a:blip r:embed="rId3"/>
          <a:stretch>
            <a:fillRect/>
          </a:stretch>
        </p:blipFill>
        <p:spPr>
          <a:xfrm>
            <a:off x="1518038" y="2777465"/>
            <a:ext cx="9363075" cy="2486025"/>
          </a:xfrm>
          <a:prstGeom prst="rect">
            <a:avLst/>
          </a:prstGeom>
          <a:ln>
            <a:solidFill>
              <a:srgbClr val="3D2683"/>
            </a:solidFill>
          </a:ln>
        </p:spPr>
      </p:pic>
    </p:spTree>
    <p:extLst>
      <p:ext uri="{BB962C8B-B14F-4D97-AF65-F5344CB8AC3E}">
        <p14:creationId xmlns:p14="http://schemas.microsoft.com/office/powerpoint/2010/main" val="4146700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pPr marL="342900" indent="-342900">
              <a:buFont typeface="Arial" panose="020B0604020202020204" pitchFamily="34" charset="0"/>
              <a:buChar char="•"/>
            </a:pPr>
            <a:r>
              <a:rPr lang="en-US" sz="2400" dirty="0"/>
              <a:t>Semaphore is an integer variable initialized with the number of resources present in the system and used for process synchronization</a:t>
            </a:r>
          </a:p>
          <a:p>
            <a:pPr marL="342900" indent="-342900">
              <a:buFont typeface="Arial" panose="020B0604020202020204" pitchFamily="34" charset="0"/>
              <a:buChar char="•"/>
            </a:pPr>
            <a:endParaRPr lang="fr-FR" sz="2400" b="1" dirty="0">
              <a:solidFill>
                <a:srgbClr val="3D2683"/>
              </a:solidFill>
            </a:endParaRPr>
          </a:p>
          <a:p>
            <a:pPr marL="342900" indent="-342900">
              <a:buFont typeface="Arial" panose="020B0604020202020204" pitchFamily="34" charset="0"/>
              <a:buChar char="•"/>
            </a:pPr>
            <a:r>
              <a:rPr lang="en-US" sz="2400" dirty="0"/>
              <a:t>Where mutex uses a locking mechanism, semaphore uses a </a:t>
            </a:r>
            <a:r>
              <a:rPr lang="en-US" sz="2400" b="1" dirty="0">
                <a:solidFill>
                  <a:srgbClr val="3D2683"/>
                </a:solidFill>
              </a:rPr>
              <a:t>signaling</a:t>
            </a:r>
            <a:r>
              <a:rPr lang="en-US" sz="2400" dirty="0"/>
              <a:t> mechanism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 mutex object allows multiple process threads to access a single shared resource, but only one at a time; on the other hand, a semaphore allows multiple processes to access a finite instance of the resource until it becomes available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mutex, the lock can be acquired and released by the same process at a time; the value of the semaphore variable can be modified by any process that needs some resource but only one process can change the value at a time</a:t>
            </a:r>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040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569660"/>
          </a:xfrm>
          <a:prstGeom prst="rect">
            <a:avLst/>
          </a:prstGeom>
          <a:noFill/>
        </p:spPr>
        <p:txBody>
          <a:bodyPr wrap="square" rtlCol="0">
            <a:spAutoFit/>
          </a:bodyPr>
          <a:lstStyle/>
          <a:p>
            <a:r>
              <a:rPr lang="fr-FR" sz="2400" b="1" dirty="0">
                <a:solidFill>
                  <a:srgbClr val="3D2683"/>
                </a:solidFill>
              </a:rPr>
              <a:t>Linux</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B30868A5-63D0-4110-9913-DAFA571E7CAE}"/>
              </a:ext>
            </a:extLst>
          </p:cNvPr>
          <p:cNvSpPr txBox="1"/>
          <p:nvPr/>
        </p:nvSpPr>
        <p:spPr>
          <a:xfrm>
            <a:off x="7741328" y="654672"/>
            <a:ext cx="3503934" cy="461665"/>
          </a:xfrm>
          <a:prstGeom prst="rect">
            <a:avLst/>
          </a:prstGeom>
          <a:noFill/>
        </p:spPr>
        <p:txBody>
          <a:bodyPr wrap="square" rtlCol="0">
            <a:spAutoFit/>
          </a:bodyPr>
          <a:lstStyle/>
          <a:p>
            <a:r>
              <a:rPr lang="fr-FR" sz="2400" b="1" dirty="0">
                <a:solidFill>
                  <a:srgbClr val="3D2683"/>
                </a:solidFill>
              </a:rPr>
              <a:t>#include &lt;</a:t>
            </a:r>
            <a:r>
              <a:rPr lang="fr-FR" sz="2400" b="1" dirty="0" err="1">
                <a:solidFill>
                  <a:srgbClr val="3D2683"/>
                </a:solidFill>
              </a:rPr>
              <a:t>semaphore.h</a:t>
            </a:r>
            <a:r>
              <a:rPr lang="fr-FR" sz="2400" b="1" dirty="0">
                <a:solidFill>
                  <a:srgbClr val="3D2683"/>
                </a:solidFill>
              </a:rPr>
              <a:t>&gt;</a:t>
            </a:r>
          </a:p>
        </p:txBody>
      </p:sp>
      <p:pic>
        <p:nvPicPr>
          <p:cNvPr id="7" name="Image 6">
            <a:extLst>
              <a:ext uri="{FF2B5EF4-FFF2-40B4-BE49-F238E27FC236}">
                <a16:creationId xmlns:a16="http://schemas.microsoft.com/office/drawing/2014/main" id="{D37AE1B1-7E59-46D5-868A-3DF1FEB2C2FD}"/>
              </a:ext>
            </a:extLst>
          </p:cNvPr>
          <p:cNvPicPr>
            <a:picLocks noChangeAspect="1"/>
          </p:cNvPicPr>
          <p:nvPr/>
        </p:nvPicPr>
        <p:blipFill>
          <a:blip r:embed="rId3"/>
          <a:stretch>
            <a:fillRect/>
          </a:stretch>
        </p:blipFill>
        <p:spPr>
          <a:xfrm>
            <a:off x="4165987" y="2486952"/>
            <a:ext cx="4067175" cy="3067050"/>
          </a:xfrm>
          <a:prstGeom prst="rect">
            <a:avLst/>
          </a:prstGeom>
          <a:ln>
            <a:solidFill>
              <a:srgbClr val="3D2683"/>
            </a:solidFill>
          </a:ln>
        </p:spPr>
      </p:pic>
    </p:spTree>
    <p:extLst>
      <p:ext uri="{BB962C8B-B14F-4D97-AF65-F5344CB8AC3E}">
        <p14:creationId xmlns:p14="http://schemas.microsoft.com/office/powerpoint/2010/main" val="1219548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Windows</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fr-FR" sz="2400" dirty="0" err="1"/>
              <a:t>create</a:t>
            </a:r>
            <a:r>
              <a:rPr lang="fr-FR" sz="2400" dirty="0"/>
              <a:t> a new thread, use the </a:t>
            </a:r>
            <a:r>
              <a:rPr lang="fr-FR" sz="2400" b="1" dirty="0" err="1">
                <a:solidFill>
                  <a:srgbClr val="3D2683"/>
                </a:solidFill>
              </a:rPr>
              <a:t>CreateThread</a:t>
            </a:r>
            <a:r>
              <a:rPr lang="fr-FR" sz="2400" b="1" dirty="0">
                <a:solidFill>
                  <a:srgbClr val="3D2683"/>
                </a:solidFill>
              </a:rPr>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fr-FR" sz="2400" dirty="0"/>
              <a:t>It </a:t>
            </a:r>
            <a:r>
              <a:rPr lang="fr-FR" sz="2400" dirty="0" err="1"/>
              <a:t>takes</a:t>
            </a:r>
            <a:r>
              <a:rPr lang="fr-FR" sz="2400" dirty="0"/>
              <a:t> as </a:t>
            </a:r>
            <a:r>
              <a:rPr lang="fr-FR" sz="2400" dirty="0" err="1"/>
              <a:t>parameter</a:t>
            </a:r>
            <a:r>
              <a:rPr lang="fr-FR" sz="2400" dirty="0"/>
              <a:t> a pointer to the </a:t>
            </a:r>
            <a:r>
              <a:rPr lang="fr-FR" sz="2400" dirty="0" err="1"/>
              <a:t>inheritance</a:t>
            </a:r>
            <a:r>
              <a:rPr lang="fr-FR" sz="2400" dirty="0"/>
              <a:t> structure, a stack size, a pointer to a </a:t>
            </a:r>
            <a:r>
              <a:rPr lang="fr-FR" sz="2400" dirty="0" err="1"/>
              <a:t>subroutine</a:t>
            </a:r>
            <a:r>
              <a:rPr lang="fr-FR" sz="2400" dirty="0"/>
              <a:t>, a pointer to a thread </a:t>
            </a:r>
            <a:r>
              <a:rPr lang="fr-FR" sz="2400" dirty="0" err="1"/>
              <a:t>attribute</a:t>
            </a:r>
            <a:r>
              <a:rPr lang="fr-FR" sz="2400" dirty="0"/>
              <a:t>, an initial state, and a thread ID</a:t>
            </a:r>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6F01F38-AC2C-443F-A8F0-4ABDDB6F0C28}"/>
              </a:ext>
            </a:extLst>
          </p:cNvPr>
          <p:cNvSpPr txBox="1"/>
          <p:nvPr/>
        </p:nvSpPr>
        <p:spPr>
          <a:xfrm>
            <a:off x="7741328" y="654672"/>
            <a:ext cx="3503934" cy="830997"/>
          </a:xfrm>
          <a:prstGeom prst="rect">
            <a:avLst/>
          </a:prstGeom>
          <a:noFill/>
        </p:spPr>
        <p:txBody>
          <a:bodyPr wrap="square" rtlCol="0">
            <a:spAutoFit/>
          </a:bodyPr>
          <a:lstStyle/>
          <a:p>
            <a:r>
              <a:rPr lang="fr-FR" sz="2400" b="1" dirty="0">
                <a:solidFill>
                  <a:srgbClr val="3D2683"/>
                </a:solidFill>
              </a:rPr>
              <a:t>#include &lt;</a:t>
            </a:r>
            <a:r>
              <a:rPr lang="fr-FR" sz="2400" b="1" dirty="0" err="1">
                <a:solidFill>
                  <a:srgbClr val="3D2683"/>
                </a:solidFill>
              </a:rPr>
              <a:t>windows.h</a:t>
            </a:r>
            <a:r>
              <a:rPr lang="fr-FR" sz="2400" b="1" dirty="0">
                <a:solidFill>
                  <a:srgbClr val="3D2683"/>
                </a:solidFill>
              </a:rPr>
              <a:t>&gt;</a:t>
            </a:r>
          </a:p>
          <a:p>
            <a:endParaRPr lang="en-US" sz="2400" dirty="0"/>
          </a:p>
        </p:txBody>
      </p:sp>
      <p:pic>
        <p:nvPicPr>
          <p:cNvPr id="6" name="Image 5">
            <a:extLst>
              <a:ext uri="{FF2B5EF4-FFF2-40B4-BE49-F238E27FC236}">
                <a16:creationId xmlns:a16="http://schemas.microsoft.com/office/drawing/2014/main" id="{F120446C-FBF5-4B2C-9F07-668DC4DBBCF2}"/>
              </a:ext>
            </a:extLst>
          </p:cNvPr>
          <p:cNvPicPr>
            <a:picLocks noChangeAspect="1"/>
          </p:cNvPicPr>
          <p:nvPr/>
        </p:nvPicPr>
        <p:blipFill>
          <a:blip r:embed="rId3"/>
          <a:stretch>
            <a:fillRect/>
          </a:stretch>
        </p:blipFill>
        <p:spPr>
          <a:xfrm>
            <a:off x="361025" y="3671899"/>
            <a:ext cx="11469950" cy="1129443"/>
          </a:xfrm>
          <a:prstGeom prst="rect">
            <a:avLst/>
          </a:prstGeom>
          <a:ln>
            <a:solidFill>
              <a:srgbClr val="3D2683"/>
            </a:solidFill>
          </a:ln>
        </p:spPr>
      </p:pic>
    </p:spTree>
    <p:extLst>
      <p:ext uri="{BB962C8B-B14F-4D97-AF65-F5344CB8AC3E}">
        <p14:creationId xmlns:p14="http://schemas.microsoft.com/office/powerpoint/2010/main" val="26725638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Windows</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stop the </a:t>
            </a:r>
            <a:r>
              <a:rPr lang="fr-FR" sz="2400" dirty="0" err="1"/>
              <a:t>current</a:t>
            </a:r>
            <a:r>
              <a:rPr lang="fr-FR" sz="2400" dirty="0"/>
              <a:t> thread, use the </a:t>
            </a:r>
            <a:r>
              <a:rPr lang="fr-FR" sz="2400" b="1" dirty="0" err="1">
                <a:solidFill>
                  <a:srgbClr val="3D2683"/>
                </a:solidFill>
              </a:rPr>
              <a:t>ExitThread</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fr-FR" sz="2400" dirty="0"/>
              <a:t>It </a:t>
            </a:r>
            <a:r>
              <a:rPr lang="fr-FR" sz="2400" dirty="0" err="1"/>
              <a:t>takes</a:t>
            </a:r>
            <a:r>
              <a:rPr lang="fr-FR" sz="2400" dirty="0"/>
              <a:t> as </a:t>
            </a:r>
            <a:r>
              <a:rPr lang="fr-FR" sz="2400" dirty="0" err="1"/>
              <a:t>parameter</a:t>
            </a:r>
            <a:r>
              <a:rPr lang="fr-FR" sz="2400" dirty="0"/>
              <a:t> an exit code value</a:t>
            </a:r>
            <a:endParaRPr lang="en-US" sz="2400" dirty="0"/>
          </a:p>
        </p:txBody>
      </p:sp>
      <p:pic>
        <p:nvPicPr>
          <p:cNvPr id="5" name="Image 4">
            <a:extLst>
              <a:ext uri="{FF2B5EF4-FFF2-40B4-BE49-F238E27FC236}">
                <a16:creationId xmlns:a16="http://schemas.microsoft.com/office/drawing/2014/main" id="{09A004E5-ED43-4CBF-AEA0-18780B2B6509}"/>
              </a:ext>
            </a:extLst>
          </p:cNvPr>
          <p:cNvPicPr>
            <a:picLocks noChangeAspect="1"/>
          </p:cNvPicPr>
          <p:nvPr/>
        </p:nvPicPr>
        <p:blipFill>
          <a:blip r:embed="rId2"/>
          <a:stretch>
            <a:fillRect/>
          </a:stretch>
        </p:blipFill>
        <p:spPr>
          <a:xfrm>
            <a:off x="3051561" y="3747223"/>
            <a:ext cx="6296025" cy="390525"/>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91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Introduction</a:t>
            </a:r>
          </a:p>
          <a:p>
            <a:endParaRPr lang="fr-FR" sz="2400" b="1" dirty="0">
              <a:solidFill>
                <a:srgbClr val="3D2683"/>
              </a:solidFill>
            </a:endParaRPr>
          </a:p>
          <a:p>
            <a:pPr marL="457200" indent="-457200">
              <a:buFont typeface="+mj-lt"/>
              <a:buAutoNum type="arabicPeriod"/>
            </a:pPr>
            <a:r>
              <a:rPr lang="en-US" sz="2400" dirty="0"/>
              <a:t>Each machine creates a socket</a:t>
            </a:r>
          </a:p>
          <a:p>
            <a:pPr marL="457200" indent="-457200">
              <a:buFont typeface="+mj-lt"/>
              <a:buAutoNum type="arabicPeriod"/>
            </a:pPr>
            <a:endParaRPr lang="en-US" sz="2400" dirty="0"/>
          </a:p>
          <a:p>
            <a:pPr marL="457200" indent="-457200">
              <a:buFont typeface="+mj-lt"/>
              <a:buAutoNum type="arabicPeriod"/>
            </a:pPr>
            <a:r>
              <a:rPr lang="en-US" sz="2400" dirty="0"/>
              <a:t>Each socket will be associated to a port</a:t>
            </a:r>
          </a:p>
          <a:p>
            <a:pPr marL="457200" indent="-457200">
              <a:buFont typeface="+mj-lt"/>
              <a:buAutoNum type="arabicPeriod"/>
            </a:pPr>
            <a:endParaRPr lang="en-US" sz="2400" dirty="0"/>
          </a:p>
          <a:p>
            <a:pPr marL="457200" indent="-457200">
              <a:buFont typeface="+mj-lt"/>
              <a:buAutoNum type="arabicPeriod"/>
            </a:pPr>
            <a:r>
              <a:rPr lang="en-US" sz="2400" dirty="0"/>
              <a:t>The two sockets will be explicitly connected</a:t>
            </a:r>
          </a:p>
          <a:p>
            <a:pPr marL="457200" indent="-457200">
              <a:buFont typeface="+mj-lt"/>
              <a:buAutoNum type="arabicPeriod"/>
            </a:pPr>
            <a:endParaRPr lang="en-US" sz="2400" dirty="0"/>
          </a:p>
          <a:p>
            <a:pPr marL="457200" indent="-457200">
              <a:buFont typeface="+mj-lt"/>
              <a:buAutoNum type="arabicPeriod"/>
            </a:pPr>
            <a:r>
              <a:rPr lang="en-US" sz="2400" dirty="0"/>
              <a:t>Each machine reads/writes to its socket</a:t>
            </a:r>
          </a:p>
          <a:p>
            <a:pPr marL="457200" indent="-457200">
              <a:buFont typeface="+mj-lt"/>
              <a:buAutoNum type="arabicPeriod"/>
            </a:pPr>
            <a:endParaRPr lang="en-US" sz="2400" dirty="0"/>
          </a:p>
          <a:p>
            <a:pPr marL="457200" indent="-457200">
              <a:buFont typeface="+mj-lt"/>
              <a:buAutoNum type="arabicPeriod"/>
            </a:pPr>
            <a:r>
              <a:rPr lang="en-US" sz="2400" dirty="0"/>
              <a:t>The data goes from one socket to another through the network</a:t>
            </a:r>
          </a:p>
          <a:p>
            <a:pPr marL="457200" indent="-457200">
              <a:buFont typeface="+mj-lt"/>
              <a:buAutoNum type="arabicPeriod"/>
            </a:pPr>
            <a:endParaRPr lang="en-US" sz="2400" dirty="0"/>
          </a:p>
          <a:p>
            <a:pPr marL="457200" indent="-457200">
              <a:buFont typeface="+mj-lt"/>
              <a:buAutoNum type="arabicPeriod"/>
            </a:pPr>
            <a:r>
              <a:rPr lang="en-US" sz="2400" dirty="0"/>
              <a:t>Once completed, each machine closes its socket</a:t>
            </a:r>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429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524315"/>
          </a:xfrm>
          <a:prstGeom prst="rect">
            <a:avLst/>
          </a:prstGeom>
          <a:noFill/>
        </p:spPr>
        <p:txBody>
          <a:bodyPr wrap="square" rtlCol="0">
            <a:spAutoFit/>
          </a:bodyPr>
          <a:lstStyle/>
          <a:p>
            <a:r>
              <a:rPr lang="fr-FR" sz="2400" b="1" dirty="0">
                <a:solidFill>
                  <a:srgbClr val="3D2683"/>
                </a:solidFill>
              </a:rPr>
              <a:t>Windows</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a:t>
            </a:r>
            <a:r>
              <a:rPr lang="en-US" sz="2400" dirty="0"/>
              <a:t>wait for the termination of a thread</a:t>
            </a:r>
            <a:r>
              <a:rPr lang="fr-FR" sz="2400" dirty="0"/>
              <a:t>, use the </a:t>
            </a:r>
            <a:r>
              <a:rPr lang="fr-FR" sz="2400" b="1" dirty="0" err="1">
                <a:solidFill>
                  <a:srgbClr val="3D2683"/>
                </a:solidFill>
              </a:rPr>
              <a:t>WaitForSingleObject</a:t>
            </a:r>
            <a:r>
              <a:rPr lang="fr-FR" sz="2400" dirty="0"/>
              <a:t> </a:t>
            </a:r>
            <a:r>
              <a:rPr lang="fr-FR" sz="2400" dirty="0" err="1"/>
              <a:t>function</a:t>
            </a:r>
            <a:r>
              <a:rPr lang="fr-FR" sz="2400" dirty="0"/>
              <a:t> </a:t>
            </a:r>
            <a:r>
              <a:rPr lang="fr-FR" sz="2400" dirty="0" err="1"/>
              <a:t>using</a:t>
            </a:r>
            <a:r>
              <a:rPr lang="fr-FR" sz="2400" dirty="0"/>
              <a:t> </a:t>
            </a:r>
            <a:r>
              <a:rPr lang="fr-FR" sz="2400" b="1" dirty="0">
                <a:solidFill>
                  <a:srgbClr val="3D2683"/>
                </a:solidFill>
              </a:rPr>
              <a:t>INFINITE</a:t>
            </a:r>
            <a:r>
              <a:rPr lang="fr-FR" sz="2400" dirty="0"/>
              <a:t> timeout</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fr-FR" sz="2400" dirty="0"/>
              <a:t>It </a:t>
            </a:r>
            <a:r>
              <a:rPr lang="fr-FR" sz="2400" dirty="0" err="1"/>
              <a:t>takes</a:t>
            </a:r>
            <a:r>
              <a:rPr lang="fr-FR" sz="2400" dirty="0"/>
              <a:t> as </a:t>
            </a:r>
            <a:r>
              <a:rPr lang="fr-FR" sz="2400" dirty="0" err="1"/>
              <a:t>parameter</a:t>
            </a:r>
            <a:r>
              <a:rPr lang="fr-FR" sz="2400" dirty="0"/>
              <a:t> a thread </a:t>
            </a:r>
            <a:r>
              <a:rPr lang="fr-FR" sz="2400" dirty="0" err="1"/>
              <a:t>handle</a:t>
            </a:r>
            <a:r>
              <a:rPr lang="fr-FR" sz="2400" dirty="0"/>
              <a:t>, and </a:t>
            </a:r>
            <a:r>
              <a:rPr lang="en-US" sz="2400" dirty="0"/>
              <a:t>a timeout interval</a:t>
            </a:r>
          </a:p>
        </p:txBody>
      </p:sp>
      <p:pic>
        <p:nvPicPr>
          <p:cNvPr id="5" name="Image 4">
            <a:extLst>
              <a:ext uri="{FF2B5EF4-FFF2-40B4-BE49-F238E27FC236}">
                <a16:creationId xmlns:a16="http://schemas.microsoft.com/office/drawing/2014/main" id="{893BB405-C252-463C-BABF-2370FB27236F}"/>
              </a:ext>
            </a:extLst>
          </p:cNvPr>
          <p:cNvPicPr>
            <a:picLocks noChangeAspect="1"/>
          </p:cNvPicPr>
          <p:nvPr/>
        </p:nvPicPr>
        <p:blipFill>
          <a:blip r:embed="rId2"/>
          <a:stretch>
            <a:fillRect/>
          </a:stretch>
        </p:blipFill>
        <p:spPr>
          <a:xfrm>
            <a:off x="261937" y="4135020"/>
            <a:ext cx="11668125" cy="428625"/>
          </a:xfrm>
          <a:prstGeom prst="rect">
            <a:avLst/>
          </a:prstGeom>
          <a:ln>
            <a:solidFill>
              <a:srgbClr val="3D2683"/>
            </a:solidFill>
          </a:ln>
        </p:spPr>
      </p:pic>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669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4154984"/>
          </a:xfrm>
          <a:prstGeom prst="rect">
            <a:avLst/>
          </a:prstGeom>
          <a:noFill/>
        </p:spPr>
        <p:txBody>
          <a:bodyPr wrap="square" rtlCol="0">
            <a:spAutoFit/>
          </a:bodyPr>
          <a:lstStyle/>
          <a:p>
            <a:r>
              <a:rPr lang="fr-FR" sz="2400" b="1" dirty="0">
                <a:solidFill>
                  <a:srgbClr val="3D2683"/>
                </a:solidFill>
              </a:rPr>
              <a:t>Windows</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fr-FR" sz="2400" dirty="0"/>
              <a:t>To close a thread </a:t>
            </a:r>
            <a:r>
              <a:rPr lang="fr-FR" sz="2400" dirty="0" err="1"/>
              <a:t>handle</a:t>
            </a:r>
            <a:r>
              <a:rPr lang="fr-FR" sz="2400" dirty="0"/>
              <a:t> or to </a:t>
            </a:r>
            <a:r>
              <a:rPr lang="en-US" sz="2400" dirty="0"/>
              <a:t>detach a thread</a:t>
            </a:r>
            <a:r>
              <a:rPr lang="fr-FR" sz="2400" dirty="0"/>
              <a:t>, use the </a:t>
            </a:r>
            <a:r>
              <a:rPr lang="fr-FR" sz="2400" b="1" dirty="0" err="1">
                <a:solidFill>
                  <a:srgbClr val="3D2683"/>
                </a:solidFill>
              </a:rPr>
              <a:t>CloseHandle</a:t>
            </a:r>
            <a:r>
              <a:rPr lang="fr-FR" sz="2400" dirty="0"/>
              <a:t> </a:t>
            </a:r>
            <a:r>
              <a:rPr lang="fr-FR" sz="2400" dirty="0" err="1"/>
              <a:t>function</a:t>
            </a:r>
            <a:endParaRPr lang="fr-FR" sz="2400" b="1" dirty="0">
              <a:solidFill>
                <a:srgbClr val="3D2683"/>
              </a:solidFill>
            </a:endParaRP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Function signature: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pPr lvl="1"/>
            <a:r>
              <a:rPr lang="fr-FR" sz="2400" dirty="0"/>
              <a:t>– </a:t>
            </a:r>
            <a:r>
              <a:rPr lang="en-US" sz="2400" dirty="0">
                <a:ea typeface="ＭＳ Ｐゴシック" pitchFamily="34" charset="-128"/>
              </a:rPr>
              <a:t> </a:t>
            </a:r>
            <a:r>
              <a:rPr lang="fr-FR" sz="2400" dirty="0"/>
              <a:t>It </a:t>
            </a:r>
            <a:r>
              <a:rPr lang="fr-FR" sz="2400" dirty="0" err="1"/>
              <a:t>takes</a:t>
            </a:r>
            <a:r>
              <a:rPr lang="fr-FR" sz="2400" dirty="0"/>
              <a:t> as </a:t>
            </a:r>
            <a:r>
              <a:rPr lang="fr-FR" sz="2400" dirty="0" err="1"/>
              <a:t>parameter</a:t>
            </a:r>
            <a:r>
              <a:rPr lang="fr-FR" sz="2400" dirty="0"/>
              <a:t> a thread </a:t>
            </a:r>
            <a:r>
              <a:rPr lang="fr-FR" sz="2400" dirty="0" err="1"/>
              <a:t>handle</a:t>
            </a:r>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C3E4E562-3EC2-455D-B007-5C0433EE7645}"/>
              </a:ext>
            </a:extLst>
          </p:cNvPr>
          <p:cNvPicPr>
            <a:picLocks noChangeAspect="1"/>
          </p:cNvPicPr>
          <p:nvPr/>
        </p:nvPicPr>
        <p:blipFill>
          <a:blip r:embed="rId3"/>
          <a:stretch>
            <a:fillRect/>
          </a:stretch>
        </p:blipFill>
        <p:spPr>
          <a:xfrm>
            <a:off x="3161101" y="3788996"/>
            <a:ext cx="6076950" cy="409575"/>
          </a:xfrm>
          <a:prstGeom prst="rect">
            <a:avLst/>
          </a:prstGeom>
          <a:ln>
            <a:solidFill>
              <a:srgbClr val="3D2683"/>
            </a:solidFill>
          </a:ln>
        </p:spPr>
      </p:pic>
    </p:spTree>
    <p:extLst>
      <p:ext uri="{BB962C8B-B14F-4D97-AF65-F5344CB8AC3E}">
        <p14:creationId xmlns:p14="http://schemas.microsoft.com/office/powerpoint/2010/main" val="2447177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BD74C183-7D50-4CD4-B126-E40D600C19AF}"/>
              </a:ext>
            </a:extLst>
          </p:cNvPr>
          <p:cNvPicPr>
            <a:picLocks noChangeAspect="1"/>
          </p:cNvPicPr>
          <p:nvPr/>
        </p:nvPicPr>
        <p:blipFill>
          <a:blip r:embed="rId2"/>
          <a:stretch>
            <a:fillRect/>
          </a:stretch>
        </p:blipFill>
        <p:spPr>
          <a:xfrm>
            <a:off x="1950801" y="1735506"/>
            <a:ext cx="8497550" cy="4882608"/>
          </a:xfrm>
          <a:prstGeom prst="rect">
            <a:avLst/>
          </a:prstGeom>
          <a:ln>
            <a:solidFill>
              <a:srgbClr val="3D2683"/>
            </a:solidFill>
          </a:ln>
        </p:spPr>
      </p:pic>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200329"/>
          </a:xfrm>
          <a:prstGeom prst="rect">
            <a:avLst/>
          </a:prstGeom>
          <a:noFill/>
        </p:spPr>
        <p:txBody>
          <a:bodyPr wrap="square" rtlCol="0">
            <a:spAutoFit/>
          </a:bodyPr>
          <a:lstStyle/>
          <a:p>
            <a:r>
              <a:rPr lang="fr-FR" sz="2400" b="1" dirty="0">
                <a:solidFill>
                  <a:srgbClr val="3D2683"/>
                </a:solidFill>
              </a:rPr>
              <a:t>Windows</a:t>
            </a:r>
          </a:p>
          <a:p>
            <a:endParaRPr lang="fr-FR" sz="2400" b="1" dirty="0">
              <a:solidFill>
                <a:srgbClr val="3D2683"/>
              </a:solidFill>
            </a:endParaRPr>
          </a:p>
          <a:p>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71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938992"/>
          </a:xfrm>
          <a:prstGeom prst="rect">
            <a:avLst/>
          </a:prstGeom>
          <a:noFill/>
        </p:spPr>
        <p:txBody>
          <a:bodyPr wrap="square" rtlCol="0">
            <a:spAutoFit/>
          </a:bodyPr>
          <a:lstStyle/>
          <a:p>
            <a:r>
              <a:rPr lang="fr-FR" sz="2400" b="1" dirty="0">
                <a:solidFill>
                  <a:srgbClr val="3D2683"/>
                </a:solidFill>
              </a:rPr>
              <a:t>Windows</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Mutexes:</a:t>
            </a:r>
            <a:endParaRPr lang="fr-FR" sz="2400" b="1" dirty="0">
              <a:solidFill>
                <a:srgbClr val="3D2683"/>
              </a:solidFill>
            </a:endParaRPr>
          </a:p>
          <a:p>
            <a:pPr marL="342900" indent="-342900">
              <a:buFont typeface="Arial" panose="020B0604020202020204" pitchFamily="34" charset="0"/>
              <a:buChar char="•"/>
            </a:pPr>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9C2EB95C-5190-40F1-8027-E336AE86264C}"/>
              </a:ext>
            </a:extLst>
          </p:cNvPr>
          <p:cNvPicPr>
            <a:picLocks noChangeAspect="1"/>
          </p:cNvPicPr>
          <p:nvPr/>
        </p:nvPicPr>
        <p:blipFill>
          <a:blip r:embed="rId3"/>
          <a:stretch>
            <a:fillRect/>
          </a:stretch>
        </p:blipFill>
        <p:spPr>
          <a:xfrm>
            <a:off x="1922850" y="2878649"/>
            <a:ext cx="8553450" cy="2343150"/>
          </a:xfrm>
          <a:prstGeom prst="rect">
            <a:avLst/>
          </a:prstGeom>
          <a:ln>
            <a:solidFill>
              <a:srgbClr val="3D2683"/>
            </a:solidFill>
          </a:ln>
        </p:spPr>
      </p:pic>
    </p:spTree>
    <p:extLst>
      <p:ext uri="{BB962C8B-B14F-4D97-AF65-F5344CB8AC3E}">
        <p14:creationId xmlns:p14="http://schemas.microsoft.com/office/powerpoint/2010/main" val="3474508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1938992"/>
          </a:xfrm>
          <a:prstGeom prst="rect">
            <a:avLst/>
          </a:prstGeom>
          <a:noFill/>
        </p:spPr>
        <p:txBody>
          <a:bodyPr wrap="square" rtlCol="0">
            <a:spAutoFit/>
          </a:bodyPr>
          <a:lstStyle/>
          <a:p>
            <a:r>
              <a:rPr lang="fr-FR" sz="2400" b="1" dirty="0">
                <a:solidFill>
                  <a:srgbClr val="3D2683"/>
                </a:solidFill>
              </a:rPr>
              <a:t>Windows</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Semaphores:</a:t>
            </a:r>
            <a:endParaRPr lang="fr-FR" sz="2400" b="1" dirty="0">
              <a:solidFill>
                <a:srgbClr val="3D2683"/>
              </a:solidFill>
            </a:endParaRPr>
          </a:p>
          <a:p>
            <a:pPr marL="342900" indent="-342900">
              <a:buFont typeface="Arial" panose="020B0604020202020204" pitchFamily="34" charset="0"/>
              <a:buChar char="•"/>
            </a:pPr>
            <a:endParaRPr lang="en-US" sz="2400" dirty="0"/>
          </a:p>
        </p:txBody>
      </p:sp>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2. Threads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46A86B06-A1E8-4237-8DEA-695A6217E2F8}"/>
              </a:ext>
            </a:extLst>
          </p:cNvPr>
          <p:cNvPicPr>
            <a:picLocks noChangeAspect="1"/>
          </p:cNvPicPr>
          <p:nvPr/>
        </p:nvPicPr>
        <p:blipFill>
          <a:blip r:embed="rId3"/>
          <a:stretch>
            <a:fillRect/>
          </a:stretch>
        </p:blipFill>
        <p:spPr>
          <a:xfrm>
            <a:off x="1641862" y="2845311"/>
            <a:ext cx="9115425" cy="2409825"/>
          </a:xfrm>
          <a:prstGeom prst="rect">
            <a:avLst/>
          </a:prstGeom>
          <a:ln>
            <a:solidFill>
              <a:srgbClr val="3D2683"/>
            </a:solidFill>
          </a:ln>
        </p:spPr>
      </p:pic>
    </p:spTree>
    <p:extLst>
      <p:ext uri="{BB962C8B-B14F-4D97-AF65-F5344CB8AC3E}">
        <p14:creationId xmlns:p14="http://schemas.microsoft.com/office/powerpoint/2010/main" val="20589451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4" name="Graphique 3" descr="Gymnaste : anneaux avec un remplissage uni">
            <a:extLst>
              <a:ext uri="{FF2B5EF4-FFF2-40B4-BE49-F238E27FC236}">
                <a16:creationId xmlns:a16="http://schemas.microsoft.com/office/drawing/2014/main" id="{2A9FD581-7E9D-464E-AF01-8CAD9AF822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22800" y="5122800"/>
            <a:ext cx="914400" cy="914400"/>
          </a:xfrm>
          <a:prstGeom prst="rect">
            <a:avLst/>
          </a:prstGeom>
        </p:spPr>
      </p:pic>
      <p:sp>
        <p:nvSpPr>
          <p:cNvPr id="5" name="Titre 1">
            <a:extLst>
              <a:ext uri="{FF2B5EF4-FFF2-40B4-BE49-F238E27FC236}">
                <a16:creationId xmlns:a16="http://schemas.microsoft.com/office/drawing/2014/main" id="{85F6EC3E-E312-4720-9BC5-E818504BC37C}"/>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2. Threads</a:t>
            </a:r>
          </a:p>
        </p:txBody>
      </p:sp>
      <p:sp>
        <p:nvSpPr>
          <p:cNvPr id="6" name="ZoneTexte 5">
            <a:extLst>
              <a:ext uri="{FF2B5EF4-FFF2-40B4-BE49-F238E27FC236}">
                <a16:creationId xmlns:a16="http://schemas.microsoft.com/office/drawing/2014/main" id="{418D9A7B-BE19-4D60-9DF1-745ADD8CC47E}"/>
              </a:ext>
            </a:extLst>
          </p:cNvPr>
          <p:cNvSpPr txBox="1"/>
          <p:nvPr/>
        </p:nvSpPr>
        <p:spPr>
          <a:xfrm>
            <a:off x="848837" y="1040410"/>
            <a:ext cx="10701479" cy="3785652"/>
          </a:xfrm>
          <a:prstGeom prst="rect">
            <a:avLst/>
          </a:prstGeom>
          <a:noFill/>
        </p:spPr>
        <p:txBody>
          <a:bodyPr wrap="square" rtlCol="0">
            <a:spAutoFit/>
          </a:bodyPr>
          <a:lstStyle/>
          <a:p>
            <a:r>
              <a:rPr lang="fr-FR" sz="2400" b="1" dirty="0" err="1">
                <a:solidFill>
                  <a:schemeClr val="bg1"/>
                </a:solidFill>
              </a:rPr>
              <a:t>Exercise</a:t>
            </a:r>
            <a:endParaRPr lang="fr-FR" sz="2400" b="1" dirty="0">
              <a:solidFill>
                <a:schemeClr val="bg1"/>
              </a:solidFill>
            </a:endParaRPr>
          </a:p>
          <a:p>
            <a:endParaRPr lang="fr-FR" sz="2400" b="1" dirty="0">
              <a:solidFill>
                <a:schemeClr val="bg1"/>
              </a:solidFill>
            </a:endParaRPr>
          </a:p>
          <a:p>
            <a:endParaRPr lang="fr-FR" sz="2400" dirty="0">
              <a:solidFill>
                <a:schemeClr val="bg1"/>
              </a:solidFill>
            </a:endParaRPr>
          </a:p>
          <a:p>
            <a:pPr marL="342900" indent="-342900">
              <a:buFont typeface="Arial" panose="020B0604020202020204" pitchFamily="34" charset="0"/>
              <a:buChar char="•"/>
            </a:pPr>
            <a:r>
              <a:rPr lang="en-US" sz="2400" dirty="0">
                <a:solidFill>
                  <a:schemeClr val="bg1"/>
                </a:solidFill>
              </a:rPr>
              <a:t>Start 10 threads simultaneously</a:t>
            </a:r>
            <a:endParaRPr lang="en-US" sz="2400"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r>
              <a:rPr lang="en-US" sz="2400" dirty="0">
                <a:solidFill>
                  <a:schemeClr val="bg1"/>
                </a:solidFill>
                <a:ea typeface="ＭＳ Ｐゴシック" pitchFamily="34" charset="-128"/>
              </a:rPr>
              <a:t>Threads will have a certain duration in order to finish one every 5 seconds</a:t>
            </a: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endParaRPr lang="en-US" sz="2400" dirty="0">
              <a:solidFill>
                <a:schemeClr val="bg1"/>
              </a:solidFill>
              <a:ea typeface="ＭＳ Ｐゴシック" pitchFamily="34" charset="-128"/>
            </a:endParaRPr>
          </a:p>
          <a:p>
            <a:pPr marL="342900" indent="-342900">
              <a:buFont typeface="Arial" panose="020B0604020202020204" pitchFamily="34" charset="0"/>
              <a:buChar char="•"/>
            </a:pPr>
            <a:r>
              <a:rPr lang="en-US" sz="2400" dirty="0">
                <a:solidFill>
                  <a:schemeClr val="bg1"/>
                </a:solidFill>
                <a:ea typeface="ＭＳ Ｐゴシック" pitchFamily="34" charset="-128"/>
              </a:rPr>
              <a:t>The main thread will display the time as it goes along and then an end message</a:t>
            </a:r>
          </a:p>
        </p:txBody>
      </p:sp>
    </p:spTree>
    <p:extLst>
      <p:ext uri="{BB962C8B-B14F-4D97-AF65-F5344CB8AC3E}">
        <p14:creationId xmlns:p14="http://schemas.microsoft.com/office/powerpoint/2010/main" val="16949566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5F6EC3E-E312-4720-9BC5-E818504BC37C}"/>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2. </a:t>
            </a:r>
            <a:r>
              <a:rPr lang="en-US" sz="3200" dirty="0">
                <a:solidFill>
                  <a:schemeClr val="bg1"/>
                </a:solidFill>
              </a:rPr>
              <a:t>Threads</a:t>
            </a:r>
            <a:endParaRPr lang="fr-FR" sz="3200" dirty="0">
              <a:solidFill>
                <a:schemeClr val="bg1"/>
              </a:solidFill>
            </a:endParaRPr>
          </a:p>
        </p:txBody>
      </p:sp>
      <p:sp>
        <p:nvSpPr>
          <p:cNvPr id="6" name="ZoneTexte 5">
            <a:extLst>
              <a:ext uri="{FF2B5EF4-FFF2-40B4-BE49-F238E27FC236}">
                <a16:creationId xmlns:a16="http://schemas.microsoft.com/office/drawing/2014/main" id="{418D9A7B-BE19-4D60-9DF1-745ADD8CC47E}"/>
              </a:ext>
            </a:extLst>
          </p:cNvPr>
          <p:cNvSpPr txBox="1"/>
          <p:nvPr/>
        </p:nvSpPr>
        <p:spPr>
          <a:xfrm>
            <a:off x="848837" y="1040410"/>
            <a:ext cx="10701479" cy="461665"/>
          </a:xfrm>
          <a:prstGeom prst="rect">
            <a:avLst/>
          </a:prstGeom>
          <a:noFill/>
        </p:spPr>
        <p:txBody>
          <a:bodyPr wrap="square" rtlCol="0">
            <a:spAutoFit/>
          </a:bodyPr>
          <a:lstStyle/>
          <a:p>
            <a:r>
              <a:rPr lang="fr-FR" sz="2400" b="1" dirty="0">
                <a:solidFill>
                  <a:schemeClr val="bg1"/>
                </a:solidFill>
              </a:rPr>
              <a:t>Questions</a:t>
            </a:r>
          </a:p>
        </p:txBody>
      </p:sp>
      <p:pic>
        <p:nvPicPr>
          <p:cNvPr id="3" name="Graphique 2" descr="Questions avec un remplissage uni">
            <a:extLst>
              <a:ext uri="{FF2B5EF4-FFF2-40B4-BE49-F238E27FC236}">
                <a16:creationId xmlns:a16="http://schemas.microsoft.com/office/drawing/2014/main" id="{54A150E1-2E20-4E6E-A171-318E6DCD28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3189" y="2053388"/>
            <a:ext cx="3665621" cy="3665621"/>
          </a:xfrm>
          <a:prstGeom prst="rect">
            <a:avLst/>
          </a:prstGeom>
        </p:spPr>
      </p:pic>
    </p:spTree>
    <p:extLst>
      <p:ext uri="{BB962C8B-B14F-4D97-AF65-F5344CB8AC3E}">
        <p14:creationId xmlns:p14="http://schemas.microsoft.com/office/powerpoint/2010/main" val="1380101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76B8DA83-B860-924D-B9FE-FE02FD8A3CE7}"/>
              </a:ext>
            </a:extLst>
          </p:cNvPr>
          <p:cNvSpPr>
            <a:spLocks noGrp="1"/>
          </p:cNvSpPr>
          <p:nvPr>
            <p:ph type="subTitle" idx="1"/>
          </p:nvPr>
        </p:nvSpPr>
        <p:spPr>
          <a:xfrm>
            <a:off x="1524000" y="4225983"/>
            <a:ext cx="9144000" cy="1655762"/>
          </a:xfrm>
        </p:spPr>
        <p:txBody>
          <a:bodyPr>
            <a:normAutofit/>
          </a:bodyPr>
          <a:lstStyle/>
          <a:p>
            <a:r>
              <a:rPr lang="en-US" sz="3200" dirty="0">
                <a:solidFill>
                  <a:schemeClr val="bg1"/>
                </a:solidFill>
                <a:latin typeface="+mj-lt"/>
              </a:rPr>
              <a:t>Thank you for your attention</a:t>
            </a:r>
            <a:endParaRPr lang="fr-FR" sz="3200" dirty="0">
              <a:solidFill>
                <a:schemeClr val="bg1"/>
              </a:solidFill>
              <a:latin typeface="+mj-lt"/>
            </a:endParaRPr>
          </a:p>
        </p:txBody>
      </p:sp>
      <p:pic>
        <p:nvPicPr>
          <p:cNvPr id="5" name="Image 4">
            <a:extLst>
              <a:ext uri="{FF2B5EF4-FFF2-40B4-BE49-F238E27FC236}">
                <a16:creationId xmlns:a16="http://schemas.microsoft.com/office/drawing/2014/main" id="{D5A1A31C-D020-0B43-A654-BC830BBC208E}"/>
              </a:ext>
            </a:extLst>
          </p:cNvPr>
          <p:cNvPicPr>
            <a:picLocks noChangeAspect="1"/>
          </p:cNvPicPr>
          <p:nvPr/>
        </p:nvPicPr>
        <p:blipFill>
          <a:blip r:embed="rId3"/>
          <a:stretch>
            <a:fillRect/>
          </a:stretch>
        </p:blipFill>
        <p:spPr>
          <a:xfrm>
            <a:off x="10753200" y="5454000"/>
            <a:ext cx="1080000" cy="1080000"/>
          </a:xfrm>
          <a:prstGeom prst="rect">
            <a:avLst/>
          </a:prstGeom>
        </p:spPr>
      </p:pic>
      <p:pic>
        <p:nvPicPr>
          <p:cNvPr id="4" name="Graphique 3" descr="Drapeau de course contour">
            <a:extLst>
              <a:ext uri="{FF2B5EF4-FFF2-40B4-BE49-F238E27FC236}">
                <a16:creationId xmlns:a16="http://schemas.microsoft.com/office/drawing/2014/main" id="{AF04FBE9-E978-430E-A789-A6C91CDF83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05400" y="2244783"/>
            <a:ext cx="1981200" cy="1981200"/>
          </a:xfrm>
          <a:prstGeom prst="rect">
            <a:avLst/>
          </a:prstGeom>
        </p:spPr>
      </p:pic>
      <p:sp>
        <p:nvSpPr>
          <p:cNvPr id="9" name="Titre 1">
            <a:extLst>
              <a:ext uri="{FF2B5EF4-FFF2-40B4-BE49-F238E27FC236}">
                <a16:creationId xmlns:a16="http://schemas.microsoft.com/office/drawing/2014/main" id="{49183F03-51EF-4212-ACB1-9629761DBECE}"/>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1"/>
                </a:solidFill>
              </a:rPr>
              <a:t>C Developer</a:t>
            </a:r>
          </a:p>
        </p:txBody>
      </p:sp>
      <p:sp>
        <p:nvSpPr>
          <p:cNvPr id="10" name="ZoneTexte 9">
            <a:extLst>
              <a:ext uri="{FF2B5EF4-FFF2-40B4-BE49-F238E27FC236}">
                <a16:creationId xmlns:a16="http://schemas.microsoft.com/office/drawing/2014/main" id="{06B370E4-D19E-4DFE-925D-B92A70C75772}"/>
              </a:ext>
            </a:extLst>
          </p:cNvPr>
          <p:cNvSpPr txBox="1"/>
          <p:nvPr/>
        </p:nvSpPr>
        <p:spPr>
          <a:xfrm>
            <a:off x="848837" y="1040410"/>
            <a:ext cx="10701479" cy="461665"/>
          </a:xfrm>
          <a:prstGeom prst="rect">
            <a:avLst/>
          </a:prstGeom>
          <a:noFill/>
        </p:spPr>
        <p:txBody>
          <a:bodyPr wrap="square" rtlCol="0">
            <a:spAutoFit/>
          </a:bodyPr>
          <a:lstStyle/>
          <a:p>
            <a:r>
              <a:rPr lang="fr-FR" sz="2400" b="1" dirty="0">
                <a:solidFill>
                  <a:schemeClr val="bg1"/>
                </a:solidFill>
              </a:rPr>
              <a:t>Advanced Concepts</a:t>
            </a:r>
          </a:p>
        </p:txBody>
      </p:sp>
    </p:spTree>
    <p:extLst>
      <p:ext uri="{BB962C8B-B14F-4D97-AF65-F5344CB8AC3E}">
        <p14:creationId xmlns:p14="http://schemas.microsoft.com/office/powerpoint/2010/main" val="3339934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a:solidFill>
                  <a:srgbClr val="3D2683"/>
                </a:solidFill>
              </a:rPr>
              <a:t>Introduction</a:t>
            </a:r>
          </a:p>
          <a:p>
            <a:pPr marL="342900" indent="-342900">
              <a:buFont typeface="Arial" panose="020B0604020202020204" pitchFamily="34" charset="0"/>
              <a:buChar char="•"/>
            </a:pPr>
            <a:endParaRPr lang="en-US" sz="2400" dirty="0"/>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E70864F-E9F6-415A-8022-B6098F4B8C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36" y="1871407"/>
            <a:ext cx="7500079" cy="4570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64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5262979"/>
          </a:xfrm>
          <a:prstGeom prst="rect">
            <a:avLst/>
          </a:prstGeom>
          <a:noFill/>
        </p:spPr>
        <p:txBody>
          <a:bodyPr wrap="square" rtlCol="0">
            <a:spAutoFit/>
          </a:bodyPr>
          <a:lstStyle/>
          <a:p>
            <a:r>
              <a:rPr lang="fr-FR" sz="2400" b="1" dirty="0">
                <a:solidFill>
                  <a:srgbClr val="3D2683"/>
                </a:solidFill>
              </a:rPr>
              <a:t>Introduction</a:t>
            </a:r>
          </a:p>
          <a:p>
            <a:endParaRPr lang="fr-FR" sz="2400" b="1" dirty="0">
              <a:solidFill>
                <a:srgbClr val="3D2683"/>
              </a:solidFill>
            </a:endParaRPr>
          </a:p>
          <a:p>
            <a:endParaRPr lang="fr-FR" sz="2400" b="1" dirty="0">
              <a:solidFill>
                <a:srgbClr val="3D2683"/>
              </a:solidFill>
            </a:endParaRPr>
          </a:p>
          <a:p>
            <a:pPr marL="342900" indent="-342900">
              <a:buFont typeface="Arial" panose="020B0604020202020204" pitchFamily="34" charset="0"/>
              <a:buChar char="•"/>
            </a:pPr>
            <a:r>
              <a:rPr lang="en-US" sz="2400" dirty="0"/>
              <a:t>Each operating system implements them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same functions are used for the overall operation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Some functions and libraries can be added to meet the specificities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use, it is necessary to add the libraries, define the structures then the parameters</a:t>
            </a: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224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3D2683"/>
                </a:solidFill>
              </a:rPr>
              <a:t>1. Sockets</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8837" y="1040410"/>
            <a:ext cx="10701479" cy="830997"/>
          </a:xfrm>
          <a:prstGeom prst="rect">
            <a:avLst/>
          </a:prstGeom>
          <a:noFill/>
        </p:spPr>
        <p:txBody>
          <a:bodyPr wrap="square" rtlCol="0">
            <a:spAutoFit/>
          </a:bodyPr>
          <a:lstStyle/>
          <a:p>
            <a:r>
              <a:rPr lang="fr-FR" sz="2400" b="1" dirty="0" err="1">
                <a:solidFill>
                  <a:srgbClr val="3D2683"/>
                </a:solidFill>
              </a:rPr>
              <a:t>Libraries</a:t>
            </a:r>
            <a:endParaRPr lang="fr-FR" sz="2400" b="1" dirty="0">
              <a:solidFill>
                <a:srgbClr val="3D2683"/>
              </a:solidFill>
            </a:endParaRPr>
          </a:p>
          <a:p>
            <a:endParaRPr lang="fr-FR" sz="2400" b="1" dirty="0">
              <a:solidFill>
                <a:srgbClr val="3D2683"/>
              </a:solidFill>
            </a:endParaRPr>
          </a:p>
        </p:txBody>
      </p:sp>
      <p:pic>
        <p:nvPicPr>
          <p:cNvPr id="1028" name="Picture 4" descr="Le Groupe IONIS renforce son leadership dans les formations tech avec la  reprise de Supinfo - Newsroom IONIS Group">
            <a:extLst>
              <a:ext uri="{FF2B5EF4-FFF2-40B4-BE49-F238E27FC236}">
                <a16:creationId xmlns:a16="http://schemas.microsoft.com/office/drawing/2014/main" id="{B4F11451-F25E-40E5-8722-1C7627C33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5262" y="186359"/>
            <a:ext cx="757859" cy="757859"/>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48D642B1-B608-47DF-B90F-8B4B86691CB2}"/>
              </a:ext>
            </a:extLst>
          </p:cNvPr>
          <p:cNvPicPr>
            <a:picLocks noChangeAspect="1"/>
          </p:cNvPicPr>
          <p:nvPr/>
        </p:nvPicPr>
        <p:blipFill>
          <a:blip r:embed="rId3"/>
          <a:stretch>
            <a:fillRect/>
          </a:stretch>
        </p:blipFill>
        <p:spPr>
          <a:xfrm>
            <a:off x="975113" y="1624349"/>
            <a:ext cx="10448925" cy="4943475"/>
          </a:xfrm>
          <a:prstGeom prst="rect">
            <a:avLst/>
          </a:prstGeom>
          <a:ln>
            <a:solidFill>
              <a:srgbClr val="3D2683"/>
            </a:solidFill>
          </a:ln>
        </p:spPr>
      </p:pic>
    </p:spTree>
    <p:extLst>
      <p:ext uri="{BB962C8B-B14F-4D97-AF65-F5344CB8AC3E}">
        <p14:creationId xmlns:p14="http://schemas.microsoft.com/office/powerpoint/2010/main" val="3230617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12786</TotalTime>
  <Words>2119</Words>
  <Application>Microsoft Office PowerPoint</Application>
  <PresentationFormat>Grand écran</PresentationFormat>
  <Paragraphs>636</Paragraphs>
  <Slides>67</Slides>
  <Notes>29</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67</vt:i4>
      </vt:variant>
    </vt:vector>
  </HeadingPairs>
  <TitlesOfParts>
    <vt:vector size="72" baseType="lpstr">
      <vt:lpstr>Arial</vt:lpstr>
      <vt:lpstr>Calibri</vt:lpstr>
      <vt:lpstr>Calibri Light</vt:lpstr>
      <vt:lpstr>Wingdings</vt:lpstr>
      <vt:lpstr>Thème Office</vt:lpstr>
      <vt:lpstr>C Developer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benjamin.labastie@supinfo.com</dc:creator>
  <cp:lastModifiedBy>Benjamin Labastie</cp:lastModifiedBy>
  <cp:revision>691</cp:revision>
  <dcterms:created xsi:type="dcterms:W3CDTF">2021-02-04T09:09:06Z</dcterms:created>
  <dcterms:modified xsi:type="dcterms:W3CDTF">2021-07-26T22:48:22Z</dcterms:modified>
</cp:coreProperties>
</file>