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5" r:id="rId3"/>
    <p:sldId id="266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94694" autoAdjust="0"/>
  </p:normalViewPr>
  <p:slideViewPr>
    <p:cSldViewPr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F72A916-5DA8-B34D-8AFD-74D3592D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5EAE51-2246-9042-817D-1449D482D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05CFF8-27A8-5A4C-B27F-254669A29A94}" type="datetimeFigureOut">
              <a:rPr lang="pl-PL"/>
              <a:pPr>
                <a:defRPr/>
              </a:pPr>
              <a:t>27.04.2020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7CB721-C404-1945-B253-283B9C6E2F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D74580-C09B-C542-8A8B-40D294A463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3D50D30-750E-8245-8580-66964199846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318DE07-33BC-E946-A624-86E77E21A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EDB893-E155-4445-B206-23F0053A26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44ACC0-7755-9447-811E-A1E60DF8CDE0}" type="datetimeFigureOut">
              <a:rPr lang="pl-PL"/>
              <a:pPr>
                <a:defRPr/>
              </a:pPr>
              <a:t>27.04.2020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372954E-E4C2-6B49-B081-39111295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4FF88B0-5EEC-4E42-9211-75C34C545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0222C1-30D2-CD47-836A-3D43AD6836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A25A82-1AE5-9840-8C17-C8A77C5C2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5AEFDB-8988-5A40-A41F-F4ACF9FCB39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9B5773D-A6DD-FB47-BAE9-F9D23458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89DF6EF-DABE-104C-B2FC-689FF2EB23F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F5CCCA6-A6AD-C648-830E-6A5B17E9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5103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4E9DC8-872F-9B44-8AC9-08375322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BB6900A-DDBF-1245-BD94-55A2E3C8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4194E18-275F-6F45-9F61-F76835D14AE1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6013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08429D5-6069-8F48-B7BC-6F289C8D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DC19A575-FAD2-7443-B78B-60620EF2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215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6C99359-11FD-DA47-A659-D393C0EF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D7119B6-45C7-4743-A646-F39DDAC2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658070B-9292-594D-956C-64691324835D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41418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6D6843-5489-4849-8F46-B0422F1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C7444F2-DC0C-D247-8547-CB208C5B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EE5349-3301-B942-B051-98A8E7699DD6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9084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D6CB8D-F17B-F846-B406-6A6DDF6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E78E08-1DA3-CA47-9A4B-FA1143A2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E567C05-5F17-3F46-8CED-D7CE851026F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48166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B3D51FA-F64F-9C49-AA1A-E5A343D0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6BE6AF8-E13E-A94C-94DA-F71ABF7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06BF5E-2495-8E42-8433-A55FED3C3AF4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692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981FF1F-C8FD-BE49-88DF-4EC9838B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4657FEA-5E99-954F-A165-837B62ED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899C2E-51C5-7244-962D-64B0A6796BA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4096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30DEC6A-7E0E-B04B-B85C-780020DD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F8A378-6CE9-3B46-B662-3F94E79E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8D31A73-4B65-C84A-9F8B-8EE342EDC928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70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50504EE-1E91-644F-BF5F-9912125A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E31E3CB-E5AF-EB47-9BD2-D7366DB3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9DAAF14-1BC0-1643-BCAE-31E49B0D6173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587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4FADFA5-A856-FE44-85F0-EB04F34C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8491CE-546A-3644-8171-2742A34DB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 algn="ctr">
              <a:buNone/>
            </a:pPr>
            <a:r>
              <a:rPr lang="en-PL" altLang="en-PL" dirty="0"/>
              <a:t>Praktyczna implementacja sztucznych sieci neuronowych w celu diagnostyki aparatury przeciwprzepięciowej w czasie rzeczywistym</a:t>
            </a:r>
          </a:p>
          <a:p>
            <a:pPr marL="0" indent="0" algn="ctr">
              <a:buNone/>
            </a:pPr>
            <a:endParaRPr lang="en-PL" altLang="en-PL" dirty="0"/>
          </a:p>
          <a:p>
            <a:pPr marL="0" indent="0" algn="ctr">
              <a:buNone/>
            </a:pPr>
            <a:r>
              <a:rPr lang="en-US" sz="2400" i="1" dirty="0"/>
              <a:t>Practical implementation of artificial neural networks for the purpose of real-time surge arresters diagnostics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PL" sz="2400" b="1" dirty="0"/>
              <a:t>Student: </a:t>
            </a:r>
            <a:r>
              <a:rPr lang="en-PL" sz="2400" dirty="0"/>
              <a:t>Rafał Zaręba, nr albumu 238657</a:t>
            </a:r>
          </a:p>
          <a:p>
            <a:pPr marL="0" indent="0" algn="ctr">
              <a:buNone/>
            </a:pPr>
            <a:r>
              <a:rPr lang="en-PL" sz="2400" b="1" dirty="0"/>
              <a:t>Opiekun pracy: </a:t>
            </a:r>
            <a:r>
              <a:rPr lang="en-PL" sz="2400" dirty="0"/>
              <a:t>Dr inż. Paweł Kostyła</a:t>
            </a:r>
          </a:p>
          <a:p>
            <a:pPr marL="0" indent="0" algn="ctr">
              <a:buNone/>
            </a:pPr>
            <a:endParaRPr lang="en-PL" sz="2400" dirty="0"/>
          </a:p>
          <a:p>
            <a:pPr marL="0" indent="0" algn="ctr">
              <a:buNone/>
            </a:pPr>
            <a:r>
              <a:rPr lang="en-PL" sz="1600" dirty="0"/>
              <a:t>Wrocław, 2020</a:t>
            </a:r>
          </a:p>
          <a:p>
            <a:pPr marL="0" indent="0">
              <a:buNone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en-PL" altLang="en-PL" sz="4000" dirty="0"/>
              <a:t>Praca inżynierska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1. Cel i zakres pracy</a:t>
            </a:r>
          </a:p>
          <a:p>
            <a:pPr marL="0" indent="0">
              <a:buNone/>
            </a:pPr>
            <a:r>
              <a:rPr lang="pl-PL" altLang="en-PL" dirty="0"/>
              <a:t>2. Konserwacja predykcyjna</a:t>
            </a:r>
          </a:p>
          <a:p>
            <a:pPr marL="0" indent="0">
              <a:buNone/>
            </a:pPr>
            <a:r>
              <a:rPr lang="pl-PL" altLang="en-PL" dirty="0"/>
              <a:t>3. Warystory tlenkowo-cynkowe</a:t>
            </a:r>
          </a:p>
          <a:p>
            <a:pPr marL="0" indent="0">
              <a:buNone/>
            </a:pPr>
            <a:r>
              <a:rPr lang="pl-PL" altLang="en-PL" dirty="0"/>
              <a:t>4. Sztuczne sieci neuronowe</a:t>
            </a:r>
          </a:p>
          <a:p>
            <a:pPr marL="0" indent="0">
              <a:buNone/>
            </a:pPr>
            <a:r>
              <a:rPr lang="pl-PL" altLang="en-PL" dirty="0"/>
              <a:t>5. Zaproponowane rozwiązanie</a:t>
            </a:r>
          </a:p>
          <a:p>
            <a:pPr marL="0" indent="0">
              <a:buNone/>
            </a:pPr>
            <a:r>
              <a:rPr lang="pl-PL" altLang="en-PL" dirty="0"/>
              <a:t>6. Wyniki i wnioski</a:t>
            </a:r>
          </a:p>
          <a:p>
            <a:pPr>
              <a:buFontTx/>
              <a:buChar char="-"/>
            </a:pPr>
            <a:endParaRPr lang="en-GB" altLang="en-PL" dirty="0"/>
          </a:p>
          <a:p>
            <a:pPr>
              <a:buFontTx/>
              <a:buChar char="-"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r>
              <a:rPr lang="en-PL" altLang="en-PL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450223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Zaprojektowanie i implementacja modelu sztucznej sieci neuronowej w celu monitorowania stanu technicznego warystora tlenkowo-cynkowego.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en-PL" altLang="en-PL" u="sng" dirty="0"/>
              <a:t>Użyta technologia:</a:t>
            </a:r>
          </a:p>
          <a:p>
            <a:pPr>
              <a:buFontTx/>
              <a:buChar char="-"/>
            </a:pPr>
            <a:r>
              <a:rPr lang="en-PL" altLang="en-PL" dirty="0"/>
              <a:t>Python 3.8,</a:t>
            </a:r>
          </a:p>
          <a:p>
            <a:pPr>
              <a:buFontTx/>
              <a:buChar char="-"/>
            </a:pPr>
            <a:r>
              <a:rPr lang="en-GB" altLang="en-PL" dirty="0"/>
              <a:t>n</a:t>
            </a:r>
            <a:r>
              <a:rPr lang="en-PL" altLang="en-PL" dirty="0"/>
              <a:t>umpy, pandas, matplotlib,</a:t>
            </a:r>
          </a:p>
          <a:p>
            <a:pPr>
              <a:buFontTx/>
              <a:buChar char="-"/>
            </a:pPr>
            <a:r>
              <a:rPr lang="en-PL" altLang="en-PL" dirty="0"/>
              <a:t>Tensorflow 2.1</a:t>
            </a:r>
          </a:p>
          <a:p>
            <a:pPr>
              <a:buFontTx/>
              <a:buChar char="-"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altLang="en-PL" sz="4000" dirty="0"/>
              <a:t>1. Cel </a:t>
            </a:r>
            <a:r>
              <a:rPr lang="en-GB" altLang="en-PL" sz="4000" dirty="0"/>
              <a:t>i</a:t>
            </a:r>
            <a:r>
              <a:rPr lang="en-PL" altLang="en-PL" sz="4000" dirty="0"/>
              <a:t> zakres pracy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1D55EC-D23A-6240-B16A-E471BC2B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3392708" cy="1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049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Konserwacja prewencyjna:</a:t>
            </a:r>
          </a:p>
          <a:p>
            <a:pPr>
              <a:buFontTx/>
              <a:buChar char="-"/>
            </a:pPr>
            <a:r>
              <a:rPr lang="pl-PL" altLang="en-PL" dirty="0"/>
              <a:t>optymalne okresy pomiędzy przeglądami,</a:t>
            </a:r>
          </a:p>
          <a:p>
            <a:pPr>
              <a:buFontTx/>
              <a:buChar char="-"/>
            </a:pPr>
            <a:r>
              <a:rPr lang="pl-PL" altLang="en-PL" dirty="0"/>
              <a:t>optymalne zakresy przeglądów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b="1" u="sng" dirty="0"/>
              <a:t>Konserwacja predykcyjna:</a:t>
            </a:r>
          </a:p>
          <a:p>
            <a:pPr>
              <a:buFontTx/>
              <a:buChar char="-"/>
            </a:pPr>
            <a:r>
              <a:rPr lang="pl-PL" altLang="en-PL" dirty="0"/>
              <a:t>optymalne warunki określające konieczność wykonania konserwacji,</a:t>
            </a:r>
          </a:p>
          <a:p>
            <a:pPr>
              <a:buFontTx/>
              <a:buChar char="-"/>
            </a:pPr>
            <a:r>
              <a:rPr lang="pl-PL" altLang="en-PL" dirty="0"/>
              <a:t>decyzja oparta na bieżących danych,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2. Konserwacja predykcyjna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202E851-88C9-A345-B4C8-FEC3BD19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073" y="5373216"/>
            <a:ext cx="76084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92041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Warystory tlenkowo-cynkowe są podstawowym komponentem ograniczników przepięć.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Dzięki silnie nieliniowej charakterystyce prądowo-napięciowej stanowią drogę przepływu dla udarów prądowych powstałych wskutek przepięć w systemie.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3. Warystory tlenkowo-cynkowe</a:t>
            </a:r>
          </a:p>
        </p:txBody>
      </p:sp>
      <p:pic>
        <p:nvPicPr>
          <p:cNvPr id="3" name="Picture 2" descr="A picture containing indoor, cup, photo, counter&#10;&#10;Description automatically generated">
            <a:extLst>
              <a:ext uri="{FF2B5EF4-FFF2-40B4-BE49-F238E27FC236}">
                <a16:creationId xmlns:a16="http://schemas.microsoft.com/office/drawing/2014/main" id="{E4EADCA8-E4F7-C146-A35D-C26127FE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21088"/>
            <a:ext cx="3995936" cy="22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2657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Czynniki powodujące niszczenie struktury wewnętrznej warystorów:</a:t>
            </a:r>
          </a:p>
          <a:p>
            <a:pPr>
              <a:buFontTx/>
              <a:buChar char="-"/>
            </a:pPr>
            <a:r>
              <a:rPr lang="pl-PL" altLang="en-PL" dirty="0"/>
              <a:t>wysoka temperatura,</a:t>
            </a:r>
          </a:p>
          <a:p>
            <a:pPr>
              <a:buFontTx/>
              <a:buChar char="-"/>
            </a:pPr>
            <a:r>
              <a:rPr lang="pl-PL" altLang="en-PL" dirty="0"/>
              <a:t>podwyższone napięcie pracy,</a:t>
            </a:r>
          </a:p>
          <a:p>
            <a:pPr>
              <a:buFontTx/>
              <a:buChar char="-"/>
            </a:pPr>
            <a:r>
              <a:rPr lang="pl-PL" altLang="en-PL" dirty="0"/>
              <a:t>wysoka wilgotność pracy,</a:t>
            </a:r>
          </a:p>
          <a:p>
            <a:pPr>
              <a:buFontTx/>
              <a:buChar char="-"/>
            </a:pPr>
            <a:r>
              <a:rPr lang="pl-PL" altLang="en-PL" dirty="0"/>
              <a:t>piki przepięciowe</a:t>
            </a:r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Degradacja warystorów</a:t>
            </a:r>
          </a:p>
        </p:txBody>
      </p:sp>
      <p:pic>
        <p:nvPicPr>
          <p:cNvPr id="4" name="Picture 3" descr="A picture containing ware, lamp&#10;&#10;Description automatically generated">
            <a:extLst>
              <a:ext uri="{FF2B5EF4-FFF2-40B4-BE49-F238E27FC236}">
                <a16:creationId xmlns:a16="http://schemas.microsoft.com/office/drawing/2014/main" id="{A773EC64-E752-2E45-B3B1-3DD918A8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7" y="2852936"/>
            <a:ext cx="2463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90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b="1" u="sng" dirty="0"/>
              <a:t>Sieci neuronowe </a:t>
            </a:r>
            <a:r>
              <a:rPr lang="pl-PL" altLang="en-PL" dirty="0"/>
              <a:t>- </a:t>
            </a:r>
            <a:r>
              <a:rPr lang="pl-PL" dirty="0"/>
              <a:t>wyrafinowana technika modelowania, zdolna do odwzorowywania nawet nadzwyczaj złożonych i nieliniowych funkcji.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4000" dirty="0"/>
              <a:t>4. Sztuczne sieci neuronowe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0F766359-A7E3-DA48-BE41-2B5209F2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184289" cy="34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241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Sieci rekurencyjne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F6B627E5-3DB0-974A-9566-E2B3C560D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11" y="2060848"/>
            <a:ext cx="6141566" cy="32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989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Autoenkoder – rodzaj sieci neuronowej, której zadaniem jest rekonstrukcja otrzymanych danych wejściowych.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>
              <a:buFontTx/>
              <a:buChar char="-"/>
            </a:pPr>
            <a:endParaRPr lang="pl-PL" altLang="en-PL" dirty="0"/>
          </a:p>
          <a:p>
            <a:pPr marL="0" indent="0">
              <a:buNone/>
            </a:pPr>
            <a:endParaRPr lang="en-PL" altLang="en-PL" dirty="0"/>
          </a:p>
          <a:p>
            <a:pPr>
              <a:buFontTx/>
              <a:buChar char="-"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sz="3200" dirty="0"/>
              <a:t>Autoenkodery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47DAC3-B48D-5D4D-AE2E-B6C340E6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252721" cy="38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0344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4657</TotalTime>
  <Words>234</Words>
  <Application>Microsoft Macintosh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Zareba</dc:creator>
  <cp:lastModifiedBy>Rafal Zareba</cp:lastModifiedBy>
  <cp:revision>37</cp:revision>
  <cp:lastPrinted>2017-02-27T13:04:48Z</cp:lastPrinted>
  <dcterms:created xsi:type="dcterms:W3CDTF">2020-04-19T15:11:24Z</dcterms:created>
  <dcterms:modified xsi:type="dcterms:W3CDTF">2020-04-30T18:07:06Z</dcterms:modified>
</cp:coreProperties>
</file>