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5" r:id="rId3"/>
    <p:sldId id="266" r:id="rId4"/>
    <p:sldId id="269" r:id="rId5"/>
    <p:sldId id="270" r:id="rId6"/>
    <p:sldId id="271" r:id="rId7"/>
    <p:sldId id="277" r:id="rId8"/>
    <p:sldId id="286" r:id="rId9"/>
    <p:sldId id="272" r:id="rId10"/>
    <p:sldId id="278" r:id="rId11"/>
    <p:sldId id="274" r:id="rId12"/>
    <p:sldId id="275" r:id="rId13"/>
    <p:sldId id="279" r:id="rId14"/>
    <p:sldId id="280" r:id="rId15"/>
    <p:sldId id="281" r:id="rId16"/>
    <p:sldId id="283" r:id="rId17"/>
    <p:sldId id="284" r:id="rId18"/>
    <p:sldId id="287" r:id="rId19"/>
    <p:sldId id="285" r:id="rId2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51" autoAdjust="0"/>
    <p:restoredTop sz="94694" autoAdjust="0"/>
  </p:normalViewPr>
  <p:slideViewPr>
    <p:cSldViewPr snapToObjects="1">
      <p:cViewPr varScale="1">
        <p:scale>
          <a:sx n="151" d="100"/>
          <a:sy n="151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F72A916-5DA8-B34D-8AFD-74D3592D9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5EAE51-2246-9042-817D-1449D482D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05CFF8-27A8-5A4C-B27F-254669A29A94}" type="datetimeFigureOut">
              <a:rPr lang="pl-PL"/>
              <a:pPr>
                <a:defRPr/>
              </a:pPr>
              <a:t>19.07.2020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7CB721-C404-1945-B253-283B9C6E2F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D74580-C09B-C542-8A8B-40D294A463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3D50D30-750E-8245-8580-66964199846E}" type="slidenum">
              <a:rPr lang="pl-PL" altLang="en-PL"/>
              <a:pPr/>
              <a:t>‹#›</a:t>
            </a:fld>
            <a:endParaRPr lang="pl-PL" altLang="en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B318DE07-33BC-E946-A624-86E77E21A7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EDB893-E155-4445-B206-23F0053A26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044ACC0-7755-9447-811E-A1E60DF8CDE0}" type="datetimeFigureOut">
              <a:rPr lang="pl-PL"/>
              <a:pPr>
                <a:defRPr/>
              </a:pPr>
              <a:t>19.07.2020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6372954E-E4C2-6B49-B081-391112958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4FF88B0-5EEC-4E42-9211-75C34C545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10222C1-30D2-CD47-836A-3D43AD6836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A25A82-1AE5-9840-8C17-C8A77C5C2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D5AEFDB-8988-5A40-A41F-F4ACF9FCB39E}" type="slidenum">
              <a:rPr lang="pl-PL" altLang="en-PL"/>
              <a:pPr/>
              <a:t>‹#›</a:t>
            </a:fld>
            <a:endParaRPr lang="pl-PL" altLang="en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9B5773D-A6DD-FB47-BAE9-F9D23458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C89DF6EF-DABE-104C-B2FC-689FF2EB23F3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F5CCCA6-A6AD-C648-830E-6A5B17E9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251033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14E9DC8-872F-9B44-8AC9-083753223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BB6900A-DDBF-1245-BD94-55A2E3C8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4194E18-275F-6F45-9F61-F76835D14AE1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660138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08429D5-6069-8F48-B7BC-6F289C8D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DC19A575-FAD2-7443-B78B-60620EF2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09215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6C99359-11FD-DA47-A659-D393C0EF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D7119B6-45C7-4743-A646-F39DDAC2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658070B-9292-594D-956C-64691324835D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41418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06D6843-5489-4849-8F46-B0422F12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C7444F2-DC0C-D247-8547-CB208C5B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0EE5349-3301-B942-B051-98A8E7699DD6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9084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6D6CB8D-F17B-F846-B406-6A6DDF65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EFE78E08-1DA3-CA47-9A4B-FA1143A2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E567C05-5F17-3F46-8CED-D7CE851026F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48166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B3D51FA-F64F-9C49-AA1A-E5A343D0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6BE6AF8-E13E-A94C-94DA-F71ABF7A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06BF5E-2495-8E42-8433-A55FED3C3AF4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86927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981FF1F-C8FD-BE49-88DF-4EC9838B3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24657FEA-5E99-954F-A165-837B62ED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E899C2E-51C5-7244-962D-64B0A6796BA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740962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30DEC6A-7E0E-B04B-B85C-780020DD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9F8A378-6CE9-3B46-B662-3F94E79E6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8D31A73-4B65-C84A-9F8B-8EE342EDC928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70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50504EE-1E91-644F-BF5F-9912125AC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E31E3CB-E5AF-EB47-9BD2-D7366DB3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9DAAF14-1BC0-1643-BCAE-31E49B0D6173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58738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4FADFA5-A856-FE44-85F0-EB04F34CB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718491CE-546A-3644-8171-2742A34DB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-zareba/praca_inzyniersk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 algn="ctr">
              <a:buNone/>
            </a:pPr>
            <a:r>
              <a:rPr lang="en-PL" altLang="en-PL" dirty="0"/>
              <a:t>Praktyczna implementacja sztucznych sieci neuronowych w celu diagnostyki aparatury przeciwprzepięciowej w czasie rzeczywistym</a:t>
            </a:r>
          </a:p>
          <a:p>
            <a:pPr marL="0" indent="0" algn="ctr">
              <a:buNone/>
            </a:pPr>
            <a:endParaRPr lang="en-PL" altLang="en-PL" dirty="0"/>
          </a:p>
          <a:p>
            <a:pPr marL="0" indent="0" algn="ctr">
              <a:buNone/>
            </a:pPr>
            <a:r>
              <a:rPr lang="en-US" sz="2400" i="1" dirty="0"/>
              <a:t>Practical implementation of artificial neural networks for the purpose of real-time surge protectors diagnostics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PL" sz="2400" b="1" dirty="0"/>
              <a:t>Student: </a:t>
            </a:r>
            <a:r>
              <a:rPr lang="en-PL" sz="2400" dirty="0"/>
              <a:t>Rafał Zaręba, nr albumu 238657</a:t>
            </a:r>
          </a:p>
          <a:p>
            <a:pPr marL="0" indent="0" algn="ctr">
              <a:buNone/>
            </a:pPr>
            <a:r>
              <a:rPr lang="en-PL" sz="2400" b="1" dirty="0"/>
              <a:t>Opiekun pracy: </a:t>
            </a:r>
            <a:r>
              <a:rPr lang="en-PL" sz="2400" dirty="0"/>
              <a:t>Dr inż. Paweł Kostyła</a:t>
            </a:r>
          </a:p>
          <a:p>
            <a:pPr marL="0" indent="0" algn="ctr">
              <a:buNone/>
            </a:pPr>
            <a:endParaRPr lang="en-PL" sz="2400" dirty="0"/>
          </a:p>
          <a:p>
            <a:pPr marL="0" indent="0" algn="ctr">
              <a:buNone/>
            </a:pPr>
            <a:r>
              <a:rPr lang="en-PL" sz="1600" dirty="0"/>
              <a:t>Wrocław, 2020</a:t>
            </a:r>
          </a:p>
          <a:p>
            <a:pPr marL="0" indent="0">
              <a:buNone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pPr algn="ctr"/>
            <a:r>
              <a:rPr lang="en-PL" altLang="en-PL" sz="4000" dirty="0"/>
              <a:t>Praca inżynierska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Sieci rekurencyjne zostały stworzone z myślą o pracy z sekwencjami danych.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sz="2400" dirty="0"/>
              <a:t>          </a:t>
            </a: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Sieci rekurencyjne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410C0AA5-E119-254C-A5B8-A28862B98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08920"/>
            <a:ext cx="579445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0505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u="sng" dirty="0"/>
              <a:t>Autoenkoder</a:t>
            </a:r>
            <a:r>
              <a:rPr lang="pl-PL" dirty="0"/>
              <a:t> – rodzaj sieci neuronowej, której zadaniem jest rekonstrukcja otrzymanych danych wejściowych.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Autoenkodery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547DAC3-B48D-5D4D-AE2E-B6C340E6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252721" cy="38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03445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388350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u="sng" dirty="0"/>
              <a:t>Użyta architektura sieci:</a:t>
            </a:r>
          </a:p>
          <a:p>
            <a:pPr marL="0" indent="0">
              <a:buNone/>
            </a:pPr>
            <a:r>
              <a:rPr lang="pl-PL" altLang="en-PL" dirty="0"/>
              <a:t>Autoenkoder z warstwami rekurencyjnymi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Opis algorytmu:</a:t>
            </a:r>
          </a:p>
          <a:p>
            <a:pPr marL="514350" indent="-514350">
              <a:buAutoNum type="arabicPeriod"/>
            </a:pPr>
            <a:r>
              <a:rPr lang="pl-PL" altLang="en-PL" dirty="0"/>
              <a:t>Przygotowanie „prawidłowych” danych historycznych.</a:t>
            </a:r>
          </a:p>
          <a:p>
            <a:pPr marL="514350" indent="-514350">
              <a:buAutoNum type="arabicPeriod"/>
            </a:pPr>
            <a:r>
              <a:rPr lang="pl-PL" altLang="en-PL" dirty="0"/>
              <a:t>Trening modelu.</a:t>
            </a:r>
          </a:p>
          <a:p>
            <a:pPr marL="514350" indent="-514350">
              <a:buAutoNum type="arabicPeriod"/>
            </a:pPr>
            <a:r>
              <a:rPr lang="pl-PL" altLang="en-PL" dirty="0"/>
              <a:t>Obliczenie wartości granicznej błędu rekonstrukcji.</a:t>
            </a:r>
          </a:p>
          <a:p>
            <a:pPr marL="514350" indent="-514350">
              <a:buAutoNum type="arabicPeriod"/>
            </a:pPr>
            <a:r>
              <a:rPr lang="pl-PL" altLang="en-PL" dirty="0"/>
              <a:t>Pomiary wartości błędu rekonstrukcji w czasie rzeczywistym i porównanie z wartością graniczną.</a:t>
            </a:r>
          </a:p>
          <a:p>
            <a:pPr marL="514350" indent="-514350">
              <a:buAutoNum type="arabicPeriod"/>
            </a:pPr>
            <a:endParaRPr lang="pl-PL" altLang="en-PL" dirty="0"/>
          </a:p>
          <a:p>
            <a:pPr marL="514350" indent="-514350">
              <a:buAutoNum type="arabicPeriod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 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5. Zaproponowane rozwiązanie</a:t>
            </a:r>
          </a:p>
        </p:txBody>
      </p:sp>
    </p:spTree>
    <p:extLst>
      <p:ext uri="{BB962C8B-B14F-4D97-AF65-F5344CB8AC3E}">
        <p14:creationId xmlns:p14="http://schemas.microsoft.com/office/powerpoint/2010/main" val="1211378088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Wczytanie danych historycznych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3F2B37-2077-F745-AAC6-72576C36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12" y="1340768"/>
            <a:ext cx="5938964" cy="46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99716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Trening modelu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0673953-57D0-9448-8F67-CF4E9D217B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4180" y="1365121"/>
            <a:ext cx="5755640" cy="50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34370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Walidacja modelu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5B23CB-5FA9-3B43-AF46-F0EF3869FB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81288"/>
            <a:ext cx="5755640" cy="54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24208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endParaRPr lang="en-PL" sz="3200" dirty="0"/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9368C86F-2E35-EC4F-A008-F59CDCF323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08720"/>
            <a:ext cx="5755640" cy="54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7537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388350" cy="5256212"/>
          </a:xfrm>
        </p:spPr>
        <p:txBody>
          <a:bodyPr/>
          <a:lstStyle/>
          <a:p>
            <a:pPr>
              <a:buFontTx/>
              <a:buChar char="-"/>
            </a:pPr>
            <a:r>
              <a:rPr lang="pl-PL" altLang="en-PL" dirty="0"/>
              <a:t>Zwiększenie zbioru danych uczących (model przeuczony),</a:t>
            </a:r>
          </a:p>
          <a:p>
            <a:pPr>
              <a:buFontTx/>
              <a:buChar char="-"/>
            </a:pPr>
            <a:r>
              <a:rPr lang="pl-PL" altLang="en-PL" dirty="0"/>
              <a:t>Dodanie dodatkowych zmiennych,</a:t>
            </a:r>
          </a:p>
          <a:p>
            <a:pPr>
              <a:buFontTx/>
              <a:buChar char="-"/>
            </a:pPr>
            <a:r>
              <a:rPr lang="pl-PL" altLang="en-PL" dirty="0"/>
              <a:t>Zwiększenie progu zadziałania lub zaprojektowanie algorytmu podejmującego decyzję,</a:t>
            </a:r>
          </a:p>
          <a:p>
            <a:pPr>
              <a:buFontTx/>
              <a:buChar char="-"/>
            </a:pPr>
            <a:r>
              <a:rPr lang="pl-PL" altLang="en-PL" dirty="0"/>
              <a:t>”Odchudzenie modelu” po treningu (przycięcie połączeń, kwantyzacja parametrów),</a:t>
            </a:r>
          </a:p>
          <a:p>
            <a:pPr>
              <a:buFontTx/>
              <a:buChar char="-"/>
            </a:pPr>
            <a:r>
              <a:rPr lang="pl-PL" altLang="en-PL" dirty="0"/>
              <a:t>Przeniesienie modelu do bardziej wydajnego środowiska (C++, Java),</a:t>
            </a:r>
          </a:p>
          <a:p>
            <a:pPr>
              <a:buFontTx/>
              <a:buChar char="-"/>
            </a:pPr>
            <a:r>
              <a:rPr lang="pl-PL" altLang="en-PL" dirty="0"/>
              <a:t>Zaprojektowanie odpowiedniej infrastruktury informatycznej,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 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6. Usprawnienia</a:t>
            </a:r>
          </a:p>
        </p:txBody>
      </p:sp>
    </p:spTree>
    <p:extLst>
      <p:ext uri="{BB962C8B-B14F-4D97-AF65-F5344CB8AC3E}">
        <p14:creationId xmlns:p14="http://schemas.microsoft.com/office/powerpoint/2010/main" val="960438977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388350" cy="5256212"/>
          </a:xfrm>
        </p:spPr>
        <p:txBody>
          <a:bodyPr/>
          <a:lstStyle/>
          <a:p>
            <a:pPr>
              <a:buFontTx/>
              <a:buChar char="-"/>
            </a:pPr>
            <a:r>
              <a:rPr lang="pl-PL" altLang="en-PL" dirty="0"/>
              <a:t>Algorytm jako uzupełnienie istniejących metod kontroli stanu warystorów,</a:t>
            </a:r>
          </a:p>
          <a:p>
            <a:pPr>
              <a:buFontTx/>
              <a:buChar char="-"/>
            </a:pPr>
            <a:r>
              <a:rPr lang="pl-PL" altLang="en-PL" dirty="0"/>
              <a:t>Nakład inwestycyjny,</a:t>
            </a:r>
          </a:p>
          <a:p>
            <a:pPr>
              <a:buFontTx/>
              <a:buChar char="-"/>
            </a:pPr>
            <a:r>
              <a:rPr lang="pl-PL" altLang="en-PL" dirty="0"/>
              <a:t>Korzyści długoterminowe,</a:t>
            </a:r>
          </a:p>
          <a:p>
            <a:pPr>
              <a:buFontTx/>
              <a:buChar char="-"/>
            </a:pPr>
            <a:r>
              <a:rPr lang="pl-PL" altLang="en-PL" dirty="0"/>
              <a:t>Wysokie możliwości adaptacyjne,</a:t>
            </a:r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514350" indent="-514350">
              <a:buAutoNum type="arabicPeriod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 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7. Wnioski</a:t>
            </a:r>
          </a:p>
        </p:txBody>
      </p:sp>
    </p:spTree>
    <p:extLst>
      <p:ext uri="{BB962C8B-B14F-4D97-AF65-F5344CB8AC3E}">
        <p14:creationId xmlns:p14="http://schemas.microsoft.com/office/powerpoint/2010/main" val="695697452"/>
      </p:ext>
    </p:extLst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974" y="1268760"/>
            <a:ext cx="8388350" cy="5256212"/>
          </a:xfrm>
        </p:spPr>
        <p:txBody>
          <a:bodyPr/>
          <a:lstStyle/>
          <a:p>
            <a:pPr marL="0" indent="0" algn="ctr">
              <a:buNone/>
            </a:pPr>
            <a:endParaRPr lang="pl-PL" altLang="en-PL" dirty="0"/>
          </a:p>
          <a:p>
            <a:pPr marL="0" indent="0" algn="ctr">
              <a:buNone/>
            </a:pPr>
            <a:r>
              <a:rPr lang="pl-PL" altLang="en-PL" sz="4400" dirty="0"/>
              <a:t>Dziękuję za uwagę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 algn="ctr">
              <a:buNone/>
            </a:pPr>
            <a:r>
              <a:rPr lang="pl-PL" sz="24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https://github.com/r-zareba/praca_inzynierska</a:t>
            </a:r>
            <a:endParaRPr lang="en-PL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3568" y="100292"/>
            <a:ext cx="8285163" cy="863600"/>
          </a:xfrm>
        </p:spPr>
        <p:txBody>
          <a:bodyPr/>
          <a:lstStyle/>
          <a:p>
            <a:endParaRPr lang="en-PL" sz="4000" dirty="0"/>
          </a:p>
        </p:txBody>
      </p:sp>
    </p:spTree>
    <p:extLst>
      <p:ext uri="{BB962C8B-B14F-4D97-AF65-F5344CB8AC3E}">
        <p14:creationId xmlns:p14="http://schemas.microsoft.com/office/powerpoint/2010/main" val="2025719023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1. Cel i zakres pracy</a:t>
            </a:r>
          </a:p>
          <a:p>
            <a:pPr marL="0" indent="0">
              <a:buNone/>
            </a:pPr>
            <a:r>
              <a:rPr lang="pl-PL" altLang="en-PL" dirty="0"/>
              <a:t>2. Konserwacja predykcyjna</a:t>
            </a:r>
          </a:p>
          <a:p>
            <a:pPr marL="0" indent="0">
              <a:buNone/>
            </a:pPr>
            <a:r>
              <a:rPr lang="pl-PL" altLang="en-PL" dirty="0"/>
              <a:t>3. Warystory tlenkowo-cynkowe</a:t>
            </a:r>
          </a:p>
          <a:p>
            <a:pPr marL="0" indent="0">
              <a:buNone/>
            </a:pPr>
            <a:r>
              <a:rPr lang="pl-PL" altLang="en-PL" dirty="0"/>
              <a:t>4. Sztuczne sieci neuronowe</a:t>
            </a:r>
          </a:p>
          <a:p>
            <a:pPr marL="0" indent="0">
              <a:buNone/>
            </a:pPr>
            <a:r>
              <a:rPr lang="pl-PL" altLang="en-PL" dirty="0"/>
              <a:t>5. Zaproponowane rozwiązanie</a:t>
            </a:r>
          </a:p>
          <a:p>
            <a:pPr marL="0" indent="0">
              <a:buNone/>
            </a:pPr>
            <a:r>
              <a:rPr lang="pl-PL" altLang="en-PL" dirty="0"/>
              <a:t>6. Usprawnienia</a:t>
            </a:r>
          </a:p>
          <a:p>
            <a:pPr marL="0" indent="0">
              <a:buNone/>
            </a:pPr>
            <a:r>
              <a:rPr lang="pl-PL" altLang="en-PL" dirty="0"/>
              <a:t>7. Wnioski</a:t>
            </a:r>
          </a:p>
          <a:p>
            <a:pPr>
              <a:buFontTx/>
              <a:buChar char="-"/>
            </a:pPr>
            <a:endParaRPr lang="en-GB" altLang="en-PL" dirty="0"/>
          </a:p>
          <a:p>
            <a:pPr>
              <a:buFontTx/>
              <a:buChar char="-"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r>
              <a:rPr lang="en-PL" altLang="en-PL"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4502232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Zaprojektowanie i implementacja modelu sztucznej sieci neuronowej w celu monitorowania stanu technicznego warystora tlenkowo-cynkowego.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en-PL" altLang="en-PL" u="sng" dirty="0"/>
              <a:t>Użyta technologia:</a:t>
            </a:r>
          </a:p>
          <a:p>
            <a:pPr>
              <a:buFontTx/>
              <a:buChar char="-"/>
            </a:pPr>
            <a:r>
              <a:rPr lang="en-PL" altLang="en-PL" dirty="0"/>
              <a:t>Python 3.8,</a:t>
            </a:r>
          </a:p>
          <a:p>
            <a:pPr>
              <a:buFontTx/>
              <a:buChar char="-"/>
            </a:pPr>
            <a:r>
              <a:rPr lang="en-GB" altLang="en-PL" dirty="0"/>
              <a:t>n</a:t>
            </a:r>
            <a:r>
              <a:rPr lang="en-PL" altLang="en-PL" dirty="0"/>
              <a:t>umpy, pandas, matplotlib,</a:t>
            </a:r>
          </a:p>
          <a:p>
            <a:pPr>
              <a:buFontTx/>
              <a:buChar char="-"/>
            </a:pPr>
            <a:r>
              <a:rPr lang="en-PL" altLang="en-PL" dirty="0"/>
              <a:t>Tensorflow 2.1</a:t>
            </a:r>
          </a:p>
          <a:p>
            <a:pPr>
              <a:buFontTx/>
              <a:buChar char="-"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altLang="en-PL" sz="4000" dirty="0"/>
              <a:t>1. Cel </a:t>
            </a:r>
            <a:r>
              <a:rPr lang="en-GB" altLang="en-PL" sz="4000" dirty="0"/>
              <a:t>i</a:t>
            </a:r>
            <a:r>
              <a:rPr lang="en-PL" altLang="en-PL" sz="4000" dirty="0"/>
              <a:t> zakres pracy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D1D55EC-D23A-6240-B16A-E471BC2B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73016"/>
            <a:ext cx="3392708" cy="19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0049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b="1" u="sng" dirty="0"/>
              <a:t>Konserwacja prewencyjna:</a:t>
            </a:r>
          </a:p>
          <a:p>
            <a:pPr>
              <a:buFontTx/>
              <a:buChar char="-"/>
            </a:pPr>
            <a:r>
              <a:rPr lang="pl-PL" altLang="en-PL" dirty="0"/>
              <a:t>optymalne okresy pomiędzy przeglądami,</a:t>
            </a:r>
          </a:p>
          <a:p>
            <a:pPr>
              <a:buFontTx/>
              <a:buChar char="-"/>
            </a:pPr>
            <a:r>
              <a:rPr lang="pl-PL" altLang="en-PL" dirty="0"/>
              <a:t>optymalne zakresy przeglądów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b="1" u="sng" dirty="0"/>
              <a:t>Konserwacja predykcyjna:</a:t>
            </a:r>
          </a:p>
          <a:p>
            <a:pPr>
              <a:buFontTx/>
              <a:buChar char="-"/>
            </a:pPr>
            <a:r>
              <a:rPr lang="pl-PL" altLang="en-PL" dirty="0"/>
              <a:t>optymalne warunki określające konieczność wykonania konserwacji,</a:t>
            </a:r>
          </a:p>
          <a:p>
            <a:pPr>
              <a:buFontTx/>
              <a:buChar char="-"/>
            </a:pPr>
            <a:r>
              <a:rPr lang="pl-PL" altLang="en-PL" dirty="0"/>
              <a:t>decyzja oparta na bieżących danych,</a:t>
            </a:r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2. Konserwacja predykcyjna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202E851-88C9-A345-B4C8-FEC3BD192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073" y="5373216"/>
            <a:ext cx="760844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920419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Warystory tlenkowo-cynkowe są podstawowym komponentem ograniczników przepięć.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Dzięki silnie nieliniowej charakterystyce prądowo-napięciowej stanowią drogę przepływu dla udarów prądowych powstałych wskutek przepięć w systemie.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3. Warystory tlenkowo-cynkowe</a:t>
            </a:r>
          </a:p>
        </p:txBody>
      </p:sp>
      <p:pic>
        <p:nvPicPr>
          <p:cNvPr id="3" name="Picture 2" descr="A picture containing indoor, cup, photo, counter&#10;&#10;Description automatically generated">
            <a:extLst>
              <a:ext uri="{FF2B5EF4-FFF2-40B4-BE49-F238E27FC236}">
                <a16:creationId xmlns:a16="http://schemas.microsoft.com/office/drawing/2014/main" id="{E4EADCA8-E4F7-C146-A35D-C26127FE7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221088"/>
            <a:ext cx="3995936" cy="22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2657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Charakterystyka prądowo-napięciowa</a:t>
            </a: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4BA61CC-D268-5D4E-B952-BAAE760B27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6171510" cy="42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3908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Czynniki powodujące niszczenie struktury wewnętrznej warystorów:</a:t>
            </a:r>
          </a:p>
          <a:p>
            <a:pPr>
              <a:buFontTx/>
              <a:buChar char="-"/>
            </a:pPr>
            <a:r>
              <a:rPr lang="pl-PL" altLang="en-PL" dirty="0"/>
              <a:t>wysoka temperatura,</a:t>
            </a:r>
          </a:p>
          <a:p>
            <a:pPr>
              <a:buFontTx/>
              <a:buChar char="-"/>
            </a:pPr>
            <a:r>
              <a:rPr lang="pl-PL" altLang="en-PL" dirty="0"/>
              <a:t>podwyższone napięcie pracy,</a:t>
            </a:r>
          </a:p>
          <a:p>
            <a:pPr>
              <a:buFontTx/>
              <a:buChar char="-"/>
            </a:pPr>
            <a:r>
              <a:rPr lang="pl-PL" altLang="en-PL" dirty="0"/>
              <a:t>wysoka wilgotność pracy,</a:t>
            </a:r>
          </a:p>
          <a:p>
            <a:pPr>
              <a:buFontTx/>
              <a:buChar char="-"/>
            </a:pPr>
            <a:r>
              <a:rPr lang="pl-PL" altLang="en-PL" dirty="0"/>
              <a:t>piki przepięciowe</a:t>
            </a:r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Degradacja warystorów</a:t>
            </a:r>
          </a:p>
        </p:txBody>
      </p:sp>
      <p:pic>
        <p:nvPicPr>
          <p:cNvPr id="4" name="Picture 3" descr="A picture containing ware, lamp&#10;&#10;Description automatically generated">
            <a:extLst>
              <a:ext uri="{FF2B5EF4-FFF2-40B4-BE49-F238E27FC236}">
                <a16:creationId xmlns:a16="http://schemas.microsoft.com/office/drawing/2014/main" id="{A773EC64-E752-2E45-B3B1-3DD918A80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27" y="2852936"/>
            <a:ext cx="24638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05890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Degradacja - zmiana współczynnika nieliniowości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43B30-E748-1244-965B-56A188DC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6298282" cy="438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80618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b="1" u="sng" dirty="0"/>
              <a:t>Sieci neuronowe </a:t>
            </a:r>
            <a:r>
              <a:rPr lang="pl-PL" altLang="en-PL" dirty="0"/>
              <a:t>- </a:t>
            </a:r>
            <a:r>
              <a:rPr lang="pl-PL" dirty="0"/>
              <a:t>wyrafinowana technika modelowania, zdolna do odwzorowywania nawet nadzwyczaj złożonych i nieliniowych funkcji.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4. Sztuczne sieci neuronowe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0F766359-A7E3-DA48-BE41-2B5209F2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5184289" cy="34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2416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8067</TotalTime>
  <Words>398</Words>
  <Application>Microsoft Macintosh PowerPoint</Application>
  <PresentationFormat>On-screen Show (4:3)</PresentationFormat>
  <Paragraphs>308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Rafal Zareba</dc:creator>
  <cp:lastModifiedBy>Rafal Zareba</cp:lastModifiedBy>
  <cp:revision>77</cp:revision>
  <cp:lastPrinted>2017-02-27T13:04:48Z</cp:lastPrinted>
  <dcterms:created xsi:type="dcterms:W3CDTF">2020-04-19T15:11:24Z</dcterms:created>
  <dcterms:modified xsi:type="dcterms:W3CDTF">2020-07-19T12:56:31Z</dcterms:modified>
</cp:coreProperties>
</file>