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5" r:id="rId3"/>
    <p:sldId id="266" r:id="rId4"/>
    <p:sldId id="269" r:id="rId5"/>
    <p:sldId id="270" r:id="rId6"/>
    <p:sldId id="271" r:id="rId7"/>
    <p:sldId id="277" r:id="rId8"/>
    <p:sldId id="286" r:id="rId9"/>
    <p:sldId id="272" r:id="rId10"/>
    <p:sldId id="278" r:id="rId11"/>
    <p:sldId id="274" r:id="rId12"/>
    <p:sldId id="275" r:id="rId13"/>
    <p:sldId id="279" r:id="rId14"/>
    <p:sldId id="280" r:id="rId15"/>
    <p:sldId id="281" r:id="rId16"/>
    <p:sldId id="283" r:id="rId17"/>
    <p:sldId id="284" r:id="rId18"/>
    <p:sldId id="287" r:id="rId19"/>
    <p:sldId id="285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94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06.07.2020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06.07.2020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-zareba/praca_inzyniersk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protectors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sz="4000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Sieci rekurencyjne zostały stworzone z myślą o pracy z sekwencjami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sz="2400" dirty="0"/>
              <a:t>          Klasyczna komórka	</a:t>
            </a:r>
            <a:r>
              <a:rPr lang="pl-PL" altLang="en-PL" dirty="0"/>
              <a:t>	    </a:t>
            </a:r>
            <a:r>
              <a:rPr lang="pl-PL" altLang="en-PL" sz="2400" dirty="0"/>
              <a:t>Komórka LSTM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Sieci rekurencyjne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A723C9E-FB19-0448-95BC-AB0CE3FCCD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4" y="2780928"/>
            <a:ext cx="3994812" cy="238252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C322EC9-AEA6-B44A-999C-FBFF764723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780928"/>
            <a:ext cx="3806190" cy="23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050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u="sng" dirty="0"/>
              <a:t>Autoenkoder</a:t>
            </a:r>
            <a:r>
              <a:rPr lang="pl-PL" dirty="0"/>
              <a:t> – rodzaj sieci neuronowej, której zadaniem jest rekonstrukcja otrzymanych danych wejściowych.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Autoenkodery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47DAC3-B48D-5D4D-AE2E-B6C340E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252721" cy="38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344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u="sng" dirty="0"/>
              <a:t>Użyta architektura sieci:</a:t>
            </a:r>
          </a:p>
          <a:p>
            <a:pPr marL="0" indent="0">
              <a:buNone/>
            </a:pPr>
            <a:r>
              <a:rPr lang="pl-PL" altLang="en-PL" dirty="0"/>
              <a:t>Autoenkoder z dwukierunkowymi warstwami LSTM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Opis algorytmu: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Przygotowanie „prawidłowych” danych historycznych.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Trening modelu.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Obliczenie wartości granicznej błędu rekonstrukcji.</a:t>
            </a:r>
          </a:p>
          <a:p>
            <a:pPr marL="514350" indent="-514350">
              <a:buAutoNum type="arabicPeriod"/>
            </a:pPr>
            <a:r>
              <a:rPr lang="pl-PL" altLang="en-PL" dirty="0"/>
              <a:t>Pomiary wartości błędu rekonstrukcji w czasie rzeczywistym i porównanie z wartością graniczną.</a:t>
            </a:r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5. Zaproponowane rozwiązanie</a:t>
            </a:r>
          </a:p>
        </p:txBody>
      </p:sp>
    </p:spTree>
    <p:extLst>
      <p:ext uri="{BB962C8B-B14F-4D97-AF65-F5344CB8AC3E}">
        <p14:creationId xmlns:p14="http://schemas.microsoft.com/office/powerpoint/2010/main" val="1211378088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Wczytanie danych historycznych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F2B37-2077-F745-AAC6-72576C36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12" y="1340768"/>
            <a:ext cx="5938964" cy="4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9716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Trening modelu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673953-57D0-9448-8F67-CF4E9D217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180" y="1365121"/>
            <a:ext cx="575564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4370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Walidacja modelu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B23CB-5FA9-3B43-AF46-F0EF3869F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1288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4208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endParaRPr lang="en-PL" sz="3200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368C86F-2E35-EC4F-A008-F59CDCF32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5755640" cy="54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7537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altLang="en-PL" dirty="0"/>
              <a:t>Zwiększenie zbioru danych uczących (model przeuczony),</a:t>
            </a:r>
          </a:p>
          <a:p>
            <a:pPr>
              <a:buFontTx/>
              <a:buChar char="-"/>
            </a:pPr>
            <a:r>
              <a:rPr lang="pl-PL" altLang="en-PL" dirty="0"/>
              <a:t>Dodanie dodatkowych zmiennych,</a:t>
            </a:r>
          </a:p>
          <a:p>
            <a:pPr>
              <a:buFontTx/>
              <a:buChar char="-"/>
            </a:pPr>
            <a:r>
              <a:rPr lang="pl-PL" altLang="en-PL" dirty="0"/>
              <a:t>Zwiększenie progu zadziałania lub zaprojektowanie algorytmu podejmującego decyzję,</a:t>
            </a:r>
          </a:p>
          <a:p>
            <a:pPr>
              <a:buFontTx/>
              <a:buChar char="-"/>
            </a:pPr>
            <a:r>
              <a:rPr lang="pl-PL" altLang="en-PL" dirty="0"/>
              <a:t>”Odchudzenie modelu” po treningu (przycięcie połączeń, kwantyzacja parametrów),</a:t>
            </a:r>
          </a:p>
          <a:p>
            <a:pPr>
              <a:buFontTx/>
              <a:buChar char="-"/>
            </a:pPr>
            <a:r>
              <a:rPr lang="pl-PL" altLang="en-PL" dirty="0"/>
              <a:t>Przeniesienie modelu do bardziej wydajnego środowiska (C++, Java),</a:t>
            </a:r>
          </a:p>
          <a:p>
            <a:pPr>
              <a:buFontTx/>
              <a:buChar char="-"/>
            </a:pPr>
            <a:r>
              <a:rPr lang="pl-PL" altLang="en-PL" dirty="0"/>
              <a:t>Zaprojektowanie odpowiedniej infrastruktury informatycznej,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6. Usprawnienia</a:t>
            </a:r>
          </a:p>
        </p:txBody>
      </p:sp>
    </p:spTree>
    <p:extLst>
      <p:ext uri="{BB962C8B-B14F-4D97-AF65-F5344CB8AC3E}">
        <p14:creationId xmlns:p14="http://schemas.microsoft.com/office/powerpoint/2010/main" val="960438977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388350" cy="52562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altLang="en-PL" dirty="0"/>
              <a:t>Algorytm jako uzupełnienie istniejących metod kontroli stanu warystorów,</a:t>
            </a:r>
          </a:p>
          <a:p>
            <a:pPr>
              <a:buFontTx/>
              <a:buChar char="-"/>
            </a:pPr>
            <a:r>
              <a:rPr lang="pl-PL" altLang="en-PL" dirty="0"/>
              <a:t>Nakład inwestycyjny,</a:t>
            </a:r>
          </a:p>
          <a:p>
            <a:pPr>
              <a:buFontTx/>
              <a:buChar char="-"/>
            </a:pPr>
            <a:r>
              <a:rPr lang="pl-PL" altLang="en-PL" dirty="0"/>
              <a:t>Korzyści długoterminowe,</a:t>
            </a:r>
          </a:p>
          <a:p>
            <a:pPr>
              <a:buFontTx/>
              <a:buChar char="-"/>
            </a:pPr>
            <a:r>
              <a:rPr lang="pl-PL" altLang="en-PL" dirty="0"/>
              <a:t>Wysokie możliwości adaptacyjne,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514350" indent="-514350">
              <a:buAutoNum type="arabicPeriod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 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7. Wnioski</a:t>
            </a:r>
          </a:p>
        </p:txBody>
      </p:sp>
    </p:spTree>
    <p:extLst>
      <p:ext uri="{BB962C8B-B14F-4D97-AF65-F5344CB8AC3E}">
        <p14:creationId xmlns:p14="http://schemas.microsoft.com/office/powerpoint/2010/main" val="695697452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974" y="1268760"/>
            <a:ext cx="8388350" cy="5256212"/>
          </a:xfrm>
        </p:spPr>
        <p:txBody>
          <a:bodyPr/>
          <a:lstStyle/>
          <a:p>
            <a:pPr marL="0" indent="0" algn="ctr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altLang="en-PL" sz="4400" dirty="0"/>
              <a:t>Dziękuję za uwagę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 algn="ctr">
              <a:buNone/>
            </a:pPr>
            <a:r>
              <a:rPr lang="pl-PL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https://github.com/r-zareba/praca_inzynierska</a:t>
            </a:r>
            <a:endParaRPr lang="en-PL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100292"/>
            <a:ext cx="8285163" cy="863600"/>
          </a:xfrm>
        </p:spPr>
        <p:txBody>
          <a:bodyPr/>
          <a:lstStyle/>
          <a:p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2025719023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Usprawnienia</a:t>
            </a:r>
          </a:p>
          <a:p>
            <a:pPr marL="0" indent="0">
              <a:buNone/>
            </a:pPr>
            <a:r>
              <a:rPr lang="pl-PL" altLang="en-PL" dirty="0"/>
              <a:t>7.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Zaprojektowanie i implementacja modelu sztucznej sieci neuronowej w celu monitorowania stanu technicznego warystora tlenkowo-cynkowego.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en-PL" altLang="en-PL" u="sng" dirty="0"/>
              <a:t>Użyta technologia:</a:t>
            </a:r>
          </a:p>
          <a:p>
            <a:pPr>
              <a:buFontTx/>
              <a:buChar char="-"/>
            </a:pPr>
            <a:r>
              <a:rPr lang="en-PL" altLang="en-PL" dirty="0"/>
              <a:t>Python 3.8,</a:t>
            </a:r>
          </a:p>
          <a:p>
            <a:pPr>
              <a:buFontTx/>
              <a:buChar char="-"/>
            </a:pPr>
            <a:r>
              <a:rPr lang="en-GB" altLang="en-PL" dirty="0"/>
              <a:t>n</a:t>
            </a:r>
            <a:r>
              <a:rPr lang="en-PL" altLang="en-PL" dirty="0"/>
              <a:t>umpy, pandas, matplotlib,</a:t>
            </a:r>
          </a:p>
          <a:p>
            <a:pPr>
              <a:buFontTx/>
              <a:buChar char="-"/>
            </a:pPr>
            <a:r>
              <a:rPr lang="en-PL" altLang="en-PL" dirty="0"/>
              <a:t>Tensorflow 2.1</a:t>
            </a:r>
          </a:p>
          <a:p>
            <a:pPr>
              <a:buFontTx/>
              <a:buChar char="-"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sz="4000" dirty="0"/>
              <a:t>1. Cel </a:t>
            </a:r>
            <a:r>
              <a:rPr lang="en-GB" altLang="en-PL" sz="4000" dirty="0"/>
              <a:t>i</a:t>
            </a:r>
            <a:r>
              <a:rPr lang="en-PL" altLang="en-PL" sz="4000" dirty="0"/>
              <a:t> zakres pracy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1D55EC-D23A-6240-B16A-E471BC2B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3392708" cy="1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Konserwacja prewencyjna:</a:t>
            </a:r>
          </a:p>
          <a:p>
            <a:pPr>
              <a:buFontTx/>
              <a:buChar char="-"/>
            </a:pPr>
            <a:r>
              <a:rPr lang="pl-PL" altLang="en-PL" dirty="0"/>
              <a:t>optymalne okresy pomiędzy przeglądami,</a:t>
            </a:r>
          </a:p>
          <a:p>
            <a:pPr>
              <a:buFontTx/>
              <a:buChar char="-"/>
            </a:pPr>
            <a:r>
              <a:rPr lang="pl-PL" altLang="en-PL" dirty="0"/>
              <a:t>optymalne zakresy przeglądów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b="1" u="sng" dirty="0"/>
              <a:t>Konserwacja predykcyjna:</a:t>
            </a:r>
          </a:p>
          <a:p>
            <a:pPr>
              <a:buFontTx/>
              <a:buChar char="-"/>
            </a:pPr>
            <a:r>
              <a:rPr lang="pl-PL" altLang="en-PL" dirty="0"/>
              <a:t>optymalne warunki określające konieczność wykonania konserwacji,</a:t>
            </a:r>
          </a:p>
          <a:p>
            <a:pPr>
              <a:buFontTx/>
              <a:buChar char="-"/>
            </a:pPr>
            <a:r>
              <a:rPr lang="pl-PL" altLang="en-PL" dirty="0"/>
              <a:t>decyzja oparta na bieżących danych,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2. Konserwacja predykcyjna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202E851-88C9-A345-B4C8-FEC3BD19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073" y="5373216"/>
            <a:ext cx="7608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9204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Warystory tlenkowo-cynkowe są podstawowym komponentem ograniczników przepięć.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Dzięki silnie nieliniowej charakterystyce prądowo-napięciowej stanowią drogę przepływu dla udarów prądowych powstałych wskutek przepięć w systemie.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3. Warystory tlenkowo-cynkowe</a:t>
            </a:r>
          </a:p>
        </p:txBody>
      </p:sp>
      <p:pic>
        <p:nvPicPr>
          <p:cNvPr id="3" name="Picture 2" descr="A picture containing indoor, cup, photo, counter&#10;&#10;Description automatically generated">
            <a:extLst>
              <a:ext uri="{FF2B5EF4-FFF2-40B4-BE49-F238E27FC236}">
                <a16:creationId xmlns:a16="http://schemas.microsoft.com/office/drawing/2014/main" id="{E4EADCA8-E4F7-C146-A35D-C26127FE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3995936" cy="2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2657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Charakterystyka prądowo-napięciowa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4BA61CC-D268-5D4E-B952-BAAE760B27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171510" cy="42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Czynniki powodujące niszczenie struktury wewnętrznej warystorów:</a:t>
            </a:r>
          </a:p>
          <a:p>
            <a:pPr>
              <a:buFontTx/>
              <a:buChar char="-"/>
            </a:pPr>
            <a:r>
              <a:rPr lang="pl-PL" altLang="en-PL" dirty="0"/>
              <a:t>wysoka temperatura,</a:t>
            </a:r>
          </a:p>
          <a:p>
            <a:pPr>
              <a:buFontTx/>
              <a:buChar char="-"/>
            </a:pPr>
            <a:r>
              <a:rPr lang="pl-PL" altLang="en-PL" dirty="0"/>
              <a:t>podwyższone napięcie pracy,</a:t>
            </a:r>
          </a:p>
          <a:p>
            <a:pPr>
              <a:buFontTx/>
              <a:buChar char="-"/>
            </a:pPr>
            <a:r>
              <a:rPr lang="pl-PL" altLang="en-PL" dirty="0"/>
              <a:t>wysoka wilgotność pracy,</a:t>
            </a:r>
          </a:p>
          <a:p>
            <a:pPr>
              <a:buFontTx/>
              <a:buChar char="-"/>
            </a:pPr>
            <a:r>
              <a:rPr lang="pl-PL" altLang="en-PL" dirty="0"/>
              <a:t>piki przepięciowe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warystorów</a:t>
            </a:r>
          </a:p>
        </p:txBody>
      </p:sp>
      <p:pic>
        <p:nvPicPr>
          <p:cNvPr id="4" name="Picture 3" descr="A picture containing ware, lamp&#10;&#10;Description automatically generated">
            <a:extLst>
              <a:ext uri="{FF2B5EF4-FFF2-40B4-BE49-F238E27FC236}">
                <a16:creationId xmlns:a16="http://schemas.microsoft.com/office/drawing/2014/main" id="{A773EC64-E752-2E45-B3B1-3DD918A8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7" y="2852936"/>
            <a:ext cx="2463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5890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- zmiana współczynnika nieliniowości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43B30-E748-1244-965B-56A188DC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298282" cy="43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06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Sieci neuronowe </a:t>
            </a:r>
            <a:r>
              <a:rPr lang="pl-PL" altLang="en-PL" dirty="0"/>
              <a:t>- </a:t>
            </a:r>
            <a:r>
              <a:rPr lang="pl-PL" dirty="0"/>
              <a:t>wyrafinowana technika modelowania, zdolna do odwzorowywania nawet nadzwyczaj złożonych i nieliniowych funkcji.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4. Sztuczne sieci neuronowe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F766359-A7E3-DA48-BE41-2B5209F2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184289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241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7714</TotalTime>
  <Words>406</Words>
  <Application>Microsoft Macintosh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74</cp:revision>
  <cp:lastPrinted>2017-02-27T13:04:48Z</cp:lastPrinted>
  <dcterms:created xsi:type="dcterms:W3CDTF">2020-04-19T15:11:24Z</dcterms:created>
  <dcterms:modified xsi:type="dcterms:W3CDTF">2020-07-07T12:17:49Z</dcterms:modified>
</cp:coreProperties>
</file>