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6" r:id="rId2"/>
    <p:sldId id="257" r:id="rId3"/>
    <p:sldId id="258" r:id="rId4"/>
    <p:sldId id="259" r:id="rId5"/>
    <p:sldId id="260" r:id="rId6"/>
    <p:sldId id="261" r:id="rId7"/>
    <p:sldId id="262" r:id="rId8"/>
    <p:sldId id="266" r:id="rId9"/>
    <p:sldId id="265" r:id="rId10"/>
    <p:sldId id="267" r:id="rId11"/>
    <p:sldId id="268" r:id="rId12"/>
    <p:sldId id="269" r:id="rId13"/>
    <p:sldId id="264" r:id="rId14"/>
    <p:sldId id="270" r:id="rId15"/>
    <p:sldId id="271" r:id="rId16"/>
    <p:sldId id="273" r:id="rId17"/>
    <p:sldId id="272" r:id="rId18"/>
    <p:sldId id="274" r:id="rId19"/>
    <p:sldId id="275" r:id="rId20"/>
    <p:sldId id="276" r:id="rId21"/>
    <p:sldId id="277" r:id="rId22"/>
    <p:sldId id="279" r:id="rId23"/>
    <p:sldId id="278"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16"/>
    <p:restoredTop sz="87463"/>
  </p:normalViewPr>
  <p:slideViewPr>
    <p:cSldViewPr snapToGrid="0" snapToObjects="1">
      <p:cViewPr>
        <p:scale>
          <a:sx n="109" d="100"/>
          <a:sy n="109" d="100"/>
        </p:scale>
        <p:origin x="36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ED81A-9479-8249-9E07-6C6740C8F16C}" type="datetimeFigureOut">
              <a:rPr lang="en-US" smtClean="0"/>
              <a:t>6/21/17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13E1F-D7C2-4944-98B8-45A9185917B8}" type="slidenum">
              <a:rPr lang="en-US" smtClean="0"/>
              <a:t>‹#›</a:t>
            </a:fld>
            <a:endParaRPr lang="en-US"/>
          </a:p>
        </p:txBody>
      </p:sp>
    </p:spTree>
    <p:extLst>
      <p:ext uri="{BB962C8B-B14F-4D97-AF65-F5344CB8AC3E}">
        <p14:creationId xmlns:p14="http://schemas.microsoft.com/office/powerpoint/2010/main" val="184651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sorts of IT, web developer back in 2000, helpdesk, sys</a:t>
            </a:r>
            <a:r>
              <a:rPr lang="en-US" baseline="0" dirty="0" smtClean="0"/>
              <a:t> admin, sys engineer, security engineer, now pen testing.</a:t>
            </a:r>
          </a:p>
          <a:p>
            <a:r>
              <a:rPr lang="en-US" baseline="0" dirty="0" smtClean="0"/>
              <a:t>Several security certs in multiple fields, pen testing, network forensics, incident response, and intrusion analysis</a:t>
            </a:r>
          </a:p>
          <a:p>
            <a:r>
              <a:rPr lang="en-US" baseline="0" dirty="0" smtClean="0"/>
              <a:t>SANS Community instructor for SEC542 web app pen testing. SANS has classes for just about everything in security: secure development, management, legal, operations, and penetration testing. There is a two day class on the security awareness </a:t>
            </a:r>
            <a:r>
              <a:rPr lang="en-US" baseline="0" dirty="0" err="1" smtClean="0"/>
              <a:t>raodmap</a:t>
            </a:r>
            <a:r>
              <a:rPr lang="en-US" baseline="0" dirty="0" smtClean="0"/>
              <a:t> as well.</a:t>
            </a:r>
          </a:p>
          <a:p>
            <a:r>
              <a:rPr lang="en-US" baseline="0" dirty="0" smtClean="0"/>
              <a:t>In my free time I live stream offensive security concept and tutorial videos. I volunteer part of my time in the 501</a:t>
            </a:r>
            <a:r>
              <a:rPr lang="en-US" baseline="30000" dirty="0" smtClean="0"/>
              <a:t>st</a:t>
            </a:r>
            <a:r>
              <a:rPr lang="en-US" baseline="0" dirty="0" smtClean="0"/>
              <a:t> Legion, I practice Kendo, and occasionally swing dance.</a:t>
            </a:r>
          </a:p>
        </p:txBody>
      </p:sp>
      <p:sp>
        <p:nvSpPr>
          <p:cNvPr id="4" name="Slide Number Placeholder 3"/>
          <p:cNvSpPr>
            <a:spLocks noGrp="1"/>
          </p:cNvSpPr>
          <p:nvPr>
            <p:ph type="sldNum" sz="quarter" idx="10"/>
          </p:nvPr>
        </p:nvSpPr>
        <p:spPr/>
        <p:txBody>
          <a:bodyPr/>
          <a:lstStyle/>
          <a:p>
            <a:fld id="{93B13E1F-D7C2-4944-98B8-45A9185917B8}" type="slidenum">
              <a:rPr lang="en-US" smtClean="0"/>
              <a:t>2</a:t>
            </a:fld>
            <a:endParaRPr lang="en-US"/>
          </a:p>
        </p:txBody>
      </p:sp>
    </p:spTree>
    <p:extLst>
      <p:ext uri="{BB962C8B-B14F-4D97-AF65-F5344CB8AC3E}">
        <p14:creationId xmlns:p14="http://schemas.microsoft.com/office/powerpoint/2010/main" val="1034922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a:t>
            </a:r>
            <a:r>
              <a:rPr lang="en-US" baseline="0" dirty="0" smtClean="0"/>
              <a:t> specific phishing to help train specific points or give specific groups of users practice spotting new trends or tactics. Can and should be sent to smaller groups of users (finance focused scams to finance department,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20</a:t>
            </a:fld>
            <a:endParaRPr lang="en-US"/>
          </a:p>
        </p:txBody>
      </p:sp>
    </p:spTree>
    <p:extLst>
      <p:ext uri="{BB962C8B-B14F-4D97-AF65-F5344CB8AC3E}">
        <p14:creationId xmlns:p14="http://schemas.microsoft.com/office/powerpoint/2010/main" val="1410135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few more dimensions into your metrics</a:t>
            </a:r>
            <a:r>
              <a:rPr lang="en-US" baseline="0" dirty="0" smtClean="0"/>
              <a:t> tracking</a:t>
            </a:r>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22</a:t>
            </a:fld>
            <a:endParaRPr lang="en-US"/>
          </a:p>
        </p:txBody>
      </p:sp>
    </p:spTree>
    <p:extLst>
      <p:ext uri="{BB962C8B-B14F-4D97-AF65-F5344CB8AC3E}">
        <p14:creationId xmlns:p14="http://schemas.microsoft.com/office/powerpoint/2010/main" val="185807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26</a:t>
            </a:fld>
            <a:endParaRPr lang="en-US"/>
          </a:p>
        </p:txBody>
      </p:sp>
    </p:spTree>
    <p:extLst>
      <p:ext uri="{BB962C8B-B14F-4D97-AF65-F5344CB8AC3E}">
        <p14:creationId xmlns:p14="http://schemas.microsoft.com/office/powerpoint/2010/main" val="141414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talk will not get into the weeds as far as specific compliance standards or phishing frameworks. Every organization is different, so I’d rather talk about the goals and measures of success of a phishing campaign, rather than which tool to use or which compliance standards are the best.</a:t>
            </a:r>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3</a:t>
            </a:fld>
            <a:endParaRPr lang="en-US"/>
          </a:p>
        </p:txBody>
      </p:sp>
    </p:spTree>
    <p:extLst>
      <p:ext uri="{BB962C8B-B14F-4D97-AF65-F5344CB8AC3E}">
        <p14:creationId xmlns:p14="http://schemas.microsoft.com/office/powerpoint/2010/main" val="198009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SANS Securing the Human partners </a:t>
            </a:r>
            <a:r>
              <a:rPr lang="en-US" smtClean="0"/>
              <a:t>with security</a:t>
            </a:r>
            <a:r>
              <a:rPr lang="en-US" baseline="0" smtClean="0"/>
              <a:t> awareness </a:t>
            </a:r>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4</a:t>
            </a:fld>
            <a:endParaRPr lang="en-US"/>
          </a:p>
        </p:txBody>
      </p:sp>
    </p:spTree>
    <p:extLst>
      <p:ext uri="{BB962C8B-B14F-4D97-AF65-F5344CB8AC3E}">
        <p14:creationId xmlns:p14="http://schemas.microsoft.com/office/powerpoint/2010/main" val="96396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5</a:t>
            </a:fld>
            <a:endParaRPr lang="en-US"/>
          </a:p>
        </p:txBody>
      </p:sp>
    </p:spTree>
    <p:extLst>
      <p:ext uri="{BB962C8B-B14F-4D97-AF65-F5344CB8AC3E}">
        <p14:creationId xmlns:p14="http://schemas.microsoft.com/office/powerpoint/2010/main" val="1915888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with the obvious stuff</a:t>
            </a:r>
          </a:p>
          <a:p>
            <a:r>
              <a:rPr lang="en-US" dirty="0" smtClean="0"/>
              <a:t>Progress slowly</a:t>
            </a:r>
          </a:p>
          <a:p>
            <a:r>
              <a:rPr lang="en-US" dirty="0" smtClean="0"/>
              <a:t>Educate as you</a:t>
            </a:r>
            <a:r>
              <a:rPr lang="en-US" baseline="0" dirty="0" smtClean="0"/>
              <a:t> go</a:t>
            </a:r>
          </a:p>
          <a:p>
            <a:r>
              <a:rPr lang="en-US" dirty="0" smtClean="0"/>
              <a:t>Get more </a:t>
            </a:r>
            <a:r>
              <a:rPr lang="en-US" dirty="0" err="1" smtClean="0"/>
              <a:t>trixy</a:t>
            </a:r>
            <a:r>
              <a:rPr lang="en-US" baseline="0" dirty="0" smtClean="0"/>
              <a:t> as your users learn</a:t>
            </a:r>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14</a:t>
            </a:fld>
            <a:endParaRPr lang="en-US"/>
          </a:p>
        </p:txBody>
      </p:sp>
    </p:spTree>
    <p:extLst>
      <p:ext uri="{BB962C8B-B14F-4D97-AF65-F5344CB8AC3E}">
        <p14:creationId xmlns:p14="http://schemas.microsoft.com/office/powerpoint/2010/main" val="1151591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bare minimum for</a:t>
            </a:r>
            <a:r>
              <a:rPr lang="en-US" baseline="0" dirty="0" smtClean="0"/>
              <a:t> a phish campaign</a:t>
            </a:r>
          </a:p>
          <a:p>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15</a:t>
            </a:fld>
            <a:endParaRPr lang="en-US"/>
          </a:p>
        </p:txBody>
      </p:sp>
    </p:spTree>
    <p:extLst>
      <p:ext uri="{BB962C8B-B14F-4D97-AF65-F5344CB8AC3E}">
        <p14:creationId xmlns:p14="http://schemas.microsoft.com/office/powerpoint/2010/main" val="62877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people click the email</a:t>
            </a:r>
          </a:p>
          <a:p>
            <a:r>
              <a:rPr lang="en-US" dirty="0" smtClean="0"/>
              <a:t>How many people enter information</a:t>
            </a:r>
            <a:r>
              <a:rPr lang="en-US" baseline="0" dirty="0" smtClean="0"/>
              <a:t> or run a payload</a:t>
            </a:r>
          </a:p>
          <a:p>
            <a:r>
              <a:rPr lang="en-US" baseline="0" dirty="0" smtClean="0"/>
              <a:t>How many people are reporting</a:t>
            </a:r>
          </a:p>
          <a:p>
            <a:r>
              <a:rPr lang="en-US" baseline="0" dirty="0" smtClean="0"/>
              <a:t>How many repeat offenders?</a:t>
            </a:r>
          </a:p>
          <a:p>
            <a:endParaRPr lang="en-US" baseline="0" dirty="0" smtClean="0"/>
          </a:p>
          <a:p>
            <a:r>
              <a:rPr lang="en-US" baseline="0" dirty="0" smtClean="0"/>
              <a:t>Setup metrics to track groups/departments/specific users, </a:t>
            </a:r>
            <a:r>
              <a:rPr lang="en-US" baseline="0" dirty="0" err="1" smtClean="0"/>
              <a:t>etc</a:t>
            </a:r>
            <a:endParaRPr lang="en-US" baseline="0" dirty="0" smtClean="0"/>
          </a:p>
        </p:txBody>
      </p:sp>
      <p:sp>
        <p:nvSpPr>
          <p:cNvPr id="4" name="Slide Number Placeholder 3"/>
          <p:cNvSpPr>
            <a:spLocks noGrp="1"/>
          </p:cNvSpPr>
          <p:nvPr>
            <p:ph type="sldNum" sz="quarter" idx="10"/>
          </p:nvPr>
        </p:nvSpPr>
        <p:spPr/>
        <p:txBody>
          <a:bodyPr/>
          <a:lstStyle/>
          <a:p>
            <a:fld id="{93B13E1F-D7C2-4944-98B8-45A9185917B8}" type="slidenum">
              <a:rPr lang="en-US" smtClean="0"/>
              <a:t>16</a:t>
            </a:fld>
            <a:endParaRPr lang="en-US"/>
          </a:p>
        </p:txBody>
      </p:sp>
    </p:spTree>
    <p:extLst>
      <p:ext uri="{BB962C8B-B14F-4D97-AF65-F5344CB8AC3E}">
        <p14:creationId xmlns:p14="http://schemas.microsoft.com/office/powerpoint/2010/main" val="95848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Clone landing pages</a:t>
            </a:r>
          </a:p>
          <a:p>
            <a:endParaRPr lang="en-US" dirty="0" smtClean="0"/>
          </a:p>
          <a:p>
            <a:r>
              <a:rPr lang="en-US" dirty="0" smtClean="0"/>
              <a:t>Extensible</a:t>
            </a:r>
          </a:p>
          <a:p>
            <a:endParaRPr lang="en-US" dirty="0" smtClean="0"/>
          </a:p>
          <a:p>
            <a:r>
              <a:rPr lang="en-US" dirty="0" smtClean="0"/>
              <a:t>Cross campaign metrics</a:t>
            </a:r>
            <a:endParaRPr lang="en-US" dirty="0"/>
          </a:p>
        </p:txBody>
      </p:sp>
      <p:sp>
        <p:nvSpPr>
          <p:cNvPr id="4" name="Slide Number Placeholder 3"/>
          <p:cNvSpPr>
            <a:spLocks noGrp="1"/>
          </p:cNvSpPr>
          <p:nvPr>
            <p:ph type="sldNum" sz="quarter" idx="10"/>
          </p:nvPr>
        </p:nvSpPr>
        <p:spPr/>
        <p:txBody>
          <a:bodyPr/>
          <a:lstStyle/>
          <a:p>
            <a:fld id="{93B13E1F-D7C2-4944-98B8-45A9185917B8}" type="slidenum">
              <a:rPr lang="en-US" smtClean="0"/>
              <a:t>18</a:t>
            </a:fld>
            <a:endParaRPr lang="en-US"/>
          </a:p>
        </p:txBody>
      </p:sp>
    </p:spTree>
    <p:extLst>
      <p:ext uri="{BB962C8B-B14F-4D97-AF65-F5344CB8AC3E}">
        <p14:creationId xmlns:p14="http://schemas.microsoft.com/office/powerpoint/2010/main" val="1706233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type of phishing campaign</a:t>
            </a:r>
          </a:p>
          <a:p>
            <a:endParaRPr lang="en-US" baseline="0" dirty="0" smtClean="0"/>
          </a:p>
          <a:p>
            <a:r>
              <a:rPr lang="en-US" baseline="0" dirty="0" smtClean="0"/>
              <a:t>Used for checking boxes on compliance lists, generating metrics for checking awareness training effectiveness, etc. Generally a more generic phish, blasted across most of your company</a:t>
            </a:r>
          </a:p>
        </p:txBody>
      </p:sp>
      <p:sp>
        <p:nvSpPr>
          <p:cNvPr id="4" name="Slide Number Placeholder 3"/>
          <p:cNvSpPr>
            <a:spLocks noGrp="1"/>
          </p:cNvSpPr>
          <p:nvPr>
            <p:ph type="sldNum" sz="quarter" idx="10"/>
          </p:nvPr>
        </p:nvSpPr>
        <p:spPr/>
        <p:txBody>
          <a:bodyPr/>
          <a:lstStyle/>
          <a:p>
            <a:fld id="{93B13E1F-D7C2-4944-98B8-45A9185917B8}" type="slidenum">
              <a:rPr lang="en-US" smtClean="0"/>
              <a:t>19</a:t>
            </a:fld>
            <a:endParaRPr lang="en-US"/>
          </a:p>
        </p:txBody>
      </p:sp>
    </p:spTree>
    <p:extLst>
      <p:ext uri="{BB962C8B-B14F-4D97-AF65-F5344CB8AC3E}">
        <p14:creationId xmlns:p14="http://schemas.microsoft.com/office/powerpoint/2010/main" val="2972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2536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Teach an Org to Phish</a:t>
            </a:r>
            <a:endParaRPr lang="en-US" dirty="0"/>
          </a:p>
        </p:txBody>
      </p:sp>
      <p:sp>
        <p:nvSpPr>
          <p:cNvPr id="3" name="Subtitle 2"/>
          <p:cNvSpPr>
            <a:spLocks noGrp="1"/>
          </p:cNvSpPr>
          <p:nvPr>
            <p:ph type="subTitle" idx="1"/>
          </p:nvPr>
        </p:nvSpPr>
        <p:spPr/>
        <p:txBody>
          <a:bodyPr>
            <a:normAutofit/>
          </a:bodyPr>
          <a:lstStyle/>
          <a:p>
            <a:r>
              <a:rPr lang="en-US" sz="3200" dirty="0"/>
              <a:t>A Lesson in Offensive Awareness Techniques</a:t>
            </a:r>
          </a:p>
        </p:txBody>
      </p:sp>
    </p:spTree>
    <p:extLst>
      <p:ext uri="{BB962C8B-B14F-4D97-AF65-F5344CB8AC3E}">
        <p14:creationId xmlns:p14="http://schemas.microsoft.com/office/powerpoint/2010/main" val="337478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Users’ Trust</a:t>
            </a:r>
            <a:endParaRPr lang="en-US" sz="2800" dirty="0"/>
          </a:p>
        </p:txBody>
      </p:sp>
      <p:sp>
        <p:nvSpPr>
          <p:cNvPr id="3" name="Content Placeholder 2"/>
          <p:cNvSpPr>
            <a:spLocks noGrp="1"/>
          </p:cNvSpPr>
          <p:nvPr>
            <p:ph idx="1"/>
          </p:nvPr>
        </p:nvSpPr>
        <p:spPr/>
        <p:txBody>
          <a:bodyPr>
            <a:normAutofit/>
          </a:bodyPr>
          <a:lstStyle/>
          <a:p>
            <a:r>
              <a:rPr lang="en-US" sz="3600" dirty="0" smtClean="0"/>
              <a:t>Important above all else</a:t>
            </a:r>
          </a:p>
          <a:p>
            <a:r>
              <a:rPr lang="en-US" sz="3600" dirty="0" smtClean="0"/>
              <a:t>Do not call out those who get caught</a:t>
            </a:r>
          </a:p>
          <a:p>
            <a:r>
              <a:rPr lang="en-US" sz="3600" dirty="0" smtClean="0"/>
              <a:t>DO NOT call out those who get caught</a:t>
            </a:r>
          </a:p>
          <a:p>
            <a:pPr lvl="1"/>
            <a:r>
              <a:rPr lang="en-US" sz="3600" dirty="0" smtClean="0"/>
              <a:t>Metrics can help</a:t>
            </a:r>
          </a:p>
          <a:p>
            <a:pPr lvl="1"/>
            <a:r>
              <a:rPr lang="en-US" sz="3600" dirty="0" smtClean="0"/>
              <a:t>Obfuscate users behind trends</a:t>
            </a:r>
          </a:p>
        </p:txBody>
      </p:sp>
    </p:spTree>
    <p:extLst>
      <p:ext uri="{BB962C8B-B14F-4D97-AF65-F5344CB8AC3E}">
        <p14:creationId xmlns:p14="http://schemas.microsoft.com/office/powerpoint/2010/main" val="39732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Users’ Interest</a:t>
            </a:r>
            <a:endParaRPr lang="en-US" sz="2800" dirty="0"/>
          </a:p>
        </p:txBody>
      </p:sp>
      <p:sp>
        <p:nvSpPr>
          <p:cNvPr id="3" name="Content Placeholder 2"/>
          <p:cNvSpPr>
            <a:spLocks noGrp="1"/>
          </p:cNvSpPr>
          <p:nvPr>
            <p:ph idx="1"/>
          </p:nvPr>
        </p:nvSpPr>
        <p:spPr/>
        <p:txBody>
          <a:bodyPr/>
          <a:lstStyle/>
          <a:p>
            <a:r>
              <a:rPr lang="en-US" sz="3600" dirty="0" smtClean="0"/>
              <a:t>Keep the users engaged</a:t>
            </a:r>
          </a:p>
          <a:p>
            <a:r>
              <a:rPr lang="en-US" sz="3600" dirty="0" smtClean="0"/>
              <a:t>Give recognition for success</a:t>
            </a:r>
          </a:p>
          <a:p>
            <a:pPr lvl="1"/>
            <a:r>
              <a:rPr lang="en-US" sz="3600" dirty="0" smtClean="0"/>
              <a:t>Awards and </a:t>
            </a:r>
            <a:r>
              <a:rPr lang="en-US" dirty="0"/>
              <a:t>r</a:t>
            </a:r>
            <a:r>
              <a:rPr lang="en-US" sz="3600" dirty="0" smtClean="0"/>
              <a:t>ewards</a:t>
            </a:r>
          </a:p>
          <a:p>
            <a:pPr lvl="1"/>
            <a:endParaRPr lang="en-US" dirty="0"/>
          </a:p>
        </p:txBody>
      </p:sp>
    </p:spTree>
    <p:extLst>
      <p:ext uri="{BB962C8B-B14F-4D97-AF65-F5344CB8AC3E}">
        <p14:creationId xmlns:p14="http://schemas.microsoft.com/office/powerpoint/2010/main" val="1381307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Build a Phish</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0741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Phishing is a Major Threat</a:t>
            </a:r>
            <a:endParaRPr lang="en-US" sz="2800" dirty="0"/>
          </a:p>
        </p:txBody>
      </p:sp>
      <p:sp>
        <p:nvSpPr>
          <p:cNvPr id="3" name="Content Placeholder 2"/>
          <p:cNvSpPr>
            <a:spLocks noGrp="1"/>
          </p:cNvSpPr>
          <p:nvPr>
            <p:ph idx="1"/>
          </p:nvPr>
        </p:nvSpPr>
        <p:spPr/>
        <p:txBody>
          <a:bodyPr>
            <a:normAutofit/>
          </a:bodyPr>
          <a:lstStyle/>
          <a:p>
            <a:r>
              <a:rPr lang="en-US" sz="3600" dirty="0" smtClean="0"/>
              <a:t>Initial vector for many attacks</a:t>
            </a:r>
          </a:p>
          <a:p>
            <a:r>
              <a:rPr lang="en-US" sz="3600" dirty="0" smtClean="0"/>
              <a:t>Attacks grow in sophistication</a:t>
            </a:r>
          </a:p>
          <a:p>
            <a:r>
              <a:rPr lang="en-US" sz="3600" dirty="0" smtClean="0"/>
              <a:t>Training needs to catch up</a:t>
            </a:r>
          </a:p>
        </p:txBody>
      </p:sp>
    </p:spTree>
    <p:extLst>
      <p:ext uri="{BB962C8B-B14F-4D97-AF65-F5344CB8AC3E}">
        <p14:creationId xmlns:p14="http://schemas.microsoft.com/office/powerpoint/2010/main" val="270575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Obvious Phish is Obvious</a:t>
            </a:r>
            <a:endParaRPr lang="en-US" sz="2800" dirty="0"/>
          </a:p>
        </p:txBody>
      </p:sp>
      <p:pic>
        <p:nvPicPr>
          <p:cNvPr id="5" name="Content Placeholder 4"/>
          <p:cNvPicPr>
            <a:picLocks noGrp="1" noChangeAspect="1"/>
          </p:cNvPicPr>
          <p:nvPr>
            <p:ph idx="1"/>
          </p:nvPr>
        </p:nvPicPr>
        <p:blipFill>
          <a:blip r:embed="rId3"/>
          <a:stretch>
            <a:fillRect/>
          </a:stretch>
        </p:blipFill>
        <p:spPr>
          <a:xfrm>
            <a:off x="1447800" y="1975644"/>
            <a:ext cx="6248400" cy="4051300"/>
          </a:xfrm>
          <a:prstGeom prst="rect">
            <a:avLst/>
          </a:prstGeom>
        </p:spPr>
      </p:pic>
    </p:spTree>
    <p:extLst>
      <p:ext uri="{BB962C8B-B14F-4D97-AF65-F5344CB8AC3E}">
        <p14:creationId xmlns:p14="http://schemas.microsoft.com/office/powerpoint/2010/main" val="1677426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Manual Phish</a:t>
            </a:r>
            <a:endParaRPr lang="en-US" sz="2800" dirty="0"/>
          </a:p>
        </p:txBody>
      </p:sp>
      <p:sp>
        <p:nvSpPr>
          <p:cNvPr id="3" name="Content Placeholder 2"/>
          <p:cNvSpPr>
            <a:spLocks noGrp="1"/>
          </p:cNvSpPr>
          <p:nvPr>
            <p:ph idx="1"/>
          </p:nvPr>
        </p:nvSpPr>
        <p:spPr/>
        <p:txBody>
          <a:bodyPr>
            <a:normAutofit/>
          </a:bodyPr>
          <a:lstStyle/>
          <a:p>
            <a:r>
              <a:rPr lang="en-US" sz="3600" dirty="0" smtClean="0"/>
              <a:t>Write a script</a:t>
            </a:r>
          </a:p>
          <a:p>
            <a:r>
              <a:rPr lang="en-US" dirty="0" smtClean="0"/>
              <a:t>Send it to everyone</a:t>
            </a:r>
          </a:p>
          <a:p>
            <a:r>
              <a:rPr lang="en-US" dirty="0" smtClean="0"/>
              <a:t>Repeat</a:t>
            </a:r>
            <a:endParaRPr lang="en-US" dirty="0"/>
          </a:p>
        </p:txBody>
      </p:sp>
    </p:spTree>
    <p:extLst>
      <p:ext uri="{BB962C8B-B14F-4D97-AF65-F5344CB8AC3E}">
        <p14:creationId xmlns:p14="http://schemas.microsoft.com/office/powerpoint/2010/main" val="138168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Impact</a:t>
            </a:r>
            <a:endParaRPr lang="en-US" dirty="0"/>
          </a:p>
        </p:txBody>
      </p:sp>
      <p:sp>
        <p:nvSpPr>
          <p:cNvPr id="3" name="Content Placeholder 2"/>
          <p:cNvSpPr>
            <a:spLocks noGrp="1"/>
          </p:cNvSpPr>
          <p:nvPr>
            <p:ph idx="1"/>
          </p:nvPr>
        </p:nvSpPr>
        <p:spPr/>
        <p:txBody>
          <a:bodyPr/>
          <a:lstStyle/>
          <a:p>
            <a:r>
              <a:rPr lang="en-US" dirty="0" smtClean="0"/>
              <a:t>Click rate</a:t>
            </a:r>
          </a:p>
          <a:p>
            <a:r>
              <a:rPr lang="en-US" dirty="0" smtClean="0"/>
              <a:t>Payload interaction rate</a:t>
            </a:r>
          </a:p>
          <a:p>
            <a:r>
              <a:rPr lang="en-US" dirty="0" smtClean="0"/>
              <a:t>Report rate</a:t>
            </a:r>
          </a:p>
          <a:p>
            <a:r>
              <a:rPr lang="en-US" dirty="0" smtClean="0"/>
              <a:t>Repeat offenders</a:t>
            </a:r>
          </a:p>
        </p:txBody>
      </p:sp>
    </p:spTree>
    <p:extLst>
      <p:ext uri="{BB962C8B-B14F-4D97-AF65-F5344CB8AC3E}">
        <p14:creationId xmlns:p14="http://schemas.microsoft.com/office/powerpoint/2010/main" val="130409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Results Tracking</a:t>
            </a:r>
            <a:endParaRPr lang="en-US" dirty="0"/>
          </a:p>
        </p:txBody>
      </p:sp>
      <p:sp>
        <p:nvSpPr>
          <p:cNvPr id="3" name="Content Placeholder 2"/>
          <p:cNvSpPr>
            <a:spLocks noGrp="1"/>
          </p:cNvSpPr>
          <p:nvPr>
            <p:ph idx="1"/>
          </p:nvPr>
        </p:nvSpPr>
        <p:spPr/>
        <p:txBody>
          <a:bodyPr/>
          <a:lstStyle/>
          <a:p>
            <a:r>
              <a:rPr lang="en-US" dirty="0" smtClean="0"/>
              <a:t>Ingest results</a:t>
            </a:r>
          </a:p>
          <a:p>
            <a:r>
              <a:rPr lang="en-US" dirty="0" smtClean="0"/>
              <a:t>Create dashboards</a:t>
            </a:r>
          </a:p>
          <a:p>
            <a:pPr lvl="1"/>
            <a:r>
              <a:rPr lang="en-US" dirty="0" err="1" smtClean="0"/>
              <a:t>Splunk</a:t>
            </a:r>
            <a:endParaRPr lang="en-US" dirty="0"/>
          </a:p>
          <a:p>
            <a:pPr lvl="1"/>
            <a:r>
              <a:rPr lang="en-US" dirty="0" smtClean="0"/>
              <a:t>ELK/ESK</a:t>
            </a:r>
          </a:p>
        </p:txBody>
      </p:sp>
    </p:spTree>
    <p:extLst>
      <p:ext uri="{BB962C8B-B14F-4D97-AF65-F5344CB8AC3E}">
        <p14:creationId xmlns:p14="http://schemas.microsoft.com/office/powerpoint/2010/main" val="1948890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Frameworks</a:t>
            </a:r>
            <a:endParaRPr lang="en-US" dirty="0"/>
          </a:p>
        </p:txBody>
      </p:sp>
      <p:sp>
        <p:nvSpPr>
          <p:cNvPr id="3" name="Content Placeholder 2"/>
          <p:cNvSpPr>
            <a:spLocks noGrp="1"/>
          </p:cNvSpPr>
          <p:nvPr>
            <p:ph idx="1"/>
          </p:nvPr>
        </p:nvSpPr>
        <p:spPr/>
        <p:txBody>
          <a:bodyPr/>
          <a:lstStyle/>
          <a:p>
            <a:r>
              <a:rPr lang="en-US" dirty="0" smtClean="0"/>
              <a:t>Phishing Frenzy</a:t>
            </a:r>
          </a:p>
          <a:p>
            <a:r>
              <a:rPr lang="en-US" dirty="0" smtClean="0"/>
              <a:t>King Phisher</a:t>
            </a:r>
          </a:p>
          <a:p>
            <a:r>
              <a:rPr lang="en-US" dirty="0" err="1" smtClean="0"/>
              <a:t>GoPhish</a:t>
            </a:r>
            <a:endParaRPr lang="en-US" dirty="0" smtClean="0"/>
          </a:p>
          <a:p>
            <a:r>
              <a:rPr lang="en-US" dirty="0" smtClean="0"/>
              <a:t>KnowBe4</a:t>
            </a:r>
            <a:endParaRPr lang="en-US" dirty="0"/>
          </a:p>
        </p:txBody>
      </p:sp>
    </p:spTree>
    <p:extLst>
      <p:ext uri="{BB962C8B-B14F-4D97-AF65-F5344CB8AC3E}">
        <p14:creationId xmlns:p14="http://schemas.microsoft.com/office/powerpoint/2010/main" val="1369008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for Metrics</a:t>
            </a:r>
            <a:endParaRPr lang="en-US" dirty="0"/>
          </a:p>
        </p:txBody>
      </p:sp>
      <p:sp>
        <p:nvSpPr>
          <p:cNvPr id="3" name="Content Placeholder 2"/>
          <p:cNvSpPr>
            <a:spLocks noGrp="1"/>
          </p:cNvSpPr>
          <p:nvPr>
            <p:ph idx="1"/>
          </p:nvPr>
        </p:nvSpPr>
        <p:spPr/>
        <p:txBody>
          <a:bodyPr/>
          <a:lstStyle/>
          <a:p>
            <a:r>
              <a:rPr lang="en-US" dirty="0" smtClean="0"/>
              <a:t>Compliance driven</a:t>
            </a:r>
          </a:p>
          <a:p>
            <a:r>
              <a:rPr lang="en-US" dirty="0" smtClean="0"/>
              <a:t>Collect awareness training statistics</a:t>
            </a:r>
          </a:p>
          <a:p>
            <a:r>
              <a:rPr lang="en-US" dirty="0" smtClean="0"/>
              <a:t>More generic phish</a:t>
            </a:r>
            <a:endParaRPr lang="en-US" dirty="0"/>
          </a:p>
        </p:txBody>
      </p:sp>
    </p:spTree>
    <p:extLst>
      <p:ext uri="{BB962C8B-B14F-4D97-AF65-F5344CB8AC3E}">
        <p14:creationId xmlns:p14="http://schemas.microsoft.com/office/powerpoint/2010/main" val="814882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About Me</a:t>
            </a:r>
            <a:endParaRPr lang="en-US" sz="2800" dirty="0"/>
          </a:p>
        </p:txBody>
      </p:sp>
      <p:sp>
        <p:nvSpPr>
          <p:cNvPr id="3" name="Content Placeholder 2"/>
          <p:cNvSpPr>
            <a:spLocks noGrp="1"/>
          </p:cNvSpPr>
          <p:nvPr>
            <p:ph idx="1"/>
          </p:nvPr>
        </p:nvSpPr>
        <p:spPr>
          <a:xfrm>
            <a:off x="628650" y="1462212"/>
            <a:ext cx="7886700" cy="4351338"/>
          </a:xfrm>
        </p:spPr>
        <p:txBody>
          <a:bodyPr>
            <a:normAutofit/>
          </a:bodyPr>
          <a:lstStyle/>
          <a:p>
            <a:r>
              <a:rPr lang="en-US" sz="3200" dirty="0"/>
              <a:t>17 Year IT </a:t>
            </a:r>
            <a:r>
              <a:rPr lang="en-US" sz="3200" dirty="0" smtClean="0"/>
              <a:t>veteran</a:t>
            </a:r>
            <a:endParaRPr lang="en-US" sz="3200" dirty="0"/>
          </a:p>
          <a:p>
            <a:r>
              <a:rPr lang="en-US" sz="3200" dirty="0" smtClean="0"/>
              <a:t>Security certifications</a:t>
            </a:r>
            <a:endParaRPr lang="en-US" sz="3200" dirty="0"/>
          </a:p>
          <a:p>
            <a:pPr lvl="1"/>
            <a:r>
              <a:rPr lang="en-US" sz="3200" dirty="0"/>
              <a:t>OSCP, </a:t>
            </a:r>
            <a:r>
              <a:rPr lang="en-US" sz="3200" dirty="0" smtClean="0"/>
              <a:t>GWAPT</a:t>
            </a:r>
            <a:r>
              <a:rPr lang="en-US" sz="3200" dirty="0"/>
              <a:t>, GCIH, GCIA, GNFA</a:t>
            </a:r>
          </a:p>
          <a:p>
            <a:r>
              <a:rPr lang="en-US" sz="3200" dirty="0"/>
              <a:t>SANS Community I</a:t>
            </a:r>
            <a:r>
              <a:rPr lang="en-US" sz="3200" dirty="0" smtClean="0"/>
              <a:t>nstructor</a:t>
            </a:r>
            <a:endParaRPr lang="en-US" sz="3200" dirty="0"/>
          </a:p>
          <a:p>
            <a:r>
              <a:rPr lang="en-US" sz="3200" dirty="0" smtClean="0"/>
              <a:t>CTFs </a:t>
            </a:r>
            <a:r>
              <a:rPr lang="en-US" sz="3200" dirty="0"/>
              <a:t>and </a:t>
            </a:r>
            <a:r>
              <a:rPr lang="en-US" sz="3200" dirty="0" smtClean="0"/>
              <a:t>security </a:t>
            </a:r>
            <a:r>
              <a:rPr lang="en-US" sz="3200" dirty="0"/>
              <a:t>concepts </a:t>
            </a:r>
            <a:r>
              <a:rPr lang="en-US" sz="3200" dirty="0" smtClean="0"/>
              <a:t>livestreams </a:t>
            </a:r>
            <a:r>
              <a:rPr lang="en-US" sz="3200" dirty="0"/>
              <a:t>on Twitch and </a:t>
            </a:r>
            <a:r>
              <a:rPr lang="en-US" sz="3200" dirty="0" smtClean="0"/>
              <a:t>YouTube</a:t>
            </a:r>
            <a:endParaRPr lang="en-US" sz="3200" dirty="0"/>
          </a:p>
          <a:p>
            <a:r>
              <a:rPr lang="en-US" sz="3200" dirty="0"/>
              <a:t>Member of the 501</a:t>
            </a:r>
            <a:r>
              <a:rPr lang="en-US" sz="3200" baseline="30000" dirty="0"/>
              <a:t>st</a:t>
            </a:r>
            <a:r>
              <a:rPr lang="en-US" sz="3200" dirty="0"/>
              <a:t> Legion, k</a:t>
            </a:r>
            <a:r>
              <a:rPr lang="en-US" sz="3200" dirty="0" smtClean="0"/>
              <a:t>endo practitioner, </a:t>
            </a:r>
            <a:r>
              <a:rPr lang="en-US" sz="3200" dirty="0"/>
              <a:t>occasional swing dancer</a:t>
            </a:r>
          </a:p>
        </p:txBody>
      </p:sp>
    </p:spTree>
    <p:extLst>
      <p:ext uri="{BB962C8B-B14F-4D97-AF65-F5344CB8AC3E}">
        <p14:creationId xmlns:p14="http://schemas.microsoft.com/office/powerpoint/2010/main" val="746112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for Improvement</a:t>
            </a:r>
            <a:endParaRPr lang="en-US" dirty="0"/>
          </a:p>
        </p:txBody>
      </p:sp>
      <p:sp>
        <p:nvSpPr>
          <p:cNvPr id="3" name="Content Placeholder 2"/>
          <p:cNvSpPr>
            <a:spLocks noGrp="1"/>
          </p:cNvSpPr>
          <p:nvPr>
            <p:ph idx="1"/>
          </p:nvPr>
        </p:nvSpPr>
        <p:spPr/>
        <p:txBody>
          <a:bodyPr/>
          <a:lstStyle/>
          <a:p>
            <a:r>
              <a:rPr lang="en-US" dirty="0" smtClean="0"/>
              <a:t>Emulate current attack trends</a:t>
            </a:r>
          </a:p>
          <a:p>
            <a:r>
              <a:rPr lang="en-US" dirty="0" smtClean="0"/>
              <a:t>Target discovered weak areas</a:t>
            </a:r>
          </a:p>
          <a:p>
            <a:r>
              <a:rPr lang="en-US" dirty="0" smtClean="0"/>
              <a:t>Target specific groups or departments</a:t>
            </a:r>
            <a:endParaRPr lang="en-US" dirty="0"/>
          </a:p>
        </p:txBody>
      </p:sp>
    </p:spTree>
    <p:extLst>
      <p:ext uri="{BB962C8B-B14F-4D97-AF65-F5344CB8AC3E}">
        <p14:creationId xmlns:p14="http://schemas.microsoft.com/office/powerpoint/2010/main" val="1538562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It up to 11</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2234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Metric Tracking</a:t>
            </a:r>
            <a:endParaRPr lang="en-US" dirty="0"/>
          </a:p>
        </p:txBody>
      </p:sp>
      <p:sp>
        <p:nvSpPr>
          <p:cNvPr id="3" name="Content Placeholder 2"/>
          <p:cNvSpPr>
            <a:spLocks noGrp="1"/>
          </p:cNvSpPr>
          <p:nvPr>
            <p:ph idx="1"/>
          </p:nvPr>
        </p:nvSpPr>
        <p:spPr/>
        <p:txBody>
          <a:bodyPr/>
          <a:lstStyle/>
          <a:p>
            <a:r>
              <a:rPr lang="en-US" dirty="0" smtClean="0"/>
              <a:t>Phishing type</a:t>
            </a:r>
          </a:p>
          <a:p>
            <a:r>
              <a:rPr lang="en-US" dirty="0" smtClean="0"/>
              <a:t>Payload type</a:t>
            </a:r>
          </a:p>
          <a:p>
            <a:r>
              <a:rPr lang="en-US" dirty="0" smtClean="0"/>
              <a:t>Time since awareness training</a:t>
            </a:r>
            <a:endParaRPr lang="en-US" dirty="0"/>
          </a:p>
        </p:txBody>
      </p:sp>
    </p:spTree>
    <p:extLst>
      <p:ext uri="{BB962C8B-B14F-4D97-AF65-F5344CB8AC3E}">
        <p14:creationId xmlns:p14="http://schemas.microsoft.com/office/powerpoint/2010/main" val="1327136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Built Into the Payload</a:t>
            </a:r>
            <a:endParaRPr lang="en-US" dirty="0"/>
          </a:p>
        </p:txBody>
      </p:sp>
      <p:sp>
        <p:nvSpPr>
          <p:cNvPr id="3" name="Content Placeholder 2"/>
          <p:cNvSpPr>
            <a:spLocks noGrp="1"/>
          </p:cNvSpPr>
          <p:nvPr>
            <p:ph idx="1"/>
          </p:nvPr>
        </p:nvSpPr>
        <p:spPr/>
        <p:txBody>
          <a:bodyPr/>
          <a:lstStyle/>
          <a:p>
            <a:r>
              <a:rPr lang="en-US" dirty="0" smtClean="0"/>
              <a:t>Immediate correction</a:t>
            </a:r>
          </a:p>
          <a:p>
            <a:r>
              <a:rPr lang="en-US" dirty="0" smtClean="0"/>
              <a:t>Continuous training</a:t>
            </a:r>
          </a:p>
          <a:p>
            <a:r>
              <a:rPr lang="en-US" dirty="0" smtClean="0"/>
              <a:t>Targeted training</a:t>
            </a:r>
            <a:endParaRPr lang="en-US" dirty="0"/>
          </a:p>
        </p:txBody>
      </p:sp>
    </p:spTree>
    <p:extLst>
      <p:ext uri="{BB962C8B-B14F-4D97-AF65-F5344CB8AC3E}">
        <p14:creationId xmlns:p14="http://schemas.microsoft.com/office/powerpoint/2010/main" val="144493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 Chat?!</a:t>
            </a:r>
            <a:endParaRPr lang="en-US" dirty="0"/>
          </a:p>
        </p:txBody>
      </p:sp>
      <p:sp>
        <p:nvSpPr>
          <p:cNvPr id="3" name="Content Placeholder 2"/>
          <p:cNvSpPr>
            <a:spLocks noGrp="1"/>
          </p:cNvSpPr>
          <p:nvPr>
            <p:ph idx="1"/>
          </p:nvPr>
        </p:nvSpPr>
        <p:spPr/>
        <p:txBody>
          <a:bodyPr/>
          <a:lstStyle/>
          <a:p>
            <a:r>
              <a:rPr lang="en-US" dirty="0" smtClean="0"/>
              <a:t>Expand testing scope</a:t>
            </a:r>
          </a:p>
          <a:p>
            <a:pPr lvl="1"/>
            <a:r>
              <a:rPr lang="en-US" dirty="0" smtClean="0"/>
              <a:t>Slack</a:t>
            </a:r>
          </a:p>
          <a:p>
            <a:pPr lvl="1"/>
            <a:r>
              <a:rPr lang="en-US" dirty="0" err="1" smtClean="0"/>
              <a:t>Hipchat</a:t>
            </a:r>
            <a:endParaRPr lang="en-US" dirty="0" smtClean="0"/>
          </a:p>
          <a:p>
            <a:pPr lvl="1"/>
            <a:r>
              <a:rPr lang="en-US" dirty="0" smtClean="0"/>
              <a:t>Discord</a:t>
            </a:r>
          </a:p>
          <a:p>
            <a:pPr lvl="1"/>
            <a:r>
              <a:rPr lang="en-US" dirty="0" smtClean="0"/>
              <a:t>Out of band communications?!</a:t>
            </a:r>
            <a:endParaRPr lang="en-US" dirty="0"/>
          </a:p>
        </p:txBody>
      </p:sp>
    </p:spTree>
    <p:extLst>
      <p:ext uri="{BB962C8B-B14F-4D97-AF65-F5344CB8AC3E}">
        <p14:creationId xmlns:p14="http://schemas.microsoft.com/office/powerpoint/2010/main" val="35751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We’re Just Getting Crazy</a:t>
            </a:r>
            <a:endParaRPr lang="en-US" dirty="0"/>
          </a:p>
        </p:txBody>
      </p:sp>
      <p:sp>
        <p:nvSpPr>
          <p:cNvPr id="3" name="Content Placeholder 2"/>
          <p:cNvSpPr>
            <a:spLocks noGrp="1"/>
          </p:cNvSpPr>
          <p:nvPr>
            <p:ph idx="1"/>
          </p:nvPr>
        </p:nvSpPr>
        <p:spPr/>
        <p:txBody>
          <a:bodyPr/>
          <a:lstStyle/>
          <a:p>
            <a:r>
              <a:rPr lang="en-US" dirty="0" smtClean="0"/>
              <a:t>Less traditional phishing channels</a:t>
            </a:r>
          </a:p>
          <a:p>
            <a:pPr lvl="1"/>
            <a:r>
              <a:rPr lang="en-US" dirty="0" smtClean="0"/>
              <a:t>Wikis</a:t>
            </a:r>
          </a:p>
          <a:p>
            <a:pPr lvl="1"/>
            <a:r>
              <a:rPr lang="en-US" dirty="0" smtClean="0"/>
              <a:t>Jenkins</a:t>
            </a:r>
          </a:p>
          <a:p>
            <a:pPr lvl="1"/>
            <a:r>
              <a:rPr lang="en-US" dirty="0" smtClean="0"/>
              <a:t>Ticket and task tracking</a:t>
            </a:r>
          </a:p>
          <a:p>
            <a:r>
              <a:rPr lang="en-US" dirty="0" smtClean="0"/>
              <a:t>Only for extremely mature environments</a:t>
            </a:r>
            <a:endParaRPr lang="en-US" dirty="0"/>
          </a:p>
        </p:txBody>
      </p:sp>
    </p:spTree>
    <p:extLst>
      <p:ext uri="{BB962C8B-B14F-4D97-AF65-F5344CB8AC3E}">
        <p14:creationId xmlns:p14="http://schemas.microsoft.com/office/powerpoint/2010/main" val="935702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853960"/>
            <a:ext cx="7886700" cy="2852737"/>
          </a:xfrm>
        </p:spPr>
        <p:txBody>
          <a:bodyPr/>
          <a:lstStyle/>
          <a:p>
            <a:pPr algn="ctr"/>
            <a:r>
              <a:rPr lang="en-US" dirty="0" smtClean="0"/>
              <a:t>Thank you!</a:t>
            </a:r>
            <a:endParaRPr lang="en-US" dirty="0"/>
          </a:p>
        </p:txBody>
      </p:sp>
      <p:sp>
        <p:nvSpPr>
          <p:cNvPr id="3" name="Text Placeholder 2"/>
          <p:cNvSpPr>
            <a:spLocks noGrp="1"/>
          </p:cNvSpPr>
          <p:nvPr>
            <p:ph type="body" idx="1"/>
          </p:nvPr>
        </p:nvSpPr>
        <p:spPr>
          <a:xfrm>
            <a:off x="623888" y="3733685"/>
            <a:ext cx="7886700" cy="1500187"/>
          </a:xfrm>
        </p:spPr>
        <p:txBody>
          <a:bodyPr/>
          <a:lstStyle/>
          <a:p>
            <a:pPr algn="ctr"/>
            <a:r>
              <a:rPr lang="en-US" dirty="0" smtClean="0"/>
              <a:t>Derek Rook</a:t>
            </a:r>
          </a:p>
          <a:p>
            <a:pPr algn="ctr"/>
            <a:r>
              <a:rPr lang="en-US" dirty="0" smtClean="0"/>
              <a:t>@_r00k_</a:t>
            </a:r>
          </a:p>
          <a:p>
            <a:pPr algn="ctr"/>
            <a:r>
              <a:rPr lang="en-US" dirty="0" smtClean="0"/>
              <a:t>derek@r00k.net</a:t>
            </a:r>
            <a:endParaRPr lang="en-US" dirty="0"/>
          </a:p>
        </p:txBody>
      </p:sp>
    </p:spTree>
    <p:extLst>
      <p:ext uri="{BB962C8B-B14F-4D97-AF65-F5344CB8AC3E}">
        <p14:creationId xmlns:p14="http://schemas.microsoft.com/office/powerpoint/2010/main" val="1576613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122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45" y="375401"/>
            <a:ext cx="8106310" cy="1325563"/>
          </a:xfrm>
        </p:spPr>
        <p:txBody>
          <a:bodyPr>
            <a:normAutofit/>
          </a:bodyPr>
          <a:lstStyle/>
          <a:p>
            <a:r>
              <a:rPr lang="en-US" sz="2800" dirty="0" smtClean="0"/>
              <a:t>SANS Security Awareness Roadmap</a:t>
            </a:r>
            <a:endParaRPr lang="en-US" sz="2800" dirty="0"/>
          </a:p>
        </p:txBody>
      </p:sp>
      <p:sp>
        <p:nvSpPr>
          <p:cNvPr id="3" name="Content Placeholder 2"/>
          <p:cNvSpPr>
            <a:spLocks noGrp="1"/>
          </p:cNvSpPr>
          <p:nvPr>
            <p:ph idx="1"/>
          </p:nvPr>
        </p:nvSpPr>
        <p:spPr/>
        <p:txBody>
          <a:bodyPr>
            <a:normAutofit/>
          </a:bodyPr>
          <a:lstStyle/>
          <a:p>
            <a:r>
              <a:rPr lang="en-US" sz="3600" dirty="0" smtClean="0"/>
              <a:t>Developed by SANS and awareness professionals</a:t>
            </a:r>
          </a:p>
          <a:p>
            <a:r>
              <a:rPr lang="en-US" sz="3600" dirty="0" smtClean="0"/>
              <a:t>Measures security awareness maturity</a:t>
            </a:r>
          </a:p>
          <a:p>
            <a:r>
              <a:rPr lang="en-US" sz="3600" dirty="0"/>
              <a:t>S</a:t>
            </a:r>
            <a:r>
              <a:rPr lang="en-US" sz="3600" dirty="0" smtClean="0"/>
              <a:t>trategic goals for achieving each level</a:t>
            </a:r>
          </a:p>
        </p:txBody>
      </p:sp>
    </p:spTree>
    <p:extLst>
      <p:ext uri="{BB962C8B-B14F-4D97-AF65-F5344CB8AC3E}">
        <p14:creationId xmlns:p14="http://schemas.microsoft.com/office/powerpoint/2010/main" val="2047083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Level 2 - 4</a:t>
            </a:r>
            <a:endParaRPr lang="en-US" sz="2800" dirty="0"/>
          </a:p>
        </p:txBody>
      </p:sp>
      <p:sp>
        <p:nvSpPr>
          <p:cNvPr id="3" name="Content Placeholder 2"/>
          <p:cNvSpPr>
            <a:spLocks noGrp="1"/>
          </p:cNvSpPr>
          <p:nvPr>
            <p:ph idx="1"/>
          </p:nvPr>
        </p:nvSpPr>
        <p:spPr/>
        <p:txBody>
          <a:bodyPr>
            <a:normAutofit/>
          </a:bodyPr>
          <a:lstStyle/>
          <a:p>
            <a:pPr lvl="1"/>
            <a:endParaRPr lang="en-US" sz="3200" dirty="0"/>
          </a:p>
        </p:txBody>
      </p:sp>
      <p:sp>
        <p:nvSpPr>
          <p:cNvPr id="4" name="Rectangle 3"/>
          <p:cNvSpPr/>
          <p:nvPr/>
        </p:nvSpPr>
        <p:spPr>
          <a:xfrm>
            <a:off x="265043" y="1987825"/>
            <a:ext cx="2676940" cy="17890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138" y="1956571"/>
            <a:ext cx="1510748" cy="584775"/>
          </a:xfrm>
          <a:prstGeom prst="rect">
            <a:avLst/>
          </a:prstGeom>
          <a:noFill/>
        </p:spPr>
        <p:txBody>
          <a:bodyPr wrap="square" rtlCol="0">
            <a:spAutoFit/>
          </a:bodyPr>
          <a:lstStyle/>
          <a:p>
            <a:r>
              <a:rPr lang="en-US" sz="3200" dirty="0" smtClean="0">
                <a:solidFill>
                  <a:schemeClr val="bg2"/>
                </a:solidFill>
              </a:rPr>
              <a:t>Level 2</a:t>
            </a:r>
            <a:endParaRPr lang="en-US" sz="3200" dirty="0">
              <a:solidFill>
                <a:schemeClr val="bg2"/>
              </a:solidFill>
            </a:endParaRPr>
          </a:p>
        </p:txBody>
      </p:sp>
      <p:sp>
        <p:nvSpPr>
          <p:cNvPr id="6" name="TextBox 5"/>
          <p:cNvSpPr txBox="1"/>
          <p:nvPr/>
        </p:nvSpPr>
        <p:spPr>
          <a:xfrm>
            <a:off x="530086" y="2572600"/>
            <a:ext cx="2146853" cy="1077218"/>
          </a:xfrm>
          <a:prstGeom prst="rect">
            <a:avLst/>
          </a:prstGeom>
          <a:noFill/>
        </p:spPr>
        <p:txBody>
          <a:bodyPr wrap="square" rtlCol="0">
            <a:spAutoFit/>
          </a:bodyPr>
          <a:lstStyle/>
          <a:p>
            <a:pPr algn="ctr"/>
            <a:r>
              <a:rPr lang="en-US" sz="3200" dirty="0" smtClean="0">
                <a:solidFill>
                  <a:schemeClr val="bg2"/>
                </a:solidFill>
              </a:rPr>
              <a:t>Compliance Driven</a:t>
            </a:r>
            <a:endParaRPr lang="en-US" sz="3200" dirty="0">
              <a:solidFill>
                <a:schemeClr val="bg2"/>
              </a:solidFill>
            </a:endParaRPr>
          </a:p>
        </p:txBody>
      </p:sp>
      <p:sp>
        <p:nvSpPr>
          <p:cNvPr id="7" name="Rectangle 6"/>
          <p:cNvSpPr/>
          <p:nvPr/>
        </p:nvSpPr>
        <p:spPr>
          <a:xfrm>
            <a:off x="3207026" y="2882347"/>
            <a:ext cx="2676940" cy="17890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90121" y="2851093"/>
            <a:ext cx="1510748" cy="584775"/>
          </a:xfrm>
          <a:prstGeom prst="rect">
            <a:avLst/>
          </a:prstGeom>
          <a:noFill/>
        </p:spPr>
        <p:txBody>
          <a:bodyPr wrap="square" rtlCol="0">
            <a:spAutoFit/>
          </a:bodyPr>
          <a:lstStyle/>
          <a:p>
            <a:r>
              <a:rPr lang="en-US" sz="3200" dirty="0" smtClean="0">
                <a:solidFill>
                  <a:schemeClr val="bg2"/>
                </a:solidFill>
              </a:rPr>
              <a:t>Level 3</a:t>
            </a:r>
            <a:endParaRPr lang="en-US" sz="3200" dirty="0">
              <a:solidFill>
                <a:schemeClr val="bg2"/>
              </a:solidFill>
            </a:endParaRPr>
          </a:p>
        </p:txBody>
      </p:sp>
      <p:sp>
        <p:nvSpPr>
          <p:cNvPr id="9" name="TextBox 8"/>
          <p:cNvSpPr txBox="1"/>
          <p:nvPr/>
        </p:nvSpPr>
        <p:spPr>
          <a:xfrm>
            <a:off x="3472069" y="3467122"/>
            <a:ext cx="2146853" cy="584775"/>
          </a:xfrm>
          <a:prstGeom prst="rect">
            <a:avLst/>
          </a:prstGeom>
          <a:noFill/>
        </p:spPr>
        <p:txBody>
          <a:bodyPr wrap="square" rtlCol="0">
            <a:spAutoFit/>
          </a:bodyPr>
          <a:lstStyle/>
          <a:p>
            <a:pPr algn="ctr"/>
            <a:r>
              <a:rPr lang="en-US" sz="3200" dirty="0" smtClean="0">
                <a:solidFill>
                  <a:schemeClr val="bg2"/>
                </a:solidFill>
              </a:rPr>
              <a:t>Proactive</a:t>
            </a:r>
            <a:endParaRPr lang="en-US" sz="3200" dirty="0">
              <a:solidFill>
                <a:schemeClr val="bg2"/>
              </a:solidFill>
            </a:endParaRPr>
          </a:p>
        </p:txBody>
      </p:sp>
      <p:sp>
        <p:nvSpPr>
          <p:cNvPr id="10" name="Rectangle 9"/>
          <p:cNvSpPr/>
          <p:nvPr/>
        </p:nvSpPr>
        <p:spPr>
          <a:xfrm>
            <a:off x="6103453" y="3776869"/>
            <a:ext cx="2676940" cy="17890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86548" y="3745615"/>
            <a:ext cx="1510748" cy="584775"/>
          </a:xfrm>
          <a:prstGeom prst="rect">
            <a:avLst/>
          </a:prstGeom>
          <a:noFill/>
        </p:spPr>
        <p:txBody>
          <a:bodyPr wrap="square" rtlCol="0">
            <a:spAutoFit/>
          </a:bodyPr>
          <a:lstStyle/>
          <a:p>
            <a:r>
              <a:rPr lang="en-US" sz="3200" dirty="0" smtClean="0">
                <a:solidFill>
                  <a:schemeClr val="bg2"/>
                </a:solidFill>
              </a:rPr>
              <a:t>Level 4</a:t>
            </a:r>
            <a:endParaRPr lang="en-US" sz="3200" dirty="0">
              <a:solidFill>
                <a:schemeClr val="bg2"/>
              </a:solidFill>
            </a:endParaRPr>
          </a:p>
        </p:txBody>
      </p:sp>
      <p:sp>
        <p:nvSpPr>
          <p:cNvPr id="12" name="TextBox 11"/>
          <p:cNvSpPr txBox="1"/>
          <p:nvPr/>
        </p:nvSpPr>
        <p:spPr>
          <a:xfrm>
            <a:off x="6366423" y="4379003"/>
            <a:ext cx="2146853" cy="1077218"/>
          </a:xfrm>
          <a:prstGeom prst="rect">
            <a:avLst/>
          </a:prstGeom>
          <a:noFill/>
        </p:spPr>
        <p:txBody>
          <a:bodyPr wrap="square" rtlCol="0">
            <a:spAutoFit/>
          </a:bodyPr>
          <a:lstStyle/>
          <a:p>
            <a:pPr algn="ctr"/>
            <a:r>
              <a:rPr lang="en-US" sz="3200" dirty="0" smtClean="0">
                <a:solidFill>
                  <a:schemeClr val="bg2"/>
                </a:solidFill>
              </a:rPr>
              <a:t>Long-term Lifecycle</a:t>
            </a:r>
            <a:endParaRPr lang="en-US" sz="3200" dirty="0">
              <a:solidFill>
                <a:schemeClr val="bg2"/>
              </a:solidFill>
            </a:endParaRPr>
          </a:p>
        </p:txBody>
      </p:sp>
      <p:cxnSp>
        <p:nvCxnSpPr>
          <p:cNvPr id="14" name="Elbow Connector 13"/>
          <p:cNvCxnSpPr>
            <a:stCxn id="4" idx="2"/>
          </p:cNvCxnSpPr>
          <p:nvPr/>
        </p:nvCxnSpPr>
        <p:spPr>
          <a:xfrm rot="16200000" flipH="1">
            <a:off x="2267755" y="3112626"/>
            <a:ext cx="275028" cy="160351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2"/>
          </p:cNvCxnSpPr>
          <p:nvPr/>
        </p:nvCxnSpPr>
        <p:spPr>
          <a:xfrm rot="16200000" flipH="1">
            <a:off x="5211417" y="4005469"/>
            <a:ext cx="271670" cy="160351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421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chemeClr val="tx2"/>
                                      </p:to>
                                    </p:animClr>
                                  </p:sub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chemeClr val="tx2"/>
                                      </p:to>
                                    </p:animClr>
                                  </p:sub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2"/>
                                      </p:to>
                                    </p:animClr>
                                  </p:sub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1"/>
                                      </p:to>
                                    </p:animClr>
                                  </p:sub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1"/>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Level 5</a:t>
            </a:r>
            <a:endParaRPr lang="en-US" sz="2800" dirty="0"/>
          </a:p>
        </p:txBody>
      </p:sp>
      <p:sp>
        <p:nvSpPr>
          <p:cNvPr id="3" name="Content Placeholder 2"/>
          <p:cNvSpPr>
            <a:spLocks noGrp="1"/>
          </p:cNvSpPr>
          <p:nvPr>
            <p:ph idx="1"/>
          </p:nvPr>
        </p:nvSpPr>
        <p:spPr/>
        <p:txBody>
          <a:bodyPr>
            <a:normAutofit/>
          </a:bodyPr>
          <a:lstStyle/>
          <a:p>
            <a:r>
              <a:rPr lang="en-US" sz="3600" dirty="0" smtClean="0"/>
              <a:t>Metrics driven program</a:t>
            </a:r>
          </a:p>
          <a:p>
            <a:r>
              <a:rPr lang="en-US" sz="3600" dirty="0" smtClean="0"/>
              <a:t>Continuous, iterative training</a:t>
            </a:r>
          </a:p>
          <a:p>
            <a:r>
              <a:rPr lang="en-US" sz="3600" dirty="0" smtClean="0"/>
              <a:t>Demonstrable impact to the business</a:t>
            </a:r>
          </a:p>
          <a:p>
            <a:endParaRPr lang="en-US" sz="3600" dirty="0" smtClean="0"/>
          </a:p>
        </p:txBody>
      </p:sp>
    </p:spTree>
    <p:extLst>
      <p:ext uri="{BB962C8B-B14F-4D97-AF65-F5344CB8AC3E}">
        <p14:creationId xmlns:p14="http://schemas.microsoft.com/office/powerpoint/2010/main" val="1748407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Our Journey</a:t>
            </a:r>
            <a:endParaRPr lang="en-US" sz="2800" dirty="0"/>
          </a:p>
        </p:txBody>
      </p:sp>
      <p:sp>
        <p:nvSpPr>
          <p:cNvPr id="3" name="Content Placeholder 2"/>
          <p:cNvSpPr>
            <a:spLocks noGrp="1"/>
          </p:cNvSpPr>
          <p:nvPr>
            <p:ph idx="1"/>
          </p:nvPr>
        </p:nvSpPr>
        <p:spPr/>
        <p:txBody>
          <a:bodyPr/>
          <a:lstStyle/>
          <a:p>
            <a:r>
              <a:rPr lang="en-US" sz="3600" dirty="0" smtClean="0"/>
              <a:t>Getting Buy-in</a:t>
            </a:r>
          </a:p>
          <a:p>
            <a:r>
              <a:rPr lang="en-US" sz="3600" dirty="0" smtClean="0"/>
              <a:t>Building a Phish</a:t>
            </a:r>
          </a:p>
          <a:p>
            <a:r>
              <a:rPr lang="en-US" sz="3600" dirty="0" smtClean="0"/>
              <a:t>Metrics Driven Campaigns</a:t>
            </a:r>
          </a:p>
          <a:p>
            <a:r>
              <a:rPr lang="en-US" dirty="0"/>
              <a:t>Turn It up to 11</a:t>
            </a:r>
          </a:p>
        </p:txBody>
      </p:sp>
    </p:spTree>
    <p:extLst>
      <p:ext uri="{BB962C8B-B14F-4D97-AF65-F5344CB8AC3E}">
        <p14:creationId xmlns:p14="http://schemas.microsoft.com/office/powerpoint/2010/main" val="1147023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Buy-in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565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Security Operational Overhead</a:t>
            </a:r>
            <a:endParaRPr lang="en-US" sz="2800" dirty="0"/>
          </a:p>
        </p:txBody>
      </p:sp>
      <p:sp>
        <p:nvSpPr>
          <p:cNvPr id="3" name="Content Placeholder 2"/>
          <p:cNvSpPr>
            <a:spLocks noGrp="1"/>
          </p:cNvSpPr>
          <p:nvPr>
            <p:ph idx="1"/>
          </p:nvPr>
        </p:nvSpPr>
        <p:spPr/>
        <p:txBody>
          <a:bodyPr>
            <a:normAutofit/>
          </a:bodyPr>
          <a:lstStyle/>
          <a:p>
            <a:r>
              <a:rPr lang="en-US" sz="3600" dirty="0"/>
              <a:t>Reduce risk of </a:t>
            </a:r>
            <a:r>
              <a:rPr lang="en-US" sz="3600" dirty="0" smtClean="0"/>
              <a:t>breach</a:t>
            </a:r>
          </a:p>
          <a:p>
            <a:r>
              <a:rPr lang="en-US" sz="3600" dirty="0" smtClean="0"/>
              <a:t>Automate or streamline</a:t>
            </a:r>
          </a:p>
          <a:p>
            <a:r>
              <a:rPr lang="en-US" sz="3600" dirty="0" smtClean="0"/>
              <a:t>Data driven testing increases efficiency</a:t>
            </a:r>
            <a:endParaRPr lang="en-US" sz="3600" dirty="0"/>
          </a:p>
        </p:txBody>
      </p:sp>
    </p:spTree>
    <p:extLst>
      <p:ext uri="{BB962C8B-B14F-4D97-AF65-F5344CB8AC3E}">
        <p14:creationId xmlns:p14="http://schemas.microsoft.com/office/powerpoint/2010/main" val="8427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r00k-4x3">
  <a:themeElements>
    <a:clrScheme name="Custom 1">
      <a:dk1>
        <a:srgbClr val="FEFFFE"/>
      </a:dk1>
      <a:lt1>
        <a:srgbClr val="000000"/>
      </a:lt1>
      <a:dk2>
        <a:srgbClr val="9EA4A9"/>
      </a:dk2>
      <a:lt2>
        <a:srgbClr val="000000"/>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00k-4x3" id="{797B84C5-C994-FD4B-9C6D-5D50A29F179E}" vid="{6245BF85-541D-724D-92D5-85A2A6E926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r00k-4x3</Template>
  <TotalTime>25312</TotalTime>
  <Words>694</Words>
  <Application>Microsoft Macintosh PowerPoint</Application>
  <PresentationFormat>On-screen Show (4:3)</PresentationFormat>
  <Paragraphs>142</Paragraphs>
  <Slides>26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r00k-4x3</vt:lpstr>
      <vt:lpstr>Teach an Org to Phish</vt:lpstr>
      <vt:lpstr>About Me</vt:lpstr>
      <vt:lpstr>Goals</vt:lpstr>
      <vt:lpstr>SANS Security Awareness Roadmap</vt:lpstr>
      <vt:lpstr>Level 2 - 4</vt:lpstr>
      <vt:lpstr>Level 5</vt:lpstr>
      <vt:lpstr>Our Journey</vt:lpstr>
      <vt:lpstr>Getting Buy-in</vt:lpstr>
      <vt:lpstr>Security Operational Overhead</vt:lpstr>
      <vt:lpstr>Users’ Trust</vt:lpstr>
      <vt:lpstr>Users’ Interest</vt:lpstr>
      <vt:lpstr>To Build a Phish</vt:lpstr>
      <vt:lpstr>Phishing is a Major Threat</vt:lpstr>
      <vt:lpstr>Obvious Phish is Obvious</vt:lpstr>
      <vt:lpstr>The Manual Phish</vt:lpstr>
      <vt:lpstr>Measuring Impact</vt:lpstr>
      <vt:lpstr>DIY Results Tracking</vt:lpstr>
      <vt:lpstr>Phishing Frameworks</vt:lpstr>
      <vt:lpstr>Phishing for Metrics</vt:lpstr>
      <vt:lpstr>Phishing for Improvement</vt:lpstr>
      <vt:lpstr>Turn It up to 11</vt:lpstr>
      <vt:lpstr>Advanced Metric Tracking</vt:lpstr>
      <vt:lpstr>Training Built Into the Payload</vt:lpstr>
      <vt:lpstr>Phishing Chat?!</vt:lpstr>
      <vt:lpstr>Now We’re Just Getting Crazy</vt:lpstr>
      <vt:lpstr>Thank you!</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an Org to Phish</dc:title>
  <dc:creator>Derek Rook</dc:creator>
  <cp:lastModifiedBy>Derek Rook</cp:lastModifiedBy>
  <cp:revision>56</cp:revision>
  <dcterms:created xsi:type="dcterms:W3CDTF">2017-06-02T01:46:49Z</dcterms:created>
  <dcterms:modified xsi:type="dcterms:W3CDTF">2017-07-03T00:45:07Z</dcterms:modified>
</cp:coreProperties>
</file>