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jpeg" ContentType="image/jpeg"/>
  <Override PartName="/ppt/media/image8.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11239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zh-TW" sz="1800" spc="-1" strike="noStrike">
                <a:solidFill>
                  <a:srgbClr val="000000"/>
                </a:solidFill>
                <a:latin typeface="Calibri"/>
              </a:rPr>
              <a:t>請按這裡移動投影片</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noAutofit/>
          </a:bodyPr>
          <a:p>
            <a:r>
              <a:rPr b="0" lang="zh-TW" sz="2000" spc="-1" strike="noStrike">
                <a:latin typeface="Arial"/>
              </a:rPr>
              <a:t>請按這裡編輯備註格式</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&lt;頁首&gt;</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&lt;日期/時間&gt;</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&lt;頁尾&gt;</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DF379D64-7711-413C-96C7-44283080772C}" type="slidenum">
              <a:rPr b="0" lang="en-US" sz="1400" spc="-1" strike="noStrike">
                <a:latin typeface="Times New Roman"/>
              </a:rPr>
              <a:t>&lt;編號&gt;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685800" y="1143000"/>
            <a:ext cx="5486040" cy="3085920"/>
          </a:xfrm>
          <a:prstGeom prst="rect">
            <a:avLst/>
          </a:prstGeom>
        </p:spPr>
      </p:sp>
      <p:sp>
        <p:nvSpPr>
          <p:cNvPr id="14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The author tried to do some analysis on the properties of the generated bundles with the aid of t-SNE embedding of latent representations, and they conclude three types of bundles will be generated.</a:t>
            </a:r>
            <a:endParaRPr b="0" lang="en-US" sz="2000" spc="-1" strike="noStrike">
              <a:latin typeface="Arial"/>
            </a:endParaRPr>
          </a:p>
          <a:p>
            <a:pPr marL="216000" indent="-216000">
              <a:lnSpc>
                <a:spcPct val="100000"/>
              </a:lnSpc>
            </a:pPr>
            <a:r>
              <a:rPr b="0" lang="en-US" sz="2000" spc="-1" strike="noStrike">
                <a:latin typeface="Arial"/>
              </a:rPr>
              <a:t>[1] All items in a bundle are similar.</a:t>
            </a:r>
            <a:endParaRPr b="0" lang="en-US" sz="2000" spc="-1" strike="noStrike">
              <a:latin typeface="Arial"/>
            </a:endParaRPr>
          </a:p>
          <a:p>
            <a:pPr marL="216000" indent="-216000">
              <a:lnSpc>
                <a:spcPct val="100000"/>
              </a:lnSpc>
            </a:pPr>
            <a:r>
              <a:rPr b="0" lang="en-US" sz="2000" spc="-1" strike="noStrike">
                <a:latin typeface="Arial"/>
              </a:rPr>
              <a:t>[2] Multiple series are collected in the same bundle.</a:t>
            </a:r>
            <a:endParaRPr b="0" lang="en-US" sz="2000" spc="-1" strike="noStrike">
              <a:latin typeface="Arial"/>
            </a:endParaRPr>
          </a:p>
          <a:p>
            <a:pPr marL="216000" indent="-216000">
              <a:lnSpc>
                <a:spcPct val="100000"/>
              </a:lnSpc>
            </a:pPr>
            <a:r>
              <a:rPr b="0" lang="en-US" sz="2000" spc="-1" strike="noStrike">
                <a:latin typeface="Arial"/>
              </a:rPr>
              <a:t>[3] Different games with similar types are collected in the same bundle.</a:t>
            </a:r>
            <a:endParaRPr b="0" lang="en-US" sz="2000" spc="-1" strike="noStrike">
              <a:latin typeface="Arial"/>
            </a:endParaRPr>
          </a:p>
        </p:txBody>
      </p:sp>
      <p:sp>
        <p:nvSpPr>
          <p:cNvPr id="14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20EDA0A-8201-4911-9354-727D109E8E24}" type="slidenum">
              <a:rPr b="0" lang="en-US" sz="1200" spc="-1" strike="noStrike">
                <a:latin typeface="Times New Roman"/>
              </a:rPr>
              <a:t>&lt;編號&gt;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685800" y="1143000"/>
            <a:ext cx="5486040" cy="3085920"/>
          </a:xfrm>
          <a:prstGeom prst="rect">
            <a:avLst/>
          </a:prstGeom>
        </p:spPr>
      </p:sp>
      <p:sp>
        <p:nvSpPr>
          <p:cNvPr id="15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[1] To support the effect of the proposed algorithm, the authors adopt AUC metric, and it is great. However, I think it may not be enough.</a:t>
            </a:r>
            <a:endParaRPr b="0" lang="en-US" sz="2000" spc="-1" strike="noStrike">
              <a:latin typeface="Arial"/>
            </a:endParaRPr>
          </a:p>
          <a:p>
            <a:pPr marL="216000" indent="-216000">
              <a:lnSpc>
                <a:spcPct val="100000"/>
              </a:lnSpc>
            </a:pPr>
            <a:r>
              <a:rPr b="0" lang="en-US" sz="2000" spc="-1" strike="noStrike">
                <a:latin typeface="Arial"/>
              </a:rPr>
              <a:t>       </a:t>
            </a:r>
            <a:r>
              <a:rPr b="0" lang="en-US" sz="2000" spc="-1" strike="noStrike">
                <a:latin typeface="Arial"/>
              </a:rPr>
              <a:t>(1.1) Only relying on one metric may have some bias, that why there are many criteria designed for every type of experiments.</a:t>
            </a:r>
            <a:endParaRPr b="0" lang="en-US" sz="2000" spc="-1" strike="noStrike">
              <a:latin typeface="Arial"/>
            </a:endParaRPr>
          </a:p>
          <a:p>
            <a:pPr marL="216000" indent="-216000">
              <a:lnSpc>
                <a:spcPct val="100000"/>
              </a:lnSpc>
            </a:pPr>
            <a:r>
              <a:rPr b="0" lang="en-US" sz="2000" spc="-1" strike="noStrike">
                <a:latin typeface="Arial"/>
              </a:rPr>
              <a:t>       </a:t>
            </a:r>
            <a:r>
              <a:rPr b="0" lang="en-US" sz="2000" spc="-1" strike="noStrike">
                <a:latin typeface="Arial"/>
              </a:rPr>
              <a:t>(1.2) From my perspective, introducing NDCG@5 or Precision@5 may be a good idea. (Considering the users may not buy too many steam games)</a:t>
            </a:r>
            <a:endParaRPr b="0" lang="en-US" sz="2000" spc="-1" strike="noStrike">
              <a:latin typeface="Arial"/>
            </a:endParaRPr>
          </a:p>
          <a:p>
            <a:pPr marL="216000" indent="-216000">
              <a:lnSpc>
                <a:spcPct val="100000"/>
              </a:lnSpc>
            </a:pPr>
            <a:r>
              <a:rPr b="0" lang="en-US" sz="2000" spc="-1" strike="noStrike">
                <a:latin typeface="Arial"/>
              </a:rPr>
              <a:t>[2] Some parameter settings are not clarified with enough background information.</a:t>
            </a:r>
            <a:endParaRPr b="0" lang="en-US" sz="2000" spc="-1" strike="noStrike">
              <a:latin typeface="Arial"/>
            </a:endParaRPr>
          </a:p>
          <a:p>
            <a:pPr marL="216000" indent="-216000">
              <a:lnSpc>
                <a:spcPct val="100000"/>
              </a:lnSpc>
            </a:pPr>
            <a:r>
              <a:rPr b="0" lang="en-US" sz="2000" spc="-1" strike="noStrike">
                <a:latin typeface="Arial"/>
              </a:rPr>
              <a:t>       </a:t>
            </a:r>
            <a:r>
              <a:rPr b="0" lang="en-US" sz="2000" spc="-1" strike="noStrike">
                <a:latin typeface="Arial"/>
              </a:rPr>
              <a:t>(</a:t>
            </a:r>
            <a:r>
              <a:rPr b="0" lang="en-US" sz="2000" spc="-1" strike="noStrike">
                <a:latin typeface="Arial"/>
                <a:ea typeface="等线"/>
              </a:rPr>
              <a:t>2.1) For instance, in the Personalized Bundle Generation part, the initial bundle size and the number of neighbors are confused. Readers may be hard to understand why initial size = 3, neighbors = 10 is the best hyperparameters for this method.</a:t>
            </a:r>
            <a:endParaRPr b="0" lang="en-US" sz="2000" spc="-1" strike="noStrike">
              <a:latin typeface="Arial"/>
            </a:endParaRPr>
          </a:p>
          <a:p>
            <a:pPr marL="216000" indent="-216000">
              <a:lnSpc>
                <a:spcPct val="100000"/>
              </a:lnSpc>
            </a:pPr>
            <a:r>
              <a:rPr b="0" lang="en-US" sz="2000" spc="-1" strike="noStrike">
                <a:latin typeface="Arial"/>
                <a:ea typeface="等线"/>
              </a:rPr>
              <a:t>[3] Most Machine Learning based scheme may have a cross-validation step, adding this to the work may be helpful.</a:t>
            </a:r>
            <a:endParaRPr b="0" lang="en-US" sz="2000" spc="-1" strike="noStrike">
              <a:latin typeface="Arial"/>
            </a:endParaRPr>
          </a:p>
          <a:p>
            <a:pPr marL="216000" indent="-216000">
              <a:lnSpc>
                <a:spcPct val="100000"/>
              </a:lnSpc>
            </a:pPr>
            <a:r>
              <a:rPr b="0" lang="en-US" sz="2000" spc="-1" strike="noStrike">
                <a:latin typeface="Arial"/>
                <a:ea typeface="等线"/>
              </a:rPr>
              <a:t>       </a:t>
            </a:r>
            <a:r>
              <a:rPr b="0" lang="en-US" sz="2000" spc="-1" strike="noStrike">
                <a:latin typeface="Arial"/>
                <a:ea typeface="等线"/>
              </a:rPr>
              <a:t>(3.1) This step is used in order to prove or find the best parameters for specific model.</a:t>
            </a:r>
            <a:endParaRPr b="0" lang="en-US" sz="2000" spc="-1" strike="noStrike">
              <a:latin typeface="Arial"/>
            </a:endParaRPr>
          </a:p>
          <a:p>
            <a:pPr marL="216000" indent="-216000">
              <a:lnSpc>
                <a:spcPct val="100000"/>
              </a:lnSpc>
            </a:pPr>
            <a:r>
              <a:rPr b="0" lang="en-US" sz="2000" spc="-1" strike="noStrike">
                <a:latin typeface="Arial"/>
                <a:ea typeface="等线"/>
              </a:rPr>
              <a:t>[4] The author only compared their work with BPR, which is proposed in 2009. And the authors have cited three related works which are published in 2014 and 2016, I guess the results could be more supporting if it can also be compared with the more recent works.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5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3AD2250-98AB-4029-A003-2AAD3E13521A}" type="slidenum">
              <a:rPr b="0" lang="en-US" sz="1200" spc="-1" strike="noStrike">
                <a:latin typeface="Times New Roman"/>
              </a:rPr>
              <a:t>&lt;編號&gt;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685800" y="1143000"/>
            <a:ext cx="5486040" cy="3085920"/>
          </a:xfrm>
          <a:prstGeom prst="rect">
            <a:avLst/>
          </a:prstGeom>
        </p:spPr>
      </p:sp>
      <p:sp>
        <p:nvSpPr>
          <p:cNvPr id="153"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[1] I learned a new concept in pre-processing stage from this paper. </a:t>
            </a:r>
            <a:endParaRPr b="0" lang="en-US" sz="2000" spc="-1" strike="noStrike">
              <a:latin typeface="Arial"/>
            </a:endParaRPr>
          </a:p>
          <a:p>
            <a:pPr marL="216000" indent="-216000">
              <a:lnSpc>
                <a:spcPct val="100000"/>
              </a:lnSpc>
            </a:pPr>
            <a:r>
              <a:rPr b="0" lang="en-US" sz="2000" spc="-1" strike="noStrike">
                <a:latin typeface="Arial"/>
              </a:rPr>
              <a:t>       </a:t>
            </a:r>
            <a:r>
              <a:rPr b="0" lang="en-US" sz="2000" spc="-1" strike="noStrike">
                <a:latin typeface="Arial"/>
              </a:rPr>
              <a:t>(1.1) I also do some studies that balancing the negative and positive items to the same degree can prevent the biased problem. Also, as the authors claimed, it can learn more information.</a:t>
            </a:r>
            <a:endParaRPr b="0" lang="en-US" sz="2000" spc="-1" strike="noStrike">
              <a:latin typeface="Arial"/>
            </a:endParaRPr>
          </a:p>
          <a:p>
            <a:pPr marL="216000" indent="-216000">
              <a:lnSpc>
                <a:spcPct val="100000"/>
              </a:lnSpc>
            </a:pPr>
            <a:r>
              <a:rPr b="0" lang="en-US" sz="2000" spc="-1" strike="noStrike">
                <a:latin typeface="Arial"/>
              </a:rPr>
              <a:t>       </a:t>
            </a:r>
            <a:r>
              <a:rPr b="0" lang="en-US" sz="2000" spc="-1" strike="noStrike">
                <a:latin typeface="Arial"/>
              </a:rPr>
              <a:t>(1.2) The cold start problem is also a good aspect to to evaluate the performance of recommender systems. Because there are always new items and new users in the real world. The good recommender system could be resistant to a variant of such problem.</a:t>
            </a:r>
            <a:endParaRPr b="0" lang="en-US" sz="2000" spc="-1" strike="noStrike">
              <a:latin typeface="Arial"/>
            </a:endParaRPr>
          </a:p>
          <a:p>
            <a:pPr marL="216000" indent="-216000">
              <a:lnSpc>
                <a:spcPct val="100000"/>
              </a:lnSpc>
            </a:pPr>
            <a:r>
              <a:rPr b="0" lang="en-US" sz="2000" spc="-1" strike="noStrike">
                <a:latin typeface="Arial"/>
              </a:rPr>
              <a:t>[2] For the authors of many papers, they often focus on a very hard problem and propose a complicated algorithms. In this paper, they start with a common real-world problem and solve it. The most interesting part is that their work can be used in the real-world, because the results outperform the current bundle. (As I stressed, the bundles may be fine-tuned already by the seller)</a:t>
            </a:r>
            <a:endParaRPr b="0" lang="en-US" sz="2000" spc="-1" strike="noStrike">
              <a:latin typeface="Arial"/>
            </a:endParaRPr>
          </a:p>
          <a:p>
            <a:pPr marL="216000" indent="-216000">
              <a:lnSpc>
                <a:spcPct val="100000"/>
              </a:lnSpc>
            </a:pPr>
            <a:r>
              <a:rPr b="0" lang="en-US" sz="2000" spc="-1" strike="noStrike">
                <a:latin typeface="Arial"/>
              </a:rPr>
              <a:t>[3] In this paper, the author did some analysis on what is contained in the generated bundles, I think "Explain what is learned" is as essential as a good performance.</a:t>
            </a:r>
            <a:endParaRPr b="0" lang="en-US" sz="2000" spc="-1" strike="noStrike">
              <a:latin typeface="Arial"/>
            </a:endParaRPr>
          </a:p>
        </p:txBody>
      </p:sp>
      <p:sp>
        <p:nvSpPr>
          <p:cNvPr id="15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686BF4A-1E94-45E7-BD5F-0A8BFF7C629E}" type="slidenum">
              <a:rPr b="0" lang="en-US" sz="1200" spc="-1" strike="noStrike">
                <a:latin typeface="Times New Roman"/>
              </a:rPr>
              <a:t>&lt;編號&gt;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685800" y="1143000"/>
            <a:ext cx="5486040" cy="3085920"/>
          </a:xfrm>
          <a:prstGeom prst="rect">
            <a:avLst/>
          </a:prstGeom>
        </p:spPr>
      </p:sp>
      <p:sp>
        <p:nvSpPr>
          <p:cNvPr id="123"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a:t>
            </a:r>
            <a:r>
              <a:rPr b="0" lang="en-US" sz="2000" spc="-1" strike="noStrike">
                <a:latin typeface="Arial"/>
                <a:ea typeface="等线"/>
              </a:rPr>
              <a:t>1] When shopping on Amazon, we can found Amazon always "bundle" commodities to customers. In this way, they can:</a:t>
            </a:r>
            <a:endParaRPr b="0" lang="en-US" sz="2000" spc="-1" strike="noStrike">
              <a:latin typeface="Arial"/>
            </a:endParaRPr>
          </a:p>
          <a:p>
            <a:pPr marL="216000" indent="-216000">
              <a:lnSpc>
                <a:spcPct val="100000"/>
              </a:lnSpc>
            </a:pPr>
            <a:r>
              <a:rPr b="0" lang="en-US" sz="2000" spc="-1" strike="noStrike">
                <a:latin typeface="Arial"/>
                <a:ea typeface="等线"/>
              </a:rPr>
              <a:t>     </a:t>
            </a:r>
            <a:r>
              <a:rPr b="0" lang="en-US" sz="2000" spc="-1" strike="noStrike">
                <a:latin typeface="Arial"/>
                <a:ea typeface="等线"/>
              </a:rPr>
              <a:t>(1.1) From the business perspective, it can drive sales revenue and lower the inventory level.</a:t>
            </a:r>
            <a:endParaRPr b="0" lang="en-US" sz="2000" spc="-1" strike="noStrike">
              <a:latin typeface="Arial"/>
            </a:endParaRPr>
          </a:p>
          <a:p>
            <a:pPr marL="216000" indent="-216000">
              <a:lnSpc>
                <a:spcPct val="100000"/>
              </a:lnSpc>
            </a:pPr>
            <a:r>
              <a:rPr b="0" lang="en-US" sz="2000" spc="-1" strike="noStrike">
                <a:latin typeface="Arial"/>
                <a:ea typeface="等线"/>
              </a:rPr>
              <a:t>     </a:t>
            </a:r>
            <a:r>
              <a:rPr b="0" lang="en-US" sz="2000" spc="-1" strike="noStrike">
                <a:latin typeface="Arial"/>
                <a:ea typeface="等线"/>
              </a:rPr>
              <a:t>(1.2) This research has a strong link to real-world problems, which has solid business potential behind.</a:t>
            </a:r>
            <a:endParaRPr b="0" lang="en-US" sz="2000" spc="-1" strike="noStrike">
              <a:latin typeface="Arial"/>
            </a:endParaRPr>
          </a:p>
          <a:p>
            <a:pPr marL="216000" indent="-216000">
              <a:lnSpc>
                <a:spcPct val="100000"/>
              </a:lnSpc>
            </a:pPr>
            <a:r>
              <a:rPr b="0" lang="en-US" sz="2000" spc="-1" strike="noStrike">
                <a:latin typeface="Arial"/>
                <a:ea typeface="等线"/>
              </a:rPr>
              <a:t>[2] Secondly, the algorithms in this paper is based on the BPR model we have learned in class. It is a chance to learn how it works in other problems.</a:t>
            </a:r>
            <a:endParaRPr b="0" lang="en-US" sz="2000" spc="-1" strike="noStrike">
              <a:latin typeface="Arial"/>
            </a:endParaRPr>
          </a:p>
          <a:p>
            <a:pPr marL="216000" indent="-216000">
              <a:lnSpc>
                <a:spcPct val="100000"/>
              </a:lnSpc>
            </a:pPr>
            <a:r>
              <a:rPr b="0" lang="en-US" sz="2000" spc="-1" strike="noStrike">
                <a:latin typeface="Arial"/>
                <a:ea typeface="等线"/>
              </a:rPr>
              <a:t>[3] I may think that the bundles are fine-tuned by the marketing team. So how can the authors improve in this field by information retrieval techniques?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2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E4B14B4-1899-413B-8570-8188F1204389}" type="slidenum">
              <a:rPr b="0" lang="en-US" sz="1200" spc="-1" strike="noStrike">
                <a:latin typeface="Times New Roman"/>
              </a:rPr>
              <a:t>&lt;編號&gt;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685800" y="1143000"/>
            <a:ext cx="5486040" cy="3085920"/>
          </a:xfrm>
          <a:prstGeom prst="rect">
            <a:avLst/>
          </a:prstGeom>
        </p:spPr>
      </p:sp>
      <p:sp>
        <p:nvSpPr>
          <p:cNvPr id="12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[1] The authors adopted a Steam video game dataset with only 25% items in the bundles, but much purchases (70%) are items in bundles.</a:t>
            </a:r>
            <a:endParaRPr b="0" lang="en-US" sz="2000" spc="-1" strike="noStrike">
              <a:latin typeface="Arial"/>
            </a:endParaRPr>
          </a:p>
          <a:p>
            <a:pPr marL="216000" indent="-216000">
              <a:lnSpc>
                <a:spcPct val="100000"/>
              </a:lnSpc>
            </a:pPr>
            <a:r>
              <a:rPr b="0" lang="en-US" sz="2000" spc="-1" strike="noStrike">
                <a:latin typeface="Arial"/>
              </a:rPr>
              <a:t>       </a:t>
            </a:r>
            <a:r>
              <a:rPr b="0" lang="en-US" sz="2000" spc="-1" strike="noStrike">
                <a:latin typeface="Arial"/>
              </a:rPr>
              <a:t>(1.1) There is a potential here that providing a better personalized bundle for users, if the steam provider hopes to drive revenue.</a:t>
            </a:r>
            <a:endParaRPr b="0" lang="en-US" sz="2000" spc="-1" strike="noStrike">
              <a:latin typeface="Arial"/>
            </a:endParaRPr>
          </a:p>
          <a:p>
            <a:pPr marL="216000" indent="-216000">
              <a:lnSpc>
                <a:spcPct val="100000"/>
              </a:lnSpc>
            </a:pPr>
            <a:r>
              <a:rPr b="0" lang="en-US" sz="2000" spc="-1" strike="noStrike">
                <a:latin typeface="Arial"/>
              </a:rPr>
              <a:t>[2] Firstly, the authors learn latent features between users and items by BPR.</a:t>
            </a:r>
            <a:endParaRPr b="0" lang="en-US" sz="2000" spc="-1" strike="noStrike">
              <a:latin typeface="Arial"/>
            </a:endParaRPr>
          </a:p>
          <a:p>
            <a:pPr marL="216000" indent="-216000">
              <a:lnSpc>
                <a:spcPct val="100000"/>
              </a:lnSpc>
            </a:pPr>
            <a:r>
              <a:rPr b="0" lang="en-US" sz="2000" spc="-1" strike="noStrike">
                <a:latin typeface="Arial"/>
              </a:rPr>
              <a:t>[3] Using a customized BPR model to generate bundle rankings by latent features.</a:t>
            </a:r>
            <a:endParaRPr b="0" lang="en-US" sz="2000" spc="-1" strike="noStrike">
              <a:latin typeface="Arial"/>
            </a:endParaRPr>
          </a:p>
          <a:p>
            <a:pPr marL="216000" indent="-216000">
              <a:lnSpc>
                <a:spcPct val="100000"/>
              </a:lnSpc>
            </a:pPr>
            <a:r>
              <a:rPr b="0" lang="en-US" sz="2000" spc="-1" strike="noStrike">
                <a:latin typeface="Arial"/>
              </a:rPr>
              <a:t>[4] A greedy based method to generate personalized bundles generation for every users.</a:t>
            </a:r>
            <a:endParaRPr b="0" lang="en-US" sz="2000" spc="-1" strike="noStrike">
              <a:latin typeface="Arial"/>
            </a:endParaRPr>
          </a:p>
        </p:txBody>
      </p:sp>
      <p:sp>
        <p:nvSpPr>
          <p:cNvPr id="12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9626896-36F1-40E7-82E6-EB094E9F0095}" type="slidenum">
              <a:rPr b="0" lang="en-US" sz="1200" spc="-1" strike="noStrike">
                <a:latin typeface="Times New Roman"/>
              </a:rPr>
              <a:t>&lt;編號&gt;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685800" y="1143000"/>
            <a:ext cx="5486040" cy="3085920"/>
          </a:xfrm>
          <a:prstGeom prst="rect">
            <a:avLst/>
          </a:prstGeom>
        </p:spPr>
      </p:sp>
      <p:sp>
        <p:nvSpPr>
          <p:cNvPr id="12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[1] Firstly, the authors introduce the Data Sampling problem, because the positive ratings of users are too sparse. So they equalize the distribution of negative and positive items to the same scale. The author claims that this would make model to learn richer notion of compatibility, not just predictions based on the distribution of negative/positive population.</a:t>
            </a:r>
            <a:endParaRPr b="0" lang="en-US" sz="2000" spc="-1" strike="noStrike">
              <a:latin typeface="Arial"/>
            </a:endParaRPr>
          </a:p>
          <a:p>
            <a:pPr marL="216000" indent="-216000">
              <a:lnSpc>
                <a:spcPct val="100000"/>
              </a:lnSpc>
            </a:pPr>
            <a:r>
              <a:rPr b="0" lang="en-US" sz="2000" spc="-1" strike="noStrike">
                <a:latin typeface="Arial"/>
              </a:rPr>
              <a:t>[2] The author adopts a BPROpt model as predictors for recommending items and bundles for users.</a:t>
            </a:r>
            <a:endParaRPr b="0" lang="en-US" sz="2000" spc="-1" strike="noStrike">
              <a:latin typeface="Arial"/>
            </a:endParaRPr>
          </a:p>
          <a:p>
            <a:pPr marL="216000" indent="-216000">
              <a:lnSpc>
                <a:spcPct val="100000"/>
              </a:lnSpc>
            </a:pPr>
            <a:r>
              <a:rPr b="0" lang="en-US" sz="2000" spc="-1" strike="noStrike">
                <a:latin typeface="Arial"/>
              </a:rPr>
              <a:t>[3] The sigmoid expression here is to represent the probability of the purchased item is more preferable than non-purchased one.</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3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60F938C-9AA0-4B7C-BBAB-FA3EDA8E6F79}" type="slidenum">
              <a:rPr b="0" lang="en-US" sz="1200" spc="-1" strike="noStrike">
                <a:latin typeface="Times New Roman"/>
              </a:rPr>
              <a:t>&lt;編號&gt;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685800" y="1143000"/>
            <a:ext cx="5486040" cy="3085920"/>
          </a:xfrm>
          <a:prstGeom prst="rect">
            <a:avLst/>
          </a:prstGeom>
        </p:spPr>
      </p:sp>
      <p:sp>
        <p:nvSpPr>
          <p:cNvPr id="13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[1] For the item based BPR, the authors set the estimator as x_ui and learned the Pu and Qi, which are k-dimensional latent parameter vectors for user u and item i.</a:t>
            </a:r>
            <a:endParaRPr b="0" lang="en-US" sz="2000" spc="-1" strike="noStrike">
              <a:latin typeface="Arial"/>
            </a:endParaRPr>
          </a:p>
          <a:p>
            <a:pPr marL="216000" indent="-216000">
              <a:lnSpc>
                <a:spcPct val="100000"/>
              </a:lnSpc>
            </a:pPr>
            <a:r>
              <a:rPr b="0" lang="en-US" sz="2000" spc="-1" strike="noStrike">
                <a:latin typeface="Arial"/>
              </a:rPr>
              <a:t>[2] The second part is the main contribution of authors: Bundle BPR.</a:t>
            </a:r>
            <a:endParaRPr b="0" lang="en-US" sz="2000" spc="-1" strike="noStrike">
              <a:latin typeface="Arial"/>
            </a:endParaRPr>
          </a:p>
          <a:p>
            <a:pPr marL="216000" indent="-216000">
              <a:lnSpc>
                <a:spcPct val="100000"/>
              </a:lnSpc>
            </a:pPr>
            <a:r>
              <a:rPr b="0" lang="en-US" sz="2000" spc="-1" strike="noStrike">
                <a:latin typeface="Arial"/>
              </a:rPr>
              <a:t>       </a:t>
            </a:r>
            <a:r>
              <a:rPr b="0" lang="en-US" sz="2000" spc="-1" strike="noStrike">
                <a:latin typeface="Arial"/>
              </a:rPr>
              <a:t>(2.1) The Bundle BPR estimator uses the latent parameters learned in Item BPR.</a:t>
            </a:r>
            <a:endParaRPr b="0" lang="en-US" sz="2000" spc="-1" strike="noStrike">
              <a:latin typeface="Arial"/>
            </a:endParaRPr>
          </a:p>
          <a:p>
            <a:pPr marL="216000" indent="-216000">
              <a:lnSpc>
                <a:spcPct val="100000"/>
              </a:lnSpc>
            </a:pPr>
            <a:r>
              <a:rPr b="0" lang="en-US" sz="2000" spc="-1" strike="noStrike">
                <a:latin typeface="Arial"/>
              </a:rPr>
              <a:t>       </a:t>
            </a:r>
            <a:r>
              <a:rPr b="0" lang="en-US" sz="2000" spc="-1" strike="noStrike">
                <a:latin typeface="Arial"/>
              </a:rPr>
              <a:t>(2.2) It also considers Bundle Correlations, which is a pair-wise Pearson Bundle Correlation in the bundle, represented by using item BPR latent features Q.</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3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AC94B7E-0CB6-456B-94D6-FB266C0E3F5A}" type="slidenum">
              <a:rPr b="0" lang="en-US" sz="1200" spc="-1" strike="noStrike">
                <a:latin typeface="Times New Roman"/>
              </a:rPr>
              <a:t>&lt;編號&gt;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685800" y="1143000"/>
            <a:ext cx="5486040" cy="3085920"/>
          </a:xfrm>
          <a:prstGeom prst="rect">
            <a:avLst/>
          </a:prstGeom>
        </p:spPr>
      </p:sp>
      <p:sp>
        <p:nvSpPr>
          <p:cNvPr id="13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Cold start happens when new users or items arrive in a recommendation system, or a old users or items with low feedbacks. If a recommendation</a:t>
            </a:r>
            <a:endParaRPr b="0" lang="en-US" sz="2000" spc="-1" strike="noStrike">
              <a:latin typeface="Arial"/>
            </a:endParaRPr>
          </a:p>
          <a:p>
            <a:pPr marL="216000" indent="-216000">
              <a:lnSpc>
                <a:spcPct val="100000"/>
              </a:lnSpc>
            </a:pPr>
            <a:r>
              <a:rPr b="0" lang="en-US" sz="2000" spc="-1" strike="noStrike">
                <a:latin typeface="Arial"/>
              </a:rPr>
              <a:t>[1] In this paper, the author define cold bundles to be the bundles containing at least one item which is not observed in any existing bundles in dataset.</a:t>
            </a:r>
            <a:endParaRPr b="0" lang="en-US" sz="2000" spc="-1" strike="noStrike">
              <a:latin typeface="Arial"/>
            </a:endParaRPr>
          </a:p>
          <a:p>
            <a:pPr marL="216000" indent="-216000">
              <a:lnSpc>
                <a:spcPct val="100000"/>
              </a:lnSpc>
            </a:pPr>
            <a:r>
              <a:rPr b="0" lang="en-US" sz="2000" spc="-1" strike="noStrike">
                <a:latin typeface="Arial"/>
              </a:rPr>
              <a:t>[2] And it uses the reduced size of item set as training data of cold bundles.</a:t>
            </a:r>
            <a:endParaRPr b="0" lang="en-US" sz="2000" spc="-1" strike="noStrike">
              <a:latin typeface="Arial"/>
            </a:endParaRPr>
          </a:p>
          <a:p>
            <a:pPr marL="216000" indent="-216000">
              <a:lnSpc>
                <a:spcPct val="100000"/>
              </a:lnSpc>
            </a:pPr>
            <a:r>
              <a:rPr b="0" lang="en-US" sz="2000" spc="-1" strike="noStrike">
                <a:latin typeface="Arial"/>
              </a:rPr>
              <a:t>[3] The experimental results show that the proposed algorithm can cope with this cold start recommender problem.</a:t>
            </a:r>
            <a:endParaRPr b="0" lang="en-US" sz="2000" spc="-1" strike="noStrike">
              <a:latin typeface="Arial"/>
            </a:endParaRPr>
          </a:p>
          <a:p>
            <a:pPr marL="216000" indent="-216000">
              <a:lnSpc>
                <a:spcPct val="100000"/>
              </a:lnSpc>
            </a:pPr>
            <a:r>
              <a:rPr b="0" lang="en-US" sz="2000" spc="-1" strike="noStrike">
                <a:latin typeface="Arial"/>
              </a:rPr>
              <a:t> </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3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1F7FC05-A115-41E3-82F1-4A1BA7E6534F}" type="slidenum">
              <a:rPr b="0" lang="en-US" sz="1200" spc="-1" strike="noStrike">
                <a:latin typeface="Times New Roman"/>
              </a:rPr>
              <a:t>&lt;編號&gt;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685800" y="1143000"/>
            <a:ext cx="5486040" cy="3085920"/>
          </a:xfrm>
          <a:prstGeom prst="rect">
            <a:avLst/>
          </a:prstGeom>
        </p:spPr>
      </p:sp>
      <p:sp>
        <p:nvSpPr>
          <p:cNvPr id="13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In this part, the author utilized the proposed Bundle based BPR to generate the personalized bundle for each user.</a:t>
            </a:r>
            <a:endParaRPr b="0" lang="en-US" sz="2000" spc="-1" strike="noStrike">
              <a:latin typeface="Arial"/>
            </a:endParaRPr>
          </a:p>
          <a:p>
            <a:pPr marL="216000" indent="-216000">
              <a:lnSpc>
                <a:spcPct val="100000"/>
              </a:lnSpc>
            </a:pPr>
            <a:r>
              <a:rPr b="0" lang="en-US" sz="2000" spc="-1" strike="noStrike">
                <a:latin typeface="Arial"/>
              </a:rPr>
              <a:t>[1] This is a Greedy based method selecting the best bundle with highest preference score for each user.</a:t>
            </a:r>
            <a:endParaRPr b="0" lang="en-US" sz="2000" spc="-1" strike="noStrike">
              <a:latin typeface="Arial"/>
            </a:endParaRPr>
          </a:p>
          <a:p>
            <a:pPr marL="216000" indent="-216000">
              <a:lnSpc>
                <a:spcPct val="100000"/>
              </a:lnSpc>
            </a:pPr>
            <a:r>
              <a:rPr b="0" lang="en-US" sz="2000" spc="-1" strike="noStrike">
                <a:latin typeface="Arial"/>
              </a:rPr>
              <a:t>[2] The method starts with a initial bundle and implement the add, delete or replace operations to the bundle set.</a:t>
            </a:r>
            <a:endParaRPr b="0" lang="en-US" sz="2000" spc="-1" strike="noStrike">
              <a:latin typeface="Arial"/>
            </a:endParaRPr>
          </a:p>
          <a:p>
            <a:pPr marL="216000" indent="-216000">
              <a:lnSpc>
                <a:spcPct val="100000"/>
              </a:lnSpc>
            </a:pPr>
            <a:r>
              <a:rPr b="0" lang="en-US" sz="2000" spc="-1" strike="noStrike">
                <a:latin typeface="Arial"/>
              </a:rPr>
              <a:t>And when the iterations are converged, it will provide the best bundle for each user.</a:t>
            </a:r>
            <a:endParaRPr b="0" lang="en-US" sz="2000" spc="-1" strike="noStrike">
              <a:latin typeface="Arial"/>
            </a:endParaRPr>
          </a:p>
          <a:p>
            <a:pPr marL="216000" indent="-216000">
              <a:lnSpc>
                <a:spcPct val="100000"/>
              </a:lnSpc>
            </a:pPr>
            <a:r>
              <a:rPr b="0" lang="en-US" sz="2000" spc="-1" strike="noStrike">
                <a:latin typeface="Arial"/>
              </a:rPr>
              <a:t>[3] To prevent generating a one-item bundle, the minimum bundle size shall be 2.</a:t>
            </a:r>
            <a:endParaRPr b="0" lang="en-US" sz="2000" spc="-1" strike="noStrike">
              <a:latin typeface="Arial"/>
            </a:endParaRPr>
          </a:p>
        </p:txBody>
      </p:sp>
      <p:sp>
        <p:nvSpPr>
          <p:cNvPr id="13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EEAA2B3-E2FF-4597-8E1A-CF46D6FA2B95}" type="slidenum">
              <a:rPr b="0" lang="en-US" sz="1200" spc="-1" strike="noStrike">
                <a:latin typeface="Times New Roman"/>
              </a:rPr>
              <a:t>&lt;編號&gt;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685800" y="1143000"/>
            <a:ext cx="5486040" cy="3085920"/>
          </a:xfrm>
          <a:prstGeom prst="rect">
            <a:avLst/>
          </a:prstGeom>
        </p:spPr>
      </p:sp>
      <p:sp>
        <p:nvSpPr>
          <p:cNvPr id="14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[1] The authors compare their proposed methods to the previous methods (including BPR and I-BPR). And they also split their methods to three types, they are originally proposed model, the proposed model with bundle size, and introduce the bundle correlation further.</a:t>
            </a:r>
            <a:endParaRPr b="0" lang="en-US" sz="2000" spc="-1" strike="noStrike">
              <a:latin typeface="Arial"/>
            </a:endParaRPr>
          </a:p>
          <a:p>
            <a:pPr marL="216000" indent="-216000">
              <a:lnSpc>
                <a:spcPct val="100000"/>
              </a:lnSpc>
            </a:pPr>
            <a:r>
              <a:rPr b="0" lang="en-US" sz="2000" spc="-1" strike="noStrike">
                <a:latin typeface="Arial"/>
              </a:rPr>
              <a:t>[2] The experimental results show that their method outperforms the previous methods in AUC metric, and the bundle size and bundle correlation are helpful for recommending bundles to users.</a:t>
            </a:r>
            <a:endParaRPr b="0" lang="en-US" sz="2000" spc="-1" strike="noStrike">
              <a:latin typeface="Arial"/>
            </a:endParaRPr>
          </a:p>
          <a:p>
            <a:pPr marL="216000" indent="-216000">
              <a:lnSpc>
                <a:spcPct val="100000"/>
              </a:lnSpc>
            </a:pPr>
            <a:r>
              <a:rPr b="0" lang="en-US" sz="2000" spc="-1" strike="noStrike">
                <a:latin typeface="Arial"/>
              </a:rPr>
              <a:t>[3] Furthermore, the authors also suggest that the bundle size and bundle correlation are helpful when solving the cold bundle problems.</a:t>
            </a:r>
            <a:endParaRPr b="0" lang="en-US" sz="2000" spc="-1" strike="noStrike">
              <a:latin typeface="Arial"/>
            </a:endParaRPr>
          </a:p>
        </p:txBody>
      </p:sp>
      <p:sp>
        <p:nvSpPr>
          <p:cNvPr id="14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0804C66-6CB2-4D7B-AABA-A2ECAD1CBCC9}" type="slidenum">
              <a:rPr b="0" lang="en-US" sz="1200" spc="-1" strike="noStrike">
                <a:latin typeface="Times New Roman"/>
              </a:rPr>
              <a:t>&lt;編號&gt;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685800" y="1143000"/>
            <a:ext cx="5486040" cy="3085920"/>
          </a:xfrm>
          <a:prstGeom prst="rect">
            <a:avLst/>
          </a:prstGeom>
        </p:spPr>
      </p:sp>
      <p:sp>
        <p:nvSpPr>
          <p:cNvPr id="14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[1] The author want to emphasize the benefits of incorporating "bundle correlation".</a:t>
            </a:r>
            <a:endParaRPr b="0" lang="en-US" sz="2000" spc="-1" strike="noStrike">
              <a:latin typeface="Arial"/>
            </a:endParaRPr>
          </a:p>
          <a:p>
            <a:pPr marL="216000" indent="-216000">
              <a:lnSpc>
                <a:spcPct val="100000"/>
              </a:lnSpc>
            </a:pPr>
            <a:r>
              <a:rPr b="0" lang="en-US" sz="2000" spc="-1" strike="noStrike">
                <a:latin typeface="Arial"/>
              </a:rPr>
              <a:t>[2] Bundles with higher correlations usually lead to higher preference scores, either in the original bundles in dataset or the generalized bundles based on the authors' work.</a:t>
            </a:r>
            <a:endParaRPr b="0" lang="en-US" sz="2000" spc="-1" strike="noStrike">
              <a:latin typeface="Arial"/>
            </a:endParaRPr>
          </a:p>
          <a:p>
            <a:pPr marL="216000" indent="-216000">
              <a:lnSpc>
                <a:spcPct val="100000"/>
              </a:lnSpc>
            </a:pPr>
            <a:r>
              <a:rPr b="0" lang="en-US" sz="2000" spc="-1" strike="noStrike">
                <a:latin typeface="Arial"/>
              </a:rPr>
              <a:t>[2] The authors also introduce the Aggregate Diversity metric, which is used to prove that their algorithm can access a diverse variety of recommended bundles.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4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71B2BBA-9EBA-44D0-BAD6-3EF3C3574DC8}" type="slidenum">
              <a:rPr b="0" lang="en-US" sz="1200" spc="-1" strike="noStrike">
                <a:latin typeface="Times New Roman"/>
              </a:rPr>
              <a:t>&lt;編號&gt;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B224F564-0BE0-4E1B-B095-68805ACC58FD}" type="datetime">
              <a:rPr b="0" lang="en-US" sz="1200" spc="-1" strike="noStrike">
                <a:solidFill>
                  <a:srgbClr val="8b8b8b"/>
                </a:solidFill>
                <a:latin typeface="Calibri"/>
              </a:rPr>
              <a:t>5/27/20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B636D31-A8C6-43F8-A146-C1E599194264}" type="slidenum">
              <a:rPr b="0" lang="en-US" sz="1200" spc="-1" strike="noStrike">
                <a:solidFill>
                  <a:srgbClr val="8b8b8b"/>
                </a:solidFill>
                <a:latin typeface="Calibri"/>
              </a:rPr>
              <a:t>&lt;編號&gt;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TW" sz="2800" spc="-1" strike="noStrike">
                <a:solidFill>
                  <a:srgbClr val="000000"/>
                </a:solidFill>
                <a:latin typeface="Calibri"/>
              </a:rPr>
              <a:t>請按這裡編輯大綱文字格式</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zh-TW" sz="2000" spc="-1" strike="noStrike">
                <a:solidFill>
                  <a:srgbClr val="000000"/>
                </a:solidFill>
                <a:latin typeface="Calibri"/>
              </a:rPr>
              <a:t>第二個大綱層次</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zh-TW" sz="1800" spc="-1" strike="noStrike">
                <a:solidFill>
                  <a:srgbClr val="000000"/>
                </a:solidFill>
                <a:latin typeface="Calibri"/>
              </a:rPr>
              <a:t>第三個大綱層次</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zh-TW" sz="1800" spc="-1" strike="noStrike">
                <a:solidFill>
                  <a:srgbClr val="000000"/>
                </a:solidFill>
                <a:latin typeface="Calibri"/>
              </a:rPr>
              <a:t>第四個大綱層次</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zh-TW" sz="2000" spc="-1" strike="noStrike">
                <a:solidFill>
                  <a:srgbClr val="000000"/>
                </a:solidFill>
                <a:latin typeface="Calibri"/>
              </a:rPr>
              <a:t>第五個大綱層次</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zh-TW" sz="2000" spc="-1" strike="noStrike">
                <a:solidFill>
                  <a:srgbClr val="000000"/>
                </a:solidFill>
                <a:latin typeface="Calibri"/>
              </a:rPr>
              <a:t>第六個大綱層次</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zh-TW" sz="2000" spc="-1" strike="noStrike">
                <a:solidFill>
                  <a:srgbClr val="000000"/>
                </a:solidFill>
                <a:latin typeface="Calibri"/>
              </a:rPr>
              <a:t>第七個大綱層次</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8ECA33BC-9D12-4F2D-8D8E-E3190F015A39}" type="datetime">
              <a:rPr b="0" lang="en-US" sz="1200" spc="-1" strike="noStrike">
                <a:solidFill>
                  <a:srgbClr val="8b8b8b"/>
                </a:solidFill>
                <a:latin typeface="Calibri"/>
              </a:rPr>
              <a:t>5/27/20</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1E53E92-0B46-4361-AC6D-CBE984A23F54}" type="slidenum">
              <a:rPr b="0" lang="en-US" sz="1200" spc="-1" strike="noStrike">
                <a:solidFill>
                  <a:srgbClr val="8b8b8b"/>
                </a:solidFill>
                <a:latin typeface="Calibri"/>
              </a:rPr>
              <a:t>&lt;編號&gt;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cseweb.ucsd.edu/~jmcauley/pdfs/sigir17.pdf" TargetMode="External"/><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512000" y="72000"/>
            <a:ext cx="9648000" cy="2304000"/>
          </a:xfrm>
          <a:prstGeom prst="rect">
            <a:avLst/>
          </a:prstGeom>
          <a:noFill/>
          <a:ln>
            <a:noFill/>
          </a:ln>
        </p:spPr>
        <p:txBody>
          <a:bodyPr anchor="b">
            <a:normAutofit/>
          </a:bodyPr>
          <a:p>
            <a:pPr algn="just">
              <a:lnSpc>
                <a:spcPct val="90000"/>
              </a:lnSpc>
            </a:pPr>
            <a:r>
              <a:rPr b="1" lang="en-US" sz="6000" spc="-1" strike="noStrike">
                <a:solidFill>
                  <a:srgbClr val="000000"/>
                </a:solidFill>
                <a:latin typeface="Calibri Light"/>
                <a:ea typeface="Calibri Light"/>
                <a:hlinkClick r:id="rId1"/>
              </a:rPr>
              <a:t>Generating and Personalizing Bundle Recommendations on Steam </a:t>
            </a:r>
            <a:endParaRPr b="0" lang="en-US" sz="6000" spc="-1" strike="noStrike">
              <a:solidFill>
                <a:srgbClr val="000000"/>
              </a:solidFill>
              <a:latin typeface="Calibri"/>
            </a:endParaRPr>
          </a:p>
        </p:txBody>
      </p:sp>
      <p:sp>
        <p:nvSpPr>
          <p:cNvPr id="89" name="TextShape 2"/>
          <p:cNvSpPr txBox="1"/>
          <p:nvPr/>
        </p:nvSpPr>
        <p:spPr>
          <a:xfrm>
            <a:off x="1523880" y="3602160"/>
            <a:ext cx="9143640" cy="1655280"/>
          </a:xfrm>
          <a:prstGeom prst="rect">
            <a:avLst/>
          </a:prstGeom>
          <a:noFill/>
          <a:ln>
            <a:noFill/>
          </a:ln>
        </p:spPr>
        <p:txBody>
          <a:bodyPr>
            <a:normAutofit/>
          </a:bodyPr>
          <a:p>
            <a:pPr>
              <a:lnSpc>
                <a:spcPct val="90000"/>
              </a:lnSpc>
              <a:spcBef>
                <a:spcPts val="1001"/>
              </a:spcBef>
            </a:pPr>
            <a:r>
              <a:rPr b="1" lang="en-US" sz="2400" spc="-1" strike="noStrike">
                <a:solidFill>
                  <a:srgbClr val="000000"/>
                </a:solidFill>
                <a:latin typeface="Calibri"/>
                <a:ea typeface="Calibri"/>
              </a:rPr>
              <a:t>Apurva Pathak, Kshitiz Gupta, Julian McAuley</a:t>
            </a:r>
            <a:br/>
            <a:r>
              <a:rPr b="1" lang="en-US" sz="2400" spc="-1" strike="noStrike">
                <a:solidFill>
                  <a:srgbClr val="000000"/>
                </a:solidFill>
                <a:latin typeface="Calibri"/>
                <a:ea typeface="Calibri"/>
              </a:rPr>
              <a:t>SIGIR 2017</a:t>
            </a:r>
            <a:endParaRPr b="0" lang="en-US" sz="2400" spc="-1" strike="noStrike">
              <a:latin typeface="Arial"/>
            </a:endParaRPr>
          </a:p>
        </p:txBody>
      </p:sp>
      <p:sp>
        <p:nvSpPr>
          <p:cNvPr id="90" name="CustomShape 3"/>
          <p:cNvSpPr/>
          <p:nvPr/>
        </p:nvSpPr>
        <p:spPr>
          <a:xfrm>
            <a:off x="1528560" y="5850360"/>
            <a:ext cx="6016680" cy="457560"/>
          </a:xfrm>
          <a:prstGeom prst="rect">
            <a:avLst/>
          </a:prstGeom>
          <a:noFill/>
          <a:ln>
            <a:noFill/>
          </a:ln>
        </p:spPr>
        <p:style>
          <a:lnRef idx="0"/>
          <a:fillRef idx="0"/>
          <a:effectRef idx="0"/>
          <a:fontRef idx="minor"/>
        </p:style>
        <p:txBody>
          <a:bodyPr>
            <a:spAutoFit/>
          </a:bodyPr>
          <a:p>
            <a:pPr>
              <a:lnSpc>
                <a:spcPct val="100000"/>
              </a:lnSpc>
            </a:pPr>
            <a:r>
              <a:rPr b="0" lang="en-US" sz="2400" spc="-1" strike="noStrike">
                <a:solidFill>
                  <a:srgbClr val="000000"/>
                </a:solidFill>
                <a:latin typeface="Calibri"/>
              </a:rPr>
              <a:t>CSCE 670 Paper Breakdown :: HUNG-YI CHEN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1526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ea typeface="Calibri Light"/>
              </a:rPr>
              <a:t>Interesting Experimental Results (3 / 3 slides)</a:t>
            </a:r>
            <a:endParaRPr b="0" lang="en-US" sz="4400" spc="-1" strike="noStrike">
              <a:solidFill>
                <a:srgbClr val="000000"/>
              </a:solidFill>
              <a:latin typeface="Calibri"/>
            </a:endParaRPr>
          </a:p>
        </p:txBody>
      </p:sp>
      <p:sp>
        <p:nvSpPr>
          <p:cNvPr id="116" name="TextShape 2"/>
          <p:cNvSpPr txBox="1"/>
          <p:nvPr/>
        </p:nvSpPr>
        <p:spPr>
          <a:xfrm>
            <a:off x="838080" y="4453200"/>
            <a:ext cx="10515240" cy="22766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Generated bundles can be catogorized to three types: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All items in a bundle are similar.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Multiple series are collected in a bundle.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Different games with similar types (genre) are collected in the same bundle.</a:t>
            </a:r>
            <a:endParaRPr b="0" lang="en-US" sz="2400" spc="-1" strike="noStrike">
              <a:solidFill>
                <a:srgbClr val="000000"/>
              </a:solidFill>
              <a:latin typeface="Calibri"/>
            </a:endParaRPr>
          </a:p>
        </p:txBody>
      </p:sp>
      <p:pic>
        <p:nvPicPr>
          <p:cNvPr id="117" name="Picture 7" descr="A close up of a map&#10;&#10;Description generated with high confidence"/>
          <p:cNvPicPr/>
          <p:nvPr/>
        </p:nvPicPr>
        <p:blipFill>
          <a:blip r:embed="rId1"/>
          <a:stretch/>
        </p:blipFill>
        <p:spPr>
          <a:xfrm>
            <a:off x="3042360" y="887760"/>
            <a:ext cx="4496760" cy="33710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ea typeface="Calibri Light"/>
              </a:rPr>
              <a:t>My Thoughts (1 / 2 slides)</a:t>
            </a:r>
            <a:br/>
            <a:r>
              <a:rPr b="0" lang="en-US" sz="2800" spc="-1" strike="noStrike">
                <a:solidFill>
                  <a:srgbClr val="000000"/>
                </a:solidFill>
                <a:latin typeface="Calibri"/>
                <a:ea typeface="Calibri Light"/>
              </a:rPr>
              <a:t>Limitations or Unclarified Parts</a:t>
            </a:r>
            <a:endParaRPr b="0" lang="en-US" sz="2800" spc="-1" strike="noStrike">
              <a:solidFill>
                <a:srgbClr val="000000"/>
              </a:solidFill>
              <a:latin typeface="Calibri"/>
            </a:endParaRPr>
          </a:p>
        </p:txBody>
      </p:sp>
      <p:sp>
        <p:nvSpPr>
          <p:cNvPr id="119" name="TextShape 2"/>
          <p:cNvSpPr txBox="1"/>
          <p:nvPr/>
        </p:nvSpPr>
        <p:spPr>
          <a:xfrm>
            <a:off x="838080" y="1825560"/>
            <a:ext cx="11104560" cy="48542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3000" spc="-1" strike="noStrike">
                <a:solidFill>
                  <a:srgbClr val="000000"/>
                </a:solidFill>
                <a:latin typeface="Calibri"/>
                <a:ea typeface="Calibri"/>
              </a:rPr>
              <a:t>Adopting AUC metric only is not enough, </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Introducing other criteria (NDCG@5, Precision@5) to be supporting facts.</a:t>
            </a:r>
            <a:endParaRPr b="0" lang="en-US" sz="2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3000" spc="-1" strike="noStrike">
                <a:solidFill>
                  <a:srgbClr val="000000"/>
                </a:solidFill>
                <a:latin typeface="Calibri"/>
                <a:ea typeface="Calibri"/>
              </a:rPr>
              <a:t>Some parameters setting are not clarified with enough background information. </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EX: initial bundle size = 3, neighbors k = 10 in the Personalized Bundle Generation.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000" spc="-1" strike="noStrike">
                <a:solidFill>
                  <a:srgbClr val="000000"/>
                </a:solidFill>
                <a:latin typeface="Calibri"/>
                <a:ea typeface="Calibri"/>
              </a:rPr>
              <a:t>Introducing </a:t>
            </a:r>
            <a:r>
              <a:rPr b="1" lang="en-US" sz="3000" spc="-1" strike="noStrike">
                <a:solidFill>
                  <a:srgbClr val="000000"/>
                </a:solidFill>
                <a:latin typeface="Calibri"/>
                <a:ea typeface="Calibri"/>
              </a:rPr>
              <a:t>Cross-Validation</a:t>
            </a:r>
            <a:r>
              <a:rPr b="0" lang="en-US" sz="3000" spc="-1" strike="noStrike">
                <a:solidFill>
                  <a:srgbClr val="000000"/>
                </a:solidFill>
                <a:latin typeface="Calibri"/>
                <a:ea typeface="Calibri"/>
              </a:rPr>
              <a:t> procedures would be helpful.</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Cross-Validation to prove or find the best hyperparameters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More comparisons with related works.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The authors have cited three related works, and it may be much better to compare with those methods.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ea typeface="Calibri Light"/>
              </a:rPr>
              <a:t>My Thoughts (2 / 2 slides)</a:t>
            </a:r>
            <a:br/>
            <a:r>
              <a:rPr b="0" lang="en-US" sz="2800" spc="-1" strike="noStrike">
                <a:solidFill>
                  <a:srgbClr val="000000"/>
                </a:solidFill>
                <a:latin typeface="Calibri Light"/>
                <a:ea typeface="Calibri Light"/>
              </a:rPr>
              <a:t>Benefits and What I can learn from?</a:t>
            </a:r>
            <a:endParaRPr b="0" lang="en-US" sz="2800" spc="-1" strike="noStrike">
              <a:solidFill>
                <a:srgbClr val="000000"/>
              </a:solidFill>
              <a:latin typeface="Calibri"/>
            </a:endParaRPr>
          </a:p>
        </p:txBody>
      </p:sp>
      <p:sp>
        <p:nvSpPr>
          <p:cNvPr id="12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3000" spc="-1" strike="noStrike">
                <a:solidFill>
                  <a:srgbClr val="000000"/>
                </a:solidFill>
                <a:latin typeface="Calibri"/>
                <a:ea typeface="Calibri"/>
              </a:rPr>
              <a:t>Learned pre-processing details and new IR concepts</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Tuning negative and positive items to the same degree of distribution.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Using the"Cold Start" cases to evaluate the performance of recommender system.</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000" spc="-1" strike="noStrike">
                <a:solidFill>
                  <a:srgbClr val="000000"/>
                </a:solidFill>
                <a:latin typeface="Calibri"/>
                <a:ea typeface="Calibri"/>
              </a:rPr>
              <a:t>A research with useful real-world applications.</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EX: boosting the shopping desires of customers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000" spc="-1" strike="noStrike">
                <a:solidFill>
                  <a:srgbClr val="000000"/>
                </a:solidFill>
                <a:latin typeface="Calibri"/>
                <a:ea typeface="Calibri"/>
              </a:rPr>
              <a:t>The analysis</a:t>
            </a:r>
            <a:r>
              <a:rPr b="1" lang="en-US" sz="3000" spc="-1" strike="noStrike">
                <a:solidFill>
                  <a:srgbClr val="000000"/>
                </a:solidFill>
                <a:latin typeface="Calibri"/>
                <a:ea typeface="Calibri"/>
              </a:rPr>
              <a:t> </a:t>
            </a:r>
            <a:r>
              <a:rPr b="0" lang="en-US" sz="3000" spc="-1" strike="noStrike">
                <a:solidFill>
                  <a:srgbClr val="000000"/>
                </a:solidFill>
                <a:latin typeface="Calibri"/>
                <a:ea typeface="Calibri"/>
              </a:rPr>
              <a:t>on the generated bundles.</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Explain what is "learned" is as critical as the great performance.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The authors analyzed and explained what is contained in the generated bundles.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ea typeface="Calibri Light"/>
              </a:rPr>
              <a:t>Motivation (1/ 2 slides) </a:t>
            </a:r>
            <a:br/>
            <a:r>
              <a:rPr b="0" lang="en-US" sz="2800" spc="-1" strike="noStrike">
                <a:solidFill>
                  <a:srgbClr val="000000"/>
                </a:solidFill>
                <a:latin typeface="Calibri Light"/>
                <a:ea typeface="Calibri Light"/>
              </a:rPr>
              <a:t>Why is this paper interesting? </a:t>
            </a:r>
            <a:endParaRPr b="0" lang="en-US" sz="2800" spc="-1" strike="noStrike">
              <a:solidFill>
                <a:srgbClr val="000000"/>
              </a:solidFill>
              <a:latin typeface="Calibri"/>
            </a:endParaRPr>
          </a:p>
        </p:txBody>
      </p:sp>
      <p:sp>
        <p:nvSpPr>
          <p:cNvPr id="9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3000" spc="-1" strike="noStrike">
                <a:solidFill>
                  <a:srgbClr val="000000"/>
                </a:solidFill>
                <a:latin typeface="Calibri"/>
                <a:ea typeface="Calibri"/>
              </a:rPr>
              <a:t>Recommendations for "bundle" items have some benefits.</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Driving sales revenue, lowering inventory level.</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A solution to real-world problems with solid business potential.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000" spc="-1" strike="noStrike">
                <a:solidFill>
                  <a:srgbClr val="000000"/>
                </a:solidFill>
                <a:latin typeface="Calibri"/>
                <a:ea typeface="Calibri"/>
              </a:rPr>
              <a:t>Recommending "bundle" items to users based on classic method.</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An improved BPR method is proposed in this paper.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000" spc="-1" strike="noStrike">
                <a:solidFill>
                  <a:srgbClr val="000000"/>
                </a:solidFill>
                <a:latin typeface="Calibri"/>
                <a:ea typeface="Calibri"/>
              </a:rPr>
              <a:t>Generating personalized bundles from existing items.</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Normally, existing packages are already fine-tuned by marketing team.</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How a generated bundles can </a:t>
            </a:r>
            <a:r>
              <a:rPr b="1" lang="en-US" sz="2400" spc="-1" strike="noStrike">
                <a:solidFill>
                  <a:srgbClr val="000000"/>
                </a:solidFill>
                <a:latin typeface="Calibri"/>
                <a:ea typeface="Calibri"/>
              </a:rPr>
              <a:t>outperform</a:t>
            </a:r>
            <a:r>
              <a:rPr b="0" lang="en-US" sz="2400" spc="-1" strike="noStrike">
                <a:solidFill>
                  <a:srgbClr val="000000"/>
                </a:solidFill>
                <a:latin typeface="Calibri"/>
                <a:ea typeface="Calibri"/>
              </a:rPr>
              <a:t> the existed ones?</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ea typeface="Calibri Light"/>
              </a:rPr>
              <a:t>Motivation (2 / 2 slides) </a:t>
            </a:r>
            <a:br/>
            <a:r>
              <a:rPr b="0" lang="en-US" sz="2800" spc="-1" strike="noStrike">
                <a:solidFill>
                  <a:srgbClr val="000000"/>
                </a:solidFill>
                <a:latin typeface="Calibri Light"/>
                <a:ea typeface="Calibri Light"/>
              </a:rPr>
              <a:t>What is the paper trying to do? </a:t>
            </a:r>
            <a:endParaRPr b="0" lang="en-US" sz="2800" spc="-1" strike="noStrike">
              <a:solidFill>
                <a:srgbClr val="000000"/>
              </a:solidFill>
              <a:latin typeface="Calibri"/>
            </a:endParaRPr>
          </a:p>
        </p:txBody>
      </p:sp>
      <p:sp>
        <p:nvSpPr>
          <p:cNvPr id="9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3000" spc="-1" strike="noStrike">
                <a:solidFill>
                  <a:srgbClr val="000000"/>
                </a:solidFill>
                <a:latin typeface="Calibri"/>
                <a:ea typeface="Calibri"/>
              </a:rPr>
              <a:t>A Steam video game dataset with:</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Few items (25%) are in bundle, but much purchases (70%) are items in bundles.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Modifying and Personalizing bundles for users is an aspect to drive revenue.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000" spc="-1" strike="noStrike">
                <a:solidFill>
                  <a:srgbClr val="000000"/>
                </a:solidFill>
                <a:latin typeface="Calibri"/>
                <a:ea typeface="Calibri"/>
              </a:rPr>
              <a:t>Trying to learn latent features for users and items by BPR.</a:t>
            </a:r>
            <a:endParaRPr b="0" lang="en-US" sz="3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3000" spc="-1" strike="noStrike">
                <a:solidFill>
                  <a:srgbClr val="000000"/>
                </a:solidFill>
                <a:latin typeface="Calibri"/>
                <a:ea typeface="Calibri"/>
              </a:rPr>
              <a:t>A customized BPR model to generate bundle rankings by latent features.</a:t>
            </a:r>
            <a:endParaRPr b="0" lang="en-US" sz="3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3000" spc="-1" strike="noStrike">
                <a:solidFill>
                  <a:srgbClr val="000000"/>
                </a:solidFill>
                <a:latin typeface="Calibri"/>
                <a:ea typeface="Calibri"/>
              </a:rPr>
              <a:t>A greedy based method is used for personalized bundles generation. </a:t>
            </a:r>
            <a:endParaRPr b="0" lang="en-US" sz="3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ea typeface="Calibri Light"/>
              </a:rPr>
              <a:t>Contributions (1 / 4 slides) </a:t>
            </a:r>
            <a:br/>
            <a:r>
              <a:rPr b="0" lang="en-US" sz="2800" spc="-1" strike="noStrike">
                <a:solidFill>
                  <a:srgbClr val="000000"/>
                </a:solidFill>
                <a:latin typeface="Calibri"/>
                <a:ea typeface="Calibri Light"/>
              </a:rPr>
              <a:t>Bundle Ranking – Data Sampling and Item BPR</a:t>
            </a:r>
            <a:endParaRPr b="0" lang="en-US" sz="2800" spc="-1" strike="noStrike">
              <a:solidFill>
                <a:srgbClr val="000000"/>
              </a:solidFill>
              <a:latin typeface="Calibri"/>
            </a:endParaRPr>
          </a:p>
        </p:txBody>
      </p:sp>
      <p:sp>
        <p:nvSpPr>
          <p:cNvPr id="96" name="TextShape 2"/>
          <p:cNvSpPr txBox="1"/>
          <p:nvPr/>
        </p:nvSpPr>
        <p:spPr>
          <a:xfrm>
            <a:off x="838080" y="1700640"/>
            <a:ext cx="10515240" cy="49791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1" lang="en-US" sz="3000" spc="-1" strike="noStrike">
                <a:solidFill>
                  <a:srgbClr val="000000"/>
                </a:solidFill>
                <a:latin typeface="Calibri"/>
                <a:ea typeface="Calibri"/>
              </a:rPr>
              <a:t>Data Sampling</a:t>
            </a:r>
            <a:r>
              <a:rPr b="0" lang="en-US" sz="3000" spc="-1" strike="noStrike">
                <a:solidFill>
                  <a:srgbClr val="000000"/>
                </a:solidFill>
                <a:latin typeface="Calibri"/>
                <a:ea typeface="Calibri"/>
              </a:rPr>
              <a:t>: </a:t>
            </a:r>
            <a:endParaRPr b="0" lang="en-US" sz="30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2400" spc="-1" strike="noStrike">
                <a:solidFill>
                  <a:srgbClr val="000000"/>
                </a:solidFill>
                <a:latin typeface="Calibri"/>
                <a:ea typeface="Calibri"/>
              </a:rPr>
              <a:t>to solve power-law problem by graph sampling algorithm, creating Item Data </a:t>
            </a:r>
            <a:r>
              <a:rPr b="0" i="1" lang="en-US" sz="2400" spc="-1" strike="noStrike">
                <a:solidFill>
                  <a:srgbClr val="000000"/>
                </a:solidFill>
                <a:latin typeface="Calibri"/>
                <a:ea typeface="Calibri"/>
              </a:rPr>
              <a:t>D</a:t>
            </a:r>
            <a:r>
              <a:rPr b="0" i="1" lang="en-US" sz="2400" spc="-1" strike="noStrike" baseline="-25000">
                <a:solidFill>
                  <a:srgbClr val="000000"/>
                </a:solidFill>
                <a:latin typeface="Calibri"/>
                <a:ea typeface="Calibri"/>
              </a:rPr>
              <a:t>Item</a:t>
            </a:r>
            <a:r>
              <a:rPr b="0" lang="en-US" sz="2400" spc="-1" strike="noStrike">
                <a:solidFill>
                  <a:srgbClr val="000000"/>
                </a:solidFill>
                <a:latin typeface="Calibri"/>
                <a:ea typeface="Calibri"/>
              </a:rPr>
              <a:t> and Bundle Data </a:t>
            </a:r>
            <a:r>
              <a:rPr b="0" i="1" lang="en-US" sz="2400" spc="-1" strike="noStrike">
                <a:solidFill>
                  <a:srgbClr val="000000"/>
                </a:solidFill>
                <a:latin typeface="Calibri"/>
                <a:ea typeface="Calibri"/>
              </a:rPr>
              <a:t>D</a:t>
            </a:r>
            <a:r>
              <a:rPr b="0" i="1" lang="en-US" sz="2400" spc="-1" strike="noStrike" baseline="-25000">
                <a:solidFill>
                  <a:srgbClr val="000000"/>
                </a:solidFill>
                <a:latin typeface="Calibri"/>
                <a:ea typeface="Calibri"/>
              </a:rPr>
              <a:t>Bundle</a:t>
            </a:r>
            <a:r>
              <a:rPr b="0" lang="en-US" sz="2400" spc="-1" strike="noStrike">
                <a:solidFill>
                  <a:srgbClr val="000000"/>
                </a:solidFill>
                <a:latin typeface="Calibri"/>
                <a:ea typeface="Calibri"/>
              </a:rPr>
              <a:t> .</a:t>
            </a:r>
            <a:endParaRPr b="0" lang="en-US" sz="2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en-US" sz="3000" spc="-1" strike="noStrike">
                <a:solidFill>
                  <a:srgbClr val="000000"/>
                </a:solidFill>
                <a:latin typeface="Calibri"/>
                <a:ea typeface="Calibri"/>
              </a:rPr>
              <a:t>Optimization Criterion: </a:t>
            </a:r>
            <a:endParaRPr b="0" lang="en-US" sz="30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2400" spc="-1" strike="noStrike">
                <a:solidFill>
                  <a:srgbClr val="000000"/>
                </a:solidFill>
                <a:latin typeface="Calibri"/>
                <a:ea typeface="Calibri"/>
              </a:rPr>
              <a:t>model the ranking by encoding the compatibility between a user and an item using </a:t>
            </a:r>
            <a:r>
              <a:rPr b="0" i="1" lang="en-US" sz="2400" spc="-1" strike="noStrike">
                <a:solidFill>
                  <a:srgbClr val="000000"/>
                </a:solidFill>
                <a:latin typeface="Calibri"/>
                <a:ea typeface="Calibri"/>
              </a:rPr>
              <a:t>BPTOpt</a:t>
            </a:r>
            <a:r>
              <a:rPr b="0" lang="en-US" sz="2400" spc="-1" strike="noStrike">
                <a:solidFill>
                  <a:srgbClr val="000000"/>
                </a:solidFill>
                <a:latin typeface="Calibri"/>
                <a:ea typeface="Calibri"/>
              </a:rPr>
              <a:t>.</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en-US" sz="3000" spc="-1" strike="noStrike">
                <a:solidFill>
                  <a:srgbClr val="000000"/>
                </a:solidFill>
                <a:latin typeface="Calibri"/>
                <a:ea typeface="Calibri"/>
              </a:rPr>
              <a:t>Optimization Criterion:</a:t>
            </a:r>
            <a:endParaRPr b="0" lang="en-US" sz="30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2400" spc="-1" strike="noStrike">
                <a:solidFill>
                  <a:srgbClr val="000000"/>
                </a:solidFill>
                <a:latin typeface="Calibri"/>
                <a:ea typeface="Calibri"/>
              </a:rPr>
              <a:t>the sigmoid expression represents the probability of purchased item is more preferable than non-purchased one.</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pic>
        <p:nvPicPr>
          <p:cNvPr id="97" name="Picture 8" descr="A close up of a logo&#10;&#10;Description generated with very high confidence"/>
          <p:cNvPicPr/>
          <p:nvPr/>
        </p:nvPicPr>
        <p:blipFill>
          <a:blip r:embed="rId1"/>
          <a:stretch/>
        </p:blipFill>
        <p:spPr>
          <a:xfrm>
            <a:off x="1533240" y="3865320"/>
            <a:ext cx="8053560" cy="11584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ea typeface="Calibri Light"/>
              </a:rPr>
              <a:t>Contributions (2 / 4 slides) </a:t>
            </a:r>
            <a:br/>
            <a:r>
              <a:rPr b="0" lang="en-US" sz="2800" spc="-1" strike="noStrike">
                <a:solidFill>
                  <a:srgbClr val="000000"/>
                </a:solidFill>
                <a:latin typeface="Calibri"/>
                <a:ea typeface="Calibri Light"/>
              </a:rPr>
              <a:t>Bundle Ranking – Bundle BPR</a:t>
            </a:r>
            <a:endParaRPr b="0" lang="en-US" sz="2800" spc="-1" strike="noStrike">
              <a:solidFill>
                <a:srgbClr val="000000"/>
              </a:solidFill>
              <a:latin typeface="Calibri"/>
            </a:endParaRPr>
          </a:p>
        </p:txBody>
      </p:sp>
      <p:sp>
        <p:nvSpPr>
          <p:cNvPr id="99" name="TextShape 2"/>
          <p:cNvSpPr txBox="1"/>
          <p:nvPr/>
        </p:nvSpPr>
        <p:spPr>
          <a:xfrm>
            <a:off x="838080" y="1825560"/>
            <a:ext cx="10515240" cy="47390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3000" spc="-1" strike="noStrike">
                <a:solidFill>
                  <a:srgbClr val="000000"/>
                </a:solidFill>
                <a:latin typeface="Calibri"/>
                <a:ea typeface="Calibri"/>
              </a:rPr>
              <a:t>Item BPR</a:t>
            </a:r>
            <a:r>
              <a:rPr b="0" lang="en-US" sz="3000" spc="-1" strike="noStrike">
                <a:solidFill>
                  <a:srgbClr val="000000"/>
                </a:solidFill>
                <a:latin typeface="Calibri"/>
                <a:ea typeface="Calibri"/>
              </a:rPr>
              <a:t>: based on matrix factorization, learned by </a:t>
            </a:r>
            <a:r>
              <a:rPr b="0" i="1" lang="en-US" sz="3000" spc="-1" strike="noStrike">
                <a:solidFill>
                  <a:srgbClr val="000000"/>
                </a:solidFill>
                <a:latin typeface="Calibri"/>
                <a:ea typeface="Calibri"/>
              </a:rPr>
              <a:t>BPROpt</a:t>
            </a:r>
            <a:r>
              <a:rPr b="0" lang="en-US" sz="3000" spc="-1" strike="noStrike">
                <a:solidFill>
                  <a:srgbClr val="000000"/>
                </a:solidFill>
                <a:latin typeface="Calibri"/>
                <a:ea typeface="Calibri"/>
              </a:rPr>
              <a:t> on D</a:t>
            </a:r>
            <a:r>
              <a:rPr b="0" lang="en-US" sz="3000" spc="-1" strike="noStrike" baseline="-25000">
                <a:solidFill>
                  <a:srgbClr val="000000"/>
                </a:solidFill>
                <a:latin typeface="Calibri"/>
                <a:ea typeface="Calibri"/>
              </a:rPr>
              <a:t>Item</a:t>
            </a:r>
            <a:r>
              <a:rPr b="0" lang="en-US" sz="3000" spc="-1" strike="noStrike">
                <a:solidFill>
                  <a:srgbClr val="000000"/>
                </a:solidFill>
                <a:latin typeface="Calibri"/>
                <a:ea typeface="Calibri"/>
              </a:rPr>
              <a:t>.</a:t>
            </a:r>
            <a:endParaRPr b="0" lang="en-US" sz="3000" spc="-1" strike="noStrike">
              <a:solidFill>
                <a:srgbClr val="000000"/>
              </a:solidFill>
              <a:latin typeface="Calibri"/>
            </a:endParaRPr>
          </a:p>
          <a:p>
            <a:pPr>
              <a:lnSpc>
                <a:spcPct val="90000"/>
              </a:lnSpc>
              <a:spcBef>
                <a:spcPts val="1001"/>
              </a:spcBef>
            </a:pPr>
            <a:endParaRPr b="0" lang="en-US" sz="3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3000" spc="-1" strike="noStrike">
                <a:solidFill>
                  <a:srgbClr val="000000"/>
                </a:solidFill>
                <a:latin typeface="Calibri"/>
                <a:ea typeface="Calibri"/>
              </a:rPr>
              <a:t>Bundle BPR</a:t>
            </a:r>
            <a:r>
              <a:rPr b="0" lang="en-US" sz="3000" spc="-1" strike="noStrike">
                <a:solidFill>
                  <a:srgbClr val="000000"/>
                </a:solidFill>
                <a:latin typeface="Calibri"/>
                <a:ea typeface="Calibri"/>
              </a:rPr>
              <a:t>: the main contribution, learned by </a:t>
            </a:r>
            <a:r>
              <a:rPr b="0" i="1" lang="en-US" sz="3000" spc="-1" strike="noStrike">
                <a:solidFill>
                  <a:srgbClr val="000000"/>
                </a:solidFill>
                <a:latin typeface="Calibri"/>
                <a:ea typeface="Calibri"/>
              </a:rPr>
              <a:t>BPROpt </a:t>
            </a:r>
            <a:r>
              <a:rPr b="0" lang="en-US" sz="3000" spc="-1" strike="noStrike">
                <a:solidFill>
                  <a:srgbClr val="000000"/>
                </a:solidFill>
                <a:latin typeface="Calibri"/>
                <a:ea typeface="Calibri"/>
              </a:rPr>
              <a:t>on </a:t>
            </a:r>
            <a:r>
              <a:rPr b="0" i="1" lang="en-US" sz="3000" spc="-1" strike="noStrike">
                <a:solidFill>
                  <a:srgbClr val="000000"/>
                </a:solidFill>
                <a:latin typeface="Calibri"/>
                <a:ea typeface="Calibri"/>
              </a:rPr>
              <a:t>D</a:t>
            </a:r>
            <a:r>
              <a:rPr b="0" i="1" lang="en-US" sz="3000" spc="-1" strike="noStrike" baseline="-25000">
                <a:solidFill>
                  <a:srgbClr val="000000"/>
                </a:solidFill>
                <a:latin typeface="Calibri"/>
                <a:ea typeface="Calibri"/>
              </a:rPr>
              <a:t>Bundle</a:t>
            </a:r>
            <a:endParaRPr b="0" lang="en-US" sz="3000" spc="-1" strike="noStrike">
              <a:solidFill>
                <a:srgbClr val="000000"/>
              </a:solidFill>
              <a:latin typeface="Calibri"/>
            </a:endParaRPr>
          </a:p>
          <a:p>
            <a:pPr>
              <a:lnSpc>
                <a:spcPct val="90000"/>
              </a:lnSpc>
              <a:spcBef>
                <a:spcPts val="1001"/>
              </a:spcBef>
            </a:pPr>
            <a:endParaRPr b="0" lang="en-US" sz="3000" spc="-1" strike="noStrike">
              <a:solidFill>
                <a:srgbClr val="000000"/>
              </a:solidFill>
              <a:latin typeface="Calibri"/>
            </a:endParaRPr>
          </a:p>
          <a:p>
            <a:pPr>
              <a:lnSpc>
                <a:spcPct val="90000"/>
              </a:lnSpc>
              <a:spcBef>
                <a:spcPts val="1001"/>
              </a:spcBef>
            </a:pPr>
            <a:endParaRPr b="0" lang="en-US" sz="3000" spc="-1" strike="noStrike">
              <a:solidFill>
                <a:srgbClr val="000000"/>
              </a:solidFill>
              <a:latin typeface="Calibri"/>
            </a:endParaRPr>
          </a:p>
          <a:p>
            <a:pPr>
              <a:lnSpc>
                <a:spcPct val="90000"/>
              </a:lnSpc>
              <a:spcBef>
                <a:spcPts val="1001"/>
              </a:spcBef>
            </a:pPr>
            <a:r>
              <a:rPr b="0" lang="en-US" sz="2600" spc="-1" strike="noStrike">
                <a:solidFill>
                  <a:srgbClr val="000000"/>
                </a:solidFill>
                <a:latin typeface="Calibri"/>
                <a:ea typeface="Calibri"/>
              </a:rPr>
              <a:t>   </a:t>
            </a:r>
            <a:r>
              <a:rPr b="0" i="1" lang="en-US" sz="2600" spc="-1" strike="noStrike">
                <a:solidFill>
                  <a:srgbClr val="000000"/>
                </a:solidFill>
                <a:latin typeface="Calibri"/>
                <a:ea typeface="Calibri"/>
              </a:rPr>
              <a:t>β,</a:t>
            </a:r>
            <a:r>
              <a:rPr b="0" lang="en-US" sz="2600" spc="-1" strike="noStrike">
                <a:solidFill>
                  <a:srgbClr val="000000"/>
                </a:solidFill>
                <a:latin typeface="Calibri"/>
                <a:ea typeface="Calibri"/>
              </a:rPr>
              <a:t> </a:t>
            </a:r>
            <a:r>
              <a:rPr b="0" i="1" lang="en-US" sz="2600" spc="-1" strike="noStrike">
                <a:solidFill>
                  <a:srgbClr val="000000"/>
                </a:solidFill>
                <a:latin typeface="Calibri"/>
                <a:ea typeface="Calibri"/>
              </a:rPr>
              <a:t>P</a:t>
            </a:r>
            <a:r>
              <a:rPr b="0" lang="en-US" sz="2600" spc="-1" strike="noStrike">
                <a:solidFill>
                  <a:srgbClr val="000000"/>
                </a:solidFill>
                <a:latin typeface="Calibri"/>
                <a:ea typeface="Calibri"/>
              </a:rPr>
              <a:t>, and </a:t>
            </a:r>
            <a:r>
              <a:rPr b="0" i="1" lang="en-US" sz="2600" spc="-1" strike="noStrike">
                <a:solidFill>
                  <a:srgbClr val="000000"/>
                </a:solidFill>
                <a:latin typeface="Calibri"/>
                <a:ea typeface="Calibri"/>
              </a:rPr>
              <a:t>Q</a:t>
            </a:r>
            <a:r>
              <a:rPr b="0" lang="en-US" sz="2600" spc="-1" strike="noStrike">
                <a:solidFill>
                  <a:srgbClr val="000000"/>
                </a:solidFill>
                <a:latin typeface="Calibri"/>
                <a:ea typeface="Calibri"/>
              </a:rPr>
              <a:t> are learned from the item BPR model</a:t>
            </a:r>
            <a:endParaRPr b="0" lang="en-US" sz="26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ea typeface="Calibri"/>
              </a:rPr>
              <a:t>   </a:t>
            </a:r>
            <a:r>
              <a:rPr b="0" lang="en-US" sz="2600" spc="-1" strike="noStrike">
                <a:solidFill>
                  <a:srgbClr val="000000"/>
                </a:solidFill>
                <a:latin typeface="Calibri"/>
                <a:ea typeface="Calibri"/>
              </a:rPr>
              <a:t>This </a:t>
            </a:r>
            <a:r>
              <a:rPr b="0" lang="en-US" sz="2600" spc="-1" strike="noStrike">
                <a:solidFill>
                  <a:srgbClr val="000000"/>
                </a:solidFill>
                <a:latin typeface="Calibri"/>
                <a:ea typeface="宋体"/>
              </a:rPr>
              <a:t>model considers </a:t>
            </a:r>
            <a:r>
              <a:rPr b="0" lang="en-US" sz="2600" spc="-1" strike="noStrike">
                <a:solidFill>
                  <a:srgbClr val="000000"/>
                </a:solidFill>
                <a:latin typeface="Calibri"/>
                <a:ea typeface="Calibri"/>
              </a:rPr>
              <a:t>pair-wise Pearson </a:t>
            </a:r>
            <a:r>
              <a:rPr b="0" lang="en-US" sz="2600" spc="-1" strike="noStrike">
                <a:solidFill>
                  <a:srgbClr val="000000"/>
                </a:solidFill>
                <a:latin typeface="Calibri"/>
                <a:ea typeface="宋体"/>
              </a:rPr>
              <a:t>Bundle Correlation </a:t>
            </a:r>
            <a:r>
              <a:rPr b="0" i="1" lang="en-US" sz="2600" spc="-1" strike="noStrike">
                <a:solidFill>
                  <a:srgbClr val="000000"/>
                </a:solidFill>
                <a:latin typeface="Calibri"/>
                <a:ea typeface="宋体"/>
              </a:rPr>
              <a:t>c</a:t>
            </a:r>
            <a:r>
              <a:rPr b="0" i="1" lang="en-US" sz="2600" spc="-1" strike="noStrike" baseline="-25000">
                <a:solidFill>
                  <a:srgbClr val="000000"/>
                </a:solidFill>
                <a:latin typeface="Calibri"/>
                <a:ea typeface="宋体"/>
              </a:rPr>
              <a:t>b</a:t>
            </a:r>
            <a:r>
              <a:rPr b="0" lang="en-US" sz="2600" spc="-1" strike="noStrike" baseline="-25000">
                <a:solidFill>
                  <a:srgbClr val="000000"/>
                </a:solidFill>
                <a:latin typeface="Calibri"/>
                <a:ea typeface="宋体"/>
              </a:rPr>
              <a:t> </a:t>
            </a:r>
            <a:r>
              <a:rPr b="0" lang="en-US" sz="2600" spc="-1" strike="noStrike">
                <a:solidFill>
                  <a:srgbClr val="000000"/>
                </a:solidFill>
                <a:latin typeface="Calibri"/>
                <a:ea typeface="宋体"/>
              </a:rPr>
              <a:t>in the bundle</a:t>
            </a:r>
            <a:endParaRPr b="0" lang="en-US" sz="2600" spc="-1" strike="noStrike">
              <a:solidFill>
                <a:srgbClr val="000000"/>
              </a:solidFill>
              <a:latin typeface="Calibri"/>
            </a:endParaRPr>
          </a:p>
        </p:txBody>
      </p:sp>
      <p:pic>
        <p:nvPicPr>
          <p:cNvPr id="100" name="Picture 4" descr="A close up of a logo&#10;&#10;Description generated with very high confidence"/>
          <p:cNvPicPr/>
          <p:nvPr/>
        </p:nvPicPr>
        <p:blipFill>
          <a:blip r:embed="rId1"/>
          <a:stretch/>
        </p:blipFill>
        <p:spPr>
          <a:xfrm>
            <a:off x="1038960" y="3839400"/>
            <a:ext cx="6780240" cy="1058760"/>
          </a:xfrm>
          <a:prstGeom prst="rect">
            <a:avLst/>
          </a:prstGeom>
          <a:ln>
            <a:noFill/>
          </a:ln>
        </p:spPr>
      </p:pic>
      <p:pic>
        <p:nvPicPr>
          <p:cNvPr id="101" name="Picture 6" descr="A picture containing object, clock&#10;&#10;Description generated with very high confidence"/>
          <p:cNvPicPr/>
          <p:nvPr/>
        </p:nvPicPr>
        <p:blipFill>
          <a:blip r:embed="rId2"/>
          <a:stretch/>
        </p:blipFill>
        <p:spPr>
          <a:xfrm>
            <a:off x="1188360" y="2259360"/>
            <a:ext cx="3385800" cy="9457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646280" cy="134892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ea typeface="Calibri Light"/>
              </a:rPr>
              <a:t>Contributions (3 / 4 slides) </a:t>
            </a:r>
            <a:br/>
            <a:r>
              <a:rPr b="0" lang="en-US" sz="2800" spc="-1" strike="noStrike">
                <a:solidFill>
                  <a:srgbClr val="000000"/>
                </a:solidFill>
                <a:latin typeface="Calibri"/>
                <a:ea typeface="Calibri Light"/>
              </a:rPr>
              <a:t>Bundle Ranking – Cold Bundle Problem</a:t>
            </a:r>
            <a:endParaRPr b="0" lang="en-US" sz="2800" spc="-1" strike="noStrike">
              <a:solidFill>
                <a:srgbClr val="000000"/>
              </a:solidFill>
              <a:latin typeface="Calibri"/>
            </a:endParaRPr>
          </a:p>
        </p:txBody>
      </p:sp>
      <p:sp>
        <p:nvSpPr>
          <p:cNvPr id="103" name="TextShape 2"/>
          <p:cNvSpPr txBox="1"/>
          <p:nvPr/>
        </p:nvSpPr>
        <p:spPr>
          <a:xfrm>
            <a:off x="838080" y="184464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1" lang="en-US" sz="3000" spc="-1" strike="noStrike">
                <a:solidFill>
                  <a:srgbClr val="000000"/>
                </a:solidFill>
                <a:latin typeface="Calibri"/>
              </a:rPr>
              <a:t>Definition</a:t>
            </a:r>
            <a:r>
              <a:rPr b="0" lang="en-US" sz="3000" spc="-1" strike="noStrike">
                <a:solidFill>
                  <a:srgbClr val="000000"/>
                </a:solidFill>
                <a:latin typeface="Calibri"/>
              </a:rPr>
              <a:t>: a Cold Start Problem in Bundle Ranking</a:t>
            </a:r>
            <a:endParaRPr b="0" lang="en-US" sz="3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3000" spc="-1" strike="noStrike">
                <a:solidFill>
                  <a:srgbClr val="000000"/>
                </a:solidFill>
                <a:latin typeface="Calibri"/>
                <a:ea typeface="Calibri"/>
              </a:rPr>
              <a:t>Cold bundles containing at least one item which is not observed in any existing bundles in dataset.</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600" spc="-1" strike="noStrike">
                <a:solidFill>
                  <a:srgbClr val="000000"/>
                </a:solidFill>
                <a:latin typeface="Calibri"/>
                <a:ea typeface="Calibri"/>
              </a:rPr>
              <a:t>Using the trained Bundle BPR model to rank any bundle.</a:t>
            </a:r>
            <a:endParaRPr b="0" lang="en-US" sz="26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600" spc="-1" strike="noStrike">
                <a:solidFill>
                  <a:srgbClr val="000000"/>
                </a:solidFill>
                <a:latin typeface="Calibri"/>
                <a:ea typeface="Calibri"/>
              </a:rPr>
              <a:t>The authors validated by creating a reduced item set that removing some items and resampling the training data </a:t>
            </a:r>
            <a:r>
              <a:rPr b="0" i="1" lang="en-US" sz="2600" spc="-1" strike="noStrike">
                <a:solidFill>
                  <a:srgbClr val="000000"/>
                </a:solidFill>
                <a:latin typeface="Calibri"/>
                <a:ea typeface="Calibri"/>
              </a:rPr>
              <a:t>D</a:t>
            </a:r>
            <a:r>
              <a:rPr b="0" i="1" lang="en-US" sz="2600" spc="-1" strike="noStrike" baseline="-25000">
                <a:solidFill>
                  <a:srgbClr val="000000"/>
                </a:solidFill>
                <a:latin typeface="Calibri"/>
                <a:ea typeface="Calibri"/>
              </a:rPr>
              <a:t>Bundle</a:t>
            </a:r>
            <a:r>
              <a:rPr b="0" lang="en-US" sz="2600" spc="-1" strike="noStrike">
                <a:solidFill>
                  <a:srgbClr val="000000"/>
                </a:solidFill>
                <a:latin typeface="Calibri"/>
                <a:ea typeface="Calibri"/>
              </a:rPr>
              <a:t>.</a:t>
            </a:r>
            <a:endParaRPr b="0" lang="en-US" sz="26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600" spc="-1" strike="noStrike">
                <a:solidFill>
                  <a:srgbClr val="000000"/>
                </a:solidFill>
                <a:latin typeface="Calibri"/>
                <a:ea typeface="Calibri"/>
              </a:rPr>
              <a:t>The </a:t>
            </a:r>
            <a:r>
              <a:rPr b="0" lang="en-US" sz="2600" spc="-1" strike="noStrike">
                <a:solidFill>
                  <a:srgbClr val="000000"/>
                </a:solidFill>
                <a:latin typeface="Calibri"/>
                <a:ea typeface="宋体"/>
              </a:rPr>
              <a:t>proposed results show that it can deal with this cold start problem.</a:t>
            </a:r>
            <a:endParaRPr b="0" lang="en-US" sz="2600" spc="-1" strike="noStrike">
              <a:solidFill>
                <a:srgbClr val="000000"/>
              </a:solidFill>
              <a:latin typeface="Calibri"/>
            </a:endParaRPr>
          </a:p>
          <a:p>
            <a:pPr>
              <a:lnSpc>
                <a:spcPct val="90000"/>
              </a:lnSpc>
              <a:spcBef>
                <a:spcPts val="1001"/>
              </a:spcBef>
            </a:pP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646280" cy="134892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ea typeface="Calibri Light"/>
              </a:rPr>
              <a:t>Contributions (4 / 4 slides) </a:t>
            </a:r>
            <a:br/>
            <a:r>
              <a:rPr b="0" lang="en-US" sz="2800" spc="-1" strike="noStrike">
                <a:solidFill>
                  <a:srgbClr val="000000"/>
                </a:solidFill>
                <a:latin typeface="Calibri"/>
                <a:ea typeface="Calibri Light"/>
              </a:rPr>
              <a:t>Bundle Ranking – Personalized Bundle Generation</a:t>
            </a:r>
            <a:endParaRPr b="0" lang="en-US" sz="2800" spc="-1" strike="noStrike">
              <a:solidFill>
                <a:srgbClr val="000000"/>
              </a:solidFill>
              <a:latin typeface="Calibri"/>
            </a:endParaRPr>
          </a:p>
        </p:txBody>
      </p:sp>
      <p:sp>
        <p:nvSpPr>
          <p:cNvPr id="10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3000" spc="-1" strike="noStrike">
                <a:solidFill>
                  <a:srgbClr val="000000"/>
                </a:solidFill>
                <a:latin typeface="Calibri"/>
              </a:rPr>
              <a:t>Greedy based Personalized Bundle Generation</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600" spc="-1" strike="noStrike">
                <a:solidFill>
                  <a:srgbClr val="000000"/>
                </a:solidFill>
                <a:latin typeface="Calibri"/>
              </a:rPr>
              <a:t>Using the preference score from the </a:t>
            </a:r>
            <a:r>
              <a:rPr b="0" lang="en-US" sz="2600" spc="-1" strike="noStrike">
                <a:solidFill>
                  <a:srgbClr val="000000"/>
                </a:solidFill>
                <a:latin typeface="Calibri"/>
                <a:ea typeface="Calibri"/>
              </a:rPr>
              <a:t>Bundle BPR to recommend new bundle for each user.</a:t>
            </a:r>
            <a:endParaRPr b="0" lang="en-US" sz="2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000" spc="-1" strike="noStrike">
                <a:solidFill>
                  <a:srgbClr val="000000"/>
                </a:solidFill>
                <a:latin typeface="Calibri"/>
                <a:ea typeface="Calibri"/>
              </a:rPr>
              <a:t>Selecting the set of items to form bundle greedily, based on the </a:t>
            </a:r>
            <a:r>
              <a:rPr b="1" lang="en-US" sz="3000" spc="-1" strike="noStrike">
                <a:solidFill>
                  <a:srgbClr val="000000"/>
                </a:solidFill>
                <a:latin typeface="Calibri"/>
                <a:ea typeface="Calibri"/>
              </a:rPr>
              <a:t>preference scores</a:t>
            </a:r>
            <a:r>
              <a:rPr b="0" lang="en-US" sz="3000" spc="-1" strike="noStrike">
                <a:solidFill>
                  <a:srgbClr val="000000"/>
                </a:solidFill>
                <a:latin typeface="Calibri"/>
                <a:ea typeface="Calibri"/>
              </a:rPr>
              <a:t> of each user.</a:t>
            </a:r>
            <a:endParaRPr b="0" lang="en-US" sz="3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600" spc="-1" strike="noStrike">
                <a:solidFill>
                  <a:srgbClr val="000000"/>
                </a:solidFill>
                <a:latin typeface="Calibri"/>
                <a:ea typeface="Calibri"/>
              </a:rPr>
              <a:t>Start with an initial bundle and randomly select neighboring items for add, deletion or replacement of the bundle set.</a:t>
            </a:r>
            <a:endParaRPr b="0" lang="en-US" sz="26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600" spc="-1" strike="noStrike">
                <a:solidFill>
                  <a:srgbClr val="000000"/>
                </a:solidFill>
                <a:latin typeface="Calibri"/>
                <a:ea typeface="Calibri"/>
              </a:rPr>
              <a:t>Converge by a bundle for each user with the best preference score.</a:t>
            </a:r>
            <a:endParaRPr b="0" lang="en-US" sz="26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600" spc="-1" strike="noStrike">
                <a:solidFill>
                  <a:srgbClr val="000000"/>
                </a:solidFill>
                <a:latin typeface="Calibri"/>
                <a:ea typeface="Calibri"/>
              </a:rPr>
              <a:t>The bundle size shall larger than 2, to avoid generating one-item bundles.</a:t>
            </a:r>
            <a:endParaRPr b="0" lang="en-US" sz="2600" spc="-1" strike="noStrike">
              <a:solidFill>
                <a:srgbClr val="000000"/>
              </a:solidFill>
              <a:latin typeface="Calibri"/>
            </a:endParaRPr>
          </a:p>
          <a:p>
            <a:pPr>
              <a:lnSpc>
                <a:spcPct val="90000"/>
              </a:lnSpc>
              <a:spcBef>
                <a:spcPts val="1001"/>
              </a:spcBef>
            </a:pP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ea typeface="Calibri Light"/>
              </a:rPr>
              <a:t>Interesting Experimental Results (1 / 2 slides)</a:t>
            </a:r>
            <a:endParaRPr b="0" lang="en-US" sz="4400" spc="-1" strike="noStrike">
              <a:solidFill>
                <a:srgbClr val="000000"/>
              </a:solidFill>
              <a:latin typeface="Calibri"/>
            </a:endParaRPr>
          </a:p>
        </p:txBody>
      </p:sp>
      <p:sp>
        <p:nvSpPr>
          <p:cNvPr id="107" name="TextShape 2"/>
          <p:cNvSpPr txBox="1"/>
          <p:nvPr/>
        </p:nvSpPr>
        <p:spPr>
          <a:xfrm>
            <a:off x="838080" y="4480560"/>
            <a:ext cx="10515240" cy="23508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β, P and Q in BR are constants learned from the item BPR model.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ea typeface="Calibri"/>
              </a:rPr>
              <a:t>BR+N+C </a:t>
            </a:r>
            <a:r>
              <a:rPr b="0" lang="en-US" sz="2800" spc="-1" strike="noStrike">
                <a:solidFill>
                  <a:srgbClr val="000000"/>
                </a:solidFill>
                <a:latin typeface="Calibri"/>
                <a:ea typeface="Calibri"/>
              </a:rPr>
              <a:t>is a proposed BR with  bundle size and bundle correlation.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Proposed model </a:t>
            </a:r>
            <a:r>
              <a:rPr b="1" lang="en-US" sz="2800" spc="-1" strike="noStrike">
                <a:solidFill>
                  <a:srgbClr val="000000"/>
                </a:solidFill>
                <a:latin typeface="Calibri"/>
                <a:ea typeface="Calibri"/>
              </a:rPr>
              <a:t>BR+N+C</a:t>
            </a:r>
            <a:r>
              <a:rPr b="0" lang="en-US" sz="2800" spc="-1" strike="noStrike">
                <a:solidFill>
                  <a:srgbClr val="000000"/>
                </a:solidFill>
                <a:latin typeface="Calibri"/>
                <a:ea typeface="Calibri"/>
              </a:rPr>
              <a:t> can not only be used for generating new bundles but also outperforms BPR. </a:t>
            </a:r>
            <a:endParaRPr b="0" lang="en-US" sz="2800" spc="-1" strike="noStrike">
              <a:solidFill>
                <a:srgbClr val="000000"/>
              </a:solidFill>
              <a:latin typeface="Calibri"/>
            </a:endParaRPr>
          </a:p>
        </p:txBody>
      </p:sp>
      <p:pic>
        <p:nvPicPr>
          <p:cNvPr id="108" name="Picture 4" descr="A screenshot of a cell phone&#10;&#10;Description generated with very high confidence"/>
          <p:cNvPicPr/>
          <p:nvPr/>
        </p:nvPicPr>
        <p:blipFill>
          <a:blip r:embed="rId1"/>
          <a:stretch/>
        </p:blipFill>
        <p:spPr>
          <a:xfrm>
            <a:off x="843120" y="1478160"/>
            <a:ext cx="6064560" cy="2853720"/>
          </a:xfrm>
          <a:prstGeom prst="rect">
            <a:avLst/>
          </a:prstGeom>
          <a:ln>
            <a:noFill/>
          </a:ln>
        </p:spPr>
      </p:pic>
      <p:sp>
        <p:nvSpPr>
          <p:cNvPr id="109" name="CustomShape 3"/>
          <p:cNvSpPr/>
          <p:nvPr/>
        </p:nvSpPr>
        <p:spPr>
          <a:xfrm>
            <a:off x="6450120" y="2086560"/>
            <a:ext cx="5382720" cy="2226240"/>
          </a:xfrm>
          <a:prstGeom prst="rect">
            <a:avLst/>
          </a:prstGeom>
          <a:noFill/>
          <a:ln>
            <a:noFill/>
          </a:ln>
        </p:spPr>
        <p:style>
          <a:lnRef idx="0"/>
          <a:fillRef idx="0"/>
          <a:effectRef idx="0"/>
          <a:fontRef idx="minor"/>
        </p:style>
        <p:txBody>
          <a:bodyPr>
            <a:spAutoFit/>
          </a:bodyPr>
          <a:p>
            <a:pPr>
              <a:lnSpc>
                <a:spcPct val="100000"/>
              </a:lnSpc>
            </a:pPr>
            <a:r>
              <a:rPr b="0" lang="en-US" sz="2000" spc="-1" strike="noStrike">
                <a:solidFill>
                  <a:srgbClr val="000000"/>
                </a:solidFill>
                <a:latin typeface="Calibri"/>
                <a:ea typeface="Calibri"/>
              </a:rPr>
              <a:t>(1) </a:t>
            </a:r>
            <a:r>
              <a:rPr b="1" lang="en-US" sz="2000" spc="-1" strike="noStrike">
                <a:solidFill>
                  <a:srgbClr val="000000"/>
                </a:solidFill>
                <a:latin typeface="Calibri"/>
                <a:ea typeface="Calibri"/>
              </a:rPr>
              <a:t>BPR</a:t>
            </a:r>
            <a:r>
              <a:rPr b="0" lang="en-US" sz="2000" spc="-1" strike="noStrike">
                <a:solidFill>
                  <a:srgbClr val="000000"/>
                </a:solidFill>
                <a:latin typeface="Calibri"/>
                <a:ea typeface="Calibri"/>
              </a:rPr>
              <a:t>: Regular BPR.</a:t>
            </a:r>
            <a:endParaRPr b="0" lang="en-US" sz="2000" spc="-1" strike="noStrike">
              <a:latin typeface="Arial"/>
            </a:endParaRPr>
          </a:p>
          <a:p>
            <a:pPr>
              <a:lnSpc>
                <a:spcPct val="100000"/>
              </a:lnSpc>
            </a:pPr>
            <a:r>
              <a:rPr b="0" lang="en-US" sz="2000" spc="-1" strike="noStrike">
                <a:solidFill>
                  <a:srgbClr val="000000"/>
                </a:solidFill>
                <a:latin typeface="Calibri"/>
                <a:ea typeface="Calibri"/>
              </a:rPr>
              <a:t>(2) </a:t>
            </a:r>
            <a:r>
              <a:rPr b="1" lang="en-US" sz="2000" spc="-1" strike="noStrike">
                <a:solidFill>
                  <a:srgbClr val="000000"/>
                </a:solidFill>
                <a:latin typeface="Calibri"/>
                <a:ea typeface="Calibri"/>
              </a:rPr>
              <a:t>I-BPR</a:t>
            </a:r>
            <a:r>
              <a:rPr b="0" lang="en-US" sz="2000" spc="-1" strike="noStrike">
                <a:solidFill>
                  <a:srgbClr val="000000"/>
                </a:solidFill>
                <a:latin typeface="Calibri"/>
                <a:ea typeface="Calibri"/>
              </a:rPr>
              <a:t>: Bundle BPR using item features.</a:t>
            </a:r>
            <a:endParaRPr b="0" lang="en-US" sz="2000" spc="-1" strike="noStrike">
              <a:latin typeface="Arial"/>
            </a:endParaRPr>
          </a:p>
          <a:p>
            <a:pPr>
              <a:lnSpc>
                <a:spcPct val="100000"/>
              </a:lnSpc>
            </a:pPr>
            <a:r>
              <a:rPr b="0" lang="en-US" sz="2000" spc="-1" strike="noStrike">
                <a:solidFill>
                  <a:srgbClr val="000000"/>
                </a:solidFill>
                <a:latin typeface="Calibri"/>
                <a:ea typeface="Calibri"/>
              </a:rPr>
              <a:t>(3) </a:t>
            </a:r>
            <a:r>
              <a:rPr b="1" lang="en-US" sz="2000" spc="-1" strike="noStrike">
                <a:solidFill>
                  <a:srgbClr val="000000"/>
                </a:solidFill>
                <a:latin typeface="Calibri"/>
                <a:ea typeface="Calibri"/>
              </a:rPr>
              <a:t>BR</a:t>
            </a:r>
            <a:r>
              <a:rPr b="0" lang="en-US" sz="2000" spc="-1" strike="noStrike">
                <a:solidFill>
                  <a:srgbClr val="000000"/>
                </a:solidFill>
                <a:latin typeface="Calibri"/>
                <a:ea typeface="Calibri"/>
              </a:rPr>
              <a:t>: Proposed method without bundle size and bundle correlation.</a:t>
            </a:r>
            <a:endParaRPr b="0" lang="en-US" sz="2000" spc="-1" strike="noStrike">
              <a:latin typeface="Arial"/>
            </a:endParaRPr>
          </a:p>
          <a:p>
            <a:pPr>
              <a:lnSpc>
                <a:spcPct val="100000"/>
              </a:lnSpc>
            </a:pPr>
            <a:r>
              <a:rPr b="0" lang="en-US" sz="2000" spc="-1" strike="noStrike">
                <a:solidFill>
                  <a:srgbClr val="000000"/>
                </a:solidFill>
                <a:latin typeface="Calibri"/>
                <a:ea typeface="Calibri"/>
              </a:rPr>
              <a:t>(4) </a:t>
            </a:r>
            <a:r>
              <a:rPr b="1" lang="en-US" sz="2000" spc="-1" strike="noStrike">
                <a:solidFill>
                  <a:srgbClr val="000000"/>
                </a:solidFill>
                <a:latin typeface="Calibri"/>
                <a:ea typeface="Calibri"/>
              </a:rPr>
              <a:t>BR+N</a:t>
            </a:r>
            <a:r>
              <a:rPr b="0" lang="en-US" sz="2000" spc="-1" strike="noStrike">
                <a:solidFill>
                  <a:srgbClr val="000000"/>
                </a:solidFill>
                <a:latin typeface="Calibri"/>
                <a:ea typeface="Calibri"/>
              </a:rPr>
              <a:t>: Proposed method with bundle size.</a:t>
            </a:r>
            <a:endParaRPr b="0" lang="en-US" sz="2000" spc="-1" strike="noStrike">
              <a:latin typeface="Arial"/>
            </a:endParaRPr>
          </a:p>
          <a:p>
            <a:pPr>
              <a:lnSpc>
                <a:spcPct val="100000"/>
              </a:lnSpc>
            </a:pPr>
            <a:r>
              <a:rPr b="0" lang="en-US" sz="2000" spc="-1" strike="noStrike">
                <a:solidFill>
                  <a:srgbClr val="000000"/>
                </a:solidFill>
                <a:latin typeface="Calibri"/>
                <a:ea typeface="Calibri"/>
              </a:rPr>
              <a:t>(5) </a:t>
            </a:r>
            <a:r>
              <a:rPr b="1" lang="en-US" sz="2000" spc="-1" strike="noStrike">
                <a:solidFill>
                  <a:srgbClr val="000000"/>
                </a:solidFill>
                <a:latin typeface="Calibri"/>
                <a:ea typeface="Calibri"/>
              </a:rPr>
              <a:t>BR+N+C</a:t>
            </a:r>
            <a:r>
              <a:rPr b="0" lang="en-US" sz="2000" spc="-1" strike="noStrike">
                <a:solidFill>
                  <a:srgbClr val="000000"/>
                </a:solidFill>
                <a:latin typeface="Calibri"/>
                <a:ea typeface="Calibri"/>
              </a:rPr>
              <a:t>: Proposed method with bundle size and bundle correlation.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ea typeface="Calibri Light"/>
              </a:rPr>
              <a:t>Interesting Experimental Results (2 / 2 slides)</a:t>
            </a:r>
            <a:endParaRPr b="0" lang="en-US" sz="4400" spc="-1" strike="noStrike">
              <a:solidFill>
                <a:srgbClr val="000000"/>
              </a:solidFill>
              <a:latin typeface="Calibri"/>
            </a:endParaRPr>
          </a:p>
        </p:txBody>
      </p:sp>
      <p:sp>
        <p:nvSpPr>
          <p:cNvPr id="111" name="TextShape 2"/>
          <p:cNvSpPr txBox="1"/>
          <p:nvPr/>
        </p:nvSpPr>
        <p:spPr>
          <a:xfrm>
            <a:off x="838080" y="4668840"/>
            <a:ext cx="10515240" cy="19458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The importance of </a:t>
            </a:r>
            <a:r>
              <a:rPr b="1" lang="en-US" sz="2800" spc="-1" strike="noStrike">
                <a:solidFill>
                  <a:srgbClr val="000000"/>
                </a:solidFill>
                <a:latin typeface="Calibri"/>
                <a:ea typeface="Calibri"/>
              </a:rPr>
              <a:t>bundle correlation</a:t>
            </a:r>
            <a:r>
              <a:rPr b="0" lang="en-US" sz="2800" spc="-1" strike="noStrike">
                <a:solidFill>
                  <a:srgbClr val="000000"/>
                </a:solidFill>
                <a:latin typeface="Calibri"/>
                <a:ea typeface="Calibri"/>
              </a:rPr>
              <a:t> to Bundle BPR model.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Bundles with higher correlations lead to higher Preference scores.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Aggregate Diversity is to assess the diverse variety of recommended bundles.</a:t>
            </a:r>
            <a:endParaRPr b="0" lang="en-US" sz="2800" spc="-1" strike="noStrike">
              <a:solidFill>
                <a:srgbClr val="000000"/>
              </a:solidFill>
              <a:latin typeface="Calibri"/>
            </a:endParaRPr>
          </a:p>
        </p:txBody>
      </p:sp>
      <p:pic>
        <p:nvPicPr>
          <p:cNvPr id="112" name="Picture 5" descr="A close up of a map&#10;&#10;Description generated with very high confidence"/>
          <p:cNvPicPr/>
          <p:nvPr/>
        </p:nvPicPr>
        <p:blipFill>
          <a:blip r:embed="rId1"/>
          <a:stretch/>
        </p:blipFill>
        <p:spPr>
          <a:xfrm>
            <a:off x="834840" y="1324800"/>
            <a:ext cx="5457600" cy="3165120"/>
          </a:xfrm>
          <a:prstGeom prst="rect">
            <a:avLst/>
          </a:prstGeom>
          <a:ln>
            <a:noFill/>
          </a:ln>
        </p:spPr>
      </p:pic>
      <p:pic>
        <p:nvPicPr>
          <p:cNvPr id="113" name="Picture 5" descr="A screenshot of a cell phone&#10;&#10;Description generated with very high confidence"/>
          <p:cNvPicPr/>
          <p:nvPr/>
        </p:nvPicPr>
        <p:blipFill>
          <a:blip r:embed="rId2"/>
          <a:stretch/>
        </p:blipFill>
        <p:spPr>
          <a:xfrm>
            <a:off x="6231960" y="1434600"/>
            <a:ext cx="4719240" cy="1819440"/>
          </a:xfrm>
          <a:prstGeom prst="rect">
            <a:avLst/>
          </a:prstGeom>
          <a:ln>
            <a:noFill/>
          </a:ln>
        </p:spPr>
      </p:pic>
      <p:pic>
        <p:nvPicPr>
          <p:cNvPr id="114" name="Picture 7" descr="A screenshot of a cell phone&#10;&#10;Description generated with high confidence"/>
          <p:cNvPicPr/>
          <p:nvPr/>
        </p:nvPicPr>
        <p:blipFill>
          <a:blip r:embed="rId3"/>
          <a:stretch/>
        </p:blipFill>
        <p:spPr>
          <a:xfrm>
            <a:off x="6296040" y="3603600"/>
            <a:ext cx="4802760" cy="663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TotalTime>
  <Application>LibreOffice/6.4.1.2$Windows_X86_64 LibreOffice_project/4d224e95b98b138af42a64d84056446d09082932</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2020-04-19T17:32:29Z</dcterms:created>
  <dc:creator/>
  <dc:description/>
  <dc:language>zh-TW</dc:language>
  <cp:lastModifiedBy/>
  <dcterms:modified xsi:type="dcterms:W3CDTF">2020-05-27T20:46:30Z</dcterms:modified>
  <cp:revision>1944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