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5" r:id="rId4"/>
    <p:sldId id="267" r:id="rId5"/>
    <p:sldId id="266" r:id="rId6"/>
    <p:sldId id="268" r:id="rId7"/>
    <p:sldId id="271" r:id="rId8"/>
    <p:sldId id="270" r:id="rId9"/>
    <p:sldId id="272" r:id="rId10"/>
    <p:sldId id="274" r:id="rId11"/>
    <p:sldId id="275" r:id="rId12"/>
    <p:sldId id="276" r:id="rId13"/>
    <p:sldId id="259" r:id="rId14"/>
    <p:sldId id="277" r:id="rId15"/>
    <p:sldId id="278" r:id="rId16"/>
    <p:sldId id="264" r:id="rId17"/>
    <p:sldId id="280" r:id="rId18"/>
    <p:sldId id="279"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4660"/>
  </p:normalViewPr>
  <p:slideViewPr>
    <p:cSldViewPr snapToGrid="0">
      <p:cViewPr varScale="1">
        <p:scale>
          <a:sx n="157" d="100"/>
          <a:sy n="157"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B442B-8B36-4B50-95F8-CF9FA083DCD7}" type="datetimeFigureOut">
              <a:rPr lang="zh-TW" altLang="en-US" smtClean="0"/>
              <a:t>2020/8/17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65281-8764-4FA4-8357-B6EA31127E17}" type="slidenum">
              <a:rPr lang="zh-TW" altLang="en-US" smtClean="0"/>
              <a:t>‹#›</a:t>
            </a:fld>
            <a:endParaRPr lang="zh-TW" altLang="en-US"/>
          </a:p>
        </p:txBody>
      </p:sp>
    </p:spTree>
    <p:extLst>
      <p:ext uri="{BB962C8B-B14F-4D97-AF65-F5344CB8AC3E}">
        <p14:creationId xmlns:p14="http://schemas.microsoft.com/office/powerpoint/2010/main" val="278597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F965281-8764-4FA4-8357-B6EA31127E17}" type="slidenum">
              <a:rPr lang="zh-TW" altLang="en-US" smtClean="0"/>
              <a:t>2</a:t>
            </a:fld>
            <a:endParaRPr lang="zh-TW" altLang="en-US"/>
          </a:p>
        </p:txBody>
      </p:sp>
    </p:spTree>
    <p:extLst>
      <p:ext uri="{BB962C8B-B14F-4D97-AF65-F5344CB8AC3E}">
        <p14:creationId xmlns:p14="http://schemas.microsoft.com/office/powerpoint/2010/main" val="245934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861F5BB7-829D-4425-8036-3A3B13B935CA}" type="datetime1">
              <a:rPr lang="zh-TW" altLang="en-US" smtClean="0"/>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337081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ECBD5FA-454E-4F17-9E73-5D2696952D27}" type="datetime1">
              <a:rPr lang="zh-TW" altLang="en-US" smtClean="0"/>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754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2E59D06-2520-4BCE-A61E-ACC178638E40}" type="datetime1">
              <a:rPr lang="zh-TW" altLang="en-US" smtClean="0"/>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341723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226423"/>
            <a:ext cx="10515600" cy="1045029"/>
          </a:xfrm>
        </p:spPr>
        <p:txBody>
          <a:bodyPr>
            <a:normAutofit/>
          </a:bodyPr>
          <a:lstStyle>
            <a:lvl1pPr marL="0" algn="l" defTabSz="914400" rtl="0" eaLnBrk="1" latinLnBrk="0" hangingPunct="1">
              <a:lnSpc>
                <a:spcPct val="90000"/>
              </a:lnSpc>
              <a:spcBef>
                <a:spcPct val="0"/>
              </a:spcBef>
              <a:buNone/>
              <a:defRPr lang="zh-TW" altLang="en-US" sz="3200" b="1" kern="1200" dirty="0">
                <a:solidFill>
                  <a:srgbClr val="C00000"/>
                </a:solidFill>
                <a:latin typeface="微軟正黑體" panose="020B0604030504040204" pitchFamily="34" charset="-120"/>
                <a:ea typeface="微軟正黑體" panose="020B0604030504040204" pitchFamily="34" charset="-120"/>
                <a:cs typeface="+mj-cs"/>
              </a:defRPr>
            </a:lvl1pPr>
          </a:lstStyle>
          <a:p>
            <a:r>
              <a:rPr lang="zh-TW" altLang="en-US" dirty="0"/>
              <a:t>按一下以編輯母片標題樣式</a:t>
            </a:r>
          </a:p>
        </p:txBody>
      </p:sp>
      <p:sp>
        <p:nvSpPr>
          <p:cNvPr id="3" name="內容版面配置區 2"/>
          <p:cNvSpPr>
            <a:spLocks noGrp="1"/>
          </p:cNvSpPr>
          <p:nvPr>
            <p:ph idx="1"/>
          </p:nvPr>
        </p:nvSpPr>
        <p:spPr>
          <a:xfrm>
            <a:off x="838200" y="1506583"/>
            <a:ext cx="10515600" cy="4670380"/>
          </a:xfrm>
        </p:spPr>
        <p:txBody>
          <a:bodyPr/>
          <a:lstStyle>
            <a:lvl1pPr>
              <a:defRPr baseline="0">
                <a:latin typeface="Times New Roman" panose="02020603050405020304" pitchFamily="18" charset="0"/>
                <a:ea typeface="微軟正黑體" panose="020B0604030504040204" pitchFamily="34" charset="-120"/>
              </a:defRPr>
            </a:lvl1pPr>
            <a:lvl2pPr>
              <a:defRPr baseline="0">
                <a:latin typeface="Times New Roman" panose="02020603050405020304" pitchFamily="18" charset="0"/>
                <a:ea typeface="微軟正黑體" panose="020B0604030504040204" pitchFamily="34" charset="-120"/>
              </a:defRPr>
            </a:lvl2pPr>
            <a:lvl3pPr>
              <a:defRPr baseline="0">
                <a:latin typeface="Times New Roman" panose="02020603050405020304" pitchFamily="18" charset="0"/>
                <a:ea typeface="微軟正黑體" panose="020B0604030504040204" pitchFamily="34" charset="-120"/>
              </a:defRPr>
            </a:lvl3pPr>
            <a:lvl4pPr>
              <a:defRPr baseline="0">
                <a:latin typeface="Times New Roman" panose="02020603050405020304" pitchFamily="18" charset="0"/>
                <a:ea typeface="微軟正黑體" panose="020B0604030504040204" pitchFamily="34" charset="-120"/>
              </a:defRPr>
            </a:lvl4pPr>
            <a:lvl5pPr>
              <a:defRPr baseline="0">
                <a:latin typeface="Times New Roman" panose="02020603050405020304" pitchFamily="18"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CEE76362-2EFF-4CD2-A816-F3AA5AF4C3C2}" type="datetime1">
              <a:rPr lang="zh-TW" altLang="en-US" smtClean="0"/>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12159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6A638C86-4B55-4FE0-B580-D723B0F157CA}" type="datetime1">
              <a:rPr lang="zh-TW" altLang="en-US" smtClean="0"/>
              <a:t>2020/8/17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134201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E17FDF2-5182-4DEA-B352-D3243A6E4171}" type="datetime1">
              <a:rPr lang="zh-TW" altLang="en-US" smtClean="0"/>
              <a:t>2020/8/17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331886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FE4E088D-1222-43E5-A0CF-6ADA314F26D2}" type="datetime1">
              <a:rPr lang="zh-TW" altLang="en-US" smtClean="0"/>
              <a:t>2020/8/17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338702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489A077-A964-4EA8-B1CF-04C2BE3CCF4B}" type="datetime1">
              <a:rPr lang="zh-TW" altLang="en-US" smtClean="0"/>
              <a:t>2020/8/17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134122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8CD2FE1-18F9-4B22-9C86-F4C67BF4C17B}" type="datetime1">
              <a:rPr lang="zh-TW" altLang="en-US" smtClean="0"/>
              <a:t>2020/8/17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137457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211BE4C9-0B9A-407B-9C75-927B8382FD89}" type="datetime1">
              <a:rPr lang="zh-TW" altLang="en-US" smtClean="0"/>
              <a:t>2020/8/17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150786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A522B42B-24A8-48C2-9DCC-E8DE98F9E355}" type="datetime1">
              <a:rPr lang="zh-TW" altLang="en-US" smtClean="0"/>
              <a:t>2020/8/17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87479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4E249-842B-4F4C-BC18-470095B6566F}" type="datetime1">
              <a:rPr lang="zh-TW" altLang="en-US" smtClean="0"/>
              <a:t>2020/8/17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6CFD2-0AD6-4F60-A1EA-3E4A485A23ED}" type="slidenum">
              <a:rPr lang="zh-TW" altLang="en-US" smtClean="0"/>
              <a:t>‹#›</a:t>
            </a:fld>
            <a:endParaRPr lang="zh-TW" altLang="en-US"/>
          </a:p>
        </p:txBody>
      </p:sp>
    </p:spTree>
    <p:extLst>
      <p:ext uri="{BB962C8B-B14F-4D97-AF65-F5344CB8AC3E}">
        <p14:creationId xmlns:p14="http://schemas.microsoft.com/office/powerpoint/2010/main" val="4165100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60600" y="1458920"/>
            <a:ext cx="7772400" cy="1722437"/>
          </a:xfrm>
        </p:spPr>
        <p:txBody>
          <a:bodyPr>
            <a:normAutofit/>
          </a:bodyPr>
          <a:lstStyle/>
          <a:p>
            <a:pPr algn="l"/>
            <a:r>
              <a:rPr lang="zh-TW" altLang="en-US" sz="3200" b="1" dirty="0">
                <a:latin typeface="微軟正黑體" panose="020B0604030504040204" pitchFamily="34" charset="-120"/>
                <a:ea typeface="微軟正黑體" panose="020B0604030504040204" pitchFamily="34" charset="-120"/>
              </a:rPr>
              <a:t>報名序號：</a:t>
            </a:r>
            <a:r>
              <a:rPr lang="en-US" altLang="zh-TW" sz="3200" b="1" dirty="0">
                <a:latin typeface="微軟正黑體" panose="020B0604030504040204" pitchFamily="34" charset="-120"/>
                <a:ea typeface="微軟正黑體" panose="020B0604030504040204" pitchFamily="34" charset="-120"/>
              </a:rPr>
              <a:t>109911</a:t>
            </a:r>
            <a:br>
              <a:rPr lang="en-US" altLang="zh-TW" sz="2400" dirty="0">
                <a:latin typeface="微軟正黑體" pitchFamily="34" charset="-120"/>
                <a:ea typeface="微軟正黑體" pitchFamily="34" charset="-120"/>
              </a:rPr>
            </a:br>
            <a:br>
              <a:rPr lang="en-US" altLang="zh-TW" sz="2400" dirty="0">
                <a:latin typeface="微軟正黑體" pitchFamily="34" charset="-120"/>
                <a:ea typeface="微軟正黑體" pitchFamily="34" charset="-120"/>
              </a:rPr>
            </a:br>
            <a:br>
              <a:rPr lang="en-US" altLang="zh-TW" sz="2400" dirty="0">
                <a:latin typeface="微軟正黑體" pitchFamily="34" charset="-120"/>
                <a:ea typeface="微軟正黑體" pitchFamily="34" charset="-120"/>
              </a:rPr>
            </a:br>
            <a:r>
              <a:rPr lang="zh-TW" altLang="en-US" sz="3200" b="1" dirty="0">
                <a:latin typeface="微軟正黑體" panose="020B0604030504040204" pitchFamily="34" charset="-120"/>
                <a:ea typeface="微軟正黑體" panose="020B0604030504040204" pitchFamily="34" charset="-120"/>
              </a:rPr>
              <a:t>團隊名稱：明顯是個狠角色</a:t>
            </a:r>
          </a:p>
        </p:txBody>
      </p:sp>
      <p:sp>
        <p:nvSpPr>
          <p:cNvPr id="4" name="文字方塊 3"/>
          <p:cNvSpPr txBox="1"/>
          <p:nvPr/>
        </p:nvSpPr>
        <p:spPr>
          <a:xfrm>
            <a:off x="2293411" y="5131873"/>
            <a:ext cx="7706778" cy="1477328"/>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cs typeface="Arial" pitchFamily="34" charset="0"/>
              </a:rPr>
              <a:t>註</a:t>
            </a:r>
            <a:r>
              <a:rPr lang="en-US" altLang="zh-TW" dirty="0">
                <a:latin typeface="微軟正黑體" panose="020B0604030504040204" pitchFamily="34" charset="-120"/>
                <a:ea typeface="微軟正黑體" panose="020B0604030504040204" pitchFamily="34" charset="-120"/>
                <a:cs typeface="Arial" pitchFamily="34" charset="0"/>
              </a:rPr>
              <a:t>1</a:t>
            </a:r>
            <a:r>
              <a:rPr lang="zh-TW" altLang="en-US" dirty="0">
                <a:latin typeface="微軟正黑體" panose="020B0604030504040204" pitchFamily="34" charset="-120"/>
                <a:ea typeface="微軟正黑體" panose="020B0604030504040204" pitchFamily="34" charset="-120"/>
                <a:cs typeface="Arial" pitchFamily="34" charset="0"/>
              </a:rPr>
              <a:t>：請用本</a:t>
            </a:r>
            <a:r>
              <a:rPr lang="en-US" altLang="zh-TW" dirty="0">
                <a:latin typeface="微軟正黑體" panose="020B0604030504040204" pitchFamily="34" charset="-120"/>
                <a:ea typeface="微軟正黑體" panose="020B0604030504040204" pitchFamily="34" charset="-120"/>
                <a:cs typeface="Arial" pitchFamily="34" charset="0"/>
              </a:rPr>
              <a:t>PowerPoint </a:t>
            </a:r>
            <a:r>
              <a:rPr lang="zh-TW" altLang="en-US" dirty="0">
                <a:latin typeface="微軟正黑體" panose="020B0604030504040204" pitchFamily="34" charset="-120"/>
                <a:ea typeface="微軟正黑體" panose="020B0604030504040204" pitchFamily="34" charset="-120"/>
                <a:cs typeface="Arial" pitchFamily="34" charset="0"/>
              </a:rPr>
              <a:t>文件撰寫團隊程式說明，</a:t>
            </a:r>
            <a:r>
              <a:rPr lang="zh-TW" altLang="en-US" b="1" u="sng" dirty="0">
                <a:latin typeface="微軟正黑體" panose="020B0604030504040204" pitchFamily="34" charset="-120"/>
                <a:ea typeface="微軟正黑體" panose="020B0604030504040204" pitchFamily="34" charset="-120"/>
                <a:cs typeface="Arial" pitchFamily="34" charset="0"/>
              </a:rPr>
              <a:t>請轉成</a:t>
            </a:r>
            <a:r>
              <a:rPr lang="en-US" altLang="zh-TW" b="1" u="sng" dirty="0">
                <a:latin typeface="微軟正黑體" panose="020B0604030504040204" pitchFamily="34" charset="-120"/>
                <a:ea typeface="微軟正黑體" panose="020B0604030504040204" pitchFamily="34" charset="-120"/>
                <a:cs typeface="Arial" pitchFamily="34" charset="0"/>
              </a:rPr>
              <a:t>PDF</a:t>
            </a:r>
            <a:r>
              <a:rPr lang="zh-TW" altLang="en-US" b="1" u="sng" dirty="0">
                <a:latin typeface="微軟正黑體" panose="020B0604030504040204" pitchFamily="34" charset="-120"/>
                <a:ea typeface="微軟正黑體" panose="020B0604030504040204" pitchFamily="34" charset="-120"/>
                <a:cs typeface="Arial" pitchFamily="34" charset="0"/>
              </a:rPr>
              <a:t>檔案繳交</a:t>
            </a:r>
            <a:r>
              <a:rPr lang="zh-TW" altLang="en-US" dirty="0">
                <a:latin typeface="微軟正黑體" panose="020B0604030504040204" pitchFamily="34" charset="-120"/>
                <a:ea typeface="微軟正黑體" panose="020B0604030504040204" pitchFamily="34" charset="-120"/>
                <a:cs typeface="Arial" pitchFamily="34" charset="0"/>
              </a:rPr>
              <a:t>。</a:t>
            </a:r>
            <a:endParaRPr lang="en-US" altLang="zh-TW" dirty="0">
              <a:latin typeface="微軟正黑體" panose="020B0604030504040204" pitchFamily="34" charset="-120"/>
              <a:ea typeface="微軟正黑體" panose="020B0604030504040204" pitchFamily="34" charset="-120"/>
              <a:cs typeface="Arial" pitchFamily="34" charset="0"/>
            </a:endParaRPr>
          </a:p>
          <a:p>
            <a:pPr lvl="0"/>
            <a:r>
              <a:rPr lang="zh-TW" altLang="en-US" dirty="0">
                <a:latin typeface="微軟正黑體" panose="020B0604030504040204" pitchFamily="34" charset="-120"/>
                <a:ea typeface="微軟正黑體" panose="020B0604030504040204" pitchFamily="34" charset="-120"/>
                <a:cs typeface="Arial" pitchFamily="34" charset="0"/>
              </a:rPr>
              <a:t>註</a:t>
            </a:r>
            <a:r>
              <a:rPr lang="en-US" altLang="zh-TW" dirty="0">
                <a:latin typeface="微軟正黑體" panose="020B0604030504040204" pitchFamily="34" charset="-120"/>
                <a:ea typeface="微軟正黑體" panose="020B0604030504040204" pitchFamily="34" charset="-120"/>
                <a:cs typeface="Arial" pitchFamily="34" charset="0"/>
              </a:rPr>
              <a:t>2</a:t>
            </a:r>
            <a:r>
              <a:rPr lang="zh-TW" altLang="en-US" dirty="0">
                <a:latin typeface="微軟正黑體" panose="020B0604030504040204" pitchFamily="34" charset="-120"/>
                <a:ea typeface="微軟正黑體" panose="020B0604030504040204" pitchFamily="34" charset="-120"/>
                <a:cs typeface="Arial" pitchFamily="34" charset="0"/>
              </a:rPr>
              <a:t>：依據競賽須知第七條，第</a:t>
            </a:r>
            <a:r>
              <a:rPr lang="en-US" altLang="zh-TW" dirty="0">
                <a:latin typeface="微軟正黑體" panose="020B0604030504040204" pitchFamily="34" charset="-120"/>
                <a:ea typeface="微軟正黑體" panose="020B0604030504040204" pitchFamily="34" charset="-120"/>
                <a:cs typeface="Arial" pitchFamily="34" charset="0"/>
              </a:rPr>
              <a:t>4</a:t>
            </a:r>
            <a:r>
              <a:rPr lang="zh-TW" altLang="en-US" dirty="0">
                <a:latin typeface="微軟正黑體" panose="020B0604030504040204" pitchFamily="34" charset="-120"/>
                <a:ea typeface="微軟正黑體" panose="020B0604030504040204" pitchFamily="34" charset="-120"/>
                <a:cs typeface="Arial" pitchFamily="34" charset="0"/>
              </a:rPr>
              <a:t>項規定：</a:t>
            </a:r>
            <a:endParaRPr lang="en-US" altLang="zh-TW" dirty="0">
              <a:latin typeface="微軟正黑體" panose="020B0604030504040204" pitchFamily="34" charset="-120"/>
              <a:ea typeface="微軟正黑體" panose="020B0604030504040204" pitchFamily="34" charset="-120"/>
              <a:cs typeface="Arial" pitchFamily="34" charset="0"/>
            </a:endParaRPr>
          </a:p>
          <a:p>
            <a:pPr marL="576000" lvl="1"/>
            <a:r>
              <a:rPr lang="zh-TW" altLang="en-US" dirty="0">
                <a:solidFill>
                  <a:srgbClr val="FF0000"/>
                </a:solidFill>
                <a:latin typeface="微軟正黑體" panose="020B0604030504040204" pitchFamily="34" charset="-120"/>
                <a:ea typeface="微軟正黑體" panose="020B0604030504040204" pitchFamily="34" charset="-120"/>
                <a:cs typeface="Arial" pitchFamily="34" charset="0"/>
              </a:rPr>
              <a:t>測試報告之簡報資料不得出現企業、學校系所標誌、提及企業名稱、學校系所、教授姓名及任何可供辨識參賽團隊組織或個人身分的資料或資訊，違者取消參賽資格或由評審會議決議處理方式。</a:t>
            </a:r>
            <a:endParaRPr lang="en-US" altLang="zh-TW" sz="1400" dirty="0">
              <a:solidFill>
                <a:srgbClr val="FF0000"/>
              </a:solidFill>
              <a:latin typeface="微軟正黑體" panose="020B0604030504040204" pitchFamily="34" charset="-120"/>
              <a:ea typeface="微軟正黑體" panose="020B0604030504040204" pitchFamily="34" charset="-120"/>
              <a:cs typeface="Arial" pitchFamily="34" charset="0"/>
            </a:endParaRPr>
          </a:p>
        </p:txBody>
      </p:sp>
      <p:sp>
        <p:nvSpPr>
          <p:cNvPr id="3" name="投影片編號版面配置區 2"/>
          <p:cNvSpPr>
            <a:spLocks noGrp="1"/>
          </p:cNvSpPr>
          <p:nvPr>
            <p:ph type="sldNum" sz="quarter" idx="12"/>
          </p:nvPr>
        </p:nvSpPr>
        <p:spPr/>
        <p:txBody>
          <a:bodyPr/>
          <a:lstStyle/>
          <a:p>
            <a:fld id="{B386CFD2-0AD6-4F60-A1EA-3E4A485A23ED}" type="slidenum">
              <a:rPr lang="zh-TW" altLang="en-US" smtClean="0"/>
              <a:t>1</a:t>
            </a:fld>
            <a:endParaRPr lang="zh-TW" altLang="en-US" dirty="0"/>
          </a:p>
        </p:txBody>
      </p:sp>
      <p:sp>
        <p:nvSpPr>
          <p:cNvPr id="7" name="文字方塊 6"/>
          <p:cNvSpPr txBox="1"/>
          <p:nvPr/>
        </p:nvSpPr>
        <p:spPr>
          <a:xfrm>
            <a:off x="4465320" y="-529"/>
            <a:ext cx="3362960" cy="584775"/>
          </a:xfrm>
          <a:prstGeom prst="rect">
            <a:avLst/>
          </a:prstGeom>
          <a:noFill/>
        </p:spPr>
        <p:txBody>
          <a:bodyPr wrap="square" rtlCol="0">
            <a:spAutoFit/>
          </a:bodyPr>
          <a:lstStyle/>
          <a:p>
            <a:pPr algn="ctr"/>
            <a:r>
              <a:rPr lang="zh-TW" altLang="en-US" sz="3200" b="1" u="sng" dirty="0">
                <a:solidFill>
                  <a:srgbClr val="C00000"/>
                </a:solidFill>
                <a:latin typeface="微軟正黑體" panose="020B0604030504040204" pitchFamily="34" charset="-120"/>
                <a:ea typeface="微軟正黑體" panose="020B0604030504040204" pitchFamily="34" charset="-120"/>
              </a:rPr>
              <a:t>團隊測驗報告</a:t>
            </a:r>
          </a:p>
        </p:txBody>
      </p:sp>
    </p:spTree>
    <p:extLst>
      <p:ext uri="{BB962C8B-B14F-4D97-AF65-F5344CB8AC3E}">
        <p14:creationId xmlns:p14="http://schemas.microsoft.com/office/powerpoint/2010/main" val="88619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2B26951E-5864-904D-AF5F-74463F92448D}"/>
              </a:ext>
            </a:extLst>
          </p:cNvPr>
          <p:cNvSpPr>
            <a:spLocks noGrp="1"/>
          </p:cNvSpPr>
          <p:nvPr>
            <p:ph type="title"/>
          </p:nvPr>
        </p:nvSpPr>
        <p:spPr>
          <a:xfrm>
            <a:off x="838200" y="365125"/>
            <a:ext cx="10515600" cy="1325563"/>
          </a:xfrm>
        </p:spPr>
        <p:txBody>
          <a:bodyPr>
            <a:normAutofit/>
          </a:bodyPr>
          <a:lstStyle/>
          <a:p>
            <a:r>
              <a:rPr kumimoji="1" lang="en-US" altLang="zh-TW" dirty="0"/>
              <a:t>Input_A1_020</a:t>
            </a:r>
            <a:r>
              <a:rPr kumimoji="1" lang="zh-TW" altLang="en-US" dirty="0"/>
              <a:t>的特徵工程</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23759068-FB10-AF49-8CD8-B0EE3602E4CC}"/>
              </a:ext>
            </a:extLst>
          </p:cNvPr>
          <p:cNvSpPr>
            <a:spLocks noGrp="1"/>
          </p:cNvSpPr>
          <p:nvPr>
            <p:ph idx="1"/>
          </p:nvPr>
        </p:nvSpPr>
        <p:spPr>
          <a:xfrm>
            <a:off x="838200" y="1825625"/>
            <a:ext cx="5257800" cy="4351338"/>
          </a:xfrm>
        </p:spPr>
        <p:txBody>
          <a:bodyPr>
            <a:normAutofit/>
          </a:bodyPr>
          <a:lstStyle/>
          <a:p>
            <a:r>
              <a:rPr kumimoji="1" lang="zh-TW" altLang="en-US" dirty="0"/>
              <a:t>在殘差圖中，我們發現</a:t>
            </a:r>
            <a:r>
              <a:rPr kumimoji="1" lang="en-US" altLang="zh-TW" dirty="0">
                <a:solidFill>
                  <a:srgbClr val="FF0000"/>
                </a:solidFill>
              </a:rPr>
              <a:t>Input_A1_020</a:t>
            </a:r>
            <a:r>
              <a:rPr kumimoji="1" lang="zh-TW" altLang="en-US" dirty="0"/>
              <a:t>明顯預測的比其他目標變數差。</a:t>
            </a:r>
            <a:endParaRPr kumimoji="1" lang="en-US" altLang="zh-TW" dirty="0"/>
          </a:p>
          <a:p>
            <a:r>
              <a:rPr kumimoji="1" lang="zh-TW" altLang="en-US" dirty="0"/>
              <a:t>更進一步的我們發現</a:t>
            </a:r>
            <a:r>
              <a:rPr kumimoji="1" lang="en-US" altLang="zh-TW" dirty="0">
                <a:solidFill>
                  <a:srgbClr val="FF0000"/>
                </a:solidFill>
              </a:rPr>
              <a:t>A2~A6</a:t>
            </a:r>
            <a:r>
              <a:rPr kumimoji="1" lang="zh-TW" altLang="en-US" dirty="0">
                <a:solidFill>
                  <a:srgbClr val="FF0000"/>
                </a:solidFill>
              </a:rPr>
              <a:t>的</a:t>
            </a:r>
            <a:r>
              <a:rPr kumimoji="1" lang="en-US" altLang="zh-TW" dirty="0">
                <a:solidFill>
                  <a:srgbClr val="FF0000"/>
                </a:solidFill>
              </a:rPr>
              <a:t>020</a:t>
            </a:r>
            <a:r>
              <a:rPr kumimoji="1" lang="zh-TW" altLang="en-US" dirty="0">
                <a:solidFill>
                  <a:srgbClr val="FF0000"/>
                </a:solidFill>
              </a:rPr>
              <a:t>變數與</a:t>
            </a:r>
            <a:r>
              <a:rPr kumimoji="1" lang="en-US" altLang="zh-TW" dirty="0">
                <a:solidFill>
                  <a:srgbClr val="FF0000"/>
                </a:solidFill>
              </a:rPr>
              <a:t>A1</a:t>
            </a:r>
            <a:r>
              <a:rPr kumimoji="1" lang="zh-TW" altLang="en-US" dirty="0">
                <a:solidFill>
                  <a:srgbClr val="FF0000"/>
                </a:solidFill>
              </a:rPr>
              <a:t>相關性相對較高</a:t>
            </a:r>
            <a:r>
              <a:rPr kumimoji="1" lang="en-US" altLang="zh-TW" dirty="0"/>
              <a:t>(</a:t>
            </a:r>
            <a:r>
              <a:rPr kumimoji="1" lang="zh-TW" altLang="en-US" dirty="0"/>
              <a:t>從右下相關係數矩陣得知</a:t>
            </a:r>
            <a:r>
              <a:rPr kumimoji="1" lang="en-US" altLang="zh-TW" dirty="0"/>
              <a:t>) </a:t>
            </a:r>
            <a:r>
              <a:rPr kumimoji="1" lang="zh-TW" altLang="en-US" dirty="0"/>
              <a:t>，於是我們利用了</a:t>
            </a:r>
            <a:r>
              <a:rPr kumimoji="1" lang="en-US" altLang="zh-TW" dirty="0"/>
              <a:t>A2~A6</a:t>
            </a:r>
            <a:r>
              <a:rPr kumimoji="1" lang="zh-TW" altLang="en-US" dirty="0"/>
              <a:t>的</a:t>
            </a:r>
            <a:r>
              <a:rPr kumimoji="1" lang="en-US" altLang="zh-TW" dirty="0"/>
              <a:t>020</a:t>
            </a:r>
            <a:r>
              <a:rPr kumimoji="1" lang="zh-TW" altLang="en-US" dirty="0"/>
              <a:t>變數做了一些統計量來當作特徵</a:t>
            </a:r>
            <a:r>
              <a:rPr kumimoji="1" lang="en-US" altLang="zh-TW" dirty="0"/>
              <a:t>(min, max, std, mean)</a:t>
            </a:r>
            <a:r>
              <a:rPr kumimoji="1" lang="zh-TW" altLang="en-US" dirty="0"/>
              <a:t>。</a:t>
            </a:r>
          </a:p>
          <a:p>
            <a:endParaRPr kumimoji="1" lang="zh-TW" altLang="en-US" dirty="0"/>
          </a:p>
        </p:txBody>
      </p:sp>
      <p:sp>
        <p:nvSpPr>
          <p:cNvPr id="4" name="投影片編號版面配置區 3">
            <a:extLst>
              <a:ext uri="{FF2B5EF4-FFF2-40B4-BE49-F238E27FC236}">
                <a16:creationId xmlns:a16="http://schemas.microsoft.com/office/drawing/2014/main" id="{3739A4A5-4FB7-4540-B633-514BA2CA2175}"/>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10</a:t>
            </a:fld>
            <a:endParaRPr lang="zh-TW" altLang="en-US"/>
          </a:p>
        </p:txBody>
      </p:sp>
      <p:pic>
        <p:nvPicPr>
          <p:cNvPr id="8" name="圖片 7" descr="一張含有 船 的圖片&#10;&#10;自動產生的描述">
            <a:extLst>
              <a:ext uri="{FF2B5EF4-FFF2-40B4-BE49-F238E27FC236}">
                <a16:creationId xmlns:a16="http://schemas.microsoft.com/office/drawing/2014/main" id="{4A30DDAD-5607-124A-A49D-FD03D113E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716" y="974093"/>
            <a:ext cx="5588565" cy="2719074"/>
          </a:xfrm>
          <a:prstGeom prst="rect">
            <a:avLst/>
          </a:prstGeom>
        </p:spPr>
      </p:pic>
      <p:pic>
        <p:nvPicPr>
          <p:cNvPr id="10" name="圖片 9" descr="一張含有 畫畫 的圖片&#10;&#10;自動產生的描述">
            <a:extLst>
              <a:ext uri="{FF2B5EF4-FFF2-40B4-BE49-F238E27FC236}">
                <a16:creationId xmlns:a16="http://schemas.microsoft.com/office/drawing/2014/main" id="{A5F3143E-4A35-7743-8B44-D3CEA4947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094" y="3934635"/>
            <a:ext cx="3305810" cy="2612785"/>
          </a:xfrm>
          <a:prstGeom prst="rect">
            <a:avLst/>
          </a:prstGeom>
        </p:spPr>
      </p:pic>
    </p:spTree>
    <p:extLst>
      <p:ext uri="{BB962C8B-B14F-4D97-AF65-F5344CB8AC3E}">
        <p14:creationId xmlns:p14="http://schemas.microsoft.com/office/powerpoint/2010/main" val="29792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96FBA3E9-DBFE-DC49-AA1E-3B96F1E86F84}"/>
              </a:ext>
            </a:extLst>
          </p:cNvPr>
          <p:cNvSpPr>
            <a:spLocks noGrp="1"/>
          </p:cNvSpPr>
          <p:nvPr>
            <p:ph type="title"/>
          </p:nvPr>
        </p:nvSpPr>
        <p:spPr>
          <a:xfrm>
            <a:off x="838200" y="365125"/>
            <a:ext cx="10515600" cy="1325563"/>
          </a:xfrm>
        </p:spPr>
        <p:txBody>
          <a:bodyPr>
            <a:normAutofit/>
          </a:bodyPr>
          <a:lstStyle/>
          <a:p>
            <a:r>
              <a:rPr kumimoji="1" lang="zh-TW" altLang="en-US" dirty="0"/>
              <a:t>極端值偵測</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A10CBD48-CC00-F740-8B09-EE6B7DE53845}"/>
              </a:ext>
            </a:extLst>
          </p:cNvPr>
          <p:cNvSpPr>
            <a:spLocks noGrp="1"/>
          </p:cNvSpPr>
          <p:nvPr>
            <p:ph idx="1"/>
          </p:nvPr>
        </p:nvSpPr>
        <p:spPr>
          <a:xfrm>
            <a:off x="838200" y="1825625"/>
            <a:ext cx="5257800" cy="4351338"/>
          </a:xfrm>
        </p:spPr>
        <p:txBody>
          <a:bodyPr>
            <a:normAutofit/>
          </a:bodyPr>
          <a:lstStyle/>
          <a:p>
            <a:r>
              <a:rPr kumimoji="1" lang="zh-TW" altLang="en-US" dirty="0"/>
              <a:t>我們發現到資料的</a:t>
            </a:r>
            <a:r>
              <a:rPr kumimoji="1" lang="en-US" altLang="zh-TW" dirty="0"/>
              <a:t>outlier</a:t>
            </a:r>
            <a:r>
              <a:rPr kumimoji="1" lang="zh-TW" altLang="en-US" dirty="0"/>
              <a:t>會影響到我們的預測結果。</a:t>
            </a:r>
            <a:endParaRPr kumimoji="1" lang="en-US" altLang="zh-TW" dirty="0"/>
          </a:p>
          <a:p>
            <a:r>
              <a:rPr kumimoji="1" lang="zh-TW" altLang="en-US" dirty="0"/>
              <a:t>偵測極端值的方法為</a:t>
            </a:r>
            <a:r>
              <a:rPr kumimoji="1" lang="en-US" altLang="zh-TW" dirty="0">
                <a:solidFill>
                  <a:srgbClr val="FF0000"/>
                </a:solidFill>
              </a:rPr>
              <a:t>Isolation forest</a:t>
            </a:r>
            <a:r>
              <a:rPr kumimoji="1" lang="zh-TW" altLang="en-US" dirty="0"/>
              <a:t>。</a:t>
            </a:r>
            <a:endParaRPr kumimoji="1" lang="en-US" altLang="zh-TW" dirty="0"/>
          </a:p>
          <a:p>
            <a:r>
              <a:rPr kumimoji="1" lang="zh-TW" altLang="en-US" dirty="0"/>
              <a:t>右圖，我們拿了目標變數的前十個繪製散佈圖，並以顏色區分模型預測的極端值</a:t>
            </a:r>
            <a:r>
              <a:rPr kumimoji="1" lang="en-US" altLang="zh-TW" dirty="0"/>
              <a:t>(</a:t>
            </a:r>
            <a:r>
              <a:rPr kumimoji="1" lang="zh-TW" altLang="en-US" dirty="0"/>
              <a:t>深色為極端值</a:t>
            </a:r>
            <a:r>
              <a:rPr kumimoji="1" lang="en-US" altLang="zh-TW" dirty="0"/>
              <a:t>)</a:t>
            </a:r>
            <a:r>
              <a:rPr kumimoji="1" lang="zh-TW" altLang="en-US" dirty="0"/>
              <a:t>。</a:t>
            </a:r>
          </a:p>
        </p:txBody>
      </p:sp>
      <p:sp>
        <p:nvSpPr>
          <p:cNvPr id="4" name="投影片編號版面配置區 3">
            <a:extLst>
              <a:ext uri="{FF2B5EF4-FFF2-40B4-BE49-F238E27FC236}">
                <a16:creationId xmlns:a16="http://schemas.microsoft.com/office/drawing/2014/main" id="{5215FE9B-ADFA-A24B-9D15-C95C41C8F9B0}"/>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11</a:t>
            </a:fld>
            <a:endParaRPr lang="zh-TW" altLang="en-US"/>
          </a:p>
        </p:txBody>
      </p:sp>
      <p:pic>
        <p:nvPicPr>
          <p:cNvPr id="8" name="圖片 7">
            <a:extLst>
              <a:ext uri="{FF2B5EF4-FFF2-40B4-BE49-F238E27FC236}">
                <a16:creationId xmlns:a16="http://schemas.microsoft.com/office/drawing/2014/main" id="{94863C1F-8957-F74A-850A-2CCADE916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59006"/>
            <a:ext cx="5912742" cy="3038984"/>
          </a:xfrm>
          <a:prstGeom prst="rect">
            <a:avLst/>
          </a:prstGeom>
        </p:spPr>
      </p:pic>
    </p:spTree>
    <p:extLst>
      <p:ext uri="{BB962C8B-B14F-4D97-AF65-F5344CB8AC3E}">
        <p14:creationId xmlns:p14="http://schemas.microsoft.com/office/powerpoint/2010/main" val="198300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B67F5E18-3D7E-C441-B030-3E757AF110C2}"/>
              </a:ext>
            </a:extLst>
          </p:cNvPr>
          <p:cNvSpPr>
            <a:spLocks noGrp="1"/>
          </p:cNvSpPr>
          <p:nvPr>
            <p:ph type="title"/>
          </p:nvPr>
        </p:nvSpPr>
        <p:spPr>
          <a:xfrm>
            <a:off x="838200" y="365125"/>
            <a:ext cx="10515600" cy="1325563"/>
          </a:xfrm>
        </p:spPr>
        <p:txBody>
          <a:bodyPr>
            <a:normAutofit/>
          </a:bodyPr>
          <a:lstStyle/>
          <a:p>
            <a:r>
              <a:rPr kumimoji="1" lang="zh-TW" altLang="en-US"/>
              <a:t>資料分群</a:t>
            </a:r>
            <a:endParaRPr kumimoji="1" lang="zh-TW" altLang="en-US"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72D111AE-35FC-BD47-A434-981B2BF4EC6D}"/>
              </a:ext>
            </a:extLst>
          </p:cNvPr>
          <p:cNvSpPr>
            <a:spLocks noGrp="1"/>
          </p:cNvSpPr>
          <p:nvPr>
            <p:ph idx="1"/>
          </p:nvPr>
        </p:nvSpPr>
        <p:spPr>
          <a:xfrm>
            <a:off x="838200" y="1825625"/>
            <a:ext cx="5257800" cy="4351338"/>
          </a:xfrm>
        </p:spPr>
        <p:txBody>
          <a:bodyPr>
            <a:normAutofit/>
          </a:bodyPr>
          <a:lstStyle/>
          <a:p>
            <a:r>
              <a:rPr kumimoji="1" lang="zh-TW" altLang="en-US" dirty="0"/>
              <a:t>我們也發現，將資料分群以後也能增進模型的準確度。</a:t>
            </a:r>
            <a:endParaRPr kumimoji="1" lang="en-US" altLang="zh-TW" dirty="0"/>
          </a:p>
          <a:p>
            <a:r>
              <a:rPr kumimoji="1" lang="zh-TW" altLang="en-US" dirty="0"/>
              <a:t>右圖為取前十個特徵繪製的散佈圖，並以不同顏色代表不同的群集。</a:t>
            </a:r>
          </a:p>
        </p:txBody>
      </p:sp>
      <p:sp>
        <p:nvSpPr>
          <p:cNvPr id="4" name="投影片編號版面配置區 3">
            <a:extLst>
              <a:ext uri="{FF2B5EF4-FFF2-40B4-BE49-F238E27FC236}">
                <a16:creationId xmlns:a16="http://schemas.microsoft.com/office/drawing/2014/main" id="{9D1B40BC-FE32-A14E-8BB6-605874ECB21E}"/>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12</a:t>
            </a:fld>
            <a:endParaRPr lang="zh-TW" altLang="en-US"/>
          </a:p>
        </p:txBody>
      </p:sp>
      <p:pic>
        <p:nvPicPr>
          <p:cNvPr id="6" name="圖片 5">
            <a:extLst>
              <a:ext uri="{FF2B5EF4-FFF2-40B4-BE49-F238E27FC236}">
                <a16:creationId xmlns:a16="http://schemas.microsoft.com/office/drawing/2014/main" id="{98C045F7-1129-B549-9839-857907A1B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952" y="1863893"/>
            <a:ext cx="6096000" cy="3130214"/>
          </a:xfrm>
          <a:prstGeom prst="rect">
            <a:avLst/>
          </a:prstGeom>
        </p:spPr>
      </p:pic>
    </p:spTree>
    <p:extLst>
      <p:ext uri="{BB962C8B-B14F-4D97-AF65-F5344CB8AC3E}">
        <p14:creationId xmlns:p14="http://schemas.microsoft.com/office/powerpoint/2010/main" val="249515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zh-TW" altLang="en-US" sz="6000" kern="1200" dirty="0">
                <a:solidFill>
                  <a:schemeClr val="tx1"/>
                </a:solidFill>
                <a:latin typeface="+mj-lt"/>
                <a:ea typeface="+mj-ea"/>
                <a:cs typeface="+mj-cs"/>
              </a:rPr>
              <a:t>演算法和模型介紹</a:t>
            </a:r>
            <a:endParaRPr lang="en-US" altLang="zh-TW" sz="6000" kern="1200" dirty="0">
              <a:solidFill>
                <a:schemeClr val="tx1"/>
              </a:solidFill>
              <a:latin typeface="+mj-lt"/>
              <a:ea typeface="+mj-ea"/>
              <a:cs typeface="+mj-cs"/>
            </a:endParaRPr>
          </a:p>
        </p:txBody>
      </p:sp>
      <p:sp>
        <p:nvSpPr>
          <p:cNvPr id="4" name="投影片編號版面配置區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386CFD2-0AD6-4F60-A1EA-3E4A485A23ED}" type="slidenum">
              <a:rPr lang="en-US" altLang="zh-TW" smtClean="0"/>
              <a:pPr>
                <a:spcAft>
                  <a:spcPts val="600"/>
                </a:spcAft>
              </a:pPr>
              <a:t>13</a:t>
            </a:fld>
            <a:endParaRPr lang="en-US" altLang="zh-TW"/>
          </a:p>
        </p:txBody>
      </p:sp>
    </p:spTree>
    <p:extLst>
      <p:ext uri="{BB962C8B-B14F-4D97-AF65-F5344CB8AC3E}">
        <p14:creationId xmlns:p14="http://schemas.microsoft.com/office/powerpoint/2010/main" val="199218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6CA1B94A-4829-5A4A-AA1D-AAC8241956DE}"/>
              </a:ext>
            </a:extLst>
          </p:cNvPr>
          <p:cNvSpPr>
            <a:spLocks noGrp="1"/>
          </p:cNvSpPr>
          <p:nvPr>
            <p:ph type="title"/>
          </p:nvPr>
        </p:nvSpPr>
        <p:spPr>
          <a:xfrm>
            <a:off x="838200" y="365125"/>
            <a:ext cx="10515600" cy="1325563"/>
          </a:xfrm>
        </p:spPr>
        <p:txBody>
          <a:bodyPr>
            <a:normAutofit/>
          </a:bodyPr>
          <a:lstStyle/>
          <a:p>
            <a:r>
              <a:rPr kumimoji="1" lang="zh-TW" altLang="en-US" dirty="0"/>
              <a:t>模型</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2E0C7AF8-27C3-B043-A139-7BF8D60CC9C6}"/>
              </a:ext>
            </a:extLst>
          </p:cNvPr>
          <p:cNvSpPr>
            <a:spLocks noGrp="1"/>
          </p:cNvSpPr>
          <p:nvPr>
            <p:ph idx="1"/>
          </p:nvPr>
        </p:nvSpPr>
        <p:spPr>
          <a:xfrm>
            <a:off x="838200" y="1825625"/>
            <a:ext cx="10515600" cy="4351338"/>
          </a:xfrm>
        </p:spPr>
        <p:txBody>
          <a:bodyPr>
            <a:normAutofit/>
          </a:bodyPr>
          <a:lstStyle/>
          <a:p>
            <a:r>
              <a:rPr kumimoji="1" lang="zh-TW" altLang="en-US" dirty="0"/>
              <a:t>我們使用</a:t>
            </a:r>
            <a:r>
              <a:rPr kumimoji="1" lang="en-US" altLang="zh-TW" dirty="0" err="1"/>
              <a:t>LightGBM</a:t>
            </a:r>
            <a:r>
              <a:rPr kumimoji="1" lang="zh-TW" altLang="en-US" dirty="0"/>
              <a:t>作為我們的模型。</a:t>
            </a:r>
            <a:endParaRPr kumimoji="1" lang="en-US" altLang="zh-TW" dirty="0"/>
          </a:p>
          <a:p>
            <a:r>
              <a:rPr kumimoji="1" lang="zh-TW" altLang="en-US" dirty="0"/>
              <a:t>在預測</a:t>
            </a:r>
            <a:r>
              <a:rPr kumimoji="1" lang="en-US" altLang="zh-TW" dirty="0"/>
              <a:t>20</a:t>
            </a:r>
            <a:r>
              <a:rPr kumimoji="1" lang="zh-TW" altLang="en-US" dirty="0"/>
              <a:t>組目標變數時，我們使用了</a:t>
            </a:r>
            <a:r>
              <a:rPr kumimoji="1" lang="en-US" altLang="zh-TW" dirty="0"/>
              <a:t>Regression chain</a:t>
            </a:r>
            <a:r>
              <a:rPr kumimoji="1" lang="zh-TW" altLang="en-US" dirty="0"/>
              <a:t>的方式來預測。換言之，在預測時，我們會將前一步預測的結果加入模型變成預測下一個變數的特徵之一。</a:t>
            </a:r>
            <a:endParaRPr kumimoji="1" lang="en-US" altLang="zh-TW" dirty="0"/>
          </a:p>
          <a:p>
            <a:r>
              <a:rPr kumimoji="1" lang="en-US" altLang="zh-TW" dirty="0"/>
              <a:t>Regression chain</a:t>
            </a:r>
            <a:r>
              <a:rPr kumimoji="1" lang="zh-TW" altLang="en-US" dirty="0"/>
              <a:t>的順序，我們會先預測</a:t>
            </a:r>
            <a:r>
              <a:rPr kumimoji="1" lang="en-US" altLang="zh-TW" dirty="0" err="1"/>
              <a:t>Input_C</a:t>
            </a:r>
            <a:r>
              <a:rPr kumimoji="1" lang="zh-TW" altLang="en-US" dirty="0"/>
              <a:t>系列的目標變數</a:t>
            </a:r>
            <a:r>
              <a:rPr kumimoji="1" lang="en-US" altLang="zh-TW" dirty="0"/>
              <a:t>(</a:t>
            </a:r>
            <a:r>
              <a:rPr kumimoji="1" lang="zh-TW" altLang="en-US" dirty="0"/>
              <a:t>因為是共同變數</a:t>
            </a:r>
            <a:r>
              <a:rPr kumimoji="1" lang="en-US" altLang="zh-TW" dirty="0"/>
              <a:t>)</a:t>
            </a:r>
            <a:r>
              <a:rPr kumimoji="1" lang="zh-TW" altLang="en-US" dirty="0"/>
              <a:t>，再預測</a:t>
            </a:r>
            <a:r>
              <a:rPr kumimoji="1" lang="en-US" altLang="zh-TW" dirty="0" err="1"/>
              <a:t>Input_A</a:t>
            </a:r>
            <a:r>
              <a:rPr kumimoji="1" lang="zh-TW" altLang="en-US" dirty="0"/>
              <a:t>系列的變數，因為</a:t>
            </a:r>
            <a:r>
              <a:rPr kumimoji="1" lang="en-US" altLang="zh-TW" dirty="0"/>
              <a:t>Input_A1_020</a:t>
            </a:r>
            <a:r>
              <a:rPr kumimoji="1" lang="zh-TW" altLang="en-US" dirty="0"/>
              <a:t>是最難預測的，我們會放在最後才預測他。</a:t>
            </a:r>
          </a:p>
        </p:txBody>
      </p:sp>
      <p:sp>
        <p:nvSpPr>
          <p:cNvPr id="4" name="投影片編號版面配置區 3">
            <a:extLst>
              <a:ext uri="{FF2B5EF4-FFF2-40B4-BE49-F238E27FC236}">
                <a16:creationId xmlns:a16="http://schemas.microsoft.com/office/drawing/2014/main" id="{2ACCDBA9-27A4-AF46-A26D-20658F170235}"/>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14</a:t>
            </a:fld>
            <a:endParaRPr lang="zh-TW" altLang="en-US"/>
          </a:p>
        </p:txBody>
      </p:sp>
    </p:spTree>
    <p:extLst>
      <p:ext uri="{BB962C8B-B14F-4D97-AF65-F5344CB8AC3E}">
        <p14:creationId xmlns:p14="http://schemas.microsoft.com/office/powerpoint/2010/main" val="270210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6D46FA63-068B-FD47-884B-DAFFAF91E0A9}"/>
              </a:ext>
            </a:extLst>
          </p:cNvPr>
          <p:cNvSpPr>
            <a:spLocks noGrp="1"/>
          </p:cNvSpPr>
          <p:nvPr>
            <p:ph type="title"/>
          </p:nvPr>
        </p:nvSpPr>
        <p:spPr>
          <a:xfrm>
            <a:off x="838200" y="365125"/>
            <a:ext cx="10515600" cy="1325563"/>
          </a:xfrm>
        </p:spPr>
        <p:txBody>
          <a:bodyPr>
            <a:normAutofit/>
          </a:bodyPr>
          <a:lstStyle/>
          <a:p>
            <a:r>
              <a:rPr kumimoji="1" lang="en-US" altLang="zh-TW" dirty="0"/>
              <a:t>Hyperparameters Tuning</a:t>
            </a:r>
            <a:endParaRPr kumimoji="1" lang="zh-TW" altLang="en-US"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88E070B6-EADF-0D48-A141-8D91246CFB99}"/>
              </a:ext>
            </a:extLst>
          </p:cNvPr>
          <p:cNvSpPr>
            <a:spLocks noGrp="1"/>
          </p:cNvSpPr>
          <p:nvPr>
            <p:ph idx="1"/>
          </p:nvPr>
        </p:nvSpPr>
        <p:spPr>
          <a:xfrm>
            <a:off x="838200" y="1825625"/>
            <a:ext cx="10515600" cy="4351338"/>
          </a:xfrm>
        </p:spPr>
        <p:txBody>
          <a:bodyPr>
            <a:normAutofit/>
          </a:bodyPr>
          <a:lstStyle/>
          <a:p>
            <a:r>
              <a:rPr kumimoji="1" lang="zh-TW" altLang="en-US" dirty="0"/>
              <a:t>為了預防</a:t>
            </a:r>
            <a:r>
              <a:rPr kumimoji="1" lang="en-US" altLang="zh-TW" dirty="0"/>
              <a:t>overfitting</a:t>
            </a:r>
            <a:r>
              <a:rPr kumimoji="1" lang="zh-TW" altLang="en-US" dirty="0"/>
              <a:t>與得到更好的準確度，我們對</a:t>
            </a:r>
            <a:r>
              <a:rPr kumimoji="1" lang="en-US" altLang="zh-TW" dirty="0" err="1"/>
              <a:t>LightGBM</a:t>
            </a:r>
            <a:r>
              <a:rPr kumimoji="1" lang="zh-TW" altLang="en-US" dirty="0"/>
              <a:t>的以下參數做了調校，每次調校都做了</a:t>
            </a:r>
            <a:r>
              <a:rPr kumimoji="1" lang="en-US" altLang="zh-TW" dirty="0"/>
              <a:t>5-folds</a:t>
            </a:r>
            <a:r>
              <a:rPr kumimoji="1" lang="zh-TW" altLang="en-US" dirty="0"/>
              <a:t>的</a:t>
            </a:r>
            <a:r>
              <a:rPr kumimoji="1" lang="en-US" altLang="zh-TW" dirty="0"/>
              <a:t>cross validation</a:t>
            </a:r>
            <a:r>
              <a:rPr kumimoji="1" lang="zh-TW" altLang="en-US" dirty="0"/>
              <a:t>。</a:t>
            </a:r>
            <a:endParaRPr kumimoji="1" lang="en-US" altLang="zh-TW" dirty="0"/>
          </a:p>
          <a:p>
            <a:pPr lvl="1"/>
            <a:r>
              <a:rPr kumimoji="1" lang="en-US" altLang="zh-TW" dirty="0" err="1"/>
              <a:t>max_depth</a:t>
            </a:r>
            <a:r>
              <a:rPr kumimoji="1" lang="en-US" altLang="zh-TW" dirty="0"/>
              <a:t>: </a:t>
            </a:r>
            <a:r>
              <a:rPr kumimoji="1" lang="zh-TW" altLang="en-US" dirty="0"/>
              <a:t>每棵樹的最大深度。</a:t>
            </a:r>
            <a:endParaRPr kumimoji="1" lang="en-US" altLang="zh-TW" dirty="0"/>
          </a:p>
          <a:p>
            <a:pPr lvl="1"/>
            <a:r>
              <a:rPr kumimoji="1" lang="en-US" altLang="zh-TW" dirty="0" err="1"/>
              <a:t>min_data_in_leaf</a:t>
            </a:r>
            <a:r>
              <a:rPr kumimoji="1" lang="en-US" altLang="zh-TW" dirty="0"/>
              <a:t>: </a:t>
            </a:r>
            <a:r>
              <a:rPr kumimoji="1" lang="zh-TW" altLang="en-US" dirty="0"/>
              <a:t>每個</a:t>
            </a:r>
            <a:r>
              <a:rPr kumimoji="1" lang="en-US" altLang="zh-TW" dirty="0"/>
              <a:t>leaf</a:t>
            </a:r>
            <a:r>
              <a:rPr kumimoji="1" lang="zh-TW" altLang="en-US" dirty="0"/>
              <a:t>中最少需要的資料筆數。</a:t>
            </a:r>
            <a:endParaRPr kumimoji="1" lang="en-US" altLang="zh-TW" dirty="0"/>
          </a:p>
          <a:p>
            <a:pPr lvl="1"/>
            <a:r>
              <a:rPr kumimoji="1" lang="en-US" altLang="zh-TW" dirty="0"/>
              <a:t>subsample: </a:t>
            </a:r>
            <a:r>
              <a:rPr kumimoji="1" lang="zh-TW" altLang="en-US" dirty="0"/>
              <a:t>每次訓練時針對</a:t>
            </a:r>
            <a:r>
              <a:rPr kumimoji="1" lang="en-US" altLang="zh-TW" dirty="0"/>
              <a:t>row</a:t>
            </a:r>
            <a:r>
              <a:rPr kumimoji="1" lang="zh-TW" altLang="en-US" dirty="0"/>
              <a:t>抽樣比例。</a:t>
            </a:r>
            <a:endParaRPr kumimoji="1" lang="en-US" altLang="zh-TW" dirty="0"/>
          </a:p>
          <a:p>
            <a:pPr lvl="1"/>
            <a:r>
              <a:rPr kumimoji="1" lang="en-US" altLang="zh-TW" dirty="0" err="1"/>
              <a:t>colsample_bytree</a:t>
            </a:r>
            <a:r>
              <a:rPr kumimoji="1" lang="en-US" altLang="zh-TW" dirty="0"/>
              <a:t>, </a:t>
            </a:r>
            <a:r>
              <a:rPr kumimoji="1" lang="en-US" altLang="zh-TW" dirty="0" err="1"/>
              <a:t>colsample_bynode</a:t>
            </a:r>
            <a:r>
              <a:rPr kumimoji="1" lang="en-US" altLang="zh-TW" dirty="0"/>
              <a:t>: </a:t>
            </a:r>
            <a:r>
              <a:rPr kumimoji="1" lang="zh-TW" altLang="en-US" dirty="0"/>
              <a:t>每次訓練時針對特徵抽樣的比例。</a:t>
            </a:r>
            <a:endParaRPr kumimoji="1" lang="en-US" altLang="zh-TW" dirty="0"/>
          </a:p>
          <a:p>
            <a:pPr lvl="1"/>
            <a:r>
              <a:rPr kumimoji="1" lang="en-US" altLang="zh-TW" dirty="0" err="1"/>
              <a:t>num_leaves</a:t>
            </a:r>
            <a:r>
              <a:rPr kumimoji="1" lang="en-US" altLang="zh-TW" dirty="0"/>
              <a:t>: leaves</a:t>
            </a:r>
            <a:r>
              <a:rPr kumimoji="1" lang="zh-TW" altLang="en-US" dirty="0"/>
              <a:t>的數量。</a:t>
            </a:r>
            <a:endParaRPr kumimoji="1" lang="en-US" altLang="zh-TW" dirty="0"/>
          </a:p>
          <a:p>
            <a:pPr lvl="1"/>
            <a:r>
              <a:rPr kumimoji="1" lang="en-US" altLang="zh-TW" dirty="0" err="1"/>
              <a:t>reg_alpha</a:t>
            </a:r>
            <a:r>
              <a:rPr kumimoji="1" lang="en-US" altLang="zh-TW" dirty="0"/>
              <a:t>, </a:t>
            </a:r>
            <a:r>
              <a:rPr kumimoji="1" lang="en-US" altLang="zh-TW" dirty="0" err="1"/>
              <a:t>reg_lambda</a:t>
            </a:r>
            <a:r>
              <a:rPr kumimoji="1" lang="en-US" altLang="zh-TW" dirty="0"/>
              <a:t>: </a:t>
            </a:r>
            <a:r>
              <a:rPr kumimoji="1" lang="zh-TW" altLang="en-US" dirty="0"/>
              <a:t>模型的</a:t>
            </a:r>
            <a:r>
              <a:rPr kumimoji="1" lang="en-US" altLang="zh-TW" dirty="0"/>
              <a:t>penalty terms</a:t>
            </a:r>
            <a:r>
              <a:rPr kumimoji="1" lang="zh-TW" altLang="en-US" dirty="0"/>
              <a:t>。</a:t>
            </a:r>
            <a:endParaRPr kumimoji="1" lang="en-US" altLang="zh-TW" dirty="0"/>
          </a:p>
          <a:p>
            <a:pPr lvl="1"/>
            <a:endParaRPr kumimoji="1" lang="en-US" altLang="zh-TW" dirty="0"/>
          </a:p>
          <a:p>
            <a:pPr lvl="1"/>
            <a:endParaRPr kumimoji="1" lang="zh-TW" altLang="en-US" dirty="0"/>
          </a:p>
        </p:txBody>
      </p:sp>
      <p:sp>
        <p:nvSpPr>
          <p:cNvPr id="4" name="投影片編號版面配置區 3">
            <a:extLst>
              <a:ext uri="{FF2B5EF4-FFF2-40B4-BE49-F238E27FC236}">
                <a16:creationId xmlns:a16="http://schemas.microsoft.com/office/drawing/2014/main" id="{E2E221CB-1AC3-4247-9059-0135170366FF}"/>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15</a:t>
            </a:fld>
            <a:endParaRPr lang="zh-TW" altLang="en-US"/>
          </a:p>
        </p:txBody>
      </p:sp>
    </p:spTree>
    <p:extLst>
      <p:ext uri="{BB962C8B-B14F-4D97-AF65-F5344CB8AC3E}">
        <p14:creationId xmlns:p14="http://schemas.microsoft.com/office/powerpoint/2010/main" val="357063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2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zh-TW" altLang="en-US" b="1" dirty="0"/>
              <a:t>預測結果 </a:t>
            </a:r>
          </a:p>
        </p:txBody>
      </p:sp>
      <p:sp>
        <p:nvSpPr>
          <p:cNvPr id="4" name="投影片編號版面配置區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386CFD2-0AD6-4F60-A1EA-3E4A485A23ED}" type="slidenum">
              <a:rPr lang="en-US" altLang="zh-TW" smtClean="0"/>
              <a:pPr>
                <a:spcAft>
                  <a:spcPts val="600"/>
                </a:spcAft>
              </a:pPr>
              <a:t>16</a:t>
            </a:fld>
            <a:endParaRPr lang="en-US" altLang="zh-TW"/>
          </a:p>
        </p:txBody>
      </p:sp>
    </p:spTree>
    <p:extLst>
      <p:ext uri="{BB962C8B-B14F-4D97-AF65-F5344CB8AC3E}">
        <p14:creationId xmlns:p14="http://schemas.microsoft.com/office/powerpoint/2010/main" val="2267802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標題 4">
            <a:extLst>
              <a:ext uri="{FF2B5EF4-FFF2-40B4-BE49-F238E27FC236}">
                <a16:creationId xmlns:a16="http://schemas.microsoft.com/office/drawing/2014/main" id="{2D2293D6-96AC-3648-A924-A073C370F4C6}"/>
              </a:ext>
            </a:extLst>
          </p:cNvPr>
          <p:cNvSpPr>
            <a:spLocks noGrp="1"/>
          </p:cNvSpPr>
          <p:nvPr>
            <p:ph type="title"/>
          </p:nvPr>
        </p:nvSpPr>
        <p:spPr>
          <a:xfrm>
            <a:off x="838200" y="365125"/>
            <a:ext cx="10515600" cy="1325563"/>
          </a:xfrm>
        </p:spPr>
        <p:txBody>
          <a:bodyPr>
            <a:normAutofit/>
          </a:bodyPr>
          <a:lstStyle/>
          <a:p>
            <a:r>
              <a:rPr lang="zh-TW" altLang="en-US" dirty="0"/>
              <a:t>模型調校結果</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內容版面配置區 5">
            <a:extLst>
              <a:ext uri="{FF2B5EF4-FFF2-40B4-BE49-F238E27FC236}">
                <a16:creationId xmlns:a16="http://schemas.microsoft.com/office/drawing/2014/main" id="{716DF996-4CEA-C343-9D1C-5542F61F65D0}"/>
              </a:ext>
            </a:extLst>
          </p:cNvPr>
          <p:cNvSpPr>
            <a:spLocks noGrp="1"/>
          </p:cNvSpPr>
          <p:nvPr>
            <p:ph idx="1"/>
          </p:nvPr>
        </p:nvSpPr>
        <p:spPr>
          <a:xfrm>
            <a:off x="838200" y="1825625"/>
            <a:ext cx="10515600" cy="4351338"/>
          </a:xfrm>
        </p:spPr>
        <p:txBody>
          <a:bodyPr>
            <a:normAutofit/>
          </a:bodyPr>
          <a:lstStyle/>
          <a:p>
            <a:endParaRPr lang="zh-TW" altLang="en-US" dirty="0"/>
          </a:p>
        </p:txBody>
      </p:sp>
      <p:sp>
        <p:nvSpPr>
          <p:cNvPr id="4" name="投影片編號版面配置區 3">
            <a:extLst>
              <a:ext uri="{FF2B5EF4-FFF2-40B4-BE49-F238E27FC236}">
                <a16:creationId xmlns:a16="http://schemas.microsoft.com/office/drawing/2014/main" id="{557FCA82-6171-0045-A574-61D81213F46D}"/>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17</a:t>
            </a:fld>
            <a:endParaRPr lang="zh-TW" altLang="en-US"/>
          </a:p>
        </p:txBody>
      </p:sp>
    </p:spTree>
    <p:extLst>
      <p:ext uri="{BB962C8B-B14F-4D97-AF65-F5344CB8AC3E}">
        <p14:creationId xmlns:p14="http://schemas.microsoft.com/office/powerpoint/2010/main" val="47684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標題 4">
            <a:extLst>
              <a:ext uri="{FF2B5EF4-FFF2-40B4-BE49-F238E27FC236}">
                <a16:creationId xmlns:a16="http://schemas.microsoft.com/office/drawing/2014/main" id="{9FB54F85-F41B-ED4E-80FD-D02FFDF2FE0A}"/>
              </a:ext>
            </a:extLst>
          </p:cNvPr>
          <p:cNvSpPr>
            <a:spLocks noGrp="1"/>
          </p:cNvSpPr>
          <p:nvPr>
            <p:ph type="title"/>
          </p:nvPr>
        </p:nvSpPr>
        <p:spPr>
          <a:xfrm>
            <a:off x="838200" y="365125"/>
            <a:ext cx="10515600" cy="1325563"/>
          </a:xfrm>
        </p:spPr>
        <p:txBody>
          <a:bodyPr>
            <a:normAutofit/>
          </a:bodyPr>
          <a:lstStyle/>
          <a:p>
            <a:r>
              <a:rPr lang="zh-TW" altLang="en-US" dirty="0"/>
              <a:t>預測結果</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內容版面配置區 5">
            <a:extLst>
              <a:ext uri="{FF2B5EF4-FFF2-40B4-BE49-F238E27FC236}">
                <a16:creationId xmlns:a16="http://schemas.microsoft.com/office/drawing/2014/main" id="{8A0B2D53-B652-1041-9652-C912D1916F54}"/>
              </a:ext>
            </a:extLst>
          </p:cNvPr>
          <p:cNvSpPr>
            <a:spLocks noGrp="1"/>
          </p:cNvSpPr>
          <p:nvPr>
            <p:ph idx="1"/>
          </p:nvPr>
        </p:nvSpPr>
        <p:spPr>
          <a:xfrm>
            <a:off x="838200" y="1825625"/>
            <a:ext cx="10515600" cy="4351338"/>
          </a:xfrm>
        </p:spPr>
        <p:txBody>
          <a:bodyPr>
            <a:normAutofit/>
          </a:bodyPr>
          <a:lstStyle/>
          <a:p>
            <a:endParaRPr lang="zh-TW" altLang="en-US" dirty="0"/>
          </a:p>
        </p:txBody>
      </p:sp>
      <p:sp>
        <p:nvSpPr>
          <p:cNvPr id="4" name="投影片編號版面配置區 3">
            <a:extLst>
              <a:ext uri="{FF2B5EF4-FFF2-40B4-BE49-F238E27FC236}">
                <a16:creationId xmlns:a16="http://schemas.microsoft.com/office/drawing/2014/main" id="{D829DF26-3607-544E-986B-59F84FA46265}"/>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18</a:t>
            </a:fld>
            <a:endParaRPr lang="zh-TW" altLang="en-US"/>
          </a:p>
        </p:txBody>
      </p:sp>
    </p:spTree>
    <p:extLst>
      <p:ext uri="{BB962C8B-B14F-4D97-AF65-F5344CB8AC3E}">
        <p14:creationId xmlns:p14="http://schemas.microsoft.com/office/powerpoint/2010/main" val="89354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Arc 4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zh-TW" altLang="en-US" sz="6000" kern="1200" dirty="0">
                <a:solidFill>
                  <a:schemeClr val="tx1"/>
                </a:solidFill>
                <a:latin typeface="+mj-lt"/>
                <a:ea typeface="+mj-ea"/>
                <a:cs typeface="+mj-cs"/>
              </a:rPr>
              <a:t>資料前處理</a:t>
            </a:r>
            <a:endParaRPr lang="en-US" altLang="zh-TW" sz="6000" kern="1200" dirty="0">
              <a:solidFill>
                <a:schemeClr val="tx1"/>
              </a:solidFill>
              <a:latin typeface="+mj-lt"/>
              <a:ea typeface="+mj-ea"/>
              <a:cs typeface="+mj-cs"/>
            </a:endParaRPr>
          </a:p>
        </p:txBody>
      </p:sp>
      <p:sp>
        <p:nvSpPr>
          <p:cNvPr id="4" name="投影片編號版面配置區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386CFD2-0AD6-4F60-A1EA-3E4A485A23ED}" type="slidenum">
              <a:rPr lang="en-US" altLang="zh-TW"/>
              <a:pPr>
                <a:spcAft>
                  <a:spcPts val="600"/>
                </a:spcAft>
              </a:pPr>
              <a:t>2</a:t>
            </a:fld>
            <a:endParaRPr lang="en-US" altLang="zh-TW"/>
          </a:p>
        </p:txBody>
      </p:sp>
    </p:spTree>
    <p:extLst>
      <p:ext uri="{BB962C8B-B14F-4D97-AF65-F5344CB8AC3E}">
        <p14:creationId xmlns:p14="http://schemas.microsoft.com/office/powerpoint/2010/main" val="299846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71A2E600-7313-994C-86BC-4D563B6930A7}"/>
              </a:ext>
            </a:extLst>
          </p:cNvPr>
          <p:cNvSpPr>
            <a:spLocks noGrp="1"/>
          </p:cNvSpPr>
          <p:nvPr>
            <p:ph type="title"/>
          </p:nvPr>
        </p:nvSpPr>
        <p:spPr>
          <a:xfrm>
            <a:off x="838200" y="365125"/>
            <a:ext cx="10515600" cy="1325563"/>
          </a:xfrm>
        </p:spPr>
        <p:txBody>
          <a:bodyPr>
            <a:normAutofit/>
          </a:bodyPr>
          <a:lstStyle/>
          <a:p>
            <a:r>
              <a:rPr kumimoji="1" lang="zh-TW" altLang="en-US" dirty="0"/>
              <a:t>處理</a:t>
            </a:r>
            <a:r>
              <a:rPr kumimoji="1" lang="en-US" altLang="zh-TW" dirty="0"/>
              <a:t>Target</a:t>
            </a:r>
            <a:r>
              <a:rPr kumimoji="1" lang="zh-TW" altLang="en-US" dirty="0"/>
              <a:t>的缺失值</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A4C2964A-976E-184B-8F10-979FDB44C12E}"/>
              </a:ext>
            </a:extLst>
          </p:cNvPr>
          <p:cNvSpPr>
            <a:spLocks noGrp="1"/>
          </p:cNvSpPr>
          <p:nvPr>
            <p:ph idx="1"/>
          </p:nvPr>
        </p:nvSpPr>
        <p:spPr>
          <a:xfrm>
            <a:off x="838200" y="1825625"/>
            <a:ext cx="5257800" cy="4351338"/>
          </a:xfrm>
        </p:spPr>
        <p:txBody>
          <a:bodyPr>
            <a:normAutofit/>
          </a:bodyPr>
          <a:lstStyle/>
          <a:p>
            <a:r>
              <a:rPr kumimoji="1" lang="zh-TW" altLang="en-US" dirty="0"/>
              <a:t>圖中可以看到，白色橫線是</a:t>
            </a:r>
            <a:r>
              <a:rPr kumimoji="1" lang="zh-TW" altLang="en-US" dirty="0">
                <a:solidFill>
                  <a:srgbClr val="FF0000"/>
                </a:solidFill>
              </a:rPr>
              <a:t>在</a:t>
            </a:r>
            <a:r>
              <a:rPr kumimoji="1" lang="en-US" altLang="zh-TW" dirty="0">
                <a:solidFill>
                  <a:srgbClr val="FF0000"/>
                </a:solidFill>
              </a:rPr>
              <a:t>target</a:t>
            </a:r>
            <a:r>
              <a:rPr kumimoji="1" lang="zh-TW" altLang="en-US" dirty="0">
                <a:solidFill>
                  <a:srgbClr val="FF0000"/>
                </a:solidFill>
              </a:rPr>
              <a:t>的</a:t>
            </a:r>
            <a:r>
              <a:rPr kumimoji="1" lang="en-US" altLang="zh-TW" dirty="0">
                <a:solidFill>
                  <a:srgbClr val="FF0000"/>
                </a:solidFill>
              </a:rPr>
              <a:t>20</a:t>
            </a:r>
            <a:r>
              <a:rPr kumimoji="1" lang="zh-TW" altLang="en-US" dirty="0">
                <a:solidFill>
                  <a:srgbClr val="FF0000"/>
                </a:solidFill>
              </a:rPr>
              <a:t>個筆數中為缺失值</a:t>
            </a:r>
            <a:r>
              <a:rPr kumimoji="1" lang="zh-TW" altLang="en-US" dirty="0"/>
              <a:t>的位置。為了不影響訓練結果，我們將其丟棄，丟棄</a:t>
            </a:r>
            <a:r>
              <a:rPr kumimoji="1" lang="en-US" altLang="zh-TW" dirty="0"/>
              <a:t>9</a:t>
            </a:r>
            <a:r>
              <a:rPr kumimoji="1" lang="zh-TW" altLang="en-US" dirty="0"/>
              <a:t>筆</a:t>
            </a:r>
            <a:r>
              <a:rPr kumimoji="1" lang="en-US" altLang="zh-TW" dirty="0"/>
              <a:t>target</a:t>
            </a:r>
            <a:r>
              <a:rPr kumimoji="1" lang="zh-TW" altLang="en-US" dirty="0"/>
              <a:t>。</a:t>
            </a:r>
          </a:p>
        </p:txBody>
      </p:sp>
      <p:sp>
        <p:nvSpPr>
          <p:cNvPr id="4" name="投影片編號版面配置區 3">
            <a:extLst>
              <a:ext uri="{FF2B5EF4-FFF2-40B4-BE49-F238E27FC236}">
                <a16:creationId xmlns:a16="http://schemas.microsoft.com/office/drawing/2014/main" id="{0E081DE9-6A2D-DA45-909E-D4BCD1A11F26}"/>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a:pPr>
                <a:spcAft>
                  <a:spcPts val="600"/>
                </a:spcAft>
              </a:pPr>
              <a:t>3</a:t>
            </a:fld>
            <a:endParaRPr lang="zh-TW" altLang="en-US"/>
          </a:p>
        </p:txBody>
      </p:sp>
      <p:pic>
        <p:nvPicPr>
          <p:cNvPr id="5" name="圖片 4">
            <a:extLst>
              <a:ext uri="{FF2B5EF4-FFF2-40B4-BE49-F238E27FC236}">
                <a16:creationId xmlns:a16="http://schemas.microsoft.com/office/drawing/2014/main" id="{E4189702-B412-7C40-899A-253A55FC3D54}"/>
              </a:ext>
            </a:extLst>
          </p:cNvPr>
          <p:cNvPicPr>
            <a:picLocks noChangeAspect="1"/>
          </p:cNvPicPr>
          <p:nvPr/>
        </p:nvPicPr>
        <p:blipFill>
          <a:blip r:embed="rId2"/>
          <a:stretch>
            <a:fillRect/>
          </a:stretch>
        </p:blipFill>
        <p:spPr>
          <a:xfrm>
            <a:off x="6096000" y="2113523"/>
            <a:ext cx="5832477" cy="2630954"/>
          </a:xfrm>
          <a:prstGeom prst="rect">
            <a:avLst/>
          </a:prstGeom>
        </p:spPr>
      </p:pic>
    </p:spTree>
    <p:extLst>
      <p:ext uri="{BB962C8B-B14F-4D97-AF65-F5344CB8AC3E}">
        <p14:creationId xmlns:p14="http://schemas.microsoft.com/office/powerpoint/2010/main" val="338113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6D10C08C-4D36-5D4A-AF62-73BECA9C55FA}"/>
              </a:ext>
            </a:extLst>
          </p:cNvPr>
          <p:cNvSpPr>
            <a:spLocks noGrp="1"/>
          </p:cNvSpPr>
          <p:nvPr>
            <p:ph type="title"/>
          </p:nvPr>
        </p:nvSpPr>
        <p:spPr>
          <a:xfrm>
            <a:off x="838200" y="365125"/>
            <a:ext cx="10515600" cy="1325563"/>
          </a:xfrm>
        </p:spPr>
        <p:txBody>
          <a:bodyPr>
            <a:normAutofit/>
          </a:bodyPr>
          <a:lstStyle/>
          <a:p>
            <a:r>
              <a:rPr kumimoji="1" lang="zh-TW" altLang="en-US" dirty="0"/>
              <a:t>偏移值轉換</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C5737271-90D7-724E-9BB7-13983D8637FE}"/>
              </a:ext>
            </a:extLst>
          </p:cNvPr>
          <p:cNvSpPr>
            <a:spLocks noGrp="1"/>
          </p:cNvSpPr>
          <p:nvPr>
            <p:ph idx="1"/>
          </p:nvPr>
        </p:nvSpPr>
        <p:spPr>
          <a:xfrm>
            <a:off x="838200" y="1825625"/>
            <a:ext cx="5257800" cy="4351338"/>
          </a:xfrm>
        </p:spPr>
        <p:txBody>
          <a:bodyPr>
            <a:normAutofit/>
          </a:bodyPr>
          <a:lstStyle/>
          <a:p>
            <a:r>
              <a:rPr kumimoji="1" lang="en-US" altLang="zh-TW" dirty="0"/>
              <a:t>Input_C_015~038</a:t>
            </a:r>
            <a:r>
              <a:rPr kumimoji="1" lang="zh-TW" altLang="en-US" dirty="0"/>
              <a:t>與</a:t>
            </a:r>
            <a:r>
              <a:rPr kumimoji="1" lang="en-US" altLang="zh-TW" dirty="0"/>
              <a:t>Input_C_063~082</a:t>
            </a:r>
            <a:r>
              <a:rPr kumimoji="1" lang="zh-TW" altLang="en-US" dirty="0"/>
              <a:t>為偏移量的文字參數</a:t>
            </a:r>
            <a:r>
              <a:rPr lang="zh-TW" altLang="en-US" dirty="0"/>
              <a:t>。</a:t>
            </a:r>
            <a:r>
              <a:rPr lang="zh-TW" altLang="en-US" dirty="0">
                <a:solidFill>
                  <a:srgbClr val="FF0000"/>
                </a:solidFill>
              </a:rPr>
              <a:t>我們將其轉換為</a:t>
            </a:r>
            <a:r>
              <a:rPr lang="en-US" altLang="zh-TW" dirty="0">
                <a:solidFill>
                  <a:srgbClr val="FF0000"/>
                </a:solidFill>
              </a:rPr>
              <a:t>x</a:t>
            </a:r>
            <a:r>
              <a:rPr lang="zh-TW" altLang="en-US" dirty="0">
                <a:solidFill>
                  <a:srgbClr val="FF0000"/>
                </a:solidFill>
              </a:rPr>
              <a:t>軸的偏移量與</a:t>
            </a:r>
            <a:r>
              <a:rPr lang="en-US" altLang="zh-TW" dirty="0">
                <a:solidFill>
                  <a:srgbClr val="FF0000"/>
                </a:solidFill>
              </a:rPr>
              <a:t>y</a:t>
            </a:r>
            <a:r>
              <a:rPr lang="zh-TW" altLang="en-US" dirty="0">
                <a:solidFill>
                  <a:srgbClr val="FF0000"/>
                </a:solidFill>
              </a:rPr>
              <a:t>軸的偏移量</a:t>
            </a:r>
            <a:r>
              <a:rPr lang="zh-TW" altLang="en-US" dirty="0"/>
              <a:t>。舉例來說</a:t>
            </a:r>
            <a:r>
              <a:rPr lang="en-US" altLang="zh-TW" dirty="0"/>
              <a:t>: Input_C_015</a:t>
            </a:r>
            <a:r>
              <a:rPr lang="zh-TW" altLang="en-US" dirty="0"/>
              <a:t>中的第一筆資料 </a:t>
            </a:r>
            <a:r>
              <a:rPr lang="en-US" altLang="zh-TW" dirty="0"/>
              <a:t>N;0;L;1</a:t>
            </a:r>
            <a:r>
              <a:rPr lang="zh-TW" altLang="en-US" dirty="0"/>
              <a:t>，會變為</a:t>
            </a:r>
            <a:r>
              <a:rPr lang="en-US" altLang="zh-TW" dirty="0"/>
              <a:t> Input_C_015_x = -1</a:t>
            </a:r>
            <a:r>
              <a:rPr lang="zh-TW" altLang="en-US" dirty="0"/>
              <a:t>、</a:t>
            </a:r>
            <a:r>
              <a:rPr lang="en-US" altLang="zh-TW" dirty="0"/>
              <a:t> Input_C_015_y = 0</a:t>
            </a:r>
            <a:r>
              <a:rPr lang="zh-TW" altLang="en-US" dirty="0"/>
              <a:t>。</a:t>
            </a:r>
            <a:endParaRPr kumimoji="1" lang="zh-TW" altLang="en-US" dirty="0"/>
          </a:p>
        </p:txBody>
      </p:sp>
      <p:sp>
        <p:nvSpPr>
          <p:cNvPr id="4" name="投影片編號版面配置區 3">
            <a:extLst>
              <a:ext uri="{FF2B5EF4-FFF2-40B4-BE49-F238E27FC236}">
                <a16:creationId xmlns:a16="http://schemas.microsoft.com/office/drawing/2014/main" id="{82D8B687-3C9C-F74B-8684-C9114E4DA464}"/>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4</a:t>
            </a:fld>
            <a:endParaRPr lang="zh-TW" altLang="en-US"/>
          </a:p>
        </p:txBody>
      </p:sp>
      <p:sp>
        <p:nvSpPr>
          <p:cNvPr id="5" name="矩形 4">
            <a:extLst>
              <a:ext uri="{FF2B5EF4-FFF2-40B4-BE49-F238E27FC236}">
                <a16:creationId xmlns:a16="http://schemas.microsoft.com/office/drawing/2014/main" id="{3F3ED62F-DB04-F742-9C5C-85F877CCC4D8}"/>
              </a:ext>
            </a:extLst>
          </p:cNvPr>
          <p:cNvSpPr/>
          <p:nvPr/>
        </p:nvSpPr>
        <p:spPr>
          <a:xfrm>
            <a:off x="7250693" y="1700741"/>
            <a:ext cx="3786614" cy="646331"/>
          </a:xfrm>
          <a:prstGeom prst="rect">
            <a:avLst/>
          </a:prstGeom>
        </p:spPr>
        <p:txBody>
          <a:bodyPr wrap="none">
            <a:spAutoFit/>
          </a:bodyPr>
          <a:lstStyle/>
          <a:p>
            <a:r>
              <a:rPr lang="en-US" altLang="zh-TW" sz="3600" dirty="0">
                <a:cs typeface="Aharoni" panose="020F0502020204030204" pitchFamily="34" charset="0"/>
              </a:rPr>
              <a:t>N;0;L;1 -&gt; x: -1, y: 0</a:t>
            </a:r>
            <a:endParaRPr lang="zh-TW" altLang="en-US" sz="3600" dirty="0">
              <a:cs typeface="Aharoni" panose="020F0502020204030204" pitchFamily="34" charset="0"/>
            </a:endParaRPr>
          </a:p>
        </p:txBody>
      </p:sp>
      <p:pic>
        <p:nvPicPr>
          <p:cNvPr id="10" name="圖片 9" descr="一張含有 螢幕擷取畫面 的圖片&#10;&#10;自動產生的描述">
            <a:extLst>
              <a:ext uri="{FF2B5EF4-FFF2-40B4-BE49-F238E27FC236}">
                <a16:creationId xmlns:a16="http://schemas.microsoft.com/office/drawing/2014/main" id="{A615CFA4-6077-5C43-B22B-4AB5E32F4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914" y="2347072"/>
            <a:ext cx="2994171" cy="4191840"/>
          </a:xfrm>
          <a:prstGeom prst="rect">
            <a:avLst/>
          </a:prstGeom>
        </p:spPr>
      </p:pic>
    </p:spTree>
    <p:extLst>
      <p:ext uri="{BB962C8B-B14F-4D97-AF65-F5344CB8AC3E}">
        <p14:creationId xmlns:p14="http://schemas.microsoft.com/office/powerpoint/2010/main" val="391137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A9D84684-3825-2E40-A278-98FC24F3E52E}"/>
              </a:ext>
            </a:extLst>
          </p:cNvPr>
          <p:cNvSpPr>
            <a:spLocks noGrp="1"/>
          </p:cNvSpPr>
          <p:nvPr>
            <p:ph type="title"/>
          </p:nvPr>
        </p:nvSpPr>
        <p:spPr>
          <a:xfrm>
            <a:off x="838200" y="365125"/>
            <a:ext cx="10515600" cy="1325563"/>
          </a:xfrm>
        </p:spPr>
        <p:txBody>
          <a:bodyPr>
            <a:normAutofit/>
          </a:bodyPr>
          <a:lstStyle/>
          <a:p>
            <a:r>
              <a:rPr kumimoji="1" lang="zh-TW" altLang="en-US" dirty="0"/>
              <a:t>丟棄沒有變異的變數</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F39CA018-C796-F84B-8B2F-D0B8EA8A6D29}"/>
              </a:ext>
            </a:extLst>
          </p:cNvPr>
          <p:cNvSpPr>
            <a:spLocks noGrp="1"/>
          </p:cNvSpPr>
          <p:nvPr>
            <p:ph idx="1"/>
          </p:nvPr>
        </p:nvSpPr>
        <p:spPr>
          <a:xfrm>
            <a:off x="838200" y="1825625"/>
            <a:ext cx="5257800" cy="4351338"/>
          </a:xfrm>
        </p:spPr>
        <p:txBody>
          <a:bodyPr>
            <a:normAutofit/>
          </a:bodyPr>
          <a:lstStyle/>
          <a:p>
            <a:r>
              <a:rPr kumimoji="1" lang="zh-TW" altLang="en-US" dirty="0"/>
              <a:t>在訓練模型的過程中，所有資料都</a:t>
            </a:r>
            <a:r>
              <a:rPr kumimoji="1" lang="zh-TW" altLang="en-US" dirty="0">
                <a:solidFill>
                  <a:srgbClr val="FF0000"/>
                </a:solidFill>
              </a:rPr>
              <a:t>長一樣</a:t>
            </a:r>
            <a:r>
              <a:rPr kumimoji="1" lang="zh-TW" altLang="en-US" dirty="0"/>
              <a:t>的變數對於學習沒有任何幫助，甚至會拉低模型的準確度，所以我們也將其丟棄。</a:t>
            </a:r>
          </a:p>
        </p:txBody>
      </p:sp>
      <p:sp>
        <p:nvSpPr>
          <p:cNvPr id="4" name="投影片編號版面配置區 3">
            <a:extLst>
              <a:ext uri="{FF2B5EF4-FFF2-40B4-BE49-F238E27FC236}">
                <a16:creationId xmlns:a16="http://schemas.microsoft.com/office/drawing/2014/main" id="{529F2978-36E8-C245-B9C8-4C182683F8F4}"/>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5</a:t>
            </a:fld>
            <a:endParaRPr lang="zh-TW" altLang="en-US"/>
          </a:p>
        </p:txBody>
      </p:sp>
      <p:pic>
        <p:nvPicPr>
          <p:cNvPr id="7" name="圖片 6" descr="一張含有 螢幕擷取畫面 的圖片&#10;&#10;自動產生的描述">
            <a:extLst>
              <a:ext uri="{FF2B5EF4-FFF2-40B4-BE49-F238E27FC236}">
                <a16:creationId xmlns:a16="http://schemas.microsoft.com/office/drawing/2014/main" id="{98569771-1D1D-DD49-BFE2-6C92698C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4"/>
            <a:ext cx="5664200" cy="2679700"/>
          </a:xfrm>
          <a:prstGeom prst="rect">
            <a:avLst/>
          </a:prstGeom>
        </p:spPr>
      </p:pic>
    </p:spTree>
    <p:extLst>
      <p:ext uri="{BB962C8B-B14F-4D97-AF65-F5344CB8AC3E}">
        <p14:creationId xmlns:p14="http://schemas.microsoft.com/office/powerpoint/2010/main" val="118426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DBE27E35-50A2-7C47-943A-39E901CC7DA6}"/>
              </a:ext>
            </a:extLst>
          </p:cNvPr>
          <p:cNvSpPr>
            <a:spLocks noGrp="1"/>
          </p:cNvSpPr>
          <p:nvPr>
            <p:ph type="title"/>
          </p:nvPr>
        </p:nvSpPr>
        <p:spPr>
          <a:xfrm>
            <a:off x="838200" y="365125"/>
            <a:ext cx="10515600" cy="1325563"/>
          </a:xfrm>
        </p:spPr>
        <p:txBody>
          <a:bodyPr>
            <a:normAutofit/>
          </a:bodyPr>
          <a:lstStyle/>
          <a:p>
            <a:r>
              <a:rPr kumimoji="1" lang="zh-TW" altLang="en-US" dirty="0"/>
              <a:t>標記大量缺失的變數</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3A19D318-5570-3F46-B45E-F7FACBF5B4D2}"/>
              </a:ext>
            </a:extLst>
          </p:cNvPr>
          <p:cNvSpPr>
            <a:spLocks noGrp="1"/>
          </p:cNvSpPr>
          <p:nvPr>
            <p:ph idx="1"/>
          </p:nvPr>
        </p:nvSpPr>
        <p:spPr>
          <a:xfrm>
            <a:off x="838200" y="1825625"/>
            <a:ext cx="5257800" cy="4351338"/>
          </a:xfrm>
        </p:spPr>
        <p:txBody>
          <a:bodyPr>
            <a:normAutofit/>
          </a:bodyPr>
          <a:lstStyle/>
          <a:p>
            <a:r>
              <a:rPr kumimoji="1" lang="zh-TW" altLang="en-US" dirty="0"/>
              <a:t>我們發現在</a:t>
            </a:r>
            <a:r>
              <a:rPr kumimoji="1" lang="en-US" altLang="zh-TW" dirty="0"/>
              <a:t>Input_C_083~091</a:t>
            </a:r>
            <a:r>
              <a:rPr kumimoji="1" lang="zh-TW" altLang="en-US" dirty="0"/>
              <a:t>有大量缺失的變數，我們會</a:t>
            </a:r>
            <a:r>
              <a:rPr kumimoji="1" lang="zh-TW" altLang="en-US" dirty="0">
                <a:solidFill>
                  <a:srgbClr val="FF0000"/>
                </a:solidFill>
              </a:rPr>
              <a:t>新增一個變數</a:t>
            </a:r>
            <a:r>
              <a:rPr kumimoji="1" lang="en-US" altLang="zh-TW" dirty="0"/>
              <a:t>(</a:t>
            </a:r>
            <a:r>
              <a:rPr kumimoji="1" lang="en-US" altLang="zh-TW" dirty="0" err="1"/>
              <a:t>massive_missing</a:t>
            </a:r>
            <a:r>
              <a:rPr kumimoji="1" lang="en-US" altLang="zh-TW" dirty="0"/>
              <a:t>)</a:t>
            </a:r>
            <a:r>
              <a:rPr kumimoji="1" lang="zh-TW" altLang="en-US" dirty="0"/>
              <a:t>來標記資料在這幾筆中為缺失值。舉例來說，如果</a:t>
            </a:r>
            <a:r>
              <a:rPr kumimoji="1" lang="en-US" altLang="zh-TW" dirty="0"/>
              <a:t>Input_C_083</a:t>
            </a:r>
            <a:r>
              <a:rPr kumimoji="1" lang="zh-TW" altLang="en-US" dirty="0"/>
              <a:t>為缺失值，</a:t>
            </a:r>
            <a:r>
              <a:rPr kumimoji="1" lang="en-US" altLang="zh-TW" dirty="0" err="1"/>
              <a:t>massing_missing</a:t>
            </a:r>
            <a:r>
              <a:rPr kumimoji="1" lang="en-US" altLang="zh-TW" dirty="0"/>
              <a:t>=1</a:t>
            </a:r>
            <a:r>
              <a:rPr kumimoji="1" lang="zh-TW" altLang="en-US" dirty="0"/>
              <a:t>，反之為</a:t>
            </a:r>
            <a:r>
              <a:rPr kumimoji="1" lang="en-US" altLang="zh-TW" dirty="0"/>
              <a:t>0</a:t>
            </a:r>
            <a:r>
              <a:rPr kumimoji="1" lang="zh-TW" altLang="en-US" dirty="0"/>
              <a:t>。</a:t>
            </a:r>
            <a:endParaRPr kumimoji="1" lang="en-US" altLang="zh-TW" dirty="0"/>
          </a:p>
          <a:p>
            <a:r>
              <a:rPr kumimoji="1" lang="zh-TW" altLang="en-US" dirty="0"/>
              <a:t>右圖白色橫線為缺失值位置。</a:t>
            </a:r>
            <a:endParaRPr kumimoji="1" lang="en-US" altLang="zh-TW" dirty="0"/>
          </a:p>
        </p:txBody>
      </p:sp>
      <p:sp>
        <p:nvSpPr>
          <p:cNvPr id="4" name="投影片編號版面配置區 3">
            <a:extLst>
              <a:ext uri="{FF2B5EF4-FFF2-40B4-BE49-F238E27FC236}">
                <a16:creationId xmlns:a16="http://schemas.microsoft.com/office/drawing/2014/main" id="{7C51CA5A-BDD7-2847-880E-2F3ACA7570DA}"/>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6</a:t>
            </a:fld>
            <a:endParaRPr lang="zh-TW" altLang="en-US"/>
          </a:p>
        </p:txBody>
      </p:sp>
      <p:pic>
        <p:nvPicPr>
          <p:cNvPr id="5" name="圖片 4">
            <a:extLst>
              <a:ext uri="{FF2B5EF4-FFF2-40B4-BE49-F238E27FC236}">
                <a16:creationId xmlns:a16="http://schemas.microsoft.com/office/drawing/2014/main" id="{4C79C563-39F9-6B4D-8A3D-BB25AAAEAD93}"/>
              </a:ext>
            </a:extLst>
          </p:cNvPr>
          <p:cNvPicPr>
            <a:picLocks noChangeAspect="1"/>
          </p:cNvPicPr>
          <p:nvPr/>
        </p:nvPicPr>
        <p:blipFill>
          <a:blip r:embed="rId2"/>
          <a:stretch>
            <a:fillRect/>
          </a:stretch>
        </p:blipFill>
        <p:spPr>
          <a:xfrm>
            <a:off x="6216459" y="2586691"/>
            <a:ext cx="5810462" cy="2255918"/>
          </a:xfrm>
          <a:prstGeom prst="rect">
            <a:avLst/>
          </a:prstGeom>
        </p:spPr>
      </p:pic>
    </p:spTree>
    <p:extLst>
      <p:ext uri="{BB962C8B-B14F-4D97-AF65-F5344CB8AC3E}">
        <p14:creationId xmlns:p14="http://schemas.microsoft.com/office/powerpoint/2010/main" val="406554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FC7EAF8A-BA1E-874B-B2AE-A7618B410379}"/>
              </a:ext>
            </a:extLst>
          </p:cNvPr>
          <p:cNvSpPr>
            <a:spLocks noGrp="1"/>
          </p:cNvSpPr>
          <p:nvPr>
            <p:ph type="title"/>
          </p:nvPr>
        </p:nvSpPr>
        <p:spPr>
          <a:xfrm>
            <a:off x="838200" y="365125"/>
            <a:ext cx="10515600" cy="1325563"/>
          </a:xfrm>
        </p:spPr>
        <p:txBody>
          <a:bodyPr>
            <a:normAutofit/>
          </a:bodyPr>
          <a:lstStyle/>
          <a:p>
            <a:r>
              <a:rPr kumimoji="1" lang="zh-TW" altLang="en-US" dirty="0"/>
              <a:t>偏移量的處理</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4CB10A53-DEA6-F141-9E8A-939DAC02BA61}"/>
              </a:ext>
            </a:extLst>
          </p:cNvPr>
          <p:cNvSpPr>
            <a:spLocks noGrp="1"/>
          </p:cNvSpPr>
          <p:nvPr>
            <p:ph idx="1"/>
          </p:nvPr>
        </p:nvSpPr>
        <p:spPr>
          <a:xfrm>
            <a:off x="838200" y="1825625"/>
            <a:ext cx="5257800" cy="4351338"/>
          </a:xfrm>
        </p:spPr>
        <p:txBody>
          <a:bodyPr>
            <a:normAutofit/>
          </a:bodyPr>
          <a:lstStyle/>
          <a:p>
            <a:r>
              <a:rPr kumimoji="1" lang="zh-TW" altLang="en-US" dirty="0"/>
              <a:t>我們發現偏移量的部分將其</a:t>
            </a:r>
            <a:r>
              <a:rPr kumimoji="1" lang="zh-TW" altLang="en-US" dirty="0">
                <a:solidFill>
                  <a:srgbClr val="FF0000"/>
                </a:solidFill>
              </a:rPr>
              <a:t>取絕對值</a:t>
            </a:r>
            <a:r>
              <a:rPr kumimoji="1" lang="zh-TW" altLang="en-US" dirty="0"/>
              <a:t>會增進模型的準確度。所以將所有</a:t>
            </a:r>
            <a:r>
              <a:rPr kumimoji="1" lang="en-US" altLang="zh-TW" dirty="0" err="1"/>
              <a:t>Input_C_xxx_x</a:t>
            </a:r>
            <a:r>
              <a:rPr kumimoji="1" lang="zh-TW" altLang="en-US" dirty="0"/>
              <a:t>、</a:t>
            </a:r>
            <a:r>
              <a:rPr kumimoji="1" lang="en-US" altLang="zh-TW" dirty="0"/>
              <a:t> </a:t>
            </a:r>
            <a:r>
              <a:rPr kumimoji="1" lang="en-US" altLang="zh-TW" dirty="0" err="1"/>
              <a:t>Input_C_xxx_y</a:t>
            </a:r>
            <a:r>
              <a:rPr kumimoji="1" lang="zh-TW" altLang="en-US" dirty="0"/>
              <a:t>都取了絕對值。如右圖所示。</a:t>
            </a:r>
            <a:endParaRPr kumimoji="1" lang="en-US" altLang="zh-TW" dirty="0"/>
          </a:p>
          <a:p>
            <a:endParaRPr kumimoji="1" lang="zh-TW" altLang="en-US" dirty="0"/>
          </a:p>
        </p:txBody>
      </p:sp>
      <p:sp>
        <p:nvSpPr>
          <p:cNvPr id="4" name="投影片編號版面配置區 3">
            <a:extLst>
              <a:ext uri="{FF2B5EF4-FFF2-40B4-BE49-F238E27FC236}">
                <a16:creationId xmlns:a16="http://schemas.microsoft.com/office/drawing/2014/main" id="{2336BD89-87E1-D84E-BC18-3619074DAFD0}"/>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7</a:t>
            </a:fld>
            <a:endParaRPr lang="zh-TW" altLang="en-US"/>
          </a:p>
        </p:txBody>
      </p:sp>
      <p:pic>
        <p:nvPicPr>
          <p:cNvPr id="8" name="圖片 7" descr="一張含有 螢幕擷取畫面 的圖片&#10;&#10;自動產生的描述">
            <a:extLst>
              <a:ext uri="{FF2B5EF4-FFF2-40B4-BE49-F238E27FC236}">
                <a16:creationId xmlns:a16="http://schemas.microsoft.com/office/drawing/2014/main" id="{F47899D3-6A44-9944-8FB5-007DF6ED52EB}"/>
              </a:ext>
            </a:extLst>
          </p:cNvPr>
          <p:cNvPicPr>
            <a:picLocks noChangeAspect="1"/>
          </p:cNvPicPr>
          <p:nvPr/>
        </p:nvPicPr>
        <p:blipFill rotWithShape="1">
          <a:blip r:embed="rId2">
            <a:extLst>
              <a:ext uri="{28A0092B-C50C-407E-A947-70E740481C1C}">
                <a14:useLocalDpi xmlns:a14="http://schemas.microsoft.com/office/drawing/2010/main" val="0"/>
              </a:ext>
            </a:extLst>
          </a:blip>
          <a:srcRect t="2741" r="-2" b="-2"/>
          <a:stretch/>
        </p:blipFill>
        <p:spPr>
          <a:xfrm>
            <a:off x="7599959" y="1725502"/>
            <a:ext cx="2941737" cy="4101939"/>
          </a:xfrm>
          <a:prstGeom prst="rect">
            <a:avLst/>
          </a:prstGeom>
          <a:effectLst/>
        </p:spPr>
      </p:pic>
    </p:spTree>
    <p:extLst>
      <p:ext uri="{BB962C8B-B14F-4D97-AF65-F5344CB8AC3E}">
        <p14:creationId xmlns:p14="http://schemas.microsoft.com/office/powerpoint/2010/main" val="44093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CAC81E0E-F3D3-A949-A25F-071FCA558E51}"/>
              </a:ext>
            </a:extLst>
          </p:cNvPr>
          <p:cNvSpPr>
            <a:spLocks noGrp="1"/>
          </p:cNvSpPr>
          <p:nvPr>
            <p:ph type="title"/>
          </p:nvPr>
        </p:nvSpPr>
        <p:spPr>
          <a:xfrm>
            <a:off x="838200" y="365125"/>
            <a:ext cx="10515600" cy="1325563"/>
          </a:xfrm>
        </p:spPr>
        <p:txBody>
          <a:bodyPr>
            <a:normAutofit/>
          </a:bodyPr>
          <a:lstStyle/>
          <a:p>
            <a:r>
              <a:rPr kumimoji="1" lang="zh-TW" altLang="en-US" dirty="0"/>
              <a:t>填補大量缺失的值</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1672840B-D5CE-0041-801E-E667937623E5}"/>
              </a:ext>
            </a:extLst>
          </p:cNvPr>
          <p:cNvSpPr>
            <a:spLocks noGrp="1"/>
          </p:cNvSpPr>
          <p:nvPr>
            <p:ph idx="1"/>
          </p:nvPr>
        </p:nvSpPr>
        <p:spPr>
          <a:xfrm>
            <a:off x="838200" y="1825625"/>
            <a:ext cx="5257800" cy="4351338"/>
          </a:xfrm>
        </p:spPr>
        <p:txBody>
          <a:bodyPr>
            <a:normAutofit/>
          </a:bodyPr>
          <a:lstStyle/>
          <a:p>
            <a:r>
              <a:rPr kumimoji="1" lang="zh-TW" altLang="en-US" dirty="0"/>
              <a:t>在前面有說到，</a:t>
            </a:r>
            <a:r>
              <a:rPr kumimoji="1" lang="en-US" altLang="zh-TW" dirty="0"/>
              <a:t> Input_C_083~091</a:t>
            </a:r>
            <a:r>
              <a:rPr kumimoji="1" lang="zh-TW" altLang="en-US" dirty="0"/>
              <a:t>有大量缺失的變數，我們利用了</a:t>
            </a:r>
            <a:r>
              <a:rPr kumimoji="1" lang="en-US" altLang="zh-TW" dirty="0">
                <a:solidFill>
                  <a:srgbClr val="FF0000"/>
                </a:solidFill>
              </a:rPr>
              <a:t>k-nearest neighbor</a:t>
            </a:r>
            <a:r>
              <a:rPr kumimoji="1" lang="zh-TW" altLang="en-US" dirty="0"/>
              <a:t>算法將其缺失的值填滿。</a:t>
            </a:r>
          </a:p>
        </p:txBody>
      </p:sp>
      <p:sp>
        <p:nvSpPr>
          <p:cNvPr id="4" name="投影片編號版面配置區 3">
            <a:extLst>
              <a:ext uri="{FF2B5EF4-FFF2-40B4-BE49-F238E27FC236}">
                <a16:creationId xmlns:a16="http://schemas.microsoft.com/office/drawing/2014/main" id="{D6712B75-A74D-E84E-BEBD-F81F3E1C0AE6}"/>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8</a:t>
            </a:fld>
            <a:endParaRPr lang="zh-TW" altLang="en-US"/>
          </a:p>
        </p:txBody>
      </p:sp>
      <p:pic>
        <p:nvPicPr>
          <p:cNvPr id="5" name="圖片 4">
            <a:extLst>
              <a:ext uri="{FF2B5EF4-FFF2-40B4-BE49-F238E27FC236}">
                <a16:creationId xmlns:a16="http://schemas.microsoft.com/office/drawing/2014/main" id="{B5E03088-E1B9-8E41-A40A-A186C0A3AE78}"/>
              </a:ext>
            </a:extLst>
          </p:cNvPr>
          <p:cNvPicPr>
            <a:picLocks noChangeAspect="1"/>
          </p:cNvPicPr>
          <p:nvPr/>
        </p:nvPicPr>
        <p:blipFill>
          <a:blip r:embed="rId2"/>
          <a:stretch>
            <a:fillRect/>
          </a:stretch>
        </p:blipFill>
        <p:spPr>
          <a:xfrm>
            <a:off x="6096000" y="3744362"/>
            <a:ext cx="5931138" cy="2302771"/>
          </a:xfrm>
          <a:prstGeom prst="rect">
            <a:avLst/>
          </a:prstGeom>
        </p:spPr>
      </p:pic>
      <p:pic>
        <p:nvPicPr>
          <p:cNvPr id="10" name="圖片 9">
            <a:extLst>
              <a:ext uri="{FF2B5EF4-FFF2-40B4-BE49-F238E27FC236}">
                <a16:creationId xmlns:a16="http://schemas.microsoft.com/office/drawing/2014/main" id="{E49D2D3F-2967-4D44-9E88-95016F855058}"/>
              </a:ext>
            </a:extLst>
          </p:cNvPr>
          <p:cNvPicPr>
            <a:picLocks noChangeAspect="1"/>
          </p:cNvPicPr>
          <p:nvPr/>
        </p:nvPicPr>
        <p:blipFill>
          <a:blip r:embed="rId3"/>
          <a:stretch>
            <a:fillRect/>
          </a:stretch>
        </p:blipFill>
        <p:spPr>
          <a:xfrm>
            <a:off x="6096000" y="1268776"/>
            <a:ext cx="5810462" cy="2255918"/>
          </a:xfrm>
          <a:prstGeom prst="rect">
            <a:avLst/>
          </a:prstGeom>
        </p:spPr>
      </p:pic>
      <p:sp>
        <p:nvSpPr>
          <p:cNvPr id="8" name="向下箭號 7">
            <a:extLst>
              <a:ext uri="{FF2B5EF4-FFF2-40B4-BE49-F238E27FC236}">
                <a16:creationId xmlns:a16="http://schemas.microsoft.com/office/drawing/2014/main" id="{8FABF90D-6F60-F648-8193-86F79D55F32D}"/>
              </a:ext>
            </a:extLst>
          </p:cNvPr>
          <p:cNvSpPr/>
          <p:nvPr/>
        </p:nvSpPr>
        <p:spPr>
          <a:xfrm>
            <a:off x="8758793" y="3177903"/>
            <a:ext cx="484875" cy="1143411"/>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28339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AC8457CD-0197-6847-96F9-45CE9B708028}"/>
              </a:ext>
            </a:extLst>
          </p:cNvPr>
          <p:cNvSpPr>
            <a:spLocks noGrp="1"/>
          </p:cNvSpPr>
          <p:nvPr>
            <p:ph type="title"/>
          </p:nvPr>
        </p:nvSpPr>
        <p:spPr>
          <a:xfrm>
            <a:off x="838200" y="365125"/>
            <a:ext cx="10515600" cy="1325563"/>
          </a:xfrm>
        </p:spPr>
        <p:txBody>
          <a:bodyPr>
            <a:normAutofit/>
          </a:bodyPr>
          <a:lstStyle/>
          <a:p>
            <a:r>
              <a:rPr kumimoji="1" lang="zh-TW" altLang="en-US" dirty="0"/>
              <a:t>變異過小變數做量化</a:t>
            </a:r>
            <a:r>
              <a:rPr kumimoji="1" lang="en-US" altLang="zh-TW" dirty="0"/>
              <a:t>(Quantization)</a:t>
            </a:r>
            <a:endParaRPr kumimoji="1" lang="zh-TW" altLang="en-US"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內容版面配置區 2">
            <a:extLst>
              <a:ext uri="{FF2B5EF4-FFF2-40B4-BE49-F238E27FC236}">
                <a16:creationId xmlns:a16="http://schemas.microsoft.com/office/drawing/2014/main" id="{EDC01EBE-8AC6-CF48-B567-5CE5FE06C855}"/>
              </a:ext>
            </a:extLst>
          </p:cNvPr>
          <p:cNvSpPr>
            <a:spLocks noGrp="1"/>
          </p:cNvSpPr>
          <p:nvPr>
            <p:ph idx="1"/>
          </p:nvPr>
        </p:nvSpPr>
        <p:spPr>
          <a:xfrm>
            <a:off x="838200" y="1825625"/>
            <a:ext cx="5257800" cy="4351338"/>
          </a:xfrm>
        </p:spPr>
        <p:txBody>
          <a:bodyPr>
            <a:normAutofit/>
          </a:bodyPr>
          <a:lstStyle/>
          <a:p>
            <a:r>
              <a:rPr kumimoji="1" lang="zh-TW" altLang="en-US" dirty="0"/>
              <a:t>針對</a:t>
            </a:r>
            <a:r>
              <a:rPr kumimoji="1" lang="zh-TW" altLang="en-US" dirty="0">
                <a:solidFill>
                  <a:srgbClr val="FF0000"/>
                </a:solidFill>
              </a:rPr>
              <a:t>變異過小</a:t>
            </a:r>
            <a:r>
              <a:rPr kumimoji="1" lang="zh-TW" altLang="en-US" dirty="0"/>
              <a:t>的變數，</a:t>
            </a:r>
            <a:r>
              <a:rPr kumimoji="1" lang="en-US" altLang="zh-TW" dirty="0"/>
              <a:t>ex: Input_A4_008</a:t>
            </a:r>
            <a:r>
              <a:rPr kumimoji="1" lang="zh-TW" altLang="en-US" dirty="0"/>
              <a:t>只有</a:t>
            </a:r>
            <a:r>
              <a:rPr kumimoji="1" lang="en-US" altLang="zh-TW" dirty="0"/>
              <a:t>[0.002, 0.004]</a:t>
            </a:r>
            <a:r>
              <a:rPr kumimoji="1" lang="zh-TW" altLang="en-US" dirty="0"/>
              <a:t>兩種可能。我們會對其</a:t>
            </a:r>
            <a:r>
              <a:rPr kumimoji="1" lang="zh-TW" altLang="en-US" dirty="0">
                <a:solidFill>
                  <a:srgbClr val="FF0000"/>
                </a:solidFill>
              </a:rPr>
              <a:t>增加</a:t>
            </a:r>
            <a:r>
              <a:rPr kumimoji="1" lang="en-US" altLang="zh-TW" dirty="0">
                <a:solidFill>
                  <a:srgbClr val="FF0000"/>
                </a:solidFill>
              </a:rPr>
              <a:t>one hot encoding</a:t>
            </a:r>
            <a:r>
              <a:rPr kumimoji="1" lang="zh-TW" altLang="en-US" dirty="0"/>
              <a:t>的變數。</a:t>
            </a:r>
          </a:p>
        </p:txBody>
      </p:sp>
      <p:sp>
        <p:nvSpPr>
          <p:cNvPr id="4" name="投影片編號版面配置區 3">
            <a:extLst>
              <a:ext uri="{FF2B5EF4-FFF2-40B4-BE49-F238E27FC236}">
                <a16:creationId xmlns:a16="http://schemas.microsoft.com/office/drawing/2014/main" id="{4B6A4168-6C05-B24A-B03C-7FA01A14BCCD}"/>
              </a:ext>
            </a:extLst>
          </p:cNvPr>
          <p:cNvSpPr>
            <a:spLocks noGrp="1"/>
          </p:cNvSpPr>
          <p:nvPr>
            <p:ph type="sldNum" sz="quarter" idx="12"/>
          </p:nvPr>
        </p:nvSpPr>
        <p:spPr>
          <a:xfrm>
            <a:off x="8610600" y="6356350"/>
            <a:ext cx="2743200" cy="365125"/>
          </a:xfrm>
        </p:spPr>
        <p:txBody>
          <a:bodyPr>
            <a:normAutofit/>
          </a:bodyPr>
          <a:lstStyle/>
          <a:p>
            <a:pPr>
              <a:spcAft>
                <a:spcPts val="600"/>
              </a:spcAft>
            </a:pPr>
            <a:fld id="{B386CFD2-0AD6-4F60-A1EA-3E4A485A23ED}" type="slidenum">
              <a:rPr lang="zh-TW" altLang="en-US" smtClean="0"/>
              <a:pPr>
                <a:spcAft>
                  <a:spcPts val="600"/>
                </a:spcAft>
              </a:pPr>
              <a:t>9</a:t>
            </a:fld>
            <a:endParaRPr lang="zh-TW" altLang="en-US"/>
          </a:p>
        </p:txBody>
      </p:sp>
      <p:pic>
        <p:nvPicPr>
          <p:cNvPr id="6" name="圖片 5">
            <a:extLst>
              <a:ext uri="{FF2B5EF4-FFF2-40B4-BE49-F238E27FC236}">
                <a16:creationId xmlns:a16="http://schemas.microsoft.com/office/drawing/2014/main" id="{B8885957-0F55-1743-A482-FBE6260DD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496" y="1671972"/>
            <a:ext cx="5204058" cy="3897312"/>
          </a:xfrm>
          <a:prstGeom prst="rect">
            <a:avLst/>
          </a:prstGeom>
        </p:spPr>
      </p:pic>
    </p:spTree>
    <p:extLst>
      <p:ext uri="{BB962C8B-B14F-4D97-AF65-F5344CB8AC3E}">
        <p14:creationId xmlns:p14="http://schemas.microsoft.com/office/powerpoint/2010/main" val="6897375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912</Words>
  <Application>Microsoft Macintosh PowerPoint</Application>
  <PresentationFormat>寬螢幕</PresentationFormat>
  <Paragraphs>67</Paragraphs>
  <Slides>18</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微軟正黑體</vt:lpstr>
      <vt:lpstr>Arial</vt:lpstr>
      <vt:lpstr>Calibri</vt:lpstr>
      <vt:lpstr>Calibri Light</vt:lpstr>
      <vt:lpstr>Times New Roman</vt:lpstr>
      <vt:lpstr>Office 佈景主題</vt:lpstr>
      <vt:lpstr>報名序號：109911   團隊名稱：明顯是個狠角色</vt:lpstr>
      <vt:lpstr>資料前處理</vt:lpstr>
      <vt:lpstr>處理Target的缺失值</vt:lpstr>
      <vt:lpstr>偏移值轉換</vt:lpstr>
      <vt:lpstr>丟棄沒有變異的變數</vt:lpstr>
      <vt:lpstr>標記大量缺失的變數</vt:lpstr>
      <vt:lpstr>偏移量的處理</vt:lpstr>
      <vt:lpstr>填補大量缺失的值</vt:lpstr>
      <vt:lpstr>變異過小變數做量化(Quantization)</vt:lpstr>
      <vt:lpstr>Input_A1_020的特徵工程</vt:lpstr>
      <vt:lpstr>極端值偵測</vt:lpstr>
      <vt:lpstr>資料分群</vt:lpstr>
      <vt:lpstr>演算法和模型介紹</vt:lpstr>
      <vt:lpstr>模型</vt:lpstr>
      <vt:lpstr>Hyperparameters Tuning</vt:lpstr>
      <vt:lpstr>預測結果 </vt:lpstr>
      <vt:lpstr>模型調校結果</vt:lpstr>
      <vt:lpstr>預測結果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報名序號：109911   團隊名稱：明顯是個狠角色</dc:title>
  <dc:creator>Sean Chang</dc:creator>
  <cp:lastModifiedBy>Sean Chang</cp:lastModifiedBy>
  <cp:revision>2</cp:revision>
  <dcterms:created xsi:type="dcterms:W3CDTF">2020-08-17T06:50:54Z</dcterms:created>
  <dcterms:modified xsi:type="dcterms:W3CDTF">2020-08-17T06:58:48Z</dcterms:modified>
</cp:coreProperties>
</file>