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82" r:id="rId5"/>
    <p:sldId id="283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x="9144000" cy="5143500" type="screen16x9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4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400" cy="34153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74320" y="457200"/>
            <a:ext cx="8519400" cy="205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n-US" sz="5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Microprocessor Design</a:t>
            </a:r>
            <a:endParaRPr lang="en-US" sz="5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2150280" y="3231720"/>
            <a:ext cx="5439240" cy="79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TAs: Sebastian Giraldo, Nathan Laubeuf,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Jasper Marien, Linyan Mei, Giuseppe Sarda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Architecture Used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614160" y="1638360"/>
            <a:ext cx="176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Single Cycle Processor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6" name="图片 1"/>
          <p:cNvPicPr/>
          <p:nvPr/>
        </p:nvPicPr>
        <p:blipFill>
          <a:blip r:embed="rId2"/>
          <a:stretch/>
        </p:blipFill>
        <p:spPr>
          <a:xfrm>
            <a:off x="2732760" y="1099080"/>
            <a:ext cx="521028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135720" y="1970640"/>
            <a:ext cx="8888400" cy="797400"/>
          </a:xfrm>
          <a:prstGeom prst="rect">
            <a:avLst/>
          </a:prstGeom>
          <a:solidFill>
            <a:srgbClr val="3C78D8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135720" y="1228680"/>
            <a:ext cx="8888400" cy="757800"/>
          </a:xfrm>
          <a:prstGeom prst="rect">
            <a:avLst/>
          </a:prstGeom>
          <a:solidFill>
            <a:srgbClr val="9FC5E8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3"/>
          <p:cNvSpPr/>
          <p:nvPr/>
        </p:nvSpPr>
        <p:spPr>
          <a:xfrm>
            <a:off x="311760" y="43308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Architecture Used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4"/>
          <p:cNvSpPr/>
          <p:nvPr/>
        </p:nvSpPr>
        <p:spPr>
          <a:xfrm>
            <a:off x="3997080" y="1463400"/>
            <a:ext cx="1131120" cy="3783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cpu_tb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5"/>
          <p:cNvSpPr/>
          <p:nvPr/>
        </p:nvSpPr>
        <p:spPr>
          <a:xfrm>
            <a:off x="132480" y="2768760"/>
            <a:ext cx="8888400" cy="1807200"/>
          </a:xfrm>
          <a:prstGeom prst="rect">
            <a:avLst/>
          </a:prstGeom>
          <a:solidFill>
            <a:srgbClr val="B6D7A8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6"/>
          <p:cNvSpPr/>
          <p:nvPr/>
        </p:nvSpPr>
        <p:spPr>
          <a:xfrm>
            <a:off x="3968640" y="2240640"/>
            <a:ext cx="1131120" cy="3783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cpu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7"/>
          <p:cNvSpPr/>
          <p:nvPr/>
        </p:nvSpPr>
        <p:spPr>
          <a:xfrm>
            <a:off x="1773720" y="2974320"/>
            <a:ext cx="1131120" cy="5716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program_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counter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8"/>
          <p:cNvSpPr/>
          <p:nvPr/>
        </p:nvSpPr>
        <p:spPr>
          <a:xfrm>
            <a:off x="311760" y="3773160"/>
            <a:ext cx="1131120" cy="5716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instruction_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memory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9"/>
          <p:cNvSpPr/>
          <p:nvPr/>
        </p:nvSpPr>
        <p:spPr>
          <a:xfrm>
            <a:off x="311760" y="2974320"/>
            <a:ext cx="1131120" cy="5716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control_unit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10"/>
          <p:cNvSpPr/>
          <p:nvPr/>
        </p:nvSpPr>
        <p:spPr>
          <a:xfrm>
            <a:off x="3235680" y="2970360"/>
            <a:ext cx="1131120" cy="5716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register_file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11"/>
          <p:cNvSpPr/>
          <p:nvPr/>
        </p:nvSpPr>
        <p:spPr>
          <a:xfrm>
            <a:off x="7590240" y="2974320"/>
            <a:ext cx="1131120" cy="5716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alu_ctrl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12"/>
          <p:cNvSpPr/>
          <p:nvPr/>
        </p:nvSpPr>
        <p:spPr>
          <a:xfrm>
            <a:off x="6159600" y="2974320"/>
            <a:ext cx="1131120" cy="5716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alu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13"/>
          <p:cNvSpPr/>
          <p:nvPr/>
        </p:nvSpPr>
        <p:spPr>
          <a:xfrm>
            <a:off x="4697640" y="2964240"/>
            <a:ext cx="1131120" cy="5716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branch_unit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14"/>
          <p:cNvSpPr/>
          <p:nvPr/>
        </p:nvSpPr>
        <p:spPr>
          <a:xfrm>
            <a:off x="1773720" y="3773160"/>
            <a:ext cx="1131120" cy="5716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data_memory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15"/>
          <p:cNvSpPr/>
          <p:nvPr/>
        </p:nvSpPr>
        <p:spPr>
          <a:xfrm>
            <a:off x="3235680" y="3773160"/>
            <a:ext cx="1131120" cy="5716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regfile_dest_mux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16"/>
          <p:cNvSpPr/>
          <p:nvPr/>
        </p:nvSpPr>
        <p:spPr>
          <a:xfrm>
            <a:off x="4697640" y="3773160"/>
            <a:ext cx="1131120" cy="5716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alu_operand_mux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17"/>
          <p:cNvSpPr/>
          <p:nvPr/>
        </p:nvSpPr>
        <p:spPr>
          <a:xfrm>
            <a:off x="6159600" y="3773160"/>
            <a:ext cx="1131120" cy="5716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regfile_data_mux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图片 5"/>
          <p:cNvPicPr/>
          <p:nvPr/>
        </p:nvPicPr>
        <p:blipFill>
          <a:blip r:embed="rId2"/>
          <a:stretch/>
        </p:blipFill>
        <p:spPr>
          <a:xfrm>
            <a:off x="2732760" y="1099080"/>
            <a:ext cx="5210280" cy="3977280"/>
          </a:xfrm>
          <a:prstGeom prst="rect">
            <a:avLst/>
          </a:prstGeom>
          <a:ln>
            <a:noFill/>
          </a:ln>
        </p:spPr>
      </p:pic>
      <p:sp>
        <p:nvSpPr>
          <p:cNvPr id="165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Architecture Used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481680" y="1361160"/>
            <a:ext cx="1781640" cy="29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Control_unit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File: control.v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4384800" y="2031120"/>
            <a:ext cx="1071000" cy="104580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图片 5"/>
          <p:cNvPicPr/>
          <p:nvPr/>
        </p:nvPicPr>
        <p:blipFill>
          <a:blip r:embed="rId2"/>
          <a:stretch/>
        </p:blipFill>
        <p:spPr>
          <a:xfrm>
            <a:off x="2732760" y="1099080"/>
            <a:ext cx="5210280" cy="3977280"/>
          </a:xfrm>
          <a:prstGeom prst="rect">
            <a:avLst/>
          </a:prstGeom>
          <a:ln>
            <a:noFill/>
          </a:ln>
        </p:spPr>
      </p:pic>
      <p:sp>
        <p:nvSpPr>
          <p:cNvPr id="169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Architecture Used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481680" y="1361160"/>
            <a:ext cx="1781640" cy="29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register_file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File: register_file.v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4672440" y="3050280"/>
            <a:ext cx="902160" cy="112104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图片 7"/>
          <p:cNvPicPr/>
          <p:nvPr/>
        </p:nvPicPr>
        <p:blipFill>
          <a:blip r:embed="rId2"/>
          <a:stretch/>
        </p:blipFill>
        <p:spPr>
          <a:xfrm>
            <a:off x="2732760" y="1099080"/>
            <a:ext cx="5210280" cy="3977280"/>
          </a:xfrm>
          <a:prstGeom prst="rect">
            <a:avLst/>
          </a:prstGeom>
          <a:ln>
            <a:noFill/>
          </a:ln>
        </p:spPr>
      </p:pic>
      <p:sp>
        <p:nvSpPr>
          <p:cNvPr id="173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Architecture Used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481680" y="1361160"/>
            <a:ext cx="1912320" cy="29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program_counter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File: pc.v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(Be careful, there is 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more logic)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2732760" y="2848680"/>
            <a:ext cx="379800" cy="87840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图片 5"/>
          <p:cNvPicPr/>
          <p:nvPr/>
        </p:nvPicPr>
        <p:blipFill>
          <a:blip r:embed="rId2"/>
          <a:stretch/>
        </p:blipFill>
        <p:spPr>
          <a:xfrm>
            <a:off x="2732760" y="1099080"/>
            <a:ext cx="5210280" cy="3977280"/>
          </a:xfrm>
          <a:prstGeom prst="rect">
            <a:avLst/>
          </a:prstGeom>
          <a:ln>
            <a:noFill/>
          </a:ln>
        </p:spPr>
      </p:pic>
      <p:sp>
        <p:nvSpPr>
          <p:cNvPr id="177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Architecture Used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481680" y="1361160"/>
            <a:ext cx="1781640" cy="29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branch_unit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File: branch_unit.v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3116160" y="1158840"/>
            <a:ext cx="4512960" cy="117936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图片 5"/>
          <p:cNvPicPr/>
          <p:nvPr/>
        </p:nvPicPr>
        <p:blipFill>
          <a:blip r:embed="rId2"/>
          <a:stretch/>
        </p:blipFill>
        <p:spPr>
          <a:xfrm>
            <a:off x="2732760" y="1099080"/>
            <a:ext cx="5210280" cy="3977280"/>
          </a:xfrm>
          <a:prstGeom prst="rect">
            <a:avLst/>
          </a:prstGeom>
          <a:ln>
            <a:noFill/>
          </a:ln>
        </p:spPr>
      </p:pic>
      <p:sp>
        <p:nvSpPr>
          <p:cNvPr id="181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Architecture Used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481680" y="1361160"/>
            <a:ext cx="1781640" cy="29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alu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File: alu.v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5911200" y="3183120"/>
            <a:ext cx="663840" cy="86112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图片 8"/>
          <p:cNvPicPr/>
          <p:nvPr/>
        </p:nvPicPr>
        <p:blipFill>
          <a:blip r:embed="rId2"/>
          <a:stretch/>
        </p:blipFill>
        <p:spPr>
          <a:xfrm>
            <a:off x="2732760" y="1099080"/>
            <a:ext cx="5210280" cy="3977280"/>
          </a:xfrm>
          <a:prstGeom prst="rect">
            <a:avLst/>
          </a:prstGeom>
          <a:ln>
            <a:noFill/>
          </a:ln>
        </p:spPr>
      </p:pic>
      <p:sp>
        <p:nvSpPr>
          <p:cNvPr id="185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Architecture Used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481680" y="1361160"/>
            <a:ext cx="1781640" cy="29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alu_ctrl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File: alu_control.v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5723640" y="4195080"/>
            <a:ext cx="474120" cy="65592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图片 10"/>
          <p:cNvPicPr/>
          <p:nvPr/>
        </p:nvPicPr>
        <p:blipFill>
          <a:blip r:embed="rId2"/>
          <a:stretch/>
        </p:blipFill>
        <p:spPr>
          <a:xfrm>
            <a:off x="2732760" y="1099080"/>
            <a:ext cx="5210280" cy="3977280"/>
          </a:xfrm>
          <a:prstGeom prst="rect">
            <a:avLst/>
          </a:prstGeom>
          <a:ln>
            <a:noFill/>
          </a:ln>
        </p:spPr>
      </p:pic>
      <p:sp>
        <p:nvSpPr>
          <p:cNvPr id="189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Architecture Used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481680" y="1361160"/>
            <a:ext cx="1781640" cy="29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Instruction memory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File: sram.v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Data Memory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File: sram.v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3106080" y="3156120"/>
            <a:ext cx="645480" cy="81540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" name="CustomShape 4"/>
          <p:cNvSpPr/>
          <p:nvPr/>
        </p:nvSpPr>
        <p:spPr>
          <a:xfrm>
            <a:off x="6580440" y="3422520"/>
            <a:ext cx="774000" cy="95472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图片 7"/>
          <p:cNvPicPr/>
          <p:nvPr/>
        </p:nvPicPr>
        <p:blipFill>
          <a:blip r:embed="rId2"/>
          <a:stretch/>
        </p:blipFill>
        <p:spPr>
          <a:xfrm>
            <a:off x="2732760" y="1099080"/>
            <a:ext cx="5210280" cy="3977280"/>
          </a:xfrm>
          <a:prstGeom prst="rect">
            <a:avLst/>
          </a:prstGeom>
          <a:ln>
            <a:noFill/>
          </a:ln>
        </p:spPr>
      </p:pic>
      <p:sp>
        <p:nvSpPr>
          <p:cNvPr id="194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Architecture Used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0" y="1361160"/>
            <a:ext cx="2528640" cy="29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16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Regfile_data_mux   File: mux_2.v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6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Alu_operand_mux    File: mux_2.v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6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Regfile_dest_mux   File:mux_2.v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7367760" y="3497760"/>
            <a:ext cx="303120" cy="65484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4"/>
          <p:cNvSpPr/>
          <p:nvPr/>
        </p:nvSpPr>
        <p:spPr>
          <a:xfrm>
            <a:off x="5656680" y="3524400"/>
            <a:ext cx="303120" cy="65484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5"/>
          <p:cNvSpPr/>
          <p:nvPr/>
        </p:nvSpPr>
        <p:spPr>
          <a:xfrm>
            <a:off x="4448880" y="3423960"/>
            <a:ext cx="303120" cy="65484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Outline</a:t>
            </a:r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4200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Intro (support platforms)</a:t>
            </a:r>
          </a:p>
          <a:p>
            <a:pPr marL="457200" indent="-34200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Objectives of the sessions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Tools used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Architecture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Loading Programs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Exercises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Programs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4200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-US" sz="1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MIPS language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00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-US" sz="1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 extra instructions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164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-US" sz="1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NOP (opcode: 111111)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164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-US" sz="1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STOP (opcode: 111110)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00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5 programs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164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Simple_program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164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MULT1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164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MULT2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164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MULT3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164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OPTIONAL4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00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-US" sz="1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How to load a program?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164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-US" sz="1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Go to SIM/data and modify 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 lvl="2" indent="-316440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lang="en-US" sz="1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Imem_content.txt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 lvl="2" indent="-316440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lang="en-US" sz="1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Dmem_content.txt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Programs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Functions of Testbench (cpu_tb.v)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840">
              <a:lnSpc>
                <a:spcPct val="100000"/>
              </a:lnSpc>
            </a:pPr>
            <a:r>
              <a:rPr lang="en-US" sz="1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822960" y="3621240"/>
            <a:ext cx="2468160" cy="273600"/>
          </a:xfrm>
          <a:prstGeom prst="rect">
            <a:avLst/>
          </a:prstGeom>
          <a:solidFill>
            <a:srgbClr val="FFD966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Design Vision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4"/>
          <p:cNvSpPr/>
          <p:nvPr/>
        </p:nvSpPr>
        <p:spPr>
          <a:xfrm>
            <a:off x="822960" y="3621240"/>
            <a:ext cx="2468160" cy="273600"/>
          </a:xfrm>
          <a:prstGeom prst="rect">
            <a:avLst/>
          </a:prstGeom>
          <a:solidFill>
            <a:srgbClr val="FFD966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Loading Data Memory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5"/>
          <p:cNvSpPr/>
          <p:nvPr/>
        </p:nvSpPr>
        <p:spPr>
          <a:xfrm>
            <a:off x="4937760" y="3621240"/>
            <a:ext cx="2468160" cy="273600"/>
          </a:xfrm>
          <a:prstGeom prst="rect">
            <a:avLst/>
          </a:prstGeom>
          <a:solidFill>
            <a:srgbClr val="FFD966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Design Vision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6"/>
          <p:cNvSpPr/>
          <p:nvPr/>
        </p:nvSpPr>
        <p:spPr>
          <a:xfrm>
            <a:off x="2743200" y="3621240"/>
            <a:ext cx="2193840" cy="273600"/>
          </a:xfrm>
          <a:prstGeom prst="rect">
            <a:avLst/>
          </a:prstGeom>
          <a:solidFill>
            <a:srgbClr val="FFD966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Loading Instr. Memory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7"/>
          <p:cNvSpPr/>
          <p:nvPr/>
        </p:nvSpPr>
        <p:spPr>
          <a:xfrm>
            <a:off x="7406640" y="3621240"/>
            <a:ext cx="822240" cy="273600"/>
          </a:xfrm>
          <a:prstGeom prst="rect">
            <a:avLst/>
          </a:prstGeom>
          <a:solidFill>
            <a:srgbClr val="FFD966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Check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8"/>
          <p:cNvSpPr/>
          <p:nvPr/>
        </p:nvSpPr>
        <p:spPr>
          <a:xfrm>
            <a:off x="4937760" y="3621240"/>
            <a:ext cx="2468160" cy="273600"/>
          </a:xfrm>
          <a:prstGeom prst="rect">
            <a:avLst/>
          </a:prstGeom>
          <a:solidFill>
            <a:srgbClr val="FFD966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Execution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9"/>
          <p:cNvSpPr/>
          <p:nvPr/>
        </p:nvSpPr>
        <p:spPr>
          <a:xfrm>
            <a:off x="548640" y="4078440"/>
            <a:ext cx="1237680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Start of Program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10"/>
          <p:cNvSpPr/>
          <p:nvPr/>
        </p:nvSpPr>
        <p:spPr>
          <a:xfrm>
            <a:off x="7742520" y="4078440"/>
            <a:ext cx="1492200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End 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of Program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11"/>
          <p:cNvSpPr/>
          <p:nvPr/>
        </p:nvSpPr>
        <p:spPr>
          <a:xfrm rot="21586800">
            <a:off x="2105280" y="1726200"/>
            <a:ext cx="5302800" cy="1645200"/>
          </a:xfrm>
          <a:prstGeom prst="rect">
            <a:avLst/>
          </a:prstGeom>
          <a:solidFill>
            <a:srgbClr val="FF9900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CustomShape 12"/>
          <p:cNvSpPr/>
          <p:nvPr/>
        </p:nvSpPr>
        <p:spPr>
          <a:xfrm>
            <a:off x="5572800" y="2103120"/>
            <a:ext cx="1650240" cy="1005480"/>
          </a:xfrm>
          <a:prstGeom prst="rect">
            <a:avLst/>
          </a:prstGeom>
          <a:solidFill>
            <a:srgbClr val="99FFFF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CPU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13"/>
          <p:cNvSpPr/>
          <p:nvPr/>
        </p:nvSpPr>
        <p:spPr>
          <a:xfrm>
            <a:off x="4023360" y="2194560"/>
            <a:ext cx="1279440" cy="913680"/>
          </a:xfrm>
          <a:prstGeom prst="rect">
            <a:avLst/>
          </a:prstGeom>
          <a:solidFill>
            <a:srgbClr val="FFD966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Stimulation Logic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14"/>
          <p:cNvSpPr/>
          <p:nvPr/>
        </p:nvSpPr>
        <p:spPr>
          <a:xfrm>
            <a:off x="2151000" y="1716840"/>
            <a:ext cx="1323000" cy="28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cpu_tb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Line 15"/>
          <p:cNvSpPr/>
          <p:nvPr/>
        </p:nvSpPr>
        <p:spPr>
          <a:xfrm>
            <a:off x="5303520" y="2651760"/>
            <a:ext cx="269280" cy="360"/>
          </a:xfrm>
          <a:prstGeom prst="line">
            <a:avLst/>
          </a:prstGeom>
          <a:ln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CustomShape 16"/>
          <p:cNvSpPr/>
          <p:nvPr/>
        </p:nvSpPr>
        <p:spPr>
          <a:xfrm>
            <a:off x="2194560" y="2103120"/>
            <a:ext cx="1462320" cy="547920"/>
          </a:xfrm>
          <a:prstGeom prst="rect">
            <a:avLst/>
          </a:prstGeom>
          <a:solidFill>
            <a:srgbClr val="FFFFFF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dmem_content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17"/>
          <p:cNvSpPr/>
          <p:nvPr/>
        </p:nvSpPr>
        <p:spPr>
          <a:xfrm>
            <a:off x="2194560" y="2743200"/>
            <a:ext cx="1462320" cy="547920"/>
          </a:xfrm>
          <a:prstGeom prst="rect">
            <a:avLst/>
          </a:prstGeom>
          <a:solidFill>
            <a:srgbClr val="FFFFFF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imem_content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Line 18"/>
          <p:cNvSpPr/>
          <p:nvPr/>
        </p:nvSpPr>
        <p:spPr>
          <a:xfrm>
            <a:off x="3657600" y="2377440"/>
            <a:ext cx="365760" cy="274320"/>
          </a:xfrm>
          <a:prstGeom prst="line">
            <a:avLst/>
          </a:prstGeom>
          <a:ln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Line 19"/>
          <p:cNvSpPr/>
          <p:nvPr/>
        </p:nvSpPr>
        <p:spPr>
          <a:xfrm flipV="1">
            <a:off x="3657600" y="2834640"/>
            <a:ext cx="365760" cy="182880"/>
          </a:xfrm>
          <a:prstGeom prst="line">
            <a:avLst/>
          </a:prstGeom>
          <a:ln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Programs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2745720" y="1065960"/>
            <a:ext cx="6506640" cy="341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addi $s0, $0, 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addi $s1, $s0, 2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sw $s1, 0($0)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lw $s2, 0($0)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add $s3, $s0, $s2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beq $s1,$s2, FINAL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add $s4, $s0, $s1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FINAL: add $s5, $s2,$s3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614160" y="1590120"/>
            <a:ext cx="1564920" cy="40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simple_program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250560" y="291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Programs	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173160" y="943200"/>
            <a:ext cx="4882680" cy="341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When there is no hardware support: Mult1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1	1	0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X	1	0	1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1	1	0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0	0	0	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	1	0	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	1	1	1	0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5110200" y="1112760"/>
            <a:ext cx="3277080" cy="15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same as the Sum of: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110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(Shifting “110” by 0 positions)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000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0    (Shifting “000” by 1 position)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110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00    (Shifting “110” by 2 positions)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4"/>
          <p:cNvSpPr/>
          <p:nvPr/>
        </p:nvSpPr>
        <p:spPr>
          <a:xfrm>
            <a:off x="5395680" y="2635560"/>
            <a:ext cx="3277080" cy="2258640"/>
          </a:xfrm>
          <a:prstGeom prst="rect">
            <a:avLst/>
          </a:prstGeom>
          <a:solidFill>
            <a:srgbClr val="FFFF00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Algorithm: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644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Acc = 0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644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 = operand1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644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Traverse each bit of operand2  (LSB -&gt; MSB)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0400"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16440">
              <a:lnSpc>
                <a:spcPct val="100000"/>
              </a:lnSpc>
              <a:buClr>
                <a:srgbClr val="000000"/>
              </a:buClr>
              <a:buFont typeface="Arial"/>
              <a:buAutoNum type="alphaLcPeriod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If the bit of operand2 is 1, accumulate. Acc = Acc + N.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16440">
              <a:lnSpc>
                <a:spcPct val="100000"/>
              </a:lnSpc>
              <a:buClr>
                <a:srgbClr val="000000"/>
              </a:buClr>
              <a:buFont typeface="Arial"/>
              <a:buAutoNum type="alphaLcPeriod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If the bit is 0, Acc = Acc. 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16440">
              <a:lnSpc>
                <a:spcPct val="100000"/>
              </a:lnSpc>
              <a:buClr>
                <a:srgbClr val="000000"/>
              </a:buClr>
              <a:buFont typeface="Arial"/>
              <a:buAutoNum type="alphaLcPeriod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Left shift N by 1 position.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Line 5"/>
          <p:cNvSpPr/>
          <p:nvPr/>
        </p:nvSpPr>
        <p:spPr>
          <a:xfrm>
            <a:off x="274320" y="2377440"/>
            <a:ext cx="4062600" cy="97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" name="Line 6"/>
          <p:cNvSpPr/>
          <p:nvPr/>
        </p:nvSpPr>
        <p:spPr>
          <a:xfrm flipV="1">
            <a:off x="250560" y="3909960"/>
            <a:ext cx="4294080" cy="21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138600" y="40500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Programs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3103560" y="618480"/>
            <a:ext cx="5554800" cy="341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250000"/>
              </a:lnSpc>
            </a:pPr>
            <a:r>
              <a:rPr lang="en-US" sz="1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addi $16,$0,40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50000"/>
              </a:lnSpc>
            </a:pPr>
            <a:r>
              <a:rPr lang="en-US" sz="1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addi $8, $0, 0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50000"/>
              </a:lnSpc>
            </a:pPr>
            <a:r>
              <a:rPr lang="en-US" sz="1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addi $9, $0, 0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50000"/>
              </a:lnSpc>
            </a:pPr>
            <a:r>
              <a:rPr lang="en-US" sz="1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M1:lw $17, 0($8)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50000"/>
              </a:lnSpc>
            </a:pPr>
            <a:r>
              <a:rPr lang="en-US" sz="1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lw $18, 4($8)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50000"/>
              </a:lnSpc>
            </a:pPr>
            <a:r>
              <a:rPr lang="en-US" sz="1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addi $23, $0, 32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50000"/>
              </a:lnSpc>
            </a:pPr>
            <a:r>
              <a:rPr lang="en-US" sz="1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addi $19, $0, 1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50000"/>
              </a:lnSpc>
            </a:pPr>
            <a:r>
              <a:rPr lang="en-US" sz="1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addi $20, $0, 0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50000"/>
              </a:lnSpc>
            </a:pPr>
            <a:r>
              <a:rPr lang="en-US" sz="1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add $22, $0, $17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50000"/>
              </a:lnSpc>
            </a:pPr>
            <a:r>
              <a:rPr lang="en-US" sz="1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LOOP_0: and  $21, $18, $19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50000"/>
              </a:lnSpc>
            </a:pPr>
            <a:r>
              <a:rPr lang="en-US" sz="1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beq  $21, $0, SHIFTING_0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241560" y="1520640"/>
            <a:ext cx="2058840" cy="46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MULT1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It makes 5 multiplications with 10 integers. 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results are summed together.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** Based on sums and shifts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4"/>
          <p:cNvSpPr/>
          <p:nvPr/>
        </p:nvSpPr>
        <p:spPr>
          <a:xfrm>
            <a:off x="4947120" y="473400"/>
            <a:ext cx="3359520" cy="158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250000"/>
              </a:lnSpc>
            </a:pPr>
            <a:r>
              <a:rPr lang="en-US" sz="1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add  $20, $20, $22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50000"/>
              </a:lnSpc>
            </a:pPr>
            <a:r>
              <a:rPr lang="en-US" sz="1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SHIFTING_0: sll  $22, $22, 1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50000"/>
              </a:lnSpc>
            </a:pPr>
            <a:r>
              <a:rPr lang="en-US" sz="1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sll $19, $19, 1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50000"/>
              </a:lnSpc>
            </a:pPr>
            <a:r>
              <a:rPr lang="en-US" sz="1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addi $23,$23,-1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50000"/>
              </a:lnSpc>
            </a:pPr>
            <a:r>
              <a:rPr lang="en-US" sz="1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beq $23, $0, M2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50000"/>
              </a:lnSpc>
            </a:pPr>
            <a:r>
              <a:rPr lang="en-US" sz="1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 LOOP_0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50000"/>
              </a:lnSpc>
            </a:pPr>
            <a:r>
              <a:rPr lang="en-US" sz="1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M2:  add $9, $9, $20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50000"/>
              </a:lnSpc>
            </a:pPr>
            <a:r>
              <a:rPr lang="en-US" sz="1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addi $16, $16, -8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50000"/>
              </a:lnSpc>
            </a:pPr>
            <a:r>
              <a:rPr lang="en-US" sz="1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addi $8, $8, 8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50000"/>
              </a:lnSpc>
            </a:pPr>
            <a:r>
              <a:rPr lang="en-US" sz="1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beq $16, $0, FINISH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50000"/>
              </a:lnSpc>
            </a:pPr>
            <a:r>
              <a:rPr lang="en-US" sz="1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 M1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50000"/>
              </a:lnSpc>
            </a:pPr>
            <a:r>
              <a:rPr lang="en-US" sz="1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FINISH: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5"/>
          <p:cNvSpPr/>
          <p:nvPr/>
        </p:nvSpPr>
        <p:spPr>
          <a:xfrm>
            <a:off x="7144560" y="213120"/>
            <a:ext cx="1998360" cy="21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Data Memory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4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5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9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6"/>
          <p:cNvSpPr/>
          <p:nvPr/>
        </p:nvSpPr>
        <p:spPr>
          <a:xfrm>
            <a:off x="3681360" y="213120"/>
            <a:ext cx="2974320" cy="13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Instr. Memory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7"/>
          <p:cNvSpPr/>
          <p:nvPr/>
        </p:nvSpPr>
        <p:spPr>
          <a:xfrm>
            <a:off x="2922480" y="727200"/>
            <a:ext cx="1940400" cy="110160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CustomShape 8"/>
          <p:cNvSpPr/>
          <p:nvPr/>
        </p:nvSpPr>
        <p:spPr>
          <a:xfrm>
            <a:off x="2922480" y="1828800"/>
            <a:ext cx="1940400" cy="2286000"/>
          </a:xfrm>
          <a:prstGeom prst="rect">
            <a:avLst/>
          </a:prstGeom>
          <a:noFill/>
          <a:ln w="19080">
            <a:solidFill>
              <a:srgbClr val="F1C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" name="CustomShape 9"/>
          <p:cNvSpPr/>
          <p:nvPr/>
        </p:nvSpPr>
        <p:spPr>
          <a:xfrm>
            <a:off x="2922480" y="4114800"/>
            <a:ext cx="1940400" cy="820800"/>
          </a:xfrm>
          <a:prstGeom prst="rect">
            <a:avLst/>
          </a:prstGeom>
          <a:noFill/>
          <a:ln w="19080">
            <a:solidFill>
              <a:srgbClr val="00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" name="CustomShape 10"/>
          <p:cNvSpPr/>
          <p:nvPr/>
        </p:nvSpPr>
        <p:spPr>
          <a:xfrm>
            <a:off x="4938840" y="727200"/>
            <a:ext cx="1883880" cy="1924560"/>
          </a:xfrm>
          <a:prstGeom prst="rect">
            <a:avLst/>
          </a:prstGeom>
          <a:noFill/>
          <a:ln w="19080">
            <a:solidFill>
              <a:srgbClr val="00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CustomShape 11"/>
          <p:cNvSpPr/>
          <p:nvPr/>
        </p:nvSpPr>
        <p:spPr>
          <a:xfrm>
            <a:off x="4947120" y="2651760"/>
            <a:ext cx="1875600" cy="2405880"/>
          </a:xfrm>
          <a:prstGeom prst="rect">
            <a:avLst/>
          </a:prstGeom>
          <a:noFill/>
          <a:ln w="19080">
            <a:solidFill>
              <a:srgbClr val="351C7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" name="CustomShape 12"/>
          <p:cNvSpPr/>
          <p:nvPr/>
        </p:nvSpPr>
        <p:spPr>
          <a:xfrm>
            <a:off x="7129080" y="3031560"/>
            <a:ext cx="1782000" cy="197100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$16: Total size of data memory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$8: Data Memory Pointer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$23: Iteration over the number of bits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$20: Accumulated result of each multiplication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$9: Final result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Programs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2565360" y="790920"/>
            <a:ext cx="1640880" cy="341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250000"/>
              </a:lnSpc>
            </a:pPr>
            <a:r>
              <a:rPr lang="en-US" sz="1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lw $8, 0($0)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50000"/>
              </a:lnSpc>
            </a:pPr>
            <a:r>
              <a:rPr lang="en-US" sz="1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lw $9, 4($0)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50000"/>
              </a:lnSpc>
            </a:pPr>
            <a:r>
              <a:rPr lang="en-US" sz="1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lw $10, 8($0)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50000"/>
              </a:lnSpc>
            </a:pPr>
            <a:r>
              <a:rPr lang="en-US" sz="1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lw $11, 12($0)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50000"/>
              </a:lnSpc>
            </a:pPr>
            <a:r>
              <a:rPr lang="en-US" sz="1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lw $12, 16($0)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50000"/>
              </a:lnSpc>
            </a:pPr>
            <a:r>
              <a:rPr lang="en-US" sz="1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lw $13, 20($0)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50000"/>
              </a:lnSpc>
            </a:pPr>
            <a:r>
              <a:rPr lang="en-US" sz="1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lw $14, 24($0)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50000"/>
              </a:lnSpc>
            </a:pPr>
            <a:r>
              <a:rPr lang="en-US" sz="1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lw $15, 28($0)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50000"/>
              </a:lnSpc>
            </a:pPr>
            <a:r>
              <a:rPr lang="en-US" sz="1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lw $16, 32($0)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50000"/>
              </a:lnSpc>
            </a:pPr>
            <a:r>
              <a:rPr lang="en-US" sz="1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lw $17, 36($0)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433800" y="1288800"/>
            <a:ext cx="2697120" cy="220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MULT2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** Use of mult instruction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4"/>
          <p:cNvSpPr/>
          <p:nvPr/>
        </p:nvSpPr>
        <p:spPr>
          <a:xfrm>
            <a:off x="5394960" y="1207440"/>
            <a:ext cx="2998800" cy="299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Addi $23, $0, 0</a:t>
            </a:r>
            <a:endParaRPr lang="en-US" sz="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nop</a:t>
            </a:r>
            <a:endParaRPr lang="en-US" sz="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nop</a:t>
            </a:r>
            <a:endParaRPr lang="en-US" sz="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nop</a:t>
            </a:r>
            <a:endParaRPr lang="en-US" sz="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Add $23, $23, $18</a:t>
            </a:r>
            <a:endParaRPr lang="en-US" sz="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nop</a:t>
            </a:r>
            <a:endParaRPr lang="en-US" sz="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nop</a:t>
            </a:r>
            <a:endParaRPr lang="en-US" sz="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nop</a:t>
            </a:r>
            <a:endParaRPr lang="en-US" sz="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Add $23, $23, $19</a:t>
            </a:r>
            <a:endParaRPr lang="en-US" sz="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nop</a:t>
            </a:r>
            <a:endParaRPr lang="en-US" sz="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nop</a:t>
            </a:r>
            <a:endParaRPr lang="en-US" sz="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nop</a:t>
            </a:r>
            <a:endParaRPr lang="en-US" sz="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Add $23, $23, $20</a:t>
            </a:r>
            <a:endParaRPr lang="en-US" sz="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nop</a:t>
            </a:r>
            <a:endParaRPr lang="en-US" sz="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nop</a:t>
            </a:r>
            <a:endParaRPr lang="en-US" sz="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nop</a:t>
            </a:r>
            <a:endParaRPr lang="en-US" sz="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Add $23,  $23,$21</a:t>
            </a:r>
            <a:endParaRPr lang="en-US" sz="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nop</a:t>
            </a:r>
            <a:endParaRPr lang="en-US" sz="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nop</a:t>
            </a:r>
            <a:endParaRPr lang="en-US" sz="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nop</a:t>
            </a:r>
            <a:endParaRPr lang="en-US" sz="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add $23, $23,$22</a:t>
            </a:r>
            <a:endParaRPr lang="en-US" sz="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5"/>
          <p:cNvSpPr/>
          <p:nvPr/>
        </p:nvSpPr>
        <p:spPr>
          <a:xfrm>
            <a:off x="2560320" y="731520"/>
            <a:ext cx="1167480" cy="3931920"/>
          </a:xfrm>
          <a:prstGeom prst="rect">
            <a:avLst/>
          </a:prstGeom>
          <a:noFill/>
          <a:ln w="3816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" name="CustomShape 6"/>
          <p:cNvSpPr/>
          <p:nvPr/>
        </p:nvSpPr>
        <p:spPr>
          <a:xfrm>
            <a:off x="3900240" y="731520"/>
            <a:ext cx="1311840" cy="3931920"/>
          </a:xfrm>
          <a:prstGeom prst="rect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CustomShape 7"/>
          <p:cNvSpPr/>
          <p:nvPr/>
        </p:nvSpPr>
        <p:spPr>
          <a:xfrm>
            <a:off x="5363280" y="731520"/>
            <a:ext cx="1403280" cy="3931920"/>
          </a:xfrm>
          <a:prstGeom prst="rect">
            <a:avLst/>
          </a:prstGeom>
          <a:noFill/>
          <a:ln w="38160">
            <a:solidFill>
              <a:srgbClr val="00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" name="CustomShape 8"/>
          <p:cNvSpPr/>
          <p:nvPr/>
        </p:nvSpPr>
        <p:spPr>
          <a:xfrm>
            <a:off x="3749040" y="91440"/>
            <a:ext cx="1998360" cy="21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Instr. Memory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9"/>
          <p:cNvSpPr/>
          <p:nvPr/>
        </p:nvSpPr>
        <p:spPr>
          <a:xfrm>
            <a:off x="7319520" y="887040"/>
            <a:ext cx="1998360" cy="21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Data Memory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4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5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9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10"/>
          <p:cNvSpPr/>
          <p:nvPr/>
        </p:nvSpPr>
        <p:spPr>
          <a:xfrm>
            <a:off x="3950640" y="1280160"/>
            <a:ext cx="2998800" cy="293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250000"/>
              </a:lnSpc>
            </a:pPr>
            <a:r>
              <a:rPr lang="en-US" sz="1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mult $18, $8,$9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50000"/>
              </a:lnSpc>
            </a:pPr>
            <a:r>
              <a:rPr lang="en-US" sz="1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mult $19, $10, $11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50000"/>
              </a:lnSpc>
            </a:pPr>
            <a:r>
              <a:rPr lang="en-US" sz="1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mult $20, $12, $13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50000"/>
              </a:lnSpc>
            </a:pPr>
            <a:r>
              <a:rPr lang="en-US" sz="1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mult $21, $14, $15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50000"/>
              </a:lnSpc>
            </a:pPr>
            <a:r>
              <a:rPr lang="en-US" sz="1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mult $22, $16, $17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50000"/>
              </a:lnSpc>
            </a:pP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Programs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2565360" y="790920"/>
            <a:ext cx="1640880" cy="341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250000"/>
              </a:lnSpc>
            </a:pPr>
            <a:r>
              <a:rPr lang="en-US" sz="1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lw $8, 0($0)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50000"/>
              </a:lnSpc>
            </a:pPr>
            <a:r>
              <a:rPr lang="en-US" sz="1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lw $9, 4($0)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50000"/>
              </a:lnSpc>
            </a:pPr>
            <a:r>
              <a:rPr lang="en-US" sz="1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lw $10, 8($0)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50000"/>
              </a:lnSpc>
            </a:pPr>
            <a:r>
              <a:rPr lang="en-US" sz="1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lw $11, 12($0)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50000"/>
              </a:lnSpc>
            </a:pPr>
            <a:r>
              <a:rPr lang="en-US" sz="1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lw $12, 16($0)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50000"/>
              </a:lnSpc>
            </a:pPr>
            <a:r>
              <a:rPr lang="en-US" sz="1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lw $13, 20($0)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50000"/>
              </a:lnSpc>
            </a:pPr>
            <a:r>
              <a:rPr lang="en-US" sz="1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lw $14, 24($0)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50000"/>
              </a:lnSpc>
            </a:pPr>
            <a:r>
              <a:rPr lang="en-US" sz="1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lw $15, 28($0)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50000"/>
              </a:lnSpc>
            </a:pPr>
            <a:r>
              <a:rPr lang="en-US" sz="1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lw $16, 32($0)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50000"/>
              </a:lnSpc>
            </a:pPr>
            <a:r>
              <a:rPr lang="en-US" sz="1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lw $17, 36($0)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3"/>
          <p:cNvSpPr/>
          <p:nvPr/>
        </p:nvSpPr>
        <p:spPr>
          <a:xfrm>
            <a:off x="433800" y="1288800"/>
            <a:ext cx="2697120" cy="220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MULT3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** Use of mult instruction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** No NOPS between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Data-dependent 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instructions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4"/>
          <p:cNvSpPr/>
          <p:nvPr/>
        </p:nvSpPr>
        <p:spPr>
          <a:xfrm>
            <a:off x="5394960" y="1207440"/>
            <a:ext cx="2998800" cy="299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Addi $23, $0, 0</a:t>
            </a:r>
            <a:endParaRPr lang="en-US" sz="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Add $23, $23, $18</a:t>
            </a:r>
            <a:endParaRPr lang="en-US" sz="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Add $23, $23, $19</a:t>
            </a:r>
            <a:endParaRPr lang="en-US" sz="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Add $23, $23, $20</a:t>
            </a:r>
            <a:endParaRPr lang="en-US" sz="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Add $23,  $23,$21</a:t>
            </a:r>
            <a:endParaRPr lang="en-US" sz="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add $23, $23,$22</a:t>
            </a:r>
            <a:endParaRPr lang="en-US" sz="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5"/>
          <p:cNvSpPr/>
          <p:nvPr/>
        </p:nvSpPr>
        <p:spPr>
          <a:xfrm>
            <a:off x="2560320" y="731520"/>
            <a:ext cx="1167480" cy="3931920"/>
          </a:xfrm>
          <a:prstGeom prst="rect">
            <a:avLst/>
          </a:prstGeom>
          <a:noFill/>
          <a:ln w="3816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" name="CustomShape 6"/>
          <p:cNvSpPr/>
          <p:nvPr/>
        </p:nvSpPr>
        <p:spPr>
          <a:xfrm>
            <a:off x="3900240" y="731520"/>
            <a:ext cx="1311840" cy="3931920"/>
          </a:xfrm>
          <a:prstGeom prst="rect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CustomShape 7"/>
          <p:cNvSpPr/>
          <p:nvPr/>
        </p:nvSpPr>
        <p:spPr>
          <a:xfrm>
            <a:off x="5363280" y="731520"/>
            <a:ext cx="1403280" cy="3931920"/>
          </a:xfrm>
          <a:prstGeom prst="rect">
            <a:avLst/>
          </a:prstGeom>
          <a:noFill/>
          <a:ln w="38160">
            <a:solidFill>
              <a:srgbClr val="00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8"/>
          <p:cNvSpPr/>
          <p:nvPr/>
        </p:nvSpPr>
        <p:spPr>
          <a:xfrm>
            <a:off x="3749040" y="91440"/>
            <a:ext cx="1998360" cy="21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Instr. Memory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9"/>
          <p:cNvSpPr/>
          <p:nvPr/>
        </p:nvSpPr>
        <p:spPr>
          <a:xfrm>
            <a:off x="7319520" y="887040"/>
            <a:ext cx="1998360" cy="21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Data Memory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4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5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9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10"/>
          <p:cNvSpPr/>
          <p:nvPr/>
        </p:nvSpPr>
        <p:spPr>
          <a:xfrm>
            <a:off x="3950640" y="1280160"/>
            <a:ext cx="2998800" cy="293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250000"/>
              </a:lnSpc>
            </a:pPr>
            <a:r>
              <a:rPr lang="en-US" sz="1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mult $18, $8,$9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50000"/>
              </a:lnSpc>
            </a:pPr>
            <a:r>
              <a:rPr lang="en-US" sz="1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mult $19, $10, $11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50000"/>
              </a:lnSpc>
            </a:pPr>
            <a:r>
              <a:rPr lang="en-US" sz="1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mult $20, $12, $13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50000"/>
              </a:lnSpc>
            </a:pPr>
            <a:r>
              <a:rPr lang="en-US" sz="1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mult $21, $14, $15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50000"/>
              </a:lnSpc>
            </a:pPr>
            <a:r>
              <a:rPr lang="en-US" sz="1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mult $22, $16, $17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50000"/>
              </a:lnSpc>
            </a:pP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Exercise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Session 1:</a:t>
            </a:r>
            <a:r>
              <a:rPr lang="en-US" sz="18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3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Complete Single Cycle Processor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3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Add support for Multiplication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Session 2: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3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Pipelined Processor (without data-hazard resolution)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Session 3:</a:t>
            </a:r>
            <a:r>
              <a:rPr lang="en-US" sz="18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3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Pipelined Processor (with data-hazard resolution)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CC3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Optional Exercise:</a:t>
            </a:r>
            <a:r>
              <a:rPr lang="en-US" sz="18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Porting the code to support RISC-V ISA </a:t>
            </a:r>
          </a:p>
          <a:p>
            <a:pPr lvl="3"/>
            <a:r>
              <a:rPr lang="en-US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(a dedicated presentation will be provided)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REMARKS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57200" indent="-2278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assignments must be completed in groups of 2 people. 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960" algn="just">
              <a:lnSpc>
                <a:spcPct val="100000"/>
              </a:lnSpc>
            </a:pPr>
            <a:r>
              <a:rPr lang="en-US" sz="1400" b="1" u="sng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</a:t>
            </a:r>
            <a:r>
              <a:rPr lang="en-US" sz="12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Important: Make sure at least one student in a group has Verilog experience.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960" algn="just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After completing each one of the exercises, the results must be shown to the TAs  for its correspondent evaluation.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960" algn="just">
              <a:lnSpc>
                <a:spcPct val="100000"/>
              </a:lnSpc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code must be delivered to the TAs in the final session. 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960" algn="just">
              <a:lnSpc>
                <a:spcPct val="100000"/>
              </a:lnSpc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Also you will hand in a small report based on the template that you find in the folder. Together with the performance of your final processor, this counts for 2 points in the final H05d3A grade. 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 dirty="0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This report should be handed in through Toledo. The deadline will be set and communicated to you.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A3F41-CDB6-4380-976F-A5332337C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Communication platform – Discord server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A96E9B-DB99-40D4-A632-C34D573AE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781" y="1271412"/>
            <a:ext cx="5472657" cy="2997472"/>
          </a:xfrm>
          <a:prstGeom prst="rect">
            <a:avLst/>
          </a:prstGeom>
        </p:spPr>
      </p:pic>
      <p:pic>
        <p:nvPicPr>
          <p:cNvPr id="1026" name="Picture 2" descr="Join us on the Official Travian: Legends Discord server! - Travian: Legends  Blog">
            <a:extLst>
              <a:ext uri="{FF2B5EF4-FFF2-40B4-BE49-F238E27FC236}">
                <a16:creationId xmlns:a16="http://schemas.microsoft.com/office/drawing/2014/main" id="{EEB989B8-9F14-4183-851E-CC866F256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776" y="146506"/>
            <a:ext cx="1669662" cy="85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9CBA89-EAEE-46EC-8E05-A2C25F441BA6}"/>
              </a:ext>
            </a:extLst>
          </p:cNvPr>
          <p:cNvSpPr txBox="1"/>
          <p:nvPr/>
        </p:nvSpPr>
        <p:spPr>
          <a:xfrm>
            <a:off x="457200" y="1740753"/>
            <a:ext cx="27133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On the server you can find: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Useful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dedicated channels for each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Dedicated rooms for communication with 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Ticketing system to ask for help from TAs</a:t>
            </a:r>
          </a:p>
        </p:txBody>
      </p:sp>
    </p:spTree>
    <p:extLst>
      <p:ext uri="{BB962C8B-B14F-4D97-AF65-F5344CB8AC3E}">
        <p14:creationId xmlns:p14="http://schemas.microsoft.com/office/powerpoint/2010/main" val="1091743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4ED9629-323C-4690-BE72-F27CCC6F5888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1101928"/>
            <a:ext cx="8229240" cy="3306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We highly suggest you to use </a:t>
            </a:r>
            <a:r>
              <a:rPr lang="en-US" sz="1800" b="1" i="1" dirty="0"/>
              <a:t>git</a:t>
            </a:r>
            <a:r>
              <a:rPr lang="en-US" sz="1800" dirty="0"/>
              <a:t> as a versioning tool.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It helps you to:</a:t>
            </a:r>
          </a:p>
          <a:p>
            <a:pPr marL="285750" lvl="8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keep track of modifications</a:t>
            </a:r>
          </a:p>
          <a:p>
            <a:pPr marL="285750" lvl="8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automatically sync the project between group members</a:t>
            </a:r>
          </a:p>
          <a:p>
            <a:pPr marL="285750" lvl="8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allow TAs to support you more easily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i="1" dirty="0"/>
              <a:t>Please have a look on the dedicated guide.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4ADE432-B836-4681-BD61-00676EE44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</p:spPr>
        <p:txBody>
          <a:bodyPr/>
          <a:lstStyle/>
          <a:p>
            <a:r>
              <a:rPr lang="en-US" sz="2800"/>
              <a:t>Keep your project safe! 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7596AA-15F4-49F6-BB61-8235DE880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543" y="186135"/>
            <a:ext cx="2206904" cy="89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530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66"/>
          <p:cNvPicPr/>
          <p:nvPr/>
        </p:nvPicPr>
        <p:blipFill>
          <a:blip r:embed="rId2"/>
          <a:stretch/>
        </p:blipFill>
        <p:spPr>
          <a:xfrm>
            <a:off x="-430560" y="-156600"/>
            <a:ext cx="10576080" cy="5952960"/>
          </a:xfrm>
          <a:prstGeom prst="rect">
            <a:avLst/>
          </a:prstGeom>
          <a:ln>
            <a:noFill/>
          </a:ln>
        </p:spPr>
      </p:pic>
      <p:sp>
        <p:nvSpPr>
          <p:cNvPr id="81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Objective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-23760" y="1212480"/>
            <a:ext cx="4529520" cy="341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Design a microprocessor in RTL  (Verilog) using 32 nm </a:t>
            </a:r>
            <a:r>
              <a:rPr lang="en-US" sz="1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technology</a:t>
            </a: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34200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Evaluate different microarchitectures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 lvl="1" indent="-316440">
              <a:lnSpc>
                <a:spcPct val="100000"/>
              </a:lnSpc>
              <a:buClr>
                <a:srgbClr val="FFFFFF"/>
              </a:buClr>
              <a:buFont typeface="Arial"/>
              <a:buChar char="○"/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Single Cycle Processor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 lvl="1" indent="-316440">
              <a:lnSpc>
                <a:spcPct val="100000"/>
              </a:lnSpc>
              <a:buClr>
                <a:srgbClr val="FFFFFF"/>
              </a:buClr>
              <a:buFont typeface="Arial"/>
              <a:buChar char="○"/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Single Cycle Processor (Multiplication Support)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 lvl="1" indent="-316440">
              <a:lnSpc>
                <a:spcPct val="100000"/>
              </a:lnSpc>
              <a:buClr>
                <a:srgbClr val="FFFFFF"/>
              </a:buClr>
              <a:buFont typeface="Arial"/>
              <a:buChar char="○"/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Pipelined Processor (without data-hazard resolution)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 lvl="1" indent="-316440">
              <a:lnSpc>
                <a:spcPct val="100000"/>
              </a:lnSpc>
              <a:buClr>
                <a:srgbClr val="FFFFFF"/>
              </a:buClr>
              <a:buFont typeface="Arial"/>
              <a:buChar char="○"/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Pipelined Processor (with data-hazard resolution)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34200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Compare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 lvl="1" indent="-316440">
              <a:lnSpc>
                <a:spcPct val="100000"/>
              </a:lnSpc>
              <a:buClr>
                <a:srgbClr val="FFFFFF"/>
              </a:buClr>
              <a:buFont typeface="Arial"/>
              <a:buChar char="○"/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Performance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 lvl="1" indent="-316440">
              <a:lnSpc>
                <a:spcPct val="100000"/>
              </a:lnSpc>
              <a:buClr>
                <a:srgbClr val="FFFFFF"/>
              </a:buClr>
              <a:buFont typeface="Arial"/>
              <a:buChar char="○"/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Hardware Resources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Objective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768680" y="1329120"/>
            <a:ext cx="1059480" cy="879480"/>
          </a:xfrm>
          <a:prstGeom prst="rect">
            <a:avLst/>
          </a:prstGeom>
          <a:solidFill>
            <a:srgbClr val="A4C2F4"/>
          </a:solidFill>
          <a:ln w="9360">
            <a:solidFill>
              <a:srgbClr val="5959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Single Cycle Processor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3397680" y="1326600"/>
            <a:ext cx="991080" cy="879480"/>
          </a:xfrm>
          <a:prstGeom prst="rect">
            <a:avLst/>
          </a:prstGeom>
          <a:solidFill>
            <a:srgbClr val="A4C2F4"/>
          </a:solidFill>
          <a:ln w="9360">
            <a:solidFill>
              <a:srgbClr val="5959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Single Cycle Processor (Multiplication Hardware)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4943880" y="1314000"/>
            <a:ext cx="991080" cy="904680"/>
          </a:xfrm>
          <a:prstGeom prst="rect">
            <a:avLst/>
          </a:prstGeom>
          <a:solidFill>
            <a:srgbClr val="A4C2F4"/>
          </a:solidFill>
          <a:ln w="9360">
            <a:solidFill>
              <a:srgbClr val="5959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Pipelined Processor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5"/>
          <p:cNvSpPr/>
          <p:nvPr/>
        </p:nvSpPr>
        <p:spPr>
          <a:xfrm>
            <a:off x="6455520" y="1316520"/>
            <a:ext cx="991080" cy="904680"/>
          </a:xfrm>
          <a:prstGeom prst="rect">
            <a:avLst/>
          </a:prstGeom>
          <a:solidFill>
            <a:srgbClr val="A4C2F4"/>
          </a:solidFill>
          <a:ln w="9360">
            <a:solidFill>
              <a:srgbClr val="5959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Pipelined Processor (Data-Hazard resolution) 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6"/>
          <p:cNvSpPr/>
          <p:nvPr/>
        </p:nvSpPr>
        <p:spPr>
          <a:xfrm>
            <a:off x="2914560" y="1682640"/>
            <a:ext cx="419400" cy="265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D85C6"/>
          </a:solidFill>
          <a:ln w="9360">
            <a:solidFill>
              <a:srgbClr val="5959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7"/>
          <p:cNvSpPr/>
          <p:nvPr/>
        </p:nvSpPr>
        <p:spPr>
          <a:xfrm>
            <a:off x="4474800" y="1682640"/>
            <a:ext cx="419400" cy="265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D85C6"/>
          </a:solidFill>
          <a:ln w="9360">
            <a:solidFill>
              <a:srgbClr val="5959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CustomShape 8"/>
          <p:cNvSpPr/>
          <p:nvPr/>
        </p:nvSpPr>
        <p:spPr>
          <a:xfrm>
            <a:off x="5978520" y="1682640"/>
            <a:ext cx="419400" cy="265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D85C6"/>
          </a:solidFill>
          <a:ln w="9360">
            <a:solidFill>
              <a:srgbClr val="5959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CustomShape 9"/>
          <p:cNvSpPr/>
          <p:nvPr/>
        </p:nvSpPr>
        <p:spPr>
          <a:xfrm>
            <a:off x="1468440" y="2687760"/>
            <a:ext cx="7584120" cy="419400"/>
          </a:xfrm>
          <a:prstGeom prst="roundRect">
            <a:avLst>
              <a:gd name="adj" fmla="val 16667"/>
            </a:avLst>
          </a:prstGeom>
          <a:solidFill>
            <a:srgbClr val="0097A7"/>
          </a:solidFill>
          <a:ln w="9360">
            <a:solidFill>
              <a:srgbClr val="5959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SIMULATION + SYNTHESIS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10"/>
          <p:cNvSpPr/>
          <p:nvPr/>
        </p:nvSpPr>
        <p:spPr>
          <a:xfrm>
            <a:off x="2175480" y="2287440"/>
            <a:ext cx="245880" cy="318960"/>
          </a:xfrm>
          <a:prstGeom prst="downArrow">
            <a:avLst>
              <a:gd name="adj1" fmla="val 50000"/>
              <a:gd name="adj2" fmla="val 50000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CustomShape 11"/>
          <p:cNvSpPr/>
          <p:nvPr/>
        </p:nvSpPr>
        <p:spPr>
          <a:xfrm>
            <a:off x="3770280" y="2287440"/>
            <a:ext cx="245880" cy="318960"/>
          </a:xfrm>
          <a:prstGeom prst="downArrow">
            <a:avLst>
              <a:gd name="adj1" fmla="val 50000"/>
              <a:gd name="adj2" fmla="val 50000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ustomShape 12"/>
          <p:cNvSpPr/>
          <p:nvPr/>
        </p:nvSpPr>
        <p:spPr>
          <a:xfrm>
            <a:off x="5317560" y="2293560"/>
            <a:ext cx="245880" cy="318960"/>
          </a:xfrm>
          <a:prstGeom prst="downArrow">
            <a:avLst>
              <a:gd name="adj1" fmla="val 50000"/>
              <a:gd name="adj2" fmla="val 50000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CustomShape 13"/>
          <p:cNvSpPr/>
          <p:nvPr/>
        </p:nvSpPr>
        <p:spPr>
          <a:xfrm>
            <a:off x="6828120" y="2295000"/>
            <a:ext cx="245880" cy="318960"/>
          </a:xfrm>
          <a:prstGeom prst="downArrow">
            <a:avLst>
              <a:gd name="adj1" fmla="val 50000"/>
              <a:gd name="adj2" fmla="val 50000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CustomShape 14"/>
          <p:cNvSpPr/>
          <p:nvPr/>
        </p:nvSpPr>
        <p:spPr>
          <a:xfrm>
            <a:off x="86400" y="1314000"/>
            <a:ext cx="1059480" cy="879480"/>
          </a:xfrm>
          <a:prstGeom prst="rect">
            <a:avLst/>
          </a:prstGeom>
          <a:solidFill>
            <a:srgbClr val="A4C2F4"/>
          </a:solidFill>
          <a:ln w="9360">
            <a:solidFill>
              <a:srgbClr val="5959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Single Cycle Processor (Not Functional)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15"/>
          <p:cNvSpPr/>
          <p:nvPr/>
        </p:nvSpPr>
        <p:spPr>
          <a:xfrm>
            <a:off x="1290960" y="1636200"/>
            <a:ext cx="419400" cy="265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D85C6"/>
          </a:solidFill>
          <a:ln w="9360">
            <a:solidFill>
              <a:srgbClr val="5959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16"/>
          <p:cNvSpPr/>
          <p:nvPr/>
        </p:nvSpPr>
        <p:spPr>
          <a:xfrm>
            <a:off x="2175480" y="3180960"/>
            <a:ext cx="245880" cy="318960"/>
          </a:xfrm>
          <a:prstGeom prst="downArrow">
            <a:avLst>
              <a:gd name="adj1" fmla="val 50000"/>
              <a:gd name="adj2" fmla="val 50000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17"/>
          <p:cNvSpPr/>
          <p:nvPr/>
        </p:nvSpPr>
        <p:spPr>
          <a:xfrm>
            <a:off x="3770280" y="3180960"/>
            <a:ext cx="245880" cy="318960"/>
          </a:xfrm>
          <a:prstGeom prst="downArrow">
            <a:avLst>
              <a:gd name="adj1" fmla="val 50000"/>
              <a:gd name="adj2" fmla="val 50000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18"/>
          <p:cNvSpPr/>
          <p:nvPr/>
        </p:nvSpPr>
        <p:spPr>
          <a:xfrm>
            <a:off x="5317560" y="3187080"/>
            <a:ext cx="245880" cy="318960"/>
          </a:xfrm>
          <a:prstGeom prst="downArrow">
            <a:avLst>
              <a:gd name="adj1" fmla="val 50000"/>
              <a:gd name="adj2" fmla="val 50000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ustomShape 19"/>
          <p:cNvSpPr/>
          <p:nvPr/>
        </p:nvSpPr>
        <p:spPr>
          <a:xfrm>
            <a:off x="6828120" y="3188520"/>
            <a:ext cx="245880" cy="318960"/>
          </a:xfrm>
          <a:prstGeom prst="downArrow">
            <a:avLst>
              <a:gd name="adj1" fmla="val 50000"/>
              <a:gd name="adj2" fmla="val 50000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2" name="Shape 93"/>
          <p:cNvPicPr/>
          <p:nvPr/>
        </p:nvPicPr>
        <p:blipFill>
          <a:blip r:embed="rId2"/>
          <a:stretch/>
        </p:blipFill>
        <p:spPr>
          <a:xfrm>
            <a:off x="1841040" y="3667680"/>
            <a:ext cx="786960" cy="786960"/>
          </a:xfrm>
          <a:prstGeom prst="rect">
            <a:avLst/>
          </a:prstGeom>
          <a:ln>
            <a:noFill/>
          </a:ln>
        </p:spPr>
      </p:pic>
      <p:pic>
        <p:nvPicPr>
          <p:cNvPr id="103" name="Shape 94"/>
          <p:cNvPicPr/>
          <p:nvPr/>
        </p:nvPicPr>
        <p:blipFill>
          <a:blip r:embed="rId2"/>
          <a:stretch/>
        </p:blipFill>
        <p:spPr>
          <a:xfrm>
            <a:off x="3499920" y="3713400"/>
            <a:ext cx="786960" cy="786960"/>
          </a:xfrm>
          <a:prstGeom prst="rect">
            <a:avLst/>
          </a:prstGeom>
          <a:ln>
            <a:noFill/>
          </a:ln>
        </p:spPr>
      </p:pic>
      <p:pic>
        <p:nvPicPr>
          <p:cNvPr id="104" name="Shape 95"/>
          <p:cNvPicPr/>
          <p:nvPr/>
        </p:nvPicPr>
        <p:blipFill>
          <a:blip r:embed="rId2"/>
          <a:stretch/>
        </p:blipFill>
        <p:spPr>
          <a:xfrm>
            <a:off x="5076360" y="3713400"/>
            <a:ext cx="786960" cy="786960"/>
          </a:xfrm>
          <a:prstGeom prst="rect">
            <a:avLst/>
          </a:prstGeom>
          <a:ln>
            <a:noFill/>
          </a:ln>
        </p:spPr>
      </p:pic>
      <p:pic>
        <p:nvPicPr>
          <p:cNvPr id="105" name="Shape 96"/>
          <p:cNvPicPr/>
          <p:nvPr/>
        </p:nvPicPr>
        <p:blipFill>
          <a:blip r:embed="rId2"/>
          <a:stretch/>
        </p:blipFill>
        <p:spPr>
          <a:xfrm>
            <a:off x="6572880" y="3749040"/>
            <a:ext cx="786960" cy="786960"/>
          </a:xfrm>
          <a:prstGeom prst="rect">
            <a:avLst/>
          </a:prstGeom>
          <a:ln>
            <a:noFill/>
          </a:ln>
        </p:spPr>
      </p:pic>
      <p:sp>
        <p:nvSpPr>
          <p:cNvPr id="106" name="CustomShape 20"/>
          <p:cNvSpPr/>
          <p:nvPr/>
        </p:nvSpPr>
        <p:spPr>
          <a:xfrm>
            <a:off x="719280" y="3928320"/>
            <a:ext cx="991080" cy="26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reports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21"/>
          <p:cNvSpPr/>
          <p:nvPr/>
        </p:nvSpPr>
        <p:spPr>
          <a:xfrm>
            <a:off x="2719800" y="4678200"/>
            <a:ext cx="5199480" cy="265680"/>
          </a:xfrm>
          <a:prstGeom prst="rect">
            <a:avLst/>
          </a:prstGeom>
          <a:solidFill>
            <a:srgbClr val="FFFF00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Comparison of Microarchitectures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2"/>
          <p:cNvSpPr/>
          <p:nvPr/>
        </p:nvSpPr>
        <p:spPr>
          <a:xfrm>
            <a:off x="8061480" y="1325880"/>
            <a:ext cx="991080" cy="904680"/>
          </a:xfrm>
          <a:prstGeom prst="rect">
            <a:avLst/>
          </a:prstGeom>
          <a:solidFill>
            <a:srgbClr val="A4C2F4"/>
          </a:solidFill>
          <a:ln w="9360">
            <a:solidFill>
              <a:srgbClr val="5959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RISCV processor</a:t>
            </a:r>
          </a:p>
          <a:p>
            <a:pPr>
              <a:lnSpc>
                <a:spcPct val="100000"/>
              </a:lnSpc>
            </a:pPr>
            <a:r>
              <a:rPr lang="en-US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(Optional 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technique) 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3"/>
          <p:cNvSpPr/>
          <p:nvPr/>
        </p:nvSpPr>
        <p:spPr>
          <a:xfrm>
            <a:off x="7534080" y="1681920"/>
            <a:ext cx="419400" cy="265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D85C6"/>
          </a:solidFill>
          <a:ln w="9360">
            <a:solidFill>
              <a:srgbClr val="5959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CustomShape 24"/>
          <p:cNvSpPr/>
          <p:nvPr/>
        </p:nvSpPr>
        <p:spPr>
          <a:xfrm>
            <a:off x="6828120" y="2295000"/>
            <a:ext cx="245880" cy="318960"/>
          </a:xfrm>
          <a:prstGeom prst="downArrow">
            <a:avLst>
              <a:gd name="adj1" fmla="val 50000"/>
              <a:gd name="adj2" fmla="val 50000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25"/>
          <p:cNvSpPr/>
          <p:nvPr/>
        </p:nvSpPr>
        <p:spPr>
          <a:xfrm>
            <a:off x="8412480" y="2286000"/>
            <a:ext cx="245880" cy="318960"/>
          </a:xfrm>
          <a:prstGeom prst="downArrow">
            <a:avLst>
              <a:gd name="adj1" fmla="val 50000"/>
              <a:gd name="adj2" fmla="val 50000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CustomShape 26"/>
          <p:cNvSpPr/>
          <p:nvPr/>
        </p:nvSpPr>
        <p:spPr>
          <a:xfrm>
            <a:off x="8412120" y="3186360"/>
            <a:ext cx="245880" cy="318960"/>
          </a:xfrm>
          <a:prstGeom prst="downArrow">
            <a:avLst>
              <a:gd name="adj1" fmla="val 50000"/>
              <a:gd name="adj2" fmla="val 50000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3" name="Shape 96"/>
          <p:cNvPicPr/>
          <p:nvPr/>
        </p:nvPicPr>
        <p:blipFill>
          <a:blip r:embed="rId2"/>
          <a:stretch/>
        </p:blipFill>
        <p:spPr>
          <a:xfrm>
            <a:off x="8156880" y="3746880"/>
            <a:ext cx="786960" cy="786960"/>
          </a:xfrm>
          <a:prstGeom prst="rect">
            <a:avLst/>
          </a:prstGeom>
          <a:ln>
            <a:noFill/>
          </a:ln>
        </p:spPr>
      </p:pic>
      <p:sp>
        <p:nvSpPr>
          <p:cNvPr id="114" name="CustomShape 27"/>
          <p:cNvSpPr/>
          <p:nvPr/>
        </p:nvSpPr>
        <p:spPr>
          <a:xfrm>
            <a:off x="8046720" y="914400"/>
            <a:ext cx="991080" cy="26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Optional: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Tools used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311760" y="124992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4200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Simulation: NC Verilog (Cadence)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“Check the correctness of the hardware description implemented”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Synthesis: Design Vision (Synopsys)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84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“Convert a hardware description into physical gates”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7" name="Picture 107"/>
          <p:cNvPicPr/>
          <p:nvPr/>
        </p:nvPicPr>
        <p:blipFill>
          <a:blip r:embed="rId2"/>
          <a:stretch/>
        </p:blipFill>
        <p:spPr>
          <a:xfrm>
            <a:off x="2560320" y="3200400"/>
            <a:ext cx="3306240" cy="1380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Tools used: Simulation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1108080" y="3647880"/>
            <a:ext cx="1191600" cy="854280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Hdl files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3163680" y="2041560"/>
            <a:ext cx="1191600" cy="854280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Testbench (cpu_tb.v)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3095640" y="3490200"/>
            <a:ext cx="1830600" cy="1169640"/>
          </a:xfrm>
          <a:prstGeom prst="rect">
            <a:avLst/>
          </a:prstGeom>
          <a:solidFill>
            <a:srgbClr val="FFD966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NC Verilog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5"/>
          <p:cNvSpPr/>
          <p:nvPr/>
        </p:nvSpPr>
        <p:spPr>
          <a:xfrm>
            <a:off x="5722200" y="3647880"/>
            <a:ext cx="1191600" cy="854280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Simulation Results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6"/>
          <p:cNvSpPr/>
          <p:nvPr/>
        </p:nvSpPr>
        <p:spPr>
          <a:xfrm>
            <a:off x="3746160" y="3032280"/>
            <a:ext cx="336240" cy="3362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CustomShape 7"/>
          <p:cNvSpPr/>
          <p:nvPr/>
        </p:nvSpPr>
        <p:spPr>
          <a:xfrm>
            <a:off x="2481480" y="3984120"/>
            <a:ext cx="414360" cy="28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5" name="Shape 117"/>
          <p:cNvPicPr/>
          <p:nvPr/>
        </p:nvPicPr>
        <p:blipFill>
          <a:blip r:embed="rId2"/>
          <a:stretch/>
        </p:blipFill>
        <p:spPr>
          <a:xfrm>
            <a:off x="6105600" y="1380240"/>
            <a:ext cx="2448720" cy="1434240"/>
          </a:xfrm>
          <a:prstGeom prst="rect">
            <a:avLst/>
          </a:prstGeom>
          <a:ln>
            <a:noFill/>
          </a:ln>
        </p:spPr>
      </p:pic>
      <p:sp>
        <p:nvSpPr>
          <p:cNvPr id="126" name="CustomShape 8"/>
          <p:cNvSpPr/>
          <p:nvPr/>
        </p:nvSpPr>
        <p:spPr>
          <a:xfrm>
            <a:off x="508680" y="1144440"/>
            <a:ext cx="4359960" cy="49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Script to be loaded: </a:t>
            </a:r>
            <a:r>
              <a:rPr lang="en-US" sz="1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incisiv_15.20.058.rc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Command used: </a:t>
            </a:r>
            <a:r>
              <a:rPr lang="en-US" sz="1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make nc_gui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or </a:t>
            </a:r>
            <a:r>
              <a:rPr lang="en-US" sz="1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make nc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9"/>
          <p:cNvSpPr/>
          <p:nvPr/>
        </p:nvSpPr>
        <p:spPr>
          <a:xfrm>
            <a:off x="5047200" y="4015800"/>
            <a:ext cx="553680" cy="28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0332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Tools used: Synthesis 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2229840" y="3156120"/>
            <a:ext cx="2107440" cy="1188360"/>
          </a:xfrm>
          <a:prstGeom prst="rect">
            <a:avLst/>
          </a:prstGeom>
          <a:solidFill>
            <a:srgbClr val="FFD966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Design Vision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538560" y="3324600"/>
            <a:ext cx="1070280" cy="907560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HDL files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3720600" y="1958760"/>
            <a:ext cx="1205280" cy="843120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Constraints (sdc)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5"/>
          <p:cNvSpPr/>
          <p:nvPr/>
        </p:nvSpPr>
        <p:spPr>
          <a:xfrm>
            <a:off x="1641240" y="1958760"/>
            <a:ext cx="1205280" cy="843120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Libraries (lib)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6"/>
          <p:cNvSpPr/>
          <p:nvPr/>
        </p:nvSpPr>
        <p:spPr>
          <a:xfrm>
            <a:off x="5253120" y="2984040"/>
            <a:ext cx="1070280" cy="907560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Netlist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7"/>
          <p:cNvSpPr/>
          <p:nvPr/>
        </p:nvSpPr>
        <p:spPr>
          <a:xfrm>
            <a:off x="5253120" y="4102200"/>
            <a:ext cx="1070280" cy="907560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Area/Timing/Power Reports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8"/>
          <p:cNvSpPr/>
          <p:nvPr/>
        </p:nvSpPr>
        <p:spPr>
          <a:xfrm>
            <a:off x="2534400" y="2889720"/>
            <a:ext cx="246960" cy="268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CustomShape 9"/>
          <p:cNvSpPr/>
          <p:nvPr/>
        </p:nvSpPr>
        <p:spPr>
          <a:xfrm>
            <a:off x="3691800" y="2885400"/>
            <a:ext cx="246960" cy="268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10"/>
          <p:cNvSpPr/>
          <p:nvPr/>
        </p:nvSpPr>
        <p:spPr>
          <a:xfrm>
            <a:off x="1699920" y="3750840"/>
            <a:ext cx="348480" cy="2012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CustomShape 11"/>
          <p:cNvSpPr/>
          <p:nvPr/>
        </p:nvSpPr>
        <p:spPr>
          <a:xfrm>
            <a:off x="4620960" y="3455280"/>
            <a:ext cx="348480" cy="2012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12"/>
          <p:cNvSpPr/>
          <p:nvPr/>
        </p:nvSpPr>
        <p:spPr>
          <a:xfrm>
            <a:off x="4620960" y="4102200"/>
            <a:ext cx="348480" cy="2012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0" name="Shape 136"/>
          <p:cNvPicPr/>
          <p:nvPr/>
        </p:nvPicPr>
        <p:blipFill>
          <a:blip r:embed="rId2"/>
          <a:stretch/>
        </p:blipFill>
        <p:spPr>
          <a:xfrm>
            <a:off x="6544080" y="2504160"/>
            <a:ext cx="2224080" cy="1175400"/>
          </a:xfrm>
          <a:prstGeom prst="rect">
            <a:avLst/>
          </a:prstGeom>
          <a:ln>
            <a:noFill/>
          </a:ln>
        </p:spPr>
      </p:pic>
      <p:pic>
        <p:nvPicPr>
          <p:cNvPr id="141" name="Shape 137"/>
          <p:cNvPicPr/>
          <p:nvPr/>
        </p:nvPicPr>
        <p:blipFill>
          <a:blip r:embed="rId3"/>
          <a:stretch/>
        </p:blipFill>
        <p:spPr>
          <a:xfrm>
            <a:off x="6859800" y="3944880"/>
            <a:ext cx="1070280" cy="1065240"/>
          </a:xfrm>
          <a:prstGeom prst="rect">
            <a:avLst/>
          </a:prstGeom>
          <a:ln>
            <a:noFill/>
          </a:ln>
        </p:spPr>
      </p:pic>
      <p:sp>
        <p:nvSpPr>
          <p:cNvPr id="142" name="CustomShape 13"/>
          <p:cNvSpPr/>
          <p:nvPr/>
        </p:nvSpPr>
        <p:spPr>
          <a:xfrm>
            <a:off x="297000" y="1117080"/>
            <a:ext cx="3202920" cy="34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14"/>
          <p:cNvSpPr/>
          <p:nvPr/>
        </p:nvSpPr>
        <p:spPr>
          <a:xfrm>
            <a:off x="325080" y="1204560"/>
            <a:ext cx="4082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Scripts to load tool: </a:t>
            </a:r>
            <a:r>
              <a:rPr lang="en-US" sz="1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synopsys_2017.09.rc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Command used: </a:t>
            </a:r>
            <a:r>
              <a:rPr lang="en-US" sz="1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source synthesis.sh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4407</TotalTime>
  <Words>1463</Words>
  <Application>Microsoft Office PowerPoint</Application>
  <PresentationFormat>On-screen Show (16:9)</PresentationFormat>
  <Paragraphs>379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DejaVu Sans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Communication platform – Discord server</vt:lpstr>
      <vt:lpstr>Keep your project safe!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esamat</dc:creator>
  <dc:description/>
  <cp:lastModifiedBy>Sebastian</cp:lastModifiedBy>
  <cp:revision>31</cp:revision>
  <dcterms:modified xsi:type="dcterms:W3CDTF">2021-03-12T16:57:32Z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全屏显示(16:9)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25</vt:i4>
  </property>
  <property fmtid="{D5CDD505-2E9C-101B-9397-08002B2CF9AE}" pid="12" name="MSIP_Label_f0eba32c-0974-4663-a3a1-3cd8c30938e9_Enabled">
    <vt:lpwstr>true</vt:lpwstr>
  </property>
  <property fmtid="{D5CDD505-2E9C-101B-9397-08002B2CF9AE}" pid="13" name="MSIP_Label_f0eba32c-0974-4663-a3a1-3cd8c30938e9_SetDate">
    <vt:lpwstr>2021-03-11T14:01:26Z</vt:lpwstr>
  </property>
  <property fmtid="{D5CDD505-2E9C-101B-9397-08002B2CF9AE}" pid="14" name="MSIP_Label_f0eba32c-0974-4663-a3a1-3cd8c30938e9_Method">
    <vt:lpwstr>Privileged</vt:lpwstr>
  </property>
  <property fmtid="{D5CDD505-2E9C-101B-9397-08002B2CF9AE}" pid="15" name="MSIP_Label_f0eba32c-0974-4663-a3a1-3cd8c30938e9_Name">
    <vt:lpwstr>Public - General - Unmarked</vt:lpwstr>
  </property>
  <property fmtid="{D5CDD505-2E9C-101B-9397-08002B2CF9AE}" pid="16" name="MSIP_Label_f0eba32c-0974-4663-a3a1-3cd8c30938e9_SiteId">
    <vt:lpwstr>a72d5a72-25ee-40f0-9bd1-067cb5b770d4</vt:lpwstr>
  </property>
  <property fmtid="{D5CDD505-2E9C-101B-9397-08002B2CF9AE}" pid="17" name="MSIP_Label_f0eba32c-0974-4663-a3a1-3cd8c30938e9_ActionId">
    <vt:lpwstr>a56910b3-be78-43cd-8450-0e6497115d11</vt:lpwstr>
  </property>
  <property fmtid="{D5CDD505-2E9C-101B-9397-08002B2CF9AE}" pid="18" name="MSIP_Label_f0eba32c-0974-4663-a3a1-3cd8c30938e9_ContentBits">
    <vt:lpwstr>0</vt:lpwstr>
  </property>
</Properties>
</file>