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log.techbridge.cc/2018/01/17/learning-programming-and-coding-with-python-git-and-github-tutorial/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log.techbridge.cc/2018/01/17/learning-programming-and-coding-with-python-git-and-github-tutorial/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內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mote : repository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Remote : repository初始化</a:t>
            </a:r>
          </a:p>
        </p:txBody>
      </p:sp>
      <p:pic>
        <p:nvPicPr>
          <p:cNvPr id="176" name="截圖 2019-12-31 上午2.04.54.png" descr="截圖 2019-12-31 上午2.04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176" y="2014284"/>
            <a:ext cx="6641522" cy="3218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截圖 2019-12-31 上午2.05.59.png" descr="截圖 2019-12-31 上午2.05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208" y="1890815"/>
            <a:ext cx="5058896" cy="5226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截圖 2019-12-31 上午2.08.03.png" descr="截圖 2019-12-31 上午2.08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68660" y="2784301"/>
            <a:ext cx="10512744" cy="5573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線條 線條" descr="線條 線條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39132" y="6605588"/>
            <a:ext cx="1126536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mote : 開分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Remote : 開分支</a:t>
            </a:r>
          </a:p>
        </p:txBody>
      </p:sp>
      <p:pic>
        <p:nvPicPr>
          <p:cNvPr id="183" name="截圖 2019-12-31 上午2.10.06.png" descr="截圖 2019-12-31 上午2.10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4551" y="1437166"/>
            <a:ext cx="9793009" cy="765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6998" y="8434388"/>
            <a:ext cx="2545336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mote : 開分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Remote : 開分支</a:t>
            </a:r>
          </a:p>
        </p:txBody>
      </p:sp>
      <p:pic>
        <p:nvPicPr>
          <p:cNvPr id="188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998" y="8434388"/>
            <a:ext cx="2545336" cy="76201"/>
          </a:xfrm>
          <a:prstGeom prst="rect">
            <a:avLst/>
          </a:prstGeom>
        </p:spPr>
      </p:pic>
      <p:pic>
        <p:nvPicPr>
          <p:cNvPr id="190" name="截圖 2019-12-31 上午2.12.01.png" descr="截圖 2019-12-31 上午2.12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6772" y="2733575"/>
            <a:ext cx="31242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截圖 2019-12-31 上午2.12.15.png" descr="截圖 2019-12-31 上午2.12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7066" y="2428775"/>
            <a:ext cx="31242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截圖 2019-12-31 上午2.12.45.png" descr="截圖 2019-12-31 上午2.12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25678" y="3790751"/>
            <a:ext cx="36830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截圖 2019-12-31 上午2.13.08.png" descr="截圖 2019-12-31 上午2.13.0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966" y="4230687"/>
            <a:ext cx="4279901" cy="15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ocal - Remote : Push 上傳本地版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- Remote : Push 上傳本地版本</a:t>
            </a:r>
          </a:p>
        </p:txBody>
      </p:sp>
      <p:pic>
        <p:nvPicPr>
          <p:cNvPr id="196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998" y="8434388"/>
            <a:ext cx="2545336" cy="76201"/>
          </a:xfrm>
          <a:prstGeom prst="rect">
            <a:avLst/>
          </a:prstGeom>
        </p:spPr>
      </p:pic>
      <p:sp>
        <p:nvSpPr>
          <p:cNvPr id="198" name="把 master 這個分支的內容，推向 origin 這個位置。…"/>
          <p:cNvSpPr txBox="1"/>
          <p:nvPr/>
        </p:nvSpPr>
        <p:spPr>
          <a:xfrm>
            <a:off x="790015" y="4296932"/>
            <a:ext cx="11661838" cy="171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2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b="0" sz="1800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把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master</a:t>
            </a:r>
            <a:r>
              <a:t> 這個分支的內容，推向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origin</a:t>
            </a:r>
            <a:r>
              <a:t> 這個位置。</a:t>
            </a:r>
          </a:p>
          <a:p>
            <a:pPr marL="457200" indent="-317500" algn="l" defTabSz="457200">
              <a:lnSpc>
                <a:spcPts val="42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b="0" sz="1800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origin</a:t>
            </a:r>
            <a:r>
              <a:t> 那個遠端 Server 上，如果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master</a:t>
            </a:r>
            <a:r>
              <a:t> 不存在，就建立一個叫做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master</a:t>
            </a:r>
            <a:r>
              <a:t> 的同名分支。</a:t>
            </a:r>
          </a:p>
          <a:p>
            <a:pPr marL="457200" indent="-317500" algn="l" defTabSz="457200">
              <a:lnSpc>
                <a:spcPts val="42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b="0" sz="1800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但如果本來 Server 上就存在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master</a:t>
            </a:r>
            <a:r>
              <a:t> 分支，便會移動 Server 上 </a:t>
            </a:r>
            <a:r>
              <a:rPr sz="1350">
                <a:latin typeface="Monaco"/>
                <a:ea typeface="Monaco"/>
                <a:cs typeface="Monaco"/>
                <a:sym typeface="Monaco"/>
              </a:rPr>
              <a:t>master</a:t>
            </a:r>
            <a:r>
              <a:t> 分支的位置，使它指到目前最新的進度上</a:t>
            </a:r>
          </a:p>
        </p:txBody>
      </p:sp>
      <p:pic>
        <p:nvPicPr>
          <p:cNvPr id="199" name="截圖 2019-12-31 上午2.21.45.png" descr="截圖 2019-12-31 上午2.21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3255" y="6012589"/>
            <a:ext cx="7416801" cy="252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ocal - Remote : Pull 拉回線上版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- Remote : Pull 拉回線上版本</a:t>
            </a:r>
          </a:p>
        </p:txBody>
      </p:sp>
      <p:pic>
        <p:nvPicPr>
          <p:cNvPr id="202" name="線條 線條" descr="線條 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998" y="8434388"/>
            <a:ext cx="2545336" cy="76201"/>
          </a:xfrm>
          <a:prstGeom prst="rect">
            <a:avLst/>
          </a:prstGeom>
        </p:spPr>
      </p:pic>
      <p:pic>
        <p:nvPicPr>
          <p:cNvPr id="204" name="截圖 2019-12-31 上午2.12.01.png" descr="截圖 2019-12-31 上午2.12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6772" y="2733575"/>
            <a:ext cx="31242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截圖 2019-12-31 上午2.12.15.png" descr="截圖 2019-12-31 上午2.12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7066" y="2428775"/>
            <a:ext cx="31242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截圖 2019-12-31 上午2.12.45.png" descr="截圖 2019-12-31 上午2.12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25678" y="3790751"/>
            <a:ext cx="36830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截圖 2019-12-31 上午2.13.08.png" descr="截圖 2019-12-31 上午2.13.0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966" y="4230687"/>
            <a:ext cx="4279901" cy="15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mote : 發送pull reques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Remote : 發送pull request</a:t>
            </a:r>
          </a:p>
          <a:p>
            <a: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https://blog.techbridge.cc/2018/01/17/learning-programming-and-coding-with-python-git-and-github-tutorial/</a:t>
            </a:r>
          </a:p>
        </p:txBody>
      </p:sp>
      <p:pic>
        <p:nvPicPr>
          <p:cNvPr id="210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6998" y="8434388"/>
            <a:ext cx="2545336" cy="76201"/>
          </a:xfrm>
          <a:prstGeom prst="rect">
            <a:avLst/>
          </a:prstGeom>
        </p:spPr>
      </p:pic>
      <p:pic>
        <p:nvPicPr>
          <p:cNvPr id="212" name="截圖 2019-12-31 上午2.12.01.png" descr="截圖 2019-12-31 上午2.12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6772" y="2733575"/>
            <a:ext cx="31242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截圖 2019-12-31 上午2.12.15.png" descr="截圖 2019-12-31 上午2.12.1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87066" y="2428775"/>
            <a:ext cx="31242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截圖 2019-12-31 上午2.12.45.png" descr="截圖 2019-12-31 上午2.12.4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5678" y="3790751"/>
            <a:ext cx="36830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截圖 2019-12-31 上午2.13.08.png" descr="截圖 2019-12-31 上午2.13.0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7966" y="4230687"/>
            <a:ext cx="4279901" cy="157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it 基本觀念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6600"/>
              </a:lnSpc>
              <a:spcBef>
                <a:spcPts val="2700"/>
              </a:spcBef>
              <a:defRPr b="1" sz="2760">
                <a:solidFill>
                  <a:srgbClr val="2125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 基本觀念</a:t>
            </a:r>
          </a:p>
          <a:p>
            <a: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hlinkClick r:id="rId2" invalidUrl="" action="" tgtFrame="" tooltip="" history="1" highlightClick="0" endSnd="0"/>
              </a:rPr>
              <a:t>https://blog.techbridge.cc/2018/01/17/learning-programming-and-coding-with-python-git-and-github-tutorial/</a:t>
            </a:r>
          </a:p>
        </p:txBody>
      </p:sp>
      <p:sp>
        <p:nvSpPr>
          <p:cNvPr id="123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截圖 2019-12-31 上午12.59.17.png" descr="截圖 2019-12-31 上午12.59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4035" y="2031652"/>
            <a:ext cx="8851901" cy="70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cal : repository建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: repository建立</a:t>
            </a:r>
          </a:p>
        </p:txBody>
      </p:sp>
      <p:sp>
        <p:nvSpPr>
          <p:cNvPr id="127" name="mkdir  git-test :建立新目錄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46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sz="1485">
                <a:solidFill>
                  <a:srgbClr val="494E5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79">
                <a:latin typeface="Helvetica"/>
                <a:ea typeface="Helvetica"/>
                <a:cs typeface="Helvetica"/>
                <a:sym typeface="Helvetica"/>
              </a:rPr>
              <a:t> </a:t>
            </a:r>
            <a:r>
              <a:t>mkdir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  </a:t>
            </a:r>
            <a:r>
              <a:t>git-test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 :建立新目錄</a:t>
            </a:r>
            <a:endParaRPr sz="1979">
              <a:latin typeface="Helvetica"/>
              <a:ea typeface="Helvetica"/>
              <a:cs typeface="Helvetica"/>
              <a:sym typeface="Helvetica"/>
            </a:endParaRPr>
          </a:p>
          <a:p>
            <a:pPr marL="377825" indent="-238125" defTabSz="457200">
              <a:lnSpc>
                <a:spcPts val="46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485">
                <a:latin typeface="Monaco"/>
                <a:ea typeface="Monaco"/>
                <a:cs typeface="Monaco"/>
                <a:sym typeface="Monaco"/>
              </a:rPr>
              <a:t>cd</a:t>
            </a:r>
            <a:r>
              <a:t>  </a:t>
            </a:r>
            <a:r>
              <a:rPr sz="1485">
                <a:latin typeface="Monaco"/>
                <a:ea typeface="Monaco"/>
                <a:cs typeface="Monaco"/>
                <a:sym typeface="Monaco"/>
              </a:rPr>
              <a:t>git-practice</a:t>
            </a:r>
            <a:r>
              <a:t> ：切換至目錄下</a:t>
            </a:r>
          </a:p>
          <a:p>
            <a:pPr marL="377825" indent="-238125" defTabSz="457200">
              <a:lnSpc>
                <a:spcPts val="46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485">
                <a:latin typeface="Monaco"/>
                <a:ea typeface="Monaco"/>
                <a:cs typeface="Monaco"/>
                <a:sym typeface="Monaco"/>
              </a:rPr>
              <a:t>git init</a:t>
            </a:r>
            <a:r>
              <a:t>  ：指令初始化目錄</a:t>
            </a:r>
          </a:p>
          <a:p>
            <a:pPr marL="0" indent="0" defTabSz="457200">
              <a:lnSpc>
                <a:spcPts val="4600"/>
              </a:lnSpc>
              <a:spcBef>
                <a:spcPts val="900"/>
              </a:spcBef>
              <a:buSzTx/>
              <a:buNone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marL="596900" indent="-317500" defTabSz="457200">
              <a:lnSpc>
                <a:spcPts val="4600"/>
              </a:lnSpc>
              <a:spcBef>
                <a:spcPts val="900"/>
              </a:spcBef>
              <a:buClr>
                <a:srgbClr val="494E52"/>
              </a:buClr>
              <a:buSzPct val="100000"/>
              <a:buFont typeface="Times-Roman"/>
              <a:buAutoNum type="arabicPeriod" startAt="1"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建立隱藏 </a:t>
            </a:r>
            <a:r>
              <a:rPr sz="900">
                <a:latin typeface="Monaco"/>
                <a:ea typeface="Monaco"/>
                <a:cs typeface="Monaco"/>
                <a:sym typeface="Monaco"/>
              </a:rPr>
              <a:t>.git</a:t>
            </a:r>
            <a:r>
              <a:t> 目錄，藉此對目錄進行版本控制</a:t>
            </a:r>
          </a:p>
        </p:txBody>
      </p:sp>
      <p:sp>
        <p:nvSpPr>
          <p:cNvPr id="128" name="Initialized empty Git repository in pd……."/>
          <p:cNvSpPr txBox="1"/>
          <p:nvPr/>
        </p:nvSpPr>
        <p:spPr>
          <a:xfrm>
            <a:off x="1468902" y="6046869"/>
            <a:ext cx="6545001" cy="59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800"/>
              </a:lnSpc>
              <a:defRPr b="0" sz="1512">
                <a:solidFill>
                  <a:srgbClr val="494E52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Initialized empty Git repository in pd…….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ocal : 初始目錄狀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: 初始目錄狀態</a:t>
            </a:r>
          </a:p>
        </p:txBody>
      </p:sp>
      <p:sp>
        <p:nvSpPr>
          <p:cNvPr id="131" name="git status  ：查詢現在目錄狀態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600"/>
              </a:lnSpc>
              <a:spcBef>
                <a:spcPts val="0"/>
              </a:spcBef>
              <a:buSzTx/>
              <a:buNone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 </a:t>
            </a:r>
            <a:r>
              <a:rPr sz="900">
                <a:latin typeface="Monaco"/>
                <a:ea typeface="Monaco"/>
                <a:cs typeface="Monaco"/>
                <a:sym typeface="Monaco"/>
              </a:rPr>
              <a:t>git status</a:t>
            </a:r>
            <a:r>
              <a:t>  ：查詢現在目錄狀態</a:t>
            </a:r>
          </a:p>
        </p:txBody>
      </p:sp>
      <p:pic>
        <p:nvPicPr>
          <p:cNvPr id="132" name="截圖 2019-12-31 上午1.28.04.png" descr="截圖 2019-12-31 上午1.2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551" y="6631778"/>
            <a:ext cx="7094141" cy="208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cal : 新增檔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: 新增檔案</a:t>
            </a:r>
          </a:p>
        </p:txBody>
      </p:sp>
      <p:sp>
        <p:nvSpPr>
          <p:cNvPr id="135" name="新增welcome.html檔案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4600"/>
              </a:lnSpc>
              <a:spcBef>
                <a:spcPts val="0"/>
              </a:spcBef>
              <a:buSzTx/>
              <a:buNone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 新增welcome.html檔案</a:t>
            </a:r>
          </a:p>
        </p:txBody>
      </p:sp>
      <p:pic>
        <p:nvPicPr>
          <p:cNvPr id="136" name="截圖 2019-12-31 上午12.59.17.png" descr="截圖 2019-12-31 上午12.59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766" y="1782593"/>
            <a:ext cx="8663921" cy="6911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截圖 2019-12-31 上午1.29.03.png" descr="截圖 2019-12-31 上午1.29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577" y="6049168"/>
            <a:ext cx="9855201" cy="420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星形"/>
          <p:cNvSpPr/>
          <p:nvPr/>
        </p:nvSpPr>
        <p:spPr>
          <a:xfrm>
            <a:off x="5384377" y="3276600"/>
            <a:ext cx="679601" cy="63287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9800" y="8242300"/>
            <a:ext cx="1864707" cy="7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ocal : 放入暫存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: 放入暫存區</a:t>
            </a:r>
          </a:p>
        </p:txBody>
      </p:sp>
      <p:sp>
        <p:nvSpPr>
          <p:cNvPr id="143" name="git add 檔案名稱：把檔案加入Git的索引中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900">
                <a:solidFill>
                  <a:srgbClr val="494E5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git add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 </a:t>
            </a:r>
            <a:r>
              <a:t>檔案名稱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：把檔案加入Git的索引中</a:t>
            </a:r>
          </a:p>
        </p:txBody>
      </p:sp>
      <p:pic>
        <p:nvPicPr>
          <p:cNvPr id="144" name="截圖 2019-12-31 上午12.59.17.png" descr="截圖 2019-12-31 上午12.59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166" y="1421176"/>
            <a:ext cx="8663921" cy="691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星形"/>
          <p:cNvSpPr/>
          <p:nvPr/>
        </p:nvSpPr>
        <p:spPr>
          <a:xfrm>
            <a:off x="7886277" y="3048000"/>
            <a:ext cx="679601" cy="63287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6" name="截圖 2019-12-31 上午1.33.59.png" descr="截圖 2019-12-31 上午1.33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967" y="6015087"/>
            <a:ext cx="7010401" cy="351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900" y="8255000"/>
            <a:ext cx="2832257" cy="7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ocal : 修改檔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: 修改檔案</a:t>
            </a:r>
          </a:p>
        </p:txBody>
      </p:sp>
      <p:sp>
        <p:nvSpPr>
          <p:cNvPr id="151" name="內文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2200"/>
              </a:lnSpc>
              <a:spcBef>
                <a:spcPts val="0"/>
              </a:spcBef>
              <a:buSzTx/>
              <a:buNone/>
              <a:defRPr sz="900">
                <a:solidFill>
                  <a:srgbClr val="494E5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52" name="截圖 2019-12-31 上午12.59.17.png" descr="截圖 2019-12-31 上午12.59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166" y="1421176"/>
            <a:ext cx="8663921" cy="691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星形"/>
          <p:cNvSpPr/>
          <p:nvPr/>
        </p:nvSpPr>
        <p:spPr>
          <a:xfrm>
            <a:off x="7898977" y="3289300"/>
            <a:ext cx="679601" cy="63287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4" name="截圖 2019-12-31 上午1.37.16.png" descr="截圖 2019-12-31 上午1.37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360" y="3670300"/>
            <a:ext cx="90678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600" y="4826000"/>
            <a:ext cx="2832257" cy="76200"/>
          </a:xfrm>
          <a:prstGeom prst="rect">
            <a:avLst/>
          </a:prstGeom>
        </p:spPr>
      </p:pic>
      <p:pic>
        <p:nvPicPr>
          <p:cNvPr id="157" name="線條 線條" descr="線條 線條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200" y="6502400"/>
            <a:ext cx="3556262" cy="7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ocal : commit 檔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: commit 檔案</a:t>
            </a:r>
          </a:p>
        </p:txBody>
      </p:sp>
      <p:sp>
        <p:nvSpPr>
          <p:cNvPr id="161" name="git commit -m  檔案名稱：把暫存區內容永久存下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900">
                <a:solidFill>
                  <a:srgbClr val="494E5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git commit -m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  </a:t>
            </a:r>
            <a:r>
              <a:t>檔案名稱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：把暫存區內容永久存下</a:t>
            </a:r>
            <a:endParaRPr sz="1979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57200">
              <a:lnSpc>
                <a:spcPts val="4600"/>
              </a:lnSpc>
              <a:spcBef>
                <a:spcPts val="0"/>
              </a:spcBef>
              <a:buSzTx/>
              <a:buNone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說明這次 Commit 做了什麼事</a:t>
            </a:r>
          </a:p>
          <a:p>
            <a:pPr marL="0" indent="0" defTabSz="457200">
              <a:lnSpc>
                <a:spcPts val="4600"/>
              </a:lnSpc>
              <a:spcBef>
                <a:spcPts val="0"/>
              </a:spcBef>
              <a:buSzTx/>
              <a:buNone/>
              <a:defRPr sz="1979">
                <a:solidFill>
                  <a:srgbClr val="494E5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None/>
              <a:defRPr sz="900">
                <a:solidFill>
                  <a:srgbClr val="494E5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git commit —a-m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  </a:t>
            </a:r>
            <a:r>
              <a:t>檔案名稱 </a:t>
            </a:r>
            <a:r>
              <a:rPr sz="1979">
                <a:latin typeface="Helvetica"/>
                <a:ea typeface="Helvetica"/>
                <a:cs typeface="Helvetica"/>
                <a:sym typeface="Helvetica"/>
              </a:rPr>
              <a:t>：一次完成add/commit</a:t>
            </a:r>
            <a:endParaRPr sz="1979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62" name="截圖 2019-12-31 上午12.59.17.png" descr="截圖 2019-12-31 上午12.59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166" y="1421176"/>
            <a:ext cx="8663921" cy="691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星形"/>
          <p:cNvSpPr/>
          <p:nvPr/>
        </p:nvSpPr>
        <p:spPr>
          <a:xfrm>
            <a:off x="9486477" y="3797300"/>
            <a:ext cx="679601" cy="63287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4" name="截圖 2019-12-31 上午1.39.09.png" descr="截圖 2019-12-31 上午1.39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973" y="6488310"/>
            <a:ext cx="5753101" cy="185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線條 線條" descr="線條 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3800" y="6997700"/>
            <a:ext cx="1581448" cy="7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mote : repository建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4700"/>
              </a:lnSpc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Remote : repository建立</a:t>
            </a:r>
          </a:p>
        </p:txBody>
      </p:sp>
      <p:pic>
        <p:nvPicPr>
          <p:cNvPr id="169" name="截圖 2019-12-31 上午2.03.37.png" descr="截圖 2019-12-31 上午2.03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3" y="1972392"/>
            <a:ext cx="9765107" cy="4219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線條 線條" descr="線條 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2965" y="3035300"/>
            <a:ext cx="1581449" cy="76200"/>
          </a:xfrm>
          <a:prstGeom prst="rect">
            <a:avLst/>
          </a:prstGeom>
        </p:spPr>
      </p:pic>
      <p:pic>
        <p:nvPicPr>
          <p:cNvPr id="172" name="截圖 2019-12-31 上午2.04.54.png" descr="截圖 2019-12-31 上午2.04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5779" y="4808740"/>
            <a:ext cx="7778568" cy="3769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截圖 2019-12-31 上午2.05.59.png" descr="截圖 2019-12-31 上午2.05.5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4541" y="3369042"/>
            <a:ext cx="5058896" cy="522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