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385" r:id="rId4"/>
    <p:sldId id="337" r:id="rId5"/>
    <p:sldId id="345" r:id="rId6"/>
    <p:sldId id="383" r:id="rId7"/>
    <p:sldId id="342" r:id="rId8"/>
    <p:sldId id="339" r:id="rId9"/>
    <p:sldId id="391" r:id="rId10"/>
    <p:sldId id="368" r:id="rId11"/>
    <p:sldId id="369" r:id="rId12"/>
    <p:sldId id="371" r:id="rId13"/>
    <p:sldId id="324" r:id="rId14"/>
    <p:sldId id="374" r:id="rId15"/>
    <p:sldId id="350" r:id="rId16"/>
    <p:sldId id="375" r:id="rId17"/>
    <p:sldId id="392" r:id="rId18"/>
    <p:sldId id="393" r:id="rId19"/>
    <p:sldId id="388" r:id="rId20"/>
    <p:sldId id="390" r:id="rId21"/>
    <p:sldId id="389" r:id="rId22"/>
    <p:sldId id="394" r:id="rId23"/>
    <p:sldId id="396" r:id="rId24"/>
    <p:sldId id="343" r:id="rId25"/>
    <p:sldId id="377" r:id="rId26"/>
    <p:sldId id="351" r:id="rId27"/>
    <p:sldId id="352" r:id="rId28"/>
    <p:sldId id="362" r:id="rId29"/>
    <p:sldId id="354" r:id="rId30"/>
    <p:sldId id="353" r:id="rId31"/>
  </p:sldIdLst>
  <p:sldSz cx="9144000" cy="6858000" type="screen4x3"/>
  <p:notesSz cx="6858000" cy="9144000"/>
  <p:defaultTextStyle>
    <a:defPPr>
      <a:defRPr lang="fr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1F"/>
    <a:srgbClr val="32557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淺色樣式 1 - 輔色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00" autoAdjust="0"/>
  </p:normalViewPr>
  <p:slideViewPr>
    <p:cSldViewPr>
      <p:cViewPr>
        <p:scale>
          <a:sx n="76" d="100"/>
          <a:sy n="76" d="100"/>
        </p:scale>
        <p:origin x="-117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5EE9C-F8CF-4679-A89C-DAE1CF44FAFE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E8D6CAD-A61A-4095-94F1-AB7878C42F22}">
      <dgm:prSet phldrT="[文字]" custT="1"/>
      <dgm:spPr/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013BF50-4DB6-4D55-9620-391797ADC5EB}" type="par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D406E355-6103-4121-B91F-9B5C5CC6A69B}" type="sibTrans" cxnId="{8F627064-2505-4D6A-82B3-371921870A5E}">
      <dgm:prSet/>
      <dgm:spPr/>
      <dgm:t>
        <a:bodyPr/>
        <a:lstStyle/>
        <a:p>
          <a:endParaRPr lang="zh-TW" altLang="en-US"/>
        </a:p>
      </dgm:t>
    </dgm:pt>
    <dgm:pt modelId="{A87803A1-4DCA-4725-8435-7D60C067F652}">
      <dgm:prSet phldrT="[文字]" custT="1"/>
      <dgm:spPr>
        <a:solidFill>
          <a:srgbClr val="FFFF00">
            <a:alpha val="50000"/>
          </a:srgbClr>
        </a:solidFill>
      </dgm:spPr>
      <dgm:t>
        <a:bodyPr/>
        <a:lstStyle/>
        <a:p>
          <a:pPr marL="0" indent="0" algn="l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814893BD-3868-4D5A-8FEF-D3511DE60D09}" type="par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2DFAC818-2517-4F83-8F75-B20FB183755C}" type="sibTrans" cxnId="{126CAC70-DAE9-4B4C-8DD4-D05F71645DE5}">
      <dgm:prSet/>
      <dgm:spPr/>
      <dgm:t>
        <a:bodyPr/>
        <a:lstStyle/>
        <a:p>
          <a:endParaRPr lang="zh-TW" altLang="en-US"/>
        </a:p>
      </dgm:t>
    </dgm:pt>
    <dgm:pt modelId="{C02F424F-94F4-4804-B044-0901C4BE10F0}">
      <dgm:prSet phldrT="[文字]" custT="1"/>
      <dgm:spPr>
        <a:solidFill>
          <a:srgbClr val="FF0000">
            <a:alpha val="50000"/>
          </a:srgbClr>
        </a:solidFill>
      </dgm:spPr>
      <dgm:t>
        <a:bodyPr/>
        <a:lstStyle/>
        <a:p>
          <a:pPr marL="0" indent="0" algn="r" rtl="0" eaLnBrk="1" fontAlgn="base" hangingPunct="1">
            <a:spcBef>
              <a:spcPct val="2000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gm:t>
    </dgm:pt>
    <dgm:pt modelId="{3CB786F7-874E-4FF9-AA9B-1ED43B9613BB}" type="par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439332F8-3344-4F9A-A0B9-3D1B1BF61BD9}" type="sibTrans" cxnId="{61BE6AF0-9385-4B2B-BC7D-3DA773D1D5C7}">
      <dgm:prSet/>
      <dgm:spPr/>
      <dgm:t>
        <a:bodyPr/>
        <a:lstStyle/>
        <a:p>
          <a:endParaRPr lang="zh-TW" altLang="en-US"/>
        </a:p>
      </dgm:t>
    </dgm:pt>
    <dgm:pt modelId="{0CC95627-1C65-49C3-88AA-49451A5986E6}" type="pres">
      <dgm:prSet presAssocID="{1E85EE9C-F8CF-4679-A89C-DAE1CF44FAF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EB3986E-F046-42CB-A938-46E934840E77}" type="pres">
      <dgm:prSet presAssocID="{5E8D6CAD-A61A-4095-94F1-AB7878C42F22}" presName="Name5" presStyleLbl="vennNode1" presStyleIdx="0" presStyleCnt="3" custLinFactX="65473" custLinFactNeighborX="100000" custLinFactNeighborY="-269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2667D33-FE96-4273-9E89-A91667129DFB}" type="pres">
      <dgm:prSet presAssocID="{D406E355-6103-4121-B91F-9B5C5CC6A69B}" presName="space" presStyleCnt="0"/>
      <dgm:spPr/>
      <dgm:t>
        <a:bodyPr/>
        <a:lstStyle/>
        <a:p>
          <a:endParaRPr lang="zh-TW" altLang="en-US"/>
        </a:p>
      </dgm:t>
    </dgm:pt>
    <dgm:pt modelId="{97B34EE0-43EF-40EB-AE2B-7912340E20C2}" type="pres">
      <dgm:prSet presAssocID="{A87803A1-4DCA-4725-8435-7D60C067F652}" presName="Name5" presStyleLbl="vennNode1" presStyleIdx="1" presStyleCnt="3" custLinFactX="-15090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2663815-CD7B-4B3E-9BEB-A844A4C83958}" type="pres">
      <dgm:prSet presAssocID="{2DFAC818-2517-4F83-8F75-B20FB183755C}" presName="space" presStyleCnt="0"/>
      <dgm:spPr/>
      <dgm:t>
        <a:bodyPr/>
        <a:lstStyle/>
        <a:p>
          <a:endParaRPr lang="zh-TW" altLang="en-US"/>
        </a:p>
      </dgm:t>
    </dgm:pt>
    <dgm:pt modelId="{9EF5F82D-D528-4B7A-886A-AC796A76F161}" type="pres">
      <dgm:prSet presAssocID="{C02F424F-94F4-4804-B044-0901C4BE10F0}" presName="Name5" presStyleLbl="vennNode1" presStyleIdx="2" presStyleCnt="3" custLinFactX="-20543" custLinFactNeighborX="-100000" custLinFactNeighborY="332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FEDF814-BCA7-482A-9ADC-2B37EE5CC408}" type="presOf" srcId="{5E8D6CAD-A61A-4095-94F1-AB7878C42F22}" destId="{AEB3986E-F046-42CB-A938-46E934840E77}" srcOrd="0" destOrd="0" presId="urn:microsoft.com/office/officeart/2005/8/layout/venn3"/>
    <dgm:cxn modelId="{8F627064-2505-4D6A-82B3-371921870A5E}" srcId="{1E85EE9C-F8CF-4679-A89C-DAE1CF44FAFE}" destId="{5E8D6CAD-A61A-4095-94F1-AB7878C42F22}" srcOrd="0" destOrd="0" parTransId="{3013BF50-4DB6-4D55-9620-391797ADC5EB}" sibTransId="{D406E355-6103-4121-B91F-9B5C5CC6A69B}"/>
    <dgm:cxn modelId="{5C5ED2B2-B00B-436B-8222-F68D3F39C4C6}" type="presOf" srcId="{A87803A1-4DCA-4725-8435-7D60C067F652}" destId="{97B34EE0-43EF-40EB-AE2B-7912340E20C2}" srcOrd="0" destOrd="0" presId="urn:microsoft.com/office/officeart/2005/8/layout/venn3"/>
    <dgm:cxn modelId="{61BE6AF0-9385-4B2B-BC7D-3DA773D1D5C7}" srcId="{1E85EE9C-F8CF-4679-A89C-DAE1CF44FAFE}" destId="{C02F424F-94F4-4804-B044-0901C4BE10F0}" srcOrd="2" destOrd="0" parTransId="{3CB786F7-874E-4FF9-AA9B-1ED43B9613BB}" sibTransId="{439332F8-3344-4F9A-A0B9-3D1B1BF61BD9}"/>
    <dgm:cxn modelId="{126CAC70-DAE9-4B4C-8DD4-D05F71645DE5}" srcId="{1E85EE9C-F8CF-4679-A89C-DAE1CF44FAFE}" destId="{A87803A1-4DCA-4725-8435-7D60C067F652}" srcOrd="1" destOrd="0" parTransId="{814893BD-3868-4D5A-8FEF-D3511DE60D09}" sibTransId="{2DFAC818-2517-4F83-8F75-B20FB183755C}"/>
    <dgm:cxn modelId="{54AB6095-223B-42B9-9F18-2810513EF482}" type="presOf" srcId="{1E85EE9C-F8CF-4679-A89C-DAE1CF44FAFE}" destId="{0CC95627-1C65-49C3-88AA-49451A5986E6}" srcOrd="0" destOrd="0" presId="urn:microsoft.com/office/officeart/2005/8/layout/venn3"/>
    <dgm:cxn modelId="{63AD8E74-A04C-4373-893A-17B678C55BDE}" type="presOf" srcId="{C02F424F-94F4-4804-B044-0901C4BE10F0}" destId="{9EF5F82D-D528-4B7A-886A-AC796A76F161}" srcOrd="0" destOrd="0" presId="urn:microsoft.com/office/officeart/2005/8/layout/venn3"/>
    <dgm:cxn modelId="{3FFCCE41-27FB-4C40-A6F2-36CD6DE47F91}" type="presParOf" srcId="{0CC95627-1C65-49C3-88AA-49451A5986E6}" destId="{AEB3986E-F046-42CB-A938-46E934840E77}" srcOrd="0" destOrd="0" presId="urn:microsoft.com/office/officeart/2005/8/layout/venn3"/>
    <dgm:cxn modelId="{33AAFFFC-1BF5-4E09-B280-0E893ED5EBCA}" type="presParOf" srcId="{0CC95627-1C65-49C3-88AA-49451A5986E6}" destId="{A2667D33-FE96-4273-9E89-A91667129DFB}" srcOrd="1" destOrd="0" presId="urn:microsoft.com/office/officeart/2005/8/layout/venn3"/>
    <dgm:cxn modelId="{CC4DE285-3A3D-42EB-8B01-E61D031B9A5F}" type="presParOf" srcId="{0CC95627-1C65-49C3-88AA-49451A5986E6}" destId="{97B34EE0-43EF-40EB-AE2B-7912340E20C2}" srcOrd="2" destOrd="0" presId="urn:microsoft.com/office/officeart/2005/8/layout/venn3"/>
    <dgm:cxn modelId="{A00A3D13-99C6-46E3-96DF-90743BDD911F}" type="presParOf" srcId="{0CC95627-1C65-49C3-88AA-49451A5986E6}" destId="{62663815-CD7B-4B3E-9BEB-A844A4C83958}" srcOrd="3" destOrd="0" presId="urn:microsoft.com/office/officeart/2005/8/layout/venn3"/>
    <dgm:cxn modelId="{B9FC4464-0E90-460E-A123-891A9DEC48EF}" type="presParOf" srcId="{0CC95627-1C65-49C3-88AA-49451A5986E6}" destId="{9EF5F82D-D528-4B7A-886A-AC796A76F161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3986E-F046-42CB-A938-46E934840E77}">
      <dsp:nvSpPr>
        <dsp:cNvPr id="0" name=""/>
        <dsp:cNvSpPr/>
      </dsp:nvSpPr>
      <dsp:spPr>
        <a:xfrm>
          <a:off x="2066790" y="554779"/>
          <a:ext cx="2414831" cy="241483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2420434" y="908423"/>
        <a:ext cx="1707543" cy="1707543"/>
      </dsp:txXfrm>
    </dsp:sp>
    <dsp:sp modelId="{97B34EE0-43EF-40EB-AE2B-7912340E20C2}">
      <dsp:nvSpPr>
        <dsp:cNvPr id="0" name=""/>
        <dsp:cNvSpPr/>
      </dsp:nvSpPr>
      <dsp:spPr>
        <a:xfrm>
          <a:off x="1087262" y="2007059"/>
          <a:ext cx="2414831" cy="2414831"/>
        </a:xfrm>
        <a:prstGeom prst="ellipse">
          <a:avLst/>
        </a:prstGeom>
        <a:solidFill>
          <a:srgbClr val="FFFF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l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smtClean="0">
              <a:solidFill>
                <a:srgbClr val="325576"/>
              </a:solidFill>
              <a:latin typeface="+mn-ea"/>
              <a:ea typeface="+mn-ea"/>
              <a:cs typeface="+mn-cs"/>
            </a:rPr>
            <a:t>驚喜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1440906" y="2360703"/>
        <a:ext cx="1707543" cy="1707543"/>
      </dsp:txXfrm>
    </dsp:sp>
    <dsp:sp modelId="{9EF5F82D-D528-4B7A-886A-AC796A76F161}">
      <dsp:nvSpPr>
        <dsp:cNvPr id="0" name=""/>
        <dsp:cNvSpPr/>
      </dsp:nvSpPr>
      <dsp:spPr>
        <a:xfrm>
          <a:off x="2887446" y="2007059"/>
          <a:ext cx="2414831" cy="2414831"/>
        </a:xfrm>
        <a:prstGeom prst="ellipse">
          <a:avLst/>
        </a:prstGeom>
        <a:solidFill>
          <a:srgbClr val="FF000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2896" tIns="40640" rIns="132896" bIns="40640" numCol="1" spcCol="1270" anchor="ctr" anchorCtr="0">
          <a:noAutofit/>
        </a:bodyPr>
        <a:lstStyle/>
        <a:p>
          <a:pPr marL="0" lvl="0" indent="0" algn="r" defTabSz="1422400" rtl="0" eaLnBrk="1" fontAlgn="base" hangingPunct="1">
            <a:lnSpc>
              <a:spcPct val="90000"/>
            </a:lnSpc>
            <a:spcBef>
              <a:spcPct val="0"/>
            </a:spcBef>
            <a:spcAft>
              <a:spcPct val="0"/>
            </a:spcAft>
            <a:buFont typeface="Arial" charset="0"/>
            <a:buNone/>
          </a:pPr>
          <a:r>
            <a:rPr lang="zh-TW" altLang="en-US" sz="3200" kern="1200" smtClean="0">
              <a:solidFill>
                <a:srgbClr val="325576"/>
              </a:solidFill>
              <a:latin typeface="+mn-ea"/>
              <a:ea typeface="+mn-ea"/>
              <a:cs typeface="+mn-cs"/>
            </a:rPr>
            <a:t>樂趣</a:t>
          </a:r>
          <a:endParaRPr lang="zh-TW" altLang="en-US" sz="3200" kern="1200" dirty="0">
            <a:solidFill>
              <a:srgbClr val="325576"/>
            </a:solidFill>
            <a:latin typeface="+mn-ea"/>
            <a:ea typeface="+mn-ea"/>
            <a:cs typeface="+mn-cs"/>
          </a:endParaRPr>
        </a:p>
      </dsp:txBody>
      <dsp:txXfrm>
        <a:off x="3241090" y="2360703"/>
        <a:ext cx="1707543" cy="1707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8B105-6243-40CB-9A30-61BEF5D89E6A}" type="datetimeFigureOut">
              <a:rPr lang="zh-TW" altLang="en-US" smtClean="0"/>
              <a:pPr/>
              <a:t>2017/6/23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ADC6A0-1C64-4420-8C7E-DE6A4309472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109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832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745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0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419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093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277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1109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ADC6A0-1C64-4420-8C7E-DE6A43094724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58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08F36C-2677-4E17-9CE8-3414FC65B674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812922-9546-4CF7-92AE-DBEF577B052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D23A7F-9D65-47C6-8C22-AF93A224653A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C9E13E-C407-423D-9BE7-053534F2685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0D3164-6AAB-4CD1-BA81-5032DA06D052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91CD0B-267A-4830-A6EE-5AB23E4B93BD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9B7323-7774-49CB-A6BF-B9F1B193B3F6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A3820E-3B79-4F78-8E69-B7FAF8551F0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85714-754F-4F0C-85F4-F612372802D0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59FE54-957A-48D7-8338-251EB9264B9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037A11-6B92-44EE-8D11-00E24CB0DC37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AB7A8-0F22-423B-969A-F182418A25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19EEB8-01B4-43CB-A034-27D9C372071E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FD7266-B907-4827-9978-50BEF7F3E4A8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C3DE16-0107-462F-B6C4-07C7C5354BA5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040DE-DA16-4585-B46E-829C98D3A953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529B49-4377-4109-862B-A14E88996435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EBDF-B4A4-4F25-B725-76C9CC8A706F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13B5C7-7FFF-4D07-BFEA-3B82A1EBECEB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74E3F-8BA1-4A29-BD64-061F6F604049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06EA632-39D3-4A3B-AFE9-A4ADB51EF4D3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zh-TW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19FC69-8433-4D49-AB41-EAF279C324F7}" type="slidenum">
              <a:rPr lang="fr-CA" altLang="zh-TW"/>
              <a:pPr/>
              <a:t>‹#›</a:t>
            </a:fld>
            <a:endParaRPr lang="fr-CA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zh-TW" smtClean="0"/>
              <a:t>Cliquez pour modifier les styles du texte du masque</a:t>
            </a:r>
          </a:p>
          <a:p>
            <a:pPr lvl="1"/>
            <a:r>
              <a:rPr lang="fr-CA" altLang="zh-TW" smtClean="0"/>
              <a:t>Deuxième niveau</a:t>
            </a:r>
          </a:p>
          <a:p>
            <a:pPr lvl="2"/>
            <a:r>
              <a:rPr lang="fr-CA" altLang="zh-TW" smtClean="0"/>
              <a:t>Troisième niveau</a:t>
            </a:r>
          </a:p>
          <a:p>
            <a:pPr lvl="3"/>
            <a:r>
              <a:rPr lang="fr-CA" altLang="zh-TW" smtClean="0"/>
              <a:t>Quatrième niveau</a:t>
            </a:r>
          </a:p>
          <a:p>
            <a:pPr lvl="4"/>
            <a:r>
              <a:rPr lang="fr-CA" altLang="zh-TW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C3ADD01-E225-48A9-9BEA-0C3BD839679C}" type="datetime1">
              <a:rPr lang="fr-FR" altLang="zh-TW" smtClean="0"/>
              <a:pPr/>
              <a:t>23/06/2017</a:t>
            </a:fld>
            <a:endParaRPr lang="fr-CA" altLang="zh-TW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zh-TW" altLang="zh-TW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15E9588E-F99A-406C-B3F5-717AD0ACBA29}" type="slidenum">
              <a:rPr lang="fr-CA" altLang="zh-TW" smtClean="0"/>
              <a:pPr/>
              <a:t>‹#›</a:t>
            </a:fld>
            <a:endParaRPr lang="fr-CA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acer\Desktop\&#38263;&#38738;&#26053;&#36938;APP\&#38263;&#38738;&#26053;&#36938;APP_DEMO.mp4" TargetMode="External"/><Relationship Id="rId1" Type="http://schemas.microsoft.com/office/2007/relationships/media" Target="file:///C:\Users\acer\Desktop\&#38263;&#38738;&#26053;&#36938;APP\&#38263;&#38738;&#26053;&#36938;APP_DEMO.mp4" TargetMode="External"/><Relationship Id="rId6" Type="http://schemas.openxmlformats.org/officeDocument/2006/relationships/image" Target="../media/image25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323528" y="5301208"/>
            <a:ext cx="7772400" cy="512762"/>
          </a:xfrm>
        </p:spPr>
        <p:txBody>
          <a:bodyPr/>
          <a:lstStyle/>
          <a:p>
            <a:pPr algn="l"/>
            <a: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4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長青旅遊</a:t>
            </a:r>
            <a:r>
              <a:rPr lang="en-US" altLang="zh-TW" sz="4800" b="1" dirty="0" smtClean="0">
                <a:solidFill>
                  <a:srgbClr val="32557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fr-CA" altLang="zh-TW" sz="4800" b="1" dirty="0" smtClean="0">
              <a:solidFill>
                <a:srgbClr val="325576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572000" y="5733256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團隊成員：葉展輝</a:t>
            </a:r>
            <a:r>
              <a:rPr lang="en-US" altLang="zh-TW" sz="2400" dirty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許芳瑜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eaLnBrk="1" hangingPunct="1"/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 </a:t>
            </a:r>
            <a:r>
              <a:rPr lang="en-US" altLang="zh-TW" sz="2400" dirty="0" smtClean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        唐中凡    林瑋鴻</a:t>
            </a:r>
            <a:endParaRPr lang="en-US" altLang="zh-TW" sz="24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endParaRPr lang="zh-TW" altLang="en-US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TW" altLang="en-US" dirty="0" smtClean="0"/>
              <a:t> </a:t>
            </a:r>
            <a:fld id="{68812922-9546-4CF7-92AE-DBEF577B0528}" type="slidenum">
              <a:rPr lang="fr-CA" altLang="zh-TW" smtClean="0"/>
              <a:pPr/>
              <a:t>1</a:t>
            </a:fld>
            <a:endParaRPr lang="fr-CA" altLang="zh-TW" dirty="0"/>
          </a:p>
        </p:txBody>
      </p:sp>
      <p:sp>
        <p:nvSpPr>
          <p:cNvPr id="6" name="文字方塊 5"/>
          <p:cNvSpPr txBox="1"/>
          <p:nvPr/>
        </p:nvSpPr>
        <p:spPr>
          <a:xfrm>
            <a:off x="4572000" y="5301208"/>
            <a:ext cx="4000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指導老師</a:t>
            </a:r>
            <a:r>
              <a:rPr lang="zh-TW" altLang="en-US" sz="2400" dirty="0">
                <a:solidFill>
                  <a:srgbClr val="325576"/>
                </a:solidFill>
                <a:latin typeface="+mj-ea"/>
                <a:ea typeface="+mj-ea"/>
              </a:rPr>
              <a:t>：</a:t>
            </a:r>
            <a:r>
              <a:rPr lang="zh-TW" altLang="en-US" sz="2400" dirty="0" smtClean="0">
                <a:solidFill>
                  <a:srgbClr val="325576"/>
                </a:solidFill>
                <a:latin typeface="+mj-ea"/>
                <a:ea typeface="+mj-ea"/>
              </a:rPr>
              <a:t>黃士銘  老師</a:t>
            </a:r>
            <a:endParaRPr lang="zh-TW" altLang="en-US" sz="24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10</a:t>
            </a:fld>
            <a:endParaRPr lang="fr-CA" altLang="zh-TW" dirty="0"/>
          </a:p>
        </p:txBody>
      </p:sp>
      <p:sp>
        <p:nvSpPr>
          <p:cNvPr id="9" name="橢圓 8"/>
          <p:cNvSpPr/>
          <p:nvPr/>
        </p:nvSpPr>
        <p:spPr>
          <a:xfrm>
            <a:off x="4812432" y="2204864"/>
            <a:ext cx="3575991" cy="316835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dirty="0" smtClean="0"/>
              <a:t>動態</a:t>
            </a:r>
            <a:endParaRPr lang="en-US" altLang="zh-TW" sz="4400" dirty="0" smtClean="0"/>
          </a:p>
          <a:p>
            <a:pPr algn="ctr"/>
            <a:r>
              <a:rPr lang="zh-TW" altLang="en-US" sz="4400" dirty="0" smtClean="0"/>
              <a:t>行程規劃</a:t>
            </a:r>
            <a:endParaRPr lang="zh-TW" altLang="en-US" sz="4400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系統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特色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1" name="橢圓 10"/>
          <p:cNvSpPr/>
          <p:nvPr/>
        </p:nvSpPr>
        <p:spPr>
          <a:xfrm>
            <a:off x="796953" y="2276872"/>
            <a:ext cx="3575991" cy="316835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400" dirty="0"/>
              <a:t>半盲旅</a:t>
            </a:r>
            <a:endParaRPr lang="en-US" altLang="zh-TW" sz="4400" dirty="0" smtClean="0"/>
          </a:p>
        </p:txBody>
      </p:sp>
    </p:spTree>
    <p:extLst>
      <p:ext uri="{BB962C8B-B14F-4D97-AF65-F5344CB8AC3E}">
        <p14:creationId xmlns:p14="http://schemas.microsoft.com/office/powerpoint/2010/main" val="399422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11</a:t>
            </a:fld>
            <a:endParaRPr lang="fr-CA" altLang="zh-TW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創意來源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665" y="2060848"/>
            <a:ext cx="4513583" cy="2736304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2782247" y="5220489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>
                <a:solidFill>
                  <a:srgbClr val="325576"/>
                </a:solidFill>
              </a:rPr>
              <a:t>盲旅</a:t>
            </a:r>
            <a:r>
              <a:rPr lang="en-US" altLang="zh-TW" sz="3200" dirty="0">
                <a:solidFill>
                  <a:srgbClr val="325576"/>
                </a:solidFill>
                <a:latin typeface="標楷體"/>
                <a:ea typeface="標楷體"/>
              </a:rPr>
              <a:t>：</a:t>
            </a:r>
            <a:r>
              <a:rPr lang="zh-TW" altLang="en-US" sz="3200" dirty="0" smtClean="0">
                <a:solidFill>
                  <a:srgbClr val="325576"/>
                </a:solidFill>
              </a:rPr>
              <a:t>主打年輕族群</a:t>
            </a:r>
            <a:endParaRPr lang="zh-TW" altLang="en-US" sz="3200" dirty="0">
              <a:solidFill>
                <a:srgbClr val="3255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0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12</a:t>
            </a:fld>
            <a:endParaRPr lang="fr-CA" altLang="zh-TW" dirty="0"/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半盲旅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" t="61251" r="8572" b="6665"/>
          <a:stretch/>
        </p:blipFill>
        <p:spPr>
          <a:xfrm>
            <a:off x="899592" y="2996952"/>
            <a:ext cx="2976330" cy="1848205"/>
          </a:xfrm>
          <a:prstGeom prst="rect">
            <a:avLst/>
          </a:prstGeom>
        </p:spPr>
      </p:pic>
      <p:sp>
        <p:nvSpPr>
          <p:cNvPr id="4" name="橢圓 3"/>
          <p:cNvSpPr/>
          <p:nvPr/>
        </p:nvSpPr>
        <p:spPr>
          <a:xfrm>
            <a:off x="611560" y="2708921"/>
            <a:ext cx="3528392" cy="23042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Espace réservé du contenu 2"/>
          <p:cNvSpPr>
            <a:spLocks noGrp="1"/>
          </p:cNvSpPr>
          <p:nvPr>
            <p:ph idx="1"/>
          </p:nvPr>
        </p:nvSpPr>
        <p:spPr>
          <a:xfrm>
            <a:off x="4572000" y="2085950"/>
            <a:ext cx="4572000" cy="407935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</a:rPr>
              <a:t>新創</a:t>
            </a:r>
            <a:r>
              <a:rPr lang="zh-TW" altLang="en-US" dirty="0">
                <a:solidFill>
                  <a:srgbClr val="325576"/>
                </a:solidFill>
                <a:latin typeface="+mj-ea"/>
              </a:rPr>
              <a:t>之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</a:rPr>
              <a:t>詞</a:t>
            </a:r>
            <a:endParaRPr lang="en-US" altLang="zh-TW" dirty="0" smtClean="0">
              <a:solidFill>
                <a:srgbClr val="325576"/>
              </a:solidFill>
              <a:latin typeface="+mj-ea"/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</a:rPr>
              <a:t>特別</a:t>
            </a:r>
            <a:r>
              <a:rPr lang="zh-TW" altLang="en-US" dirty="0">
                <a:solidFill>
                  <a:srgbClr val="325576"/>
                </a:solidFill>
                <a:latin typeface="+mj-ea"/>
              </a:rPr>
              <a:t>設計給</a:t>
            </a:r>
            <a:r>
              <a:rPr lang="zh-TW" altLang="en-US" dirty="0">
                <a:solidFill>
                  <a:srgbClr val="FF0000"/>
                </a:solidFill>
                <a:latin typeface="+mj-ea"/>
              </a:rPr>
              <a:t>長青</a:t>
            </a:r>
            <a:r>
              <a:rPr lang="zh-TW" altLang="en-US" dirty="0" smtClean="0">
                <a:solidFill>
                  <a:srgbClr val="FF0000"/>
                </a:solidFill>
                <a:latin typeface="+mj-ea"/>
              </a:rPr>
              <a:t>族群</a:t>
            </a:r>
            <a:endParaRPr lang="en-US" altLang="zh-TW" dirty="0" smtClean="0">
              <a:solidFill>
                <a:srgbClr val="FF0000"/>
              </a:solidFill>
              <a:latin typeface="+mj-ea"/>
            </a:endParaRPr>
          </a:p>
          <a:p>
            <a:pPr>
              <a:lnSpc>
                <a:spcPct val="20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</a:rPr>
              <a:t>隱藏一半的行程</a:t>
            </a:r>
            <a:endParaRPr lang="en-US" altLang="zh-TW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800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半盲旅三大要素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13</a:t>
            </a:fld>
            <a:endParaRPr lang="fr-CA" altLang="zh-TW"/>
          </a:p>
        </p:txBody>
      </p:sp>
      <p:graphicFrame>
        <p:nvGraphicFramePr>
          <p:cNvPr id="6" name="內容版面配置區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1350313"/>
              </p:ext>
            </p:extLst>
          </p:nvPr>
        </p:nvGraphicFramePr>
        <p:xfrm>
          <a:off x="1429958" y="1700663"/>
          <a:ext cx="6284084" cy="4824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矩形 3"/>
          <p:cNvSpPr/>
          <p:nvPr/>
        </p:nvSpPr>
        <p:spPr>
          <a:xfrm>
            <a:off x="3786182" y="1571612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未知旅程</a:t>
            </a:r>
            <a:endParaRPr lang="en-US" altLang="zh-TW" sz="28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27584" y="4725144"/>
            <a:ext cx="20162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私房景</a:t>
            </a:r>
            <a:r>
              <a:rPr lang="zh-TW" altLang="en-US" sz="2800" dirty="0">
                <a:solidFill>
                  <a:srgbClr val="325576"/>
                </a:solidFill>
                <a:latin typeface="+mn-ea"/>
              </a:rPr>
              <a:t>點</a:t>
            </a:r>
            <a:endParaRPr lang="en-US" altLang="zh-TW" sz="2800" dirty="0" smtClean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000496" y="300037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zh-TW" altLang="en-US" sz="3200" dirty="0" smtClean="0">
                <a:solidFill>
                  <a:srgbClr val="325576"/>
                </a:solidFill>
                <a:latin typeface="+mn-ea"/>
              </a:rPr>
              <a:t>神秘感</a:t>
            </a:r>
            <a:endParaRPr lang="zh-TW" altLang="en-US" sz="3200" dirty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19900" y="472514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800" dirty="0" smtClean="0">
                <a:solidFill>
                  <a:srgbClr val="325576"/>
                </a:solidFill>
                <a:latin typeface="+mn-ea"/>
              </a:rPr>
              <a:t>放鬆身心</a:t>
            </a:r>
            <a:endParaRPr lang="en-US" altLang="zh-TW" sz="2800" dirty="0" smtClean="0">
              <a:solidFill>
                <a:srgbClr val="32557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215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動態行程規劃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14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628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預測與規劃旅程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325576"/>
                </a:solidFill>
                <a:latin typeface="+mj-ea"/>
                <a:ea typeface="+mj-ea"/>
              </a:rPr>
              <a:t>使用</a:t>
            </a: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工具：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WEKA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採樣方法：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SMOTE</a:t>
            </a: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分類法：</a:t>
            </a:r>
            <a:r>
              <a:rPr lang="en-US" altLang="zh-TW" dirty="0" smtClean="0">
                <a:solidFill>
                  <a:srgbClr val="325576"/>
                </a:solidFill>
                <a:latin typeface="+mj-ea"/>
                <a:ea typeface="+mj-ea"/>
              </a:rPr>
              <a:t>J48</a:t>
            </a:r>
            <a:endParaRPr lang="fr-CA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6" b="98000" l="333" r="9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988840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0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圓角矩形 33"/>
          <p:cNvSpPr/>
          <p:nvPr/>
        </p:nvSpPr>
        <p:spPr>
          <a:xfrm>
            <a:off x="214282" y="4214818"/>
            <a:ext cx="8643998" cy="21431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圓角矩形 24"/>
          <p:cNvSpPr/>
          <p:nvPr/>
        </p:nvSpPr>
        <p:spPr>
          <a:xfrm>
            <a:off x="142844" y="1714488"/>
            <a:ext cx="8715436" cy="21431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動態行程規劃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15</a:t>
            </a:fld>
            <a:endParaRPr lang="fr-CA" altLang="zh-TW"/>
          </a:p>
        </p:txBody>
      </p:sp>
      <p:sp>
        <p:nvSpPr>
          <p:cNvPr id="8" name="流程圖: 文件 7"/>
          <p:cNvSpPr/>
          <p:nvPr/>
        </p:nvSpPr>
        <p:spPr>
          <a:xfrm>
            <a:off x="500034" y="2500306"/>
            <a:ext cx="1500198" cy="114300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景點個人調查資料</a:t>
            </a:r>
            <a:endParaRPr lang="zh-TW" altLang="en-US" sz="2400" dirty="0"/>
          </a:p>
        </p:txBody>
      </p:sp>
      <p:cxnSp>
        <p:nvCxnSpPr>
          <p:cNvPr id="11" name="直線單箭頭接點 10"/>
          <p:cNvCxnSpPr/>
          <p:nvPr/>
        </p:nvCxnSpPr>
        <p:spPr>
          <a:xfrm>
            <a:off x="2071670" y="2927346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流程圖: 程序 11"/>
          <p:cNvSpPr/>
          <p:nvPr/>
        </p:nvSpPr>
        <p:spPr>
          <a:xfrm>
            <a:off x="2714612" y="2500306"/>
            <a:ext cx="1428760" cy="9286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訓練資料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 rot="5400000">
            <a:off x="5037141" y="4249743"/>
            <a:ext cx="121444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流程圖: 程序 22"/>
          <p:cNvSpPr/>
          <p:nvPr/>
        </p:nvSpPr>
        <p:spPr>
          <a:xfrm>
            <a:off x="7286644" y="5000636"/>
            <a:ext cx="1428760" cy="928694"/>
          </a:xfrm>
          <a:prstGeom prst="flowChart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推薦行程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83421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訓練階段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28596" y="435769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預測階段</a:t>
            </a:r>
            <a:endParaRPr lang="zh-TW" altLang="en-US" sz="2800" dirty="0"/>
          </a:p>
        </p:txBody>
      </p:sp>
      <p:cxnSp>
        <p:nvCxnSpPr>
          <p:cNvPr id="30" name="直線單箭頭接點 29"/>
          <p:cNvCxnSpPr/>
          <p:nvPr/>
        </p:nvCxnSpPr>
        <p:spPr>
          <a:xfrm>
            <a:off x="4214810" y="292893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4286248" y="542926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6572264" y="5429264"/>
            <a:ext cx="571504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流程圖: 文件 34"/>
          <p:cNvSpPr/>
          <p:nvPr/>
        </p:nvSpPr>
        <p:spPr>
          <a:xfrm>
            <a:off x="500034" y="5000636"/>
            <a:ext cx="1500198" cy="1143008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老人個人現況</a:t>
            </a:r>
            <a:endParaRPr lang="zh-TW" altLang="en-US" sz="2400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2071670" y="5427676"/>
            <a:ext cx="64294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流程圖: 程序 36"/>
          <p:cNvSpPr/>
          <p:nvPr/>
        </p:nvSpPr>
        <p:spPr>
          <a:xfrm>
            <a:off x="2786050" y="5000636"/>
            <a:ext cx="1428760" cy="928694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特徵</a:t>
            </a:r>
            <a:endParaRPr lang="zh-TW" altLang="en-US" sz="2400" dirty="0"/>
          </a:p>
        </p:txBody>
      </p:sp>
      <p:sp>
        <p:nvSpPr>
          <p:cNvPr id="38" name="流程圖: 程序 37"/>
          <p:cNvSpPr/>
          <p:nvPr/>
        </p:nvSpPr>
        <p:spPr>
          <a:xfrm>
            <a:off x="5000628" y="5000636"/>
            <a:ext cx="1428760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模型</a:t>
            </a:r>
            <a:endParaRPr lang="zh-TW" altLang="en-US" sz="2400" dirty="0"/>
          </a:p>
        </p:txBody>
      </p:sp>
      <p:sp>
        <p:nvSpPr>
          <p:cNvPr id="39" name="流程圖: 程序 38"/>
          <p:cNvSpPr/>
          <p:nvPr/>
        </p:nvSpPr>
        <p:spPr>
          <a:xfrm>
            <a:off x="4929190" y="2500306"/>
            <a:ext cx="1428760" cy="92869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/>
              <a:t>建立規則</a:t>
            </a:r>
            <a:endParaRPr lang="zh-TW" altLang="en-US" sz="24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5799434" y="38245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放入系統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985831" y="56105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萃取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429388" y="561054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/>
              <a:t>預測</a:t>
            </a:r>
            <a:endParaRPr lang="zh-TW" altLang="en-US" sz="24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6" b="98000" l="333" r="9888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654" y="1714488"/>
            <a:ext cx="100811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16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971377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四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、產業現況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7" name="圖片 6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17</a:t>
            </a:fld>
            <a:endParaRPr lang="fr-CA" altLang="zh-TW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產業現況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橢圓 2"/>
          <p:cNvSpPr/>
          <p:nvPr/>
        </p:nvSpPr>
        <p:spPr>
          <a:xfrm>
            <a:off x="1307875" y="1844824"/>
            <a:ext cx="2312236" cy="2223715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16</a:t>
            </a:r>
            <a:r>
              <a:rPr lang="zh-TW" altLang="en-US" sz="2800" dirty="0" smtClean="0"/>
              <a:t>萬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zh-TW" altLang="en-US" sz="2800" dirty="0" smtClean="0"/>
              <a:t>旅遊人口</a:t>
            </a:r>
            <a:endParaRPr lang="zh-TW" altLang="en-US" sz="2800" dirty="0"/>
          </a:p>
        </p:txBody>
      </p:sp>
      <p:sp>
        <p:nvSpPr>
          <p:cNvPr id="7" name="橢圓 6"/>
          <p:cNvSpPr/>
          <p:nvPr/>
        </p:nvSpPr>
        <p:spPr>
          <a:xfrm>
            <a:off x="165024" y="3813092"/>
            <a:ext cx="2276771" cy="22816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每年出遊</a:t>
            </a:r>
            <a:r>
              <a:rPr lang="en-US" altLang="zh-TW" sz="2800" dirty="0" smtClean="0"/>
              <a:t/>
            </a:r>
            <a:br>
              <a:rPr lang="en-US" altLang="zh-TW" sz="2800" dirty="0" smtClean="0"/>
            </a:br>
            <a:r>
              <a:rPr lang="en-US" altLang="zh-TW" sz="2800" dirty="0" smtClean="0"/>
              <a:t>4</a:t>
            </a:r>
            <a:r>
              <a:rPr lang="zh-TW" altLang="en-US" sz="2800" dirty="0" smtClean="0"/>
              <a:t>次</a:t>
            </a:r>
            <a:endParaRPr lang="zh-TW" altLang="en-US" sz="2800" dirty="0"/>
          </a:p>
        </p:txBody>
      </p:sp>
      <p:sp>
        <p:nvSpPr>
          <p:cNvPr id="8" name="橢圓 7"/>
          <p:cNvSpPr/>
          <p:nvPr/>
        </p:nvSpPr>
        <p:spPr>
          <a:xfrm>
            <a:off x="2463993" y="3813091"/>
            <a:ext cx="2293995" cy="230425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每次花費</a:t>
            </a:r>
            <a:r>
              <a:rPr lang="en-US" altLang="zh-TW" sz="2800" dirty="0" smtClean="0"/>
              <a:t>1250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5914106" y="2717490"/>
            <a:ext cx="2772694" cy="2702097"/>
          </a:xfrm>
          <a:prstGeom prst="ellipse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6000" dirty="0" smtClean="0"/>
              <a:t>8</a:t>
            </a:r>
            <a:r>
              <a:rPr lang="zh-TW" altLang="en-US" sz="6000" dirty="0" smtClean="0"/>
              <a:t>億</a:t>
            </a:r>
            <a:endParaRPr lang="zh-TW" altLang="en-US" sz="6000" dirty="0"/>
          </a:p>
        </p:txBody>
      </p:sp>
      <p:sp>
        <p:nvSpPr>
          <p:cNvPr id="4" name="向右箭號 3"/>
          <p:cNvSpPr/>
          <p:nvPr/>
        </p:nvSpPr>
        <p:spPr>
          <a:xfrm>
            <a:off x="4889983" y="3773782"/>
            <a:ext cx="864096" cy="5675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0" y="6488668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 smtClean="0"/>
              <a:t>資料來源：交通部觀光局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902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18</a:t>
            </a:fld>
            <a:endParaRPr lang="fr-CA" altLang="zh-TW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產業現況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1026" name="Picture 2" descr="http://trv-companypages.s3-eu-central-1.amazonaws.com/wp-content/uploads/sites/2/2015/07/trivago_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3701207" cy="193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eztravel.com.tw/hpimg/og/homep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86" y="3807095"/>
            <a:ext cx="3397986" cy="178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farm4.staticflickr.com/3818/9601854875_dd86c790e7_o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791" y="3112287"/>
            <a:ext cx="3308817" cy="247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0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19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407116" y="3212976"/>
            <a:ext cx="562205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五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、市場需求分析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7" name="圖片 6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329362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rgbClr val="325576"/>
                </a:solidFill>
                <a:latin typeface="+mj-ea"/>
              </a:rPr>
              <a:t>目錄</a:t>
            </a:r>
            <a:endParaRPr lang="fr-CA" altLang="zh-TW" sz="4800" dirty="0" smtClean="0">
              <a:solidFill>
                <a:srgbClr val="325576"/>
              </a:solidFill>
              <a:latin typeface="+mj-ea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403648" y="1711349"/>
            <a:ext cx="6858016" cy="4525963"/>
          </a:xfrm>
        </p:spPr>
        <p:txBody>
          <a:bodyPr/>
          <a:lstStyle/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第一部分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       一</a:t>
            </a:r>
            <a:r>
              <a:rPr lang="zh-TW" altLang="zh-TW" sz="3600" dirty="0" smtClean="0">
                <a:latin typeface="+mj-ea"/>
                <a:ea typeface="+mj-ea"/>
              </a:rPr>
              <a:t>、</a:t>
            </a:r>
            <a:r>
              <a:rPr lang="zh-TW" altLang="en-US" sz="3600" dirty="0" smtClean="0">
                <a:latin typeface="+mj-ea"/>
                <a:ea typeface="+mj-ea"/>
              </a:rPr>
              <a:t> 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研究背景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r>
              <a:rPr lang="en-US" altLang="zh-TW" sz="3600" dirty="0" smtClean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二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、 研究動機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en-US" altLang="zh-TW" sz="3600" dirty="0" smtClean="0">
                <a:solidFill>
                  <a:srgbClr val="325576"/>
                </a:solidFill>
                <a:latin typeface="+mj-ea"/>
                <a:ea typeface="+mj-ea"/>
              </a:rPr>
              <a:t>	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三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、 系統特色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marL="914400" lvl="2" indent="0">
              <a:buNone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20</a:t>
            </a:fld>
            <a:endParaRPr lang="fr-CA" altLang="zh-TW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問卷調查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1322889" y="2569542"/>
            <a:ext cx="2880320" cy="129614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/>
              <a:t>喜歡結伴出遊</a:t>
            </a:r>
            <a:endParaRPr lang="zh-TW" altLang="en-US" sz="2800" dirty="0"/>
          </a:p>
        </p:txBody>
      </p:sp>
      <p:sp>
        <p:nvSpPr>
          <p:cNvPr id="8" name="圓角矩形 7"/>
          <p:cNvSpPr/>
          <p:nvPr/>
        </p:nvSpPr>
        <p:spPr>
          <a:xfrm>
            <a:off x="4932040" y="4149080"/>
            <a:ext cx="2880320" cy="127937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喜歡分享旅遊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4932040" y="2569542"/>
            <a:ext cx="2880320" cy="129614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智慧型手機普及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1322889" y="4149080"/>
            <a:ext cx="2880320" cy="12793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/>
              <a:t>停留時間較長</a:t>
            </a:r>
          </a:p>
        </p:txBody>
      </p:sp>
    </p:spTree>
    <p:extLst>
      <p:ext uri="{BB962C8B-B14F-4D97-AF65-F5344CB8AC3E}">
        <p14:creationId xmlns:p14="http://schemas.microsoft.com/office/powerpoint/2010/main" val="21628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21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124986" y="3212976"/>
            <a:ext cx="61863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六、策略可行性分析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7" name="圖片 6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1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22</a:t>
            </a:fld>
            <a:endParaRPr lang="fr-CA" altLang="zh-TW" dirty="0"/>
          </a:p>
        </p:txBody>
      </p:sp>
      <p:pic>
        <p:nvPicPr>
          <p:cNvPr id="5" name="圖片 4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08912" cy="5112568"/>
          </a:xfrm>
          <a:prstGeom prst="rect">
            <a:avLst/>
          </a:prstGeom>
          <a:noFill/>
        </p:spPr>
      </p:pic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SWOT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分析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933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23</a:t>
            </a:fld>
            <a:endParaRPr lang="fr-CA" altLang="zh-TW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zh-TW" sz="4800" dirty="0" smtClean="0">
                <a:solidFill>
                  <a:schemeClr val="bg1"/>
                </a:solidFill>
                <a:latin typeface="+mj-ea"/>
              </a:rPr>
              <a:t>行銷</a:t>
            </a:r>
            <a:r>
              <a:rPr lang="zh-TW" altLang="zh-TW" sz="4800" dirty="0">
                <a:solidFill>
                  <a:schemeClr val="bg1"/>
                </a:solidFill>
                <a:latin typeface="+mj-ea"/>
              </a:rPr>
              <a:t>推廣手法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4098" name="Picture 2" descr="http://downdetector.com/i/logo/logo-google-play-ve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895" y="1700892"/>
            <a:ext cx="3901186" cy="89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farm8.staticflickr.com/7665/17860186161_16e8c12c49_z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175529"/>
            <a:ext cx="2830212" cy="191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www.eastcoast-nsa.gov.tw/Areas/Mobile/content/images/content/bike-tour-header-sto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38" y="5277498"/>
            <a:ext cx="2783742" cy="147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://www.jp-rail.com/images/products/logo03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470" y="3861048"/>
            <a:ext cx="4611330" cy="187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86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24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2071667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七、商業價值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4" name="圖片 3" descr="201312281388199294687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57884" y="4429132"/>
            <a:ext cx="2809878" cy="189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商業價值</a:t>
            </a:r>
            <a:r>
              <a:rPr lang="en-US" altLang="zh-TW" sz="4800" dirty="0" smtClean="0">
                <a:solidFill>
                  <a:schemeClr val="bg1"/>
                </a:solidFill>
                <a:latin typeface="+mj-ea"/>
              </a:rPr>
              <a:t>—</a:t>
            </a:r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合作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25</a:t>
            </a:fld>
            <a:endParaRPr lang="fr-CA" altLang="zh-TW"/>
          </a:p>
        </p:txBody>
      </p:sp>
      <p:sp>
        <p:nvSpPr>
          <p:cNvPr id="9" name="Espace réservé du contenu 2"/>
          <p:cNvSpPr>
            <a:spLocks noGrp="1"/>
          </p:cNvSpPr>
          <p:nvPr>
            <p:ph idx="1"/>
          </p:nvPr>
        </p:nvSpPr>
        <p:spPr>
          <a:xfrm>
            <a:off x="1187624" y="2195513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安養中心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j-ea"/>
                <a:ea typeface="+mj-ea"/>
              </a:rPr>
              <a:t>商家</a:t>
            </a:r>
            <a:endParaRPr lang="en-US" altLang="zh-TW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pic>
        <p:nvPicPr>
          <p:cNvPr id="1026" name="Picture 2" descr="http://www.pptschool.com/wp-content/uploads/2015/01/201012200514683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051" y="3821101"/>
            <a:ext cx="3258298" cy="2535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9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26</a:t>
            </a:fld>
            <a:endParaRPr lang="fr-CA" altLang="zh-TW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071389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工研院嘉義市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文創觀光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計畫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/>
            </a:r>
            <a:br>
              <a:rPr lang="en-US" altLang="zh-TW" dirty="0" smtClean="0">
                <a:solidFill>
                  <a:srgbClr val="325576"/>
                </a:solidFill>
                <a:latin typeface="+mn-ea"/>
              </a:rPr>
            </a:b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	— 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「</a:t>
            </a:r>
            <a:r>
              <a:rPr lang="en-US" altLang="zh-TW" dirty="0" err="1" smtClean="0">
                <a:solidFill>
                  <a:srgbClr val="325576"/>
                </a:solidFill>
                <a:latin typeface="+mn-ea"/>
              </a:rPr>
              <a:t>i</a:t>
            </a:r>
            <a:r>
              <a:rPr lang="zh-TW" altLang="en-US" dirty="0">
                <a:solidFill>
                  <a:srgbClr val="325576"/>
                </a:solidFill>
                <a:latin typeface="+mn-ea"/>
              </a:rPr>
              <a:t>憩頭</a:t>
            </a:r>
            <a:r>
              <a:rPr lang="en-US" altLang="zh-TW" dirty="0">
                <a:solidFill>
                  <a:srgbClr val="325576"/>
                </a:solidFill>
                <a:latin typeface="+mn-ea"/>
              </a:rPr>
              <a:t>@</a:t>
            </a:r>
            <a:r>
              <a:rPr lang="zh-TW" altLang="en-US" dirty="0" smtClean="0">
                <a:solidFill>
                  <a:srgbClr val="325576"/>
                </a:solidFill>
                <a:latin typeface="+mn-ea"/>
              </a:rPr>
              <a:t>嘉義」</a:t>
            </a:r>
            <a:r>
              <a:rPr lang="en-US" altLang="zh-TW" dirty="0" smtClean="0">
                <a:solidFill>
                  <a:srgbClr val="325576"/>
                </a:solidFill>
                <a:latin typeface="+mn-ea"/>
              </a:rPr>
              <a:t>APP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zh-TW" dirty="0" smtClean="0">
              <a:solidFill>
                <a:srgbClr val="325576"/>
              </a:solidFill>
              <a:latin typeface="+mn-ea"/>
            </a:endParaRPr>
          </a:p>
        </p:txBody>
      </p:sp>
      <p:sp>
        <p:nvSpPr>
          <p:cNvPr id="9" name="標題 3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開發合作</a:t>
            </a:r>
            <a:endParaRPr lang="zh-TW" altLang="en-US" sz="4800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672067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27</a:t>
            </a:fld>
            <a:endParaRPr lang="fr-CA" altLang="zh-TW" dirty="0"/>
          </a:p>
        </p:txBody>
      </p:sp>
      <p:sp>
        <p:nvSpPr>
          <p:cNvPr id="3" name="文字方塊 2"/>
          <p:cNvSpPr txBox="1"/>
          <p:nvPr/>
        </p:nvSpPr>
        <p:spPr>
          <a:xfrm>
            <a:off x="2843808" y="3284984"/>
            <a:ext cx="339227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altLang="zh-TW" sz="4400" dirty="0">
                <a:solidFill>
                  <a:srgbClr val="325576"/>
                </a:solidFill>
                <a:latin typeface="+mj-ea"/>
              </a:rPr>
              <a:t>Demo  Time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28</a:t>
            </a:fld>
            <a:endParaRPr lang="fr-CA" altLang="zh-TW" dirty="0"/>
          </a:p>
        </p:txBody>
      </p:sp>
      <p:pic>
        <p:nvPicPr>
          <p:cNvPr id="7" name="長青旅遊APP_DEMO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 cstate="print"/>
          <a:stretch>
            <a:fillRect/>
          </a:stretch>
        </p:blipFill>
        <p:spPr>
          <a:xfrm>
            <a:off x="-144016" y="-99392"/>
            <a:ext cx="9468544" cy="710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29</a:t>
            </a:fld>
            <a:endParaRPr lang="fr-CA" altLang="zh-TW" dirty="0"/>
          </a:p>
        </p:txBody>
      </p:sp>
      <p:sp>
        <p:nvSpPr>
          <p:cNvPr id="5" name="矩形 4"/>
          <p:cNvSpPr/>
          <p:nvPr/>
        </p:nvSpPr>
        <p:spPr>
          <a:xfrm>
            <a:off x="2386488" y="3284984"/>
            <a:ext cx="348165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感謝聆聽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6" name="圖片 5" descr="a9fc77743128ead01c7399e4abe19f76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29388" y="4143380"/>
            <a:ext cx="202882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357438" y="274638"/>
            <a:ext cx="6329362" cy="1143000"/>
          </a:xfrm>
        </p:spPr>
        <p:txBody>
          <a:bodyPr/>
          <a:lstStyle/>
          <a:p>
            <a:r>
              <a:rPr lang="zh-TW" altLang="en-US" sz="4800" dirty="0" smtClean="0">
                <a:solidFill>
                  <a:srgbClr val="325576"/>
                </a:solidFill>
                <a:latin typeface="+mj-ea"/>
              </a:rPr>
              <a:t>目錄</a:t>
            </a:r>
            <a:endParaRPr lang="fr-CA" altLang="zh-TW" sz="4800" dirty="0" smtClean="0">
              <a:solidFill>
                <a:srgbClr val="325576"/>
              </a:solidFill>
              <a:latin typeface="+mj-ea"/>
            </a:endParaRP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403648" y="1711349"/>
            <a:ext cx="7685600" cy="4525963"/>
          </a:xfrm>
        </p:spPr>
        <p:txBody>
          <a:bodyPr/>
          <a:lstStyle/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第二部分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        四、 產業現況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        五、 市場需求分析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        六、 策略</a:t>
            </a:r>
            <a:r>
              <a:rPr lang="zh-TW" altLang="zh-TW" sz="3600" dirty="0" smtClean="0">
                <a:solidFill>
                  <a:srgbClr val="325576"/>
                </a:solidFill>
                <a:latin typeface="+mj-ea"/>
              </a:rPr>
              <a:t>可行性分析</a:t>
            </a:r>
            <a:endParaRPr lang="en-US" altLang="zh-TW" sz="3600" dirty="0" smtClean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</a:rPr>
              <a:t>        七、 商業價值</a:t>
            </a:r>
            <a:endParaRPr lang="zh-TW" altLang="zh-TW" sz="3600" dirty="0" smtClean="0">
              <a:solidFill>
                <a:srgbClr val="325576"/>
              </a:solidFill>
              <a:latin typeface="+mj-ea"/>
            </a:endParaRPr>
          </a:p>
          <a:p>
            <a:pPr marL="914400" lvl="2" indent="0">
              <a:buNone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pPr lvl="2">
              <a:buFont typeface="Wingdings" pitchFamily="2" charset="2"/>
              <a:buChar char="ü"/>
            </a:pPr>
            <a:endParaRPr lang="en-US" altLang="zh-TW" sz="3200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</a:t>
            </a:fld>
            <a:endParaRPr lang="fr-CA" altLang="zh-TW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30</a:t>
            </a:fld>
            <a:endParaRPr lang="fr-CA" altLang="zh-TW" dirty="0"/>
          </a:p>
        </p:txBody>
      </p:sp>
      <p:sp>
        <p:nvSpPr>
          <p:cNvPr id="4" name="矩形 3"/>
          <p:cNvSpPr/>
          <p:nvPr/>
        </p:nvSpPr>
        <p:spPr>
          <a:xfrm>
            <a:off x="1835696" y="3284984"/>
            <a:ext cx="45005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ctr"/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Q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 </a:t>
            </a:r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&amp;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 </a:t>
            </a:r>
            <a:r>
              <a:rPr lang="en-US" altLang="zh-TW" sz="4400" dirty="0" smtClean="0">
                <a:solidFill>
                  <a:srgbClr val="325576"/>
                </a:solidFill>
                <a:latin typeface="+mj-ea"/>
              </a:rPr>
              <a:t>A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4211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4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950670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一、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研究背景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5" name="圖片 4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研究背景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5</a:t>
            </a:fld>
            <a:endParaRPr lang="fr-CA" altLang="zh-TW"/>
          </a:p>
        </p:txBody>
      </p:sp>
      <p:pic>
        <p:nvPicPr>
          <p:cNvPr id="1031" name="Picture 7" descr="http://static.ettoday.net/images/1766/d1766387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96752"/>
            <a:ext cx="8739529" cy="4353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115616" y="3861048"/>
            <a:ext cx="3960440" cy="373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http://bpic.588ku.com/element_pic/16/05/22/0057408a5fc9bdb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64904"/>
            <a:ext cx="3576267" cy="504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38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研究背景</a:t>
            </a:r>
            <a:endParaRPr lang="fr-CA" altLang="zh-TW" sz="4800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6</a:t>
            </a:fld>
            <a:endParaRPr lang="fr-CA" altLang="zh-TW"/>
          </a:p>
        </p:txBody>
      </p:sp>
      <p:pic>
        <p:nvPicPr>
          <p:cNvPr id="8" name="Picture 2" descr="http://3.bp.blogspot.com/-e9fWLF-h2MM/UMhT_s7f8UI/AAAAAAAABOE/7TH0zLW_-Q8/s400/%E9%A6%96%E5%9C%96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060848"/>
            <a:ext cx="3096344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 descr="ROC_Ministry_of_Health_and_Welfare_Seal.sv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932040" y="1988840"/>
            <a:ext cx="3240360" cy="3240360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113289" y="544522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銀髮旅遊興盛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775131" y="5518973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長照</a:t>
            </a:r>
            <a:r>
              <a:rPr lang="en-US" altLang="zh-TW" sz="3600" dirty="0" smtClean="0">
                <a:solidFill>
                  <a:srgbClr val="325576"/>
                </a:solidFill>
                <a:latin typeface="+mj-ea"/>
                <a:ea typeface="+mj-ea"/>
              </a:rPr>
              <a:t>2.0</a:t>
            </a:r>
            <a:endParaRPr lang="zh-TW" altLang="en-US" sz="3600" dirty="0" smtClean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538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7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971375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二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、研究動機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7" name="圖片 6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去被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857232"/>
            <a:ext cx="5500662" cy="5500662"/>
          </a:xfrm>
          <a:prstGeom prst="rect">
            <a:avLst/>
          </a:prstGeom>
        </p:spPr>
      </p:pic>
      <p:sp>
        <p:nvSpPr>
          <p:cNvPr id="4098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25"/>
          </a:xfrm>
        </p:spPr>
        <p:txBody>
          <a:bodyPr/>
          <a:lstStyle/>
          <a:p>
            <a:r>
              <a:rPr lang="zh-TW" altLang="en-US" sz="4800" dirty="0" smtClean="0">
                <a:solidFill>
                  <a:schemeClr val="bg1"/>
                </a:solidFill>
                <a:latin typeface="+mj-ea"/>
              </a:rPr>
              <a:t>研究動</a:t>
            </a:r>
            <a:r>
              <a:rPr lang="zh-TW" altLang="en-US" sz="4800" dirty="0">
                <a:solidFill>
                  <a:schemeClr val="bg1"/>
                </a:solidFill>
                <a:latin typeface="+mj-ea"/>
              </a:rPr>
              <a:t>機</a:t>
            </a:r>
            <a:endParaRPr lang="fr-CA" altLang="zh-TW" sz="4800" dirty="0" smtClean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8</a:t>
            </a:fld>
            <a:endParaRPr lang="fr-CA" altLang="zh-TW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4857752" y="1928802"/>
            <a:ext cx="4929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為年長者打造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專屬的</a:t>
            </a:r>
            <a:r>
              <a:rPr lang="zh-TW" altLang="en-US" sz="3600" u="sng" dirty="0" smtClean="0">
                <a:solidFill>
                  <a:srgbClr val="325576"/>
                </a:solidFill>
                <a:latin typeface="+mj-ea"/>
                <a:ea typeface="+mj-ea"/>
              </a:rPr>
              <a:t>旅遊行程</a:t>
            </a:r>
            <a:endParaRPr lang="zh-TW" altLang="en-US" sz="3600" u="sng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3419872" y="3357562"/>
            <a:ext cx="6072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讓長輩旅遊踏青</a:t>
            </a:r>
            <a:endParaRPr lang="en-US" altLang="zh-TW" sz="3600" dirty="0" smtClean="0">
              <a:solidFill>
                <a:srgbClr val="325576"/>
              </a:solidFill>
              <a:latin typeface="+mj-ea"/>
              <a:ea typeface="+mj-ea"/>
            </a:endParaRPr>
          </a:p>
          <a:p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 旅出活力踏出健康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979712" y="4943315"/>
            <a:ext cx="485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減輕</a:t>
            </a:r>
            <a:r>
              <a:rPr lang="zh-TW" altLang="en-US" sz="3600" u="sng" dirty="0" smtClean="0">
                <a:solidFill>
                  <a:srgbClr val="325576"/>
                </a:solidFill>
                <a:latin typeface="+mj-ea"/>
                <a:ea typeface="+mj-ea"/>
              </a:rPr>
              <a:t>安排旅程</a:t>
            </a:r>
            <a:r>
              <a:rPr lang="zh-TW" altLang="en-US" sz="3600" dirty="0" smtClean="0">
                <a:solidFill>
                  <a:srgbClr val="325576"/>
                </a:solidFill>
                <a:latin typeface="+mj-ea"/>
                <a:ea typeface="+mj-ea"/>
              </a:rPr>
              <a:t>的負擔</a:t>
            </a:r>
            <a:endParaRPr lang="zh-TW" altLang="en-US" sz="3600" dirty="0">
              <a:solidFill>
                <a:srgbClr val="32557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57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3820E-3B79-4F78-8E69-B7FAF8551F08}" type="slidenum">
              <a:rPr lang="fr-CA" altLang="zh-TW" smtClean="0"/>
              <a:pPr/>
              <a:t>9</a:t>
            </a:fld>
            <a:endParaRPr lang="fr-CA" altLang="zh-TW" dirty="0"/>
          </a:p>
        </p:txBody>
      </p:sp>
      <p:sp>
        <p:nvSpPr>
          <p:cNvPr id="8" name="矩形 7"/>
          <p:cNvSpPr/>
          <p:nvPr/>
        </p:nvSpPr>
        <p:spPr>
          <a:xfrm>
            <a:off x="1971377" y="3212976"/>
            <a:ext cx="449353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/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三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、</a:t>
            </a:r>
            <a:r>
              <a:rPr lang="zh-TW" altLang="en-US" sz="4400" dirty="0">
                <a:solidFill>
                  <a:srgbClr val="325576"/>
                </a:solidFill>
                <a:latin typeface="+mj-ea"/>
              </a:rPr>
              <a:t>系統</a:t>
            </a:r>
            <a:r>
              <a:rPr lang="zh-TW" altLang="en-US" sz="4400" dirty="0" smtClean="0">
                <a:solidFill>
                  <a:srgbClr val="325576"/>
                </a:solidFill>
                <a:latin typeface="+mj-ea"/>
              </a:rPr>
              <a:t>特色</a:t>
            </a:r>
            <a:endParaRPr lang="en-US" altLang="zh-TW" sz="4400" dirty="0">
              <a:solidFill>
                <a:srgbClr val="325576"/>
              </a:solidFill>
              <a:latin typeface="+mj-ea"/>
            </a:endParaRPr>
          </a:p>
        </p:txBody>
      </p:sp>
      <p:pic>
        <p:nvPicPr>
          <p:cNvPr id="7" name="圖片 6" descr="t468n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43570" y="4005806"/>
            <a:ext cx="3500430" cy="258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6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10428</TotalTime>
  <Words>318</Words>
  <Application>Microsoft Office PowerPoint</Application>
  <PresentationFormat>如螢幕大小 (4:3)</PresentationFormat>
  <Paragraphs>150</Paragraphs>
  <Slides>30</Slides>
  <Notes>25</Notes>
  <HiddenSlides>0</HiddenSlides>
  <MMClips>1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68</vt:lpstr>
      <vt:lpstr> 長青旅遊APP</vt:lpstr>
      <vt:lpstr>目錄</vt:lpstr>
      <vt:lpstr>目錄</vt:lpstr>
      <vt:lpstr>PowerPoint 簡報</vt:lpstr>
      <vt:lpstr>研究背景</vt:lpstr>
      <vt:lpstr>研究背景</vt:lpstr>
      <vt:lpstr>PowerPoint 簡報</vt:lpstr>
      <vt:lpstr>研究動機</vt:lpstr>
      <vt:lpstr>PowerPoint 簡報</vt:lpstr>
      <vt:lpstr>系統特色</vt:lpstr>
      <vt:lpstr>創意來源</vt:lpstr>
      <vt:lpstr>半盲旅</vt:lpstr>
      <vt:lpstr>半盲旅三大要素</vt:lpstr>
      <vt:lpstr>動態行程規劃</vt:lpstr>
      <vt:lpstr>動態行程規劃</vt:lpstr>
      <vt:lpstr>PowerPoint 簡報</vt:lpstr>
      <vt:lpstr>產業現況</vt:lpstr>
      <vt:lpstr>產業現況</vt:lpstr>
      <vt:lpstr>PowerPoint 簡報</vt:lpstr>
      <vt:lpstr>問卷調查</vt:lpstr>
      <vt:lpstr>PowerPoint 簡報</vt:lpstr>
      <vt:lpstr>SWOT分析</vt:lpstr>
      <vt:lpstr>行銷推廣手法</vt:lpstr>
      <vt:lpstr>PowerPoint 簡報</vt:lpstr>
      <vt:lpstr>商業價值—合作</vt:lpstr>
      <vt:lpstr>開發合作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長青旅遊構想書</dc:title>
  <dc:creator>fannyvm3</dc:creator>
  <cp:lastModifiedBy>林瑋鴻</cp:lastModifiedBy>
  <cp:revision>271</cp:revision>
  <dcterms:created xsi:type="dcterms:W3CDTF">2016-11-19T14:28:49Z</dcterms:created>
  <dcterms:modified xsi:type="dcterms:W3CDTF">2017-06-23T11:21:22Z</dcterms:modified>
</cp:coreProperties>
</file>