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90" r:id="rId5"/>
    <p:sldId id="304" r:id="rId6"/>
    <p:sldId id="318" r:id="rId7"/>
    <p:sldId id="319" r:id="rId8"/>
    <p:sldId id="320" r:id="rId9"/>
    <p:sldId id="321" r:id="rId10"/>
    <p:sldId id="322" r:id="rId11"/>
    <p:sldId id="323" r:id="rId12"/>
    <p:sldId id="263" r:id="rId13"/>
    <p:sldId id="291" r:id="rId14"/>
    <p:sldId id="313" r:id="rId15"/>
    <p:sldId id="315" r:id="rId16"/>
    <p:sldId id="314" r:id="rId17"/>
    <p:sldId id="316" r:id="rId18"/>
    <p:sldId id="317" r:id="rId19"/>
    <p:sldId id="286" r:id="rId20"/>
    <p:sldId id="310" r:id="rId21"/>
    <p:sldId id="311" r:id="rId22"/>
    <p:sldId id="309" r:id="rId23"/>
    <p:sldId id="257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6176-089D-4FF5-BD9D-85D47AD21A0A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E87-27E8-4D27-A01F-B5FA97BB7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16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6176-089D-4FF5-BD9D-85D47AD21A0A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E87-27E8-4D27-A01F-B5FA97BB7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58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6176-089D-4FF5-BD9D-85D47AD21A0A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E87-27E8-4D27-A01F-B5FA97BB7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04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6176-089D-4FF5-BD9D-85D47AD21A0A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E87-27E8-4D27-A01F-B5FA97BB7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18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6176-089D-4FF5-BD9D-85D47AD21A0A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E87-27E8-4D27-A01F-B5FA97BB7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445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6176-089D-4FF5-BD9D-85D47AD21A0A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E87-27E8-4D27-A01F-B5FA97BB7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27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6176-089D-4FF5-BD9D-85D47AD21A0A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E87-27E8-4D27-A01F-B5FA97BB7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79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6176-089D-4FF5-BD9D-85D47AD21A0A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E87-27E8-4D27-A01F-B5FA97BB7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90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6176-089D-4FF5-BD9D-85D47AD21A0A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E87-27E8-4D27-A01F-B5FA97BB7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10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6176-089D-4FF5-BD9D-85D47AD21A0A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E87-27E8-4D27-A01F-B5FA97BB7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18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6176-089D-4FF5-BD9D-85D47AD21A0A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BE87-27E8-4D27-A01F-B5FA97BB7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72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16176-089D-4FF5-BD9D-85D47AD21A0A}" type="datetimeFigureOut">
              <a:rPr lang="zh-TW" altLang="en-US" smtClean="0"/>
              <a:t>2016/8/30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1BE87-27E8-4D27-A01F-B5FA97BB7B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37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hardware/Camera.html#setPreviewDisplay(android.view.SurfaceHolder)" TargetMode="External"/><Relationship Id="rId2" Type="http://schemas.openxmlformats.org/officeDocument/2006/relationships/hyperlink" Target="http://developer.android.com/reference/android/hardware/Camera.html#enableShutterSound(boolean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android/hardware/Camera.html#startPreview()" TargetMode="External"/><Relationship Id="rId4" Type="http://schemas.openxmlformats.org/officeDocument/2006/relationships/hyperlink" Target="http://developer.android.com/reference/android/view/SurfaceHolder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hardware/Camera.html#takePicture(android.hardware.Camera.ShutterCallback, android.hardware.Camera.PictureCallback, android.hardware.Camera.PictureCallback)" TargetMode="External"/><Relationship Id="rId2" Type="http://schemas.openxmlformats.org/officeDocument/2006/relationships/hyperlink" Target="http://developer.android.com/reference/android/hardware/Camera.html#stopPreview(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hardware/Camera.html#release()" TargetMode="External"/><Relationship Id="rId5" Type="http://schemas.openxmlformats.org/officeDocument/2006/relationships/hyperlink" Target="http://developer.android.com/reference/android/hardware/Camera.PictureCallback.html" TargetMode="External"/><Relationship Id="rId4" Type="http://schemas.openxmlformats.org/officeDocument/2006/relationships/hyperlink" Target="http://developer.android.com/reference/android/hardware/Camera.ShutterCallback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hardware/Camera.Parameters.html" TargetMode="External"/><Relationship Id="rId2" Type="http://schemas.openxmlformats.org/officeDocument/2006/relationships/hyperlink" Target="http://developer.android.com/reference/android/hardware/Camera.CameraInfo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hardware/Camera.html#getCameraInfo(int, android.hardware.Camera.CameraInfo)" TargetMode="External"/><Relationship Id="rId7" Type="http://schemas.openxmlformats.org/officeDocument/2006/relationships/hyperlink" Target="http://developer.android.com/reference/android/hardware/Camera.Parameters.html" TargetMode="External"/><Relationship Id="rId2" Type="http://schemas.openxmlformats.org/officeDocument/2006/relationships/hyperlink" Target="http://developer.android.com/reference/android/hardware/Camera.html#getNumberOfCameras(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android/hardware/Camera.html#setParameters(android.hardware.Camera.Parameters)" TargetMode="External"/><Relationship Id="rId5" Type="http://schemas.openxmlformats.org/officeDocument/2006/relationships/hyperlink" Target="http://developer.android.com/reference/android/hardware/Camera.html#getParameters()" TargetMode="External"/><Relationship Id="rId4" Type="http://schemas.openxmlformats.org/officeDocument/2006/relationships/hyperlink" Target="http://developer.android.com/reference/android/hardware/Camera.CameraInfo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hardware/Camera.html#open()" TargetMode="External"/><Relationship Id="rId2" Type="http://schemas.openxmlformats.org/officeDocument/2006/relationships/hyperlink" Target="http://developer.android.com/reference/android/hardware/Camera.html#setDisplayOrientation(int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hardware/Camera.html#open(int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控制手機相機技術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24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內容版面配置區 2"/>
          <p:cNvSpPr>
            <a:spLocks noGrp="1"/>
          </p:cNvSpPr>
          <p:nvPr>
            <p:ph idx="1"/>
          </p:nvPr>
        </p:nvSpPr>
        <p:spPr>
          <a:xfrm>
            <a:off x="1185672" y="532830"/>
            <a:ext cx="9302496" cy="568509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TW" altLang="zh-TW" dirty="0" smtClean="0"/>
              <a:t>以下為</a:t>
            </a:r>
            <a:r>
              <a:rPr lang="en-US" altLang="zh-TW" dirty="0" smtClean="0"/>
              <a:t>Camera</a:t>
            </a:r>
            <a:r>
              <a:rPr lang="zh-TW" altLang="zh-TW" dirty="0" smtClean="0"/>
              <a:t>類別中比較常使用的成員</a:t>
            </a:r>
            <a:r>
              <a:rPr lang="en-US" altLang="zh-TW" dirty="0" smtClean="0"/>
              <a:t>--</a:t>
            </a:r>
            <a:r>
              <a:rPr lang="zh-TW" altLang="zh-TW" dirty="0" smtClean="0"/>
              <a:t>方法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  <a:p>
            <a:pPr marL="0" indent="0" eaLnBrk="1" hangingPunct="1">
              <a:buNone/>
            </a:pPr>
            <a:r>
              <a:rPr lang="en-US" altLang="zh-TW" sz="2400" dirty="0"/>
              <a:t>8</a:t>
            </a:r>
            <a:r>
              <a:rPr lang="en-US" altLang="zh-TW" sz="2400" dirty="0" smtClean="0"/>
              <a:t>.</a:t>
            </a:r>
            <a:r>
              <a:rPr lang="en-US" altLang="zh-TW" sz="2400" dirty="0" smtClean="0">
                <a:hlinkClick r:id="rId2"/>
              </a:rPr>
              <a:t>enableShutterSound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boolean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enabled)</a:t>
            </a:r>
            <a:r>
              <a:rPr lang="zh-TW" altLang="zh-TW" sz="2400" dirty="0"/>
              <a:t>：開啟或關閉預設快門的聲音</a:t>
            </a:r>
            <a:r>
              <a:rPr lang="zh-TW" altLang="zh-TW" sz="2400" dirty="0" smtClean="0"/>
              <a:t>。</a:t>
            </a:r>
            <a:endParaRPr lang="en-US" altLang="zh-TW" sz="2400" dirty="0" smtClean="0"/>
          </a:p>
          <a:p>
            <a:pPr marL="0" indent="0" eaLnBrk="1" hangingPunct="1">
              <a:buNone/>
            </a:pPr>
            <a:endParaRPr lang="en-US" altLang="zh-TW" sz="2400" dirty="0" smtClean="0"/>
          </a:p>
          <a:p>
            <a:pPr marL="0" indent="0" eaLnBrk="1" hangingPunct="1">
              <a:buNone/>
            </a:pPr>
            <a:r>
              <a:rPr lang="en-US" altLang="zh-TW" sz="2400" dirty="0"/>
              <a:t>9</a:t>
            </a:r>
            <a:r>
              <a:rPr lang="en-US" altLang="zh-TW" sz="2400" dirty="0" smtClean="0"/>
              <a:t>.</a:t>
            </a:r>
            <a:r>
              <a:rPr lang="en-US" altLang="zh-TW" sz="2400" dirty="0" smtClean="0">
                <a:hlinkClick r:id="rId3"/>
              </a:rPr>
              <a:t>setPreviewDisplay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>
                <a:hlinkClick r:id="rId4"/>
              </a:rPr>
              <a:t>SurfaceHolder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holder)</a:t>
            </a:r>
            <a:r>
              <a:rPr lang="zh-TW" altLang="zh-TW" sz="2400" dirty="0"/>
              <a:t>：設定攝影機預覽畫面的視圖元件</a:t>
            </a:r>
            <a:r>
              <a:rPr lang="zh-TW" altLang="zh-TW" sz="2400" dirty="0" smtClean="0"/>
              <a:t>。</a:t>
            </a:r>
            <a:endParaRPr lang="en-US" altLang="zh-TW" sz="2400" dirty="0" smtClean="0"/>
          </a:p>
          <a:p>
            <a:pPr marL="0" indent="0" eaLnBrk="1" hangingPunct="1">
              <a:buNone/>
            </a:pPr>
            <a:endParaRPr lang="en-US" altLang="zh-TW" sz="2400" dirty="0" smtClean="0"/>
          </a:p>
          <a:p>
            <a:pPr marL="0" indent="0" eaLnBrk="1" hangingPunct="1">
              <a:buNone/>
            </a:pPr>
            <a:r>
              <a:rPr lang="en-US" altLang="zh-TW" sz="2400" dirty="0" smtClean="0"/>
              <a:t>10.</a:t>
            </a:r>
            <a:r>
              <a:rPr lang="en-US" altLang="zh-TW" sz="2400" dirty="0" smtClean="0">
                <a:hlinkClick r:id="rId5"/>
              </a:rPr>
              <a:t>startPreview</a:t>
            </a:r>
            <a:r>
              <a:rPr lang="en-US" altLang="zh-TW" sz="2400" dirty="0" smtClean="0"/>
              <a:t>()</a:t>
            </a:r>
            <a:r>
              <a:rPr lang="zh-TW" altLang="zh-TW" sz="2400" dirty="0" smtClean="0"/>
              <a:t>：開始抓取及顯示攝影機預覽畫面。</a:t>
            </a:r>
            <a:endParaRPr lang="en-US" altLang="zh-TW" sz="2400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4896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內容版面配置區 2"/>
          <p:cNvSpPr>
            <a:spLocks noGrp="1"/>
          </p:cNvSpPr>
          <p:nvPr>
            <p:ph idx="1"/>
          </p:nvPr>
        </p:nvSpPr>
        <p:spPr>
          <a:xfrm>
            <a:off x="1185672" y="532830"/>
            <a:ext cx="9302496" cy="568509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TW" altLang="zh-TW" dirty="0" smtClean="0"/>
              <a:t>以下為</a:t>
            </a:r>
            <a:r>
              <a:rPr lang="en-US" altLang="zh-TW" dirty="0" smtClean="0"/>
              <a:t>Camera</a:t>
            </a:r>
            <a:r>
              <a:rPr lang="zh-TW" altLang="zh-TW" dirty="0" smtClean="0"/>
              <a:t>類別中比較常使用的成員</a:t>
            </a:r>
            <a:r>
              <a:rPr lang="en-US" altLang="zh-TW" dirty="0" smtClean="0"/>
              <a:t>--</a:t>
            </a:r>
            <a:r>
              <a:rPr lang="zh-TW" altLang="zh-TW" dirty="0" smtClean="0"/>
              <a:t>方法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  <a:p>
            <a:pPr marL="0" indent="0" eaLnBrk="1" hangingPunct="1">
              <a:buNone/>
            </a:pPr>
            <a:r>
              <a:rPr lang="en-US" altLang="zh-TW" sz="2400" dirty="0" smtClean="0"/>
              <a:t>11.</a:t>
            </a:r>
            <a:r>
              <a:rPr lang="en-US" altLang="zh-TW" sz="2400" dirty="0" smtClean="0">
                <a:hlinkClick r:id="rId2"/>
              </a:rPr>
              <a:t>stopPreview</a:t>
            </a:r>
            <a:r>
              <a:rPr lang="en-US" altLang="zh-TW" sz="2400" dirty="0" smtClean="0"/>
              <a:t>()</a:t>
            </a:r>
            <a:r>
              <a:rPr lang="zh-TW" altLang="zh-TW" sz="2400" dirty="0" smtClean="0"/>
              <a:t>：停止抓取及顯示攝影機預覽畫面。</a:t>
            </a:r>
            <a:endParaRPr lang="en-US" altLang="zh-TW" sz="2400" dirty="0" smtClean="0"/>
          </a:p>
          <a:p>
            <a:pPr marL="0" indent="0" eaLnBrk="1" hangingPunct="1">
              <a:buNone/>
            </a:pPr>
            <a:endParaRPr lang="en-US" altLang="zh-TW" sz="2400" dirty="0" smtClean="0"/>
          </a:p>
          <a:p>
            <a:pPr marL="0" indent="0" eaLnBrk="1" hangingPunct="1">
              <a:buNone/>
            </a:pPr>
            <a:r>
              <a:rPr lang="en-US" altLang="zh-TW" sz="2400" dirty="0" smtClean="0"/>
              <a:t>12.</a:t>
            </a:r>
            <a:r>
              <a:rPr lang="en-US" altLang="zh-TW" sz="2400" dirty="0" smtClean="0">
                <a:hlinkClick r:id="rId3"/>
              </a:rPr>
              <a:t>takePicture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>
                <a:hlinkClick r:id="rId4"/>
              </a:rPr>
              <a:t>Camera.ShutterCallback</a:t>
            </a:r>
            <a:r>
              <a:rPr lang="en-US" altLang="zh-TW" sz="2400" dirty="0" smtClean="0"/>
              <a:t> shutter, </a:t>
            </a:r>
            <a:r>
              <a:rPr lang="en-US" altLang="zh-TW" sz="2400" dirty="0" err="1" smtClean="0">
                <a:hlinkClick r:id="rId5"/>
              </a:rPr>
              <a:t>Camera.PictureCallback</a:t>
            </a:r>
            <a:r>
              <a:rPr lang="en-US" altLang="zh-TW" sz="2400" dirty="0" smtClean="0"/>
              <a:t> raw, </a:t>
            </a:r>
            <a:r>
              <a:rPr lang="en-US" altLang="zh-TW" sz="2400" dirty="0" err="1" smtClean="0">
                <a:hlinkClick r:id="rId5"/>
              </a:rPr>
              <a:t>Camera.PictureCallback</a:t>
            </a:r>
            <a:r>
              <a:rPr lang="en-US" altLang="zh-TW" sz="2400" dirty="0" smtClean="0"/>
              <a:t> jpeg)</a:t>
            </a:r>
            <a:r>
              <a:rPr lang="zh-TW" altLang="zh-TW" sz="2400" dirty="0" smtClean="0"/>
              <a:t>：拍攝照片；其中參數</a:t>
            </a:r>
            <a:r>
              <a:rPr lang="en-US" altLang="zh-TW" sz="2400" dirty="0" smtClean="0"/>
              <a:t>1</a:t>
            </a:r>
            <a:r>
              <a:rPr lang="zh-TW" altLang="zh-TW" sz="2400" dirty="0" smtClean="0"/>
              <a:t>是拍攝瞬間</a:t>
            </a:r>
            <a:r>
              <a:rPr lang="en-US" altLang="zh-TW" sz="2400" dirty="0" smtClean="0"/>
              <a:t>(</a:t>
            </a:r>
            <a:r>
              <a:rPr lang="zh-TW" altLang="zh-TW" sz="2400" dirty="0" smtClean="0"/>
              <a:t>如同按下快門的瞬間</a:t>
            </a:r>
            <a:r>
              <a:rPr lang="en-US" altLang="zh-TW" sz="2400" dirty="0" smtClean="0"/>
              <a:t>)</a:t>
            </a:r>
            <a:r>
              <a:rPr lang="zh-TW" altLang="zh-TW" sz="2400" dirty="0" smtClean="0"/>
              <a:t>的回呼方法，參數</a:t>
            </a:r>
            <a:r>
              <a:rPr lang="en-US" altLang="zh-TW" sz="2400" dirty="0" smtClean="0"/>
              <a:t>2</a:t>
            </a:r>
            <a:r>
              <a:rPr lang="zh-TW" altLang="zh-TW" sz="2400" dirty="0" smtClean="0"/>
              <a:t>是原始影像資料備妥的回呼方法，參數</a:t>
            </a:r>
            <a:r>
              <a:rPr lang="en-US" altLang="zh-TW" sz="2400" dirty="0" smtClean="0"/>
              <a:t>3</a:t>
            </a:r>
            <a:r>
              <a:rPr lang="zh-TW" altLang="zh-TW" sz="2400" dirty="0" smtClean="0"/>
              <a:t>是指定格式壓縮影像資料備妥的回呼方法。</a:t>
            </a:r>
            <a:endParaRPr lang="en-US" altLang="zh-TW" sz="2400" dirty="0" smtClean="0"/>
          </a:p>
          <a:p>
            <a:pPr marL="0" indent="0" eaLnBrk="1" hangingPunct="1">
              <a:buNone/>
            </a:pPr>
            <a:endParaRPr lang="en-US" altLang="zh-TW" sz="2400" dirty="0" smtClean="0"/>
          </a:p>
          <a:p>
            <a:pPr marL="0" indent="0" eaLnBrk="1" hangingPunct="1">
              <a:buNone/>
            </a:pPr>
            <a:r>
              <a:rPr lang="en-US" altLang="zh-TW" sz="2400" dirty="0" smtClean="0"/>
              <a:t>13.</a:t>
            </a:r>
            <a:r>
              <a:rPr lang="en-US" altLang="zh-TW" sz="2400" dirty="0" smtClean="0">
                <a:hlinkClick r:id="rId6"/>
              </a:rPr>
              <a:t>release</a:t>
            </a:r>
            <a:r>
              <a:rPr lang="en-US" altLang="zh-TW" sz="2400" dirty="0" smtClean="0"/>
              <a:t>()</a:t>
            </a:r>
            <a:r>
              <a:rPr lang="zh-TW" altLang="zh-TW" sz="2400" dirty="0" smtClean="0"/>
              <a:t>：釋放攝影機資源。</a:t>
            </a:r>
            <a:endParaRPr lang="zh-TW" altLang="en-US" sz="2400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8072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40992" y="692694"/>
            <a:ext cx="728472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sz="32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SurfaceView</a:t>
            </a:r>
            <a:r>
              <a:rPr lang="zh-TW" alt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en-US" altLang="zh-TW" sz="32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SurfaceView</a:t>
            </a:r>
            <a:r>
              <a:rPr lang="zh-TW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介面元件可以想成是一塊畫布，程式開發者可以在上面畫上任何東西。在這個</a:t>
            </a:r>
            <a:r>
              <a:rPr lang="zh-TW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程式</a:t>
            </a:r>
            <a:r>
              <a:rPr lang="en-US" altLang="zh-TW" sz="2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SurfaceView</a:t>
            </a:r>
            <a:r>
              <a:rPr lang="zh-TW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是用來</a:t>
            </a:r>
            <a:r>
              <a:rPr lang="zh-TW" altLang="en-US" sz="2400" dirty="0" smtClean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顯示從相機取得的畫面</a:t>
            </a:r>
            <a:r>
              <a:rPr lang="zh-TW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  <a:r>
              <a:rPr lang="en-US" altLang="zh-TW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SurfaceView</a:t>
            </a:r>
            <a:r>
              <a:rPr lang="zh-TW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的存取</a:t>
            </a:r>
            <a:r>
              <a:rPr lang="zh-TW" altLang="en-US" sz="2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要透過</a:t>
            </a:r>
            <a:r>
              <a:rPr lang="en-US" altLang="zh-TW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SurfaceHolder</a:t>
            </a:r>
            <a:r>
              <a:rPr lang="zh-TW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物件，而</a:t>
            </a:r>
            <a:r>
              <a:rPr lang="en-US" altLang="zh-TW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SurfaceHolde</a:t>
            </a:r>
            <a:r>
              <a:rPr lang="zh-TW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類別的</a:t>
            </a:r>
            <a:r>
              <a:rPr lang="en-US" altLang="zh-TW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addCallback</a:t>
            </a:r>
            <a:r>
              <a:rPr lang="zh-TW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方法能讓我們設定當</a:t>
            </a:r>
            <a:r>
              <a:rPr lang="en-US" altLang="zh-TW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SurfaceView</a:t>
            </a:r>
            <a:r>
              <a:rPr lang="zh-TW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建立、改變與銷毀時該做的事，因此我們可於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SurfaceView</a:t>
            </a:r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建立時打開相機</a:t>
            </a:r>
            <a:r>
              <a:rPr lang="zh-TW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、啟動預覽功能，而</a:t>
            </a:r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</a:rPr>
              <a:t>於銷毀時關掉相機</a:t>
            </a:r>
            <a:r>
              <a:rPr lang="zh-TW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。下列圖示可以幫助了解</a:t>
            </a:r>
            <a:r>
              <a:rPr lang="en-US" altLang="zh-TW" sz="24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TW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故在</a:t>
            </a:r>
            <a:r>
              <a:rPr lang="en-US" altLang="zh-TW" sz="2400" dirty="0">
                <a:solidFill>
                  <a:srgbClr val="000000"/>
                </a:solidFill>
                <a:latin typeface="Verdana" panose="020B0604030504040204" pitchFamily="34" charset="0"/>
              </a:rPr>
              <a:t>layout</a:t>
            </a:r>
            <a:r>
              <a:rPr lang="zh-TW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就要加入</a:t>
            </a:r>
            <a:r>
              <a:rPr lang="en-US" altLang="zh-TW" sz="2400" dirty="0" err="1">
                <a:solidFill>
                  <a:srgbClr val="000000"/>
                </a:solidFill>
                <a:latin typeface="Verdana" panose="020B0604030504040204" pitchFamily="34" charset="0"/>
              </a:rPr>
              <a:t>SurfaceView</a:t>
            </a:r>
            <a:r>
              <a:rPr lang="zh-TW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這個元件使用。</a:t>
            </a:r>
            <a:r>
              <a:rPr lang="zh-TW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75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D8C0A934-414F-4839-BE00-3B7FBA92C9C7}" type="slidenum">
              <a:rPr kumimoji="0" lang="en-US" altLang="zh-TW" sz="1200">
                <a:latin typeface="Garamond" panose="02020404030301010803" pitchFamily="18" charset="0"/>
              </a:rPr>
              <a:pPr algn="r" eaLnBrk="1" hangingPunct="1"/>
              <a:t>13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304800"/>
            <a:ext cx="8610600" cy="838200"/>
          </a:xfrm>
          <a:noFill/>
        </p:spPr>
        <p:txBody>
          <a:bodyPr/>
          <a:lstStyle/>
          <a:p>
            <a:r>
              <a:rPr lang="zh-TW" altLang="zh-TW" sz="3600" dirty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SurfaceView</a:t>
            </a:r>
            <a:r>
              <a:rPr lang="zh-TW" altLang="zh-TW" sz="3600" dirty="0">
                <a:ea typeface="標楷體" panose="03000509000000000000" pitchFamily="65" charset="-120"/>
              </a:rPr>
              <a:t>的用法</a:t>
            </a:r>
            <a:endParaRPr lang="en-US" altLang="zh-TW" sz="3600" dirty="0"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5000" y="1215474"/>
            <a:ext cx="69281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8163" indent="-538163">
              <a:buNone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步驟四中使用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SurfaceView物件：</a:t>
            </a:r>
          </a:p>
          <a:p>
            <a:pPr marL="538163" indent="-538163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38163" indent="-538163">
              <a:buAutoNum type="arabicPeriod"/>
            </a:pP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我們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不必實作Runnable介面，因為這個SurfaceView物件會直接傳給Camera使用，而不是由我們的程式控制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38163" indent="-538163">
              <a:buAutoNum type="arabicPeriod"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38163" indent="-538163">
              <a:buNone/>
            </a:pP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538163" indent="-538163">
              <a:buNone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2.	必須呼叫setType()將Surface的型態設定為</a:t>
            </a:r>
            <a:r>
              <a:rPr lang="zh-TW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SurfaceHolder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.SURFACE_TYPE_PUSH</a:t>
            </a:r>
            <a:r>
              <a:rPr lang="zh-TW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_BUFFERS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228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68096" y="2815012"/>
            <a:ext cx="658368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1640" y="1581912"/>
            <a:ext cx="853135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212121"/>
                </a:solidFill>
                <a:latin typeface="Arial Unicode MS" panose="020B0604020202020204" pitchFamily="34" charset="-120"/>
                <a:ea typeface="inherit"/>
              </a:rPr>
              <a:t>Surface是android的一個重要元素，用於android畫面的圖形繪製。而SurfaceView 是視圖（View）的一個繼承類，每一個Sur​​faceView都內嵌封裝一個Sur​​face</a:t>
            </a:r>
            <a:r>
              <a:rPr lang="zh-TW" altLang="zh-TW" dirty="0" smtClean="0">
                <a:solidFill>
                  <a:srgbClr val="212121"/>
                </a:solidFill>
                <a:latin typeface="Arial Unicode MS" panose="020B0604020202020204" pitchFamily="34" charset="-120"/>
                <a:ea typeface="inherit"/>
              </a:rPr>
              <a:t>。</a:t>
            </a:r>
            <a:r>
              <a:rPr lang="zh-TW" altLang="en-US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inherit"/>
              </a:rPr>
              <a:t>透</a:t>
            </a:r>
            <a:r>
              <a:rPr lang="zh-TW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inherit"/>
              </a:rPr>
              <a:t>過</a:t>
            </a:r>
            <a:r>
              <a:rPr lang="zh-TW" altLang="zh-TW" dirty="0">
                <a:solidFill>
                  <a:srgbClr val="FF0000"/>
                </a:solidFill>
                <a:latin typeface="Arial Unicode MS" panose="020B0604020202020204" pitchFamily="34" charset="-120"/>
                <a:ea typeface="inherit"/>
              </a:rPr>
              <a:t>調用SurfaceHolder可以調用 SurfaceView，控製圖形的尺寸和大小</a:t>
            </a:r>
            <a:r>
              <a:rPr lang="zh-TW" altLang="zh-TW" dirty="0" smtClean="0">
                <a:solidFill>
                  <a:srgbClr val="212121"/>
                </a:solidFill>
                <a:latin typeface="Arial Unicode MS" panose="020B0604020202020204" pitchFamily="34" charset="-120"/>
                <a:ea typeface="inherit"/>
              </a:rPr>
              <a:t>。</a:t>
            </a:r>
            <a:endParaRPr lang="en-US" altLang="zh-TW" dirty="0" smtClean="0">
              <a:solidFill>
                <a:srgbClr val="212121"/>
              </a:solidFill>
              <a:latin typeface="Arial Unicode MS" panose="020B0604020202020204" pitchFamily="34" charset="-120"/>
              <a:ea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 smtClean="0">
                <a:solidFill>
                  <a:srgbClr val="212121"/>
                </a:solidFill>
                <a:latin typeface="Arial Unicode MS" panose="020B0604020202020204" pitchFamily="34" charset="-120"/>
                <a:ea typeface="inherit"/>
              </a:rPr>
              <a:t>而</a:t>
            </a:r>
            <a:r>
              <a:rPr lang="zh-TW" altLang="zh-TW" dirty="0">
                <a:solidFill>
                  <a:srgbClr val="212121"/>
                </a:solidFill>
                <a:latin typeface="Arial Unicode MS" panose="020B0604020202020204" pitchFamily="34" charset="-120"/>
                <a:ea typeface="inherit"/>
              </a:rPr>
              <a:t>SurfaceHolder 是通過getholder（）來取得。創立SurfaceHolder 對像後，用</a:t>
            </a:r>
            <a:r>
              <a:rPr lang="zh-TW" altLang="zh-TW" dirty="0">
                <a:solidFill>
                  <a:srgbClr val="FF0000"/>
                </a:solidFill>
                <a:latin typeface="Arial Unicode MS" panose="020B0604020202020204" pitchFamily="34" charset="-120"/>
                <a:ea typeface="inherit"/>
              </a:rPr>
              <a:t>SurfaceHolder.Callback()來回調SurfaceHolder，對SurfaceView進行</a:t>
            </a:r>
            <a:r>
              <a:rPr lang="zh-TW" altLang="zh-TW" dirty="0" smtClean="0">
                <a:solidFill>
                  <a:srgbClr val="FF0000"/>
                </a:solidFill>
                <a:latin typeface="Arial Unicode MS" panose="020B0604020202020204" pitchFamily="34" charset="-120"/>
                <a:ea typeface="inherit"/>
              </a:rPr>
              <a:t>控制</a:t>
            </a:r>
            <a:endParaRPr lang="en-US" altLang="zh-TW" dirty="0" smtClean="0">
              <a:solidFill>
                <a:srgbClr val="FF0000"/>
              </a:solidFill>
              <a:latin typeface="Arial Unicode MS" panose="020B0604020202020204" pitchFamily="34" charset="-120"/>
              <a:ea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dirty="0">
              <a:solidFill>
                <a:srgbClr val="212121"/>
              </a:solidFill>
              <a:latin typeface="Arial Unicode MS" panose="020B0604020202020204" pitchFamily="34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 smtClean="0"/>
              <a:t> </a:t>
            </a:r>
            <a:endParaRPr lang="en-US" altLang="zh-TW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holder.setType(SurfaceHolder.</a:t>
            </a:r>
            <a:r>
              <a:rPr lang="zh-TW" altLang="zh-TW" i="1" dirty="0">
                <a:solidFill>
                  <a:srgbClr val="0000C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SURFACE_TYPE_PUSH_BUFFERS</a:t>
            </a:r>
            <a: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TW" altLang="zh-TW" dirty="0" smtClean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;</a:t>
            </a:r>
            <a:r>
              <a:rPr lang="zh-TW" altLang="zh-TW" dirty="0">
                <a:solidFill>
                  <a:srgbClr val="3F7F5F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</a:t>
            </a:r>
            <a:r>
              <a:rPr lang="zh-TW" altLang="zh-TW" dirty="0">
                <a:solidFill>
                  <a:srgbClr val="3F7F5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zh-TW" altLang="zh-TW" dirty="0">
                <a:solidFill>
                  <a:srgbClr val="3F7F5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zh-TW" altLang="zh-TW" sz="2800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5489"/>
            <a:ext cx="3609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    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7624" y="702302"/>
            <a:ext cx="551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3200" b="1" dirty="0">
                <a:solidFill>
                  <a:srgbClr val="46464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callback </a:t>
            </a:r>
            <a:r>
              <a:rPr lang="en-US" altLang="zh-TW" sz="3200" b="1" dirty="0" smtClean="0">
                <a:solidFill>
                  <a:srgbClr val="46464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zh-TW" sz="3200" b="1" dirty="0" smtClean="0">
                <a:solidFill>
                  <a:srgbClr val="46464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）</a:t>
            </a:r>
            <a:r>
              <a:rPr lang="zh-TW" altLang="zh-TW" sz="3200" b="1" dirty="0">
                <a:solidFill>
                  <a:srgbClr val="46464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包括三個函數：</a:t>
            </a:r>
            <a:endParaRPr lang="zh-TW" altLang="zh-TW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7624" y="1772150"/>
            <a:ext cx="4891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① surfaceCreated （SurfaceHolder holder ）</a:t>
            </a:r>
            <a:endParaRPr lang="zh-TW" altLang="zh-TW" sz="1600" dirty="0"/>
          </a:p>
        </p:txBody>
      </p:sp>
      <p:sp>
        <p:nvSpPr>
          <p:cNvPr id="5" name="矩形 4"/>
          <p:cNvSpPr/>
          <p:nvPr/>
        </p:nvSpPr>
        <p:spPr>
          <a:xfrm>
            <a:off x="867624" y="2749665"/>
            <a:ext cx="8879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dirty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②surfaceChanged （SurfaceHolder holder, int format, int width, int height ）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67624" y="3727180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③surfaceDestroyed （）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230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22120" y="1549319"/>
            <a:ext cx="847344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dirty="0" smtClean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① surfaceCreated （SurfaceHolder holder ）</a:t>
            </a:r>
            <a:endParaRPr lang="zh-TW" altLang="zh-TW" sz="2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 smtClean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當Surface第一次創建後會立即調用該函數。程序可以在該函數中做些和繪製界面相關的初始化工作，一般情況下都是在另外的線程來繪製界面，所以不要在這個函數中繪製Surface。</a:t>
            </a:r>
            <a:endParaRPr lang="en-US" altLang="zh-TW" sz="2000" dirty="0" smtClean="0">
              <a:solidFill>
                <a:srgbClr val="464646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2000" dirty="0" smtClean="0">
              <a:solidFill>
                <a:srgbClr val="464646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--</a:t>
            </a:r>
            <a:r>
              <a:rPr lang="zh-TW" altLang="zh-TW" sz="2000" dirty="0" smtClean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參數</a:t>
            </a:r>
            <a:r>
              <a:rPr lang="en-US" altLang="zh-TW" sz="2000" dirty="0" smtClean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 smtClean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holder</a:t>
            </a:r>
            <a:r>
              <a:rPr lang="zh-TW" altLang="zh-TW" sz="2000" dirty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surface所創建的SurfaceHolder  </a:t>
            </a:r>
            <a:r>
              <a:rPr lang="zh-TW" altLang="zh-TW" dirty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  </a:t>
            </a:r>
            <a:endParaRPr lang="zh-TW" altLang="zh-TW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 </a:t>
            </a:r>
            <a:endParaRPr lang="zh-TW" altLang="zh-TW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dirty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</a:t>
            </a:r>
            <a:endParaRPr lang="zh-TW" altLang="zh-TW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9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2000" y="1586359"/>
            <a:ext cx="1068628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dirty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②surfaceChanged （SurfaceHolder holder, int format, int width, int height ）</a:t>
            </a:r>
            <a:endParaRPr lang="zh-TW" altLang="zh-TW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 smtClean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當</a:t>
            </a:r>
            <a:r>
              <a:rPr lang="zh-TW" altLang="zh-TW" sz="2000" dirty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Surface的狀態（大小和格式）發生變化的時候會調用該函數，在surfaceCreated調用後該函數至少會被調用一次</a:t>
            </a:r>
            <a:r>
              <a:rPr lang="zh-TW" altLang="zh-TW" sz="2000" dirty="0" smtClean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TW" sz="2000" dirty="0" smtClean="0">
              <a:solidFill>
                <a:srgbClr val="464646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zh-TW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--</a:t>
            </a:r>
            <a:r>
              <a:rPr lang="zh-TW" altLang="zh-TW" sz="2000" dirty="0" smtClean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參數</a:t>
            </a:r>
            <a:r>
              <a:rPr lang="en-US" altLang="zh-TW" sz="2000" dirty="0" smtClean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 smtClean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holder </a:t>
            </a:r>
            <a:r>
              <a:rPr lang="zh-TW" altLang="zh-TW" sz="2000" dirty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 更新    surface的SurfaceHolder</a:t>
            </a:r>
            <a:endParaRPr lang="zh-TW" altLang="zh-TW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 smtClean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format </a:t>
            </a:r>
            <a:r>
              <a:rPr lang="zh-TW" altLang="zh-TW" sz="2000" dirty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 新的圖形格式    </a:t>
            </a:r>
            <a:endParaRPr lang="zh-TW" altLang="zh-TW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 smtClean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width </a:t>
            </a:r>
            <a:r>
              <a:rPr lang="zh-TW" altLang="zh-TW" sz="2000" dirty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 新的寬度      </a:t>
            </a:r>
            <a:endParaRPr lang="zh-TW" altLang="zh-TW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 smtClean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height</a:t>
            </a:r>
            <a:r>
              <a:rPr lang="zh-TW" altLang="zh-TW" sz="2000" dirty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新的高度 </a:t>
            </a:r>
            <a:r>
              <a:rPr lang="zh-TW" altLang="zh-TW" dirty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7253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160" y="1911757"/>
            <a:ext cx="939698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400" dirty="0" smtClean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③</a:t>
            </a:r>
            <a:r>
              <a:rPr lang="zh-TW" altLang="zh-TW" sz="2400" dirty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surfaceDestroyed （）</a:t>
            </a:r>
            <a:endParaRPr lang="zh-TW" altLang="zh-TW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 smtClean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當</a:t>
            </a:r>
            <a:r>
              <a:rPr lang="zh-TW" altLang="zh-TW" sz="2000" dirty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Surface被摧毀前會調用該函數，該函數被調用後就不能繼續使用Surface了，一般在該函數中來清理使用的資源</a:t>
            </a:r>
            <a:r>
              <a:rPr lang="zh-TW" altLang="zh-TW" sz="2000" dirty="0" smtClean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TW" sz="2000" dirty="0" smtClean="0">
              <a:solidFill>
                <a:srgbClr val="464646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zh-TW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 smtClean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--</a:t>
            </a:r>
            <a:r>
              <a:rPr lang="zh-TW" altLang="zh-TW" sz="2000" dirty="0" smtClean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參數</a:t>
            </a:r>
            <a:endParaRPr lang="zh-TW" altLang="zh-TW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2000" dirty="0" smtClean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holder</a:t>
            </a:r>
            <a:r>
              <a:rPr lang="zh-TW" altLang="zh-TW" sz="2000" dirty="0">
                <a:solidFill>
                  <a:srgbClr val="464646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 所要被刪除的surface的SurfaceHolder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887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63" y="767394"/>
            <a:ext cx="9801705" cy="524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4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89F0F92F-7363-4147-AE62-7F680ED7178B}" type="slidenum">
              <a:rPr kumimoji="0" lang="en-US" altLang="zh-TW" sz="1200">
                <a:latin typeface="Garamond" panose="02020404030301010803" pitchFamily="18" charset="0"/>
              </a:rPr>
              <a:pPr algn="r" eaLnBrk="1" hangingPunct="1"/>
              <a:t>2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41988" name="Rectangle 11"/>
          <p:cNvSpPr>
            <a:spLocks noGrp="1" noChangeArrowheads="1"/>
          </p:cNvSpPr>
          <p:nvPr>
            <p:ph type="body" idx="4294967295"/>
          </p:nvPr>
        </p:nvSpPr>
        <p:spPr>
          <a:xfrm>
            <a:off x="1557528" y="621792"/>
            <a:ext cx="7924800" cy="4953000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一、拍照程式需要用到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1.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Camera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物件</a:t>
            </a:r>
            <a:endParaRPr lang="en-US" altLang="zh-TW" dirty="0" smtClean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2.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SurfaceView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二、開始使用手機或平板電腦的內建攝影機之前，必須先取得攝影機的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控制權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。在程式中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攝影機是用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Camera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物件表示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，取得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Camera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物件就表示取得攝影機的使用權。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三、當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程式不需要再使用攝影機時，必須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釋放它的控制權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讓其它程式可以使用。</a:t>
            </a:r>
          </a:p>
        </p:txBody>
      </p:sp>
    </p:spTree>
    <p:extLst>
      <p:ext uri="{BB962C8B-B14F-4D97-AF65-F5344CB8AC3E}">
        <p14:creationId xmlns:p14="http://schemas.microsoft.com/office/powerpoint/2010/main" val="63359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0890" y="1709630"/>
            <a:ext cx="8616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Verdana" panose="020B0604030504040204" pitchFamily="34" charset="0"/>
              </a:rPr>
              <a:t>1.</a:t>
            </a:r>
            <a:r>
              <a:rPr lang="zh-TW" altLang="en-US" sz="2000" dirty="0">
                <a:latin typeface="Verdana" panose="020B0604030504040204" pitchFamily="34" charset="0"/>
              </a:rPr>
              <a:t>加入</a:t>
            </a:r>
            <a:r>
              <a:rPr lang="en-US" altLang="zh-TW" sz="2000" dirty="0">
                <a:latin typeface="Verdana" panose="020B0604030504040204" pitchFamily="34" charset="0"/>
              </a:rPr>
              <a:t>permission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 ~ </a:t>
            </a:r>
            <a:r>
              <a:rPr lang="zh-TW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在應用程式使用相機功能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90" y="2109740"/>
            <a:ext cx="9120863" cy="4038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20890" y="3807244"/>
            <a:ext cx="89307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Verdana" panose="020B0604030504040204" pitchFamily="34" charset="0"/>
              </a:rPr>
              <a:t>2.</a:t>
            </a:r>
            <a:r>
              <a:rPr lang="zh-TW" altLang="en-US" sz="2000" dirty="0">
                <a:latin typeface="Verdana" panose="020B0604030504040204" pitchFamily="34" charset="0"/>
              </a:rPr>
              <a:t>應用程式實作相機物件 </a:t>
            </a:r>
            <a:r>
              <a:rPr lang="en-US" altLang="zh-TW" sz="2000" dirty="0">
                <a:latin typeface="Verdana" panose="020B0604030504040204" pitchFamily="34" charset="0"/>
              </a:rPr>
              <a:t>~ </a:t>
            </a:r>
            <a:r>
              <a:rPr lang="zh-TW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於應用程式類別實作相機物件，實</a:t>
            </a:r>
            <a:r>
              <a:rPr lang="zh-TW" alt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作</a:t>
            </a:r>
            <a:r>
              <a:rPr lang="en-US" altLang="zh-TW" sz="20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SurfaceHolder</a:t>
            </a:r>
            <a:r>
              <a:rPr lang="zh-TW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物件，實作成功時，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Eclipse</a:t>
            </a:r>
            <a:r>
              <a:rPr lang="zh-TW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工具會告知是否也引用</a:t>
            </a:r>
            <a:r>
              <a:rPr lang="en-US" altLang="zh-TW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surfaceChanged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 /</a:t>
            </a:r>
            <a:r>
              <a:rPr lang="en-US" altLang="zh-TW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surfaceCreated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 /</a:t>
            </a:r>
            <a:r>
              <a:rPr lang="en-US" altLang="zh-TW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surfaceDestroyed</a:t>
            </a:r>
            <a:r>
              <a:rPr lang="en-US" altLang="zh-TW" sz="2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zh-TW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函式，在此建議引用喔。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4016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12976" y="1274356"/>
            <a:ext cx="8775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>
                <a:latin typeface="Verdana" panose="020B0604030504040204" pitchFamily="34" charset="0"/>
              </a:rPr>
              <a:t>3.</a:t>
            </a:r>
            <a:r>
              <a:rPr lang="zh-TW" altLang="en-US" smtClean="0">
                <a:latin typeface="Verdana" panose="020B0604030504040204" pitchFamily="34" charset="0"/>
              </a:rPr>
              <a:t>實作應用程式 </a:t>
            </a:r>
            <a:r>
              <a:rPr lang="en-US" altLang="zh-TW" smtClean="0">
                <a:latin typeface="Verdana" panose="020B0604030504040204" pitchFamily="34" charset="0"/>
              </a:rPr>
              <a:t>~ </a:t>
            </a:r>
            <a:r>
              <a:rPr lang="zh-TW" altLang="en-US" smtClean="0">
                <a:solidFill>
                  <a:srgbClr val="000000"/>
                </a:solidFill>
                <a:latin typeface="Verdana" panose="020B0604030504040204" pitchFamily="34" charset="0"/>
              </a:rPr>
              <a:t>此程式為相機應用程式，其功能為拍照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lang="zh-TW" altLang="en-US" smtClean="0">
                <a:solidFill>
                  <a:srgbClr val="000000"/>
                </a:solidFill>
                <a:latin typeface="Verdana" panose="020B0604030504040204" pitchFamily="34" charset="0"/>
              </a:rPr>
              <a:t>影像存檔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/live show</a:t>
            </a:r>
            <a:r>
              <a:rPr lang="zh-TW" altLang="en-US" smtClean="0">
                <a:solidFill>
                  <a:srgbClr val="000000"/>
                </a:solidFill>
                <a:latin typeface="Verdana" panose="020B0604030504040204" pitchFamily="34" charset="0"/>
              </a:rPr>
              <a:t>影像於手機螢幕上。實作後就可以在手機上看到相機</a:t>
            </a:r>
            <a:r>
              <a:rPr lang="en-US" altLang="zh-TW" smtClean="0">
                <a:solidFill>
                  <a:srgbClr val="000000"/>
                </a:solidFill>
                <a:latin typeface="Verdana" panose="020B0604030504040204" pitchFamily="34" charset="0"/>
              </a:rPr>
              <a:t>live show</a:t>
            </a:r>
            <a:r>
              <a:rPr lang="zh-TW" altLang="en-US" smtClean="0">
                <a:solidFill>
                  <a:srgbClr val="000000"/>
                </a:solidFill>
                <a:latin typeface="Verdana" panose="020B0604030504040204" pitchFamily="34" charset="0"/>
              </a:rPr>
              <a:t>畫面於手機螢幕上，開發者就可以加入一些功能。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12976" y="2750558"/>
            <a:ext cx="198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Verdana" panose="020B0604030504040204" pitchFamily="34" charset="0"/>
              </a:rPr>
              <a:t>4.</a:t>
            </a:r>
            <a:r>
              <a:rPr lang="zh-TW" altLang="en-US" dirty="0">
                <a:solidFill>
                  <a:srgbClr val="0000FF"/>
                </a:solidFill>
                <a:latin typeface="Verdana" panose="020B0604030504040204" pitchFamily="34" charset="0"/>
              </a:rPr>
              <a:t>應用程式下載</a:t>
            </a:r>
            <a:r>
              <a:rPr lang="en-US" altLang="zh-TW" dirty="0">
                <a:solidFill>
                  <a:srgbClr val="0000FF"/>
                </a:solidFill>
                <a:latin typeface="Verdana" panose="020B0604030504040204" pitchFamily="34" charset="0"/>
              </a:rPr>
              <a:t>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2163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04" y="329184"/>
            <a:ext cx="10716768" cy="64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83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0470" y="1050509"/>
            <a:ext cx="94176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Delphi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，是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Window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下著名的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快速應用程式開發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Rapid Application Development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，簡稱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RAD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Delphi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在本質上應該歸類為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軟體開發工具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，而並非是程式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語言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Delphi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裏面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有一個可以使用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TCameraComponent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然後在 </a:t>
            </a:r>
            <a:r>
              <a:rPr lang="en-US" altLang="zh-TW" sz="2400" dirty="0" err="1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onSampleBufferReady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事件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取得鏡頭的畫面顯示在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TImage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元件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400" b="0" i="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3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CCE6F648-B647-40B5-9DD2-CC65B044C9E0}" type="slidenum">
              <a:rPr kumimoji="0" lang="en-US" altLang="zh-TW" sz="1200">
                <a:latin typeface="Garamond" panose="02020404030301010803" pitchFamily="18" charset="0"/>
              </a:rPr>
              <a:pPr algn="r" eaLnBrk="1" hangingPunct="1"/>
              <a:t>3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228600"/>
            <a:ext cx="8610600" cy="838200"/>
          </a:xfrm>
          <a:noFill/>
        </p:spPr>
        <p:txBody>
          <a:bodyPr/>
          <a:lstStyle/>
          <a:p>
            <a:r>
              <a:rPr lang="zh-TW" altLang="zh-TW" sz="3800" dirty="0">
                <a:ea typeface="標楷體" panose="03000509000000000000" pitchFamily="65" charset="-120"/>
              </a:rPr>
              <a:t>使用</a:t>
            </a:r>
            <a:r>
              <a:rPr lang="zh-TW" altLang="zh-TW" sz="3800" dirty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Camera物件</a:t>
            </a:r>
            <a:r>
              <a:rPr lang="zh-TW" altLang="zh-TW" sz="3800" dirty="0">
                <a:ea typeface="標楷體" panose="03000509000000000000" pitchFamily="65" charset="-120"/>
              </a:rPr>
              <a:t>的流程</a:t>
            </a:r>
            <a:endParaRPr lang="en-US" altLang="zh-TW" sz="3800" dirty="0"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5000" y="1602034"/>
            <a:ext cx="80436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5225" indent="-1165225">
              <a:buNone/>
            </a:pPr>
            <a:r>
              <a:rPr lang="en-US" altLang="en-US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步驟一：呼叫Camera類別的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open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方法取得</a:t>
            </a:r>
            <a:r>
              <a:rPr lang="en-US" altLang="en-US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Camera</a:t>
            </a:r>
            <a:r>
              <a:rPr lang="en-US" altLang="en-US" dirty="0" err="1" smtClean="0">
                <a:latin typeface="Times New Roman" panose="02020603050405020304" pitchFamily="18" charset="0"/>
                <a:ea typeface="標楷體" panose="03000509000000000000" pitchFamily="65" charset="-120"/>
              </a:rPr>
              <a:t>物件</a:t>
            </a:r>
            <a:endParaRPr lang="en-US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165225" indent="-1165225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165225" indent="-1165225">
              <a:buNone/>
            </a:pPr>
            <a:endParaRPr lang="en-US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165225" indent="-1165225">
              <a:buNone/>
            </a:pPr>
            <a:endParaRPr lang="en-US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165225" indent="-1165225">
              <a:buNone/>
            </a:pPr>
            <a:r>
              <a:rPr lang="en-US" altLang="en-US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步驟二：如果需要知道攝影機提供的功能，可以呼叫getParameters</a:t>
            </a:r>
            <a:r>
              <a:rPr lang="en-US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()，</a:t>
            </a:r>
            <a:r>
              <a:rPr lang="en-US" altLang="en-US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它會傳回一個Camera.Parameters物件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讓我們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檢查攝影機具備的功能</a:t>
            </a:r>
            <a:r>
              <a:rPr lang="en-US" altLang="en-US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，也可以更改攝影機的設定，然後再呼叫setParameters</a:t>
            </a:r>
            <a:r>
              <a:rPr lang="en-US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r>
              <a:rPr lang="en-US" altLang="en-US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並傳入變更後的Parameters物件</a:t>
            </a:r>
            <a:r>
              <a:rPr lang="en-US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  <a:p>
            <a:pPr marL="1165225" indent="-1165225">
              <a:buNone/>
            </a:pPr>
            <a:endParaRPr lang="en-US" altLang="en-US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165225" indent="-1165225">
              <a:buNone/>
            </a:pPr>
            <a:endParaRPr lang="en-US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165225" indent="-1165225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步驟三：由於手機和平板電腦可以自由翻轉，攝影機取得的影像可能和使用者觀看的方向不一致，此時可以呼叫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setDisplayOrientation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設定影像的旋轉角度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</a:p>
          <a:p>
            <a:pPr marL="1165225" indent="-1165225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74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815176E9-AB32-4262-8FF9-5601DC8635FA}" type="slidenum">
              <a:rPr kumimoji="0" lang="en-US" altLang="zh-TW" sz="1200">
                <a:latin typeface="Garamond" panose="02020404030301010803" pitchFamily="18" charset="0"/>
              </a:rPr>
              <a:pPr algn="r" eaLnBrk="1" hangingPunct="1"/>
              <a:t>4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228600"/>
            <a:ext cx="8610600" cy="838200"/>
          </a:xfrm>
          <a:noFill/>
        </p:spPr>
        <p:txBody>
          <a:bodyPr/>
          <a:lstStyle/>
          <a:p>
            <a:r>
              <a:rPr lang="zh-TW" altLang="zh-TW" sz="3800" dirty="0">
                <a:ea typeface="標楷體" panose="03000509000000000000" pitchFamily="65" charset="-120"/>
              </a:rPr>
              <a:t>使用</a:t>
            </a:r>
            <a:r>
              <a:rPr lang="zh-TW" altLang="zh-TW" sz="3800" dirty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Camera物件</a:t>
            </a:r>
            <a:r>
              <a:rPr lang="zh-TW" altLang="zh-TW" sz="3800" dirty="0">
                <a:ea typeface="標楷體" panose="03000509000000000000" pitchFamily="65" charset="-120"/>
              </a:rPr>
              <a:t>的流程</a:t>
            </a:r>
            <a:endParaRPr lang="en-US" altLang="zh-TW" sz="3800" dirty="0"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5000" y="2208151"/>
            <a:ext cx="76321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5225" indent="-1165225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步驟四：要讓攝影機拍攝的影像顯示在程式畫面，必須在程式中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建立一個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SurfaceView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物件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，並設定好它的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callback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函式，再將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SurfaceView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物件的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SurfaceHolder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傳給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Camera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物件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165225" indent="-1165225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165225" indent="-1165225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165225" indent="-1165225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165225" indent="-1165225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步驟五：完成以上設定工作之後，就可以執行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Camera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物件的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startPreview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將攝影機拍攝到的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即時影像顯示在程式畫面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165225" indent="-1165225">
              <a:buNone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553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 txBox="1">
            <a:spLocks noGrp="1"/>
          </p:cNvSpPr>
          <p:nvPr/>
        </p:nvSpPr>
        <p:spPr bwMode="auto">
          <a:xfrm>
            <a:off x="8077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815176E9-AB32-4262-8FF9-5601DC8635FA}" type="slidenum">
              <a:rPr kumimoji="0" lang="en-US" altLang="zh-TW" sz="1200">
                <a:latin typeface="Garamond" panose="02020404030301010803" pitchFamily="18" charset="0"/>
              </a:rPr>
              <a:pPr algn="r" eaLnBrk="1" hangingPunct="1"/>
              <a:t>5</a:t>
            </a:fld>
            <a:endParaRPr kumimoji="0" lang="en-US" altLang="zh-TW" sz="1200">
              <a:latin typeface="Garamond" panose="02020404030301010803" pitchFamily="18" charset="0"/>
            </a:endParaRP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228600"/>
            <a:ext cx="8610600" cy="838200"/>
          </a:xfrm>
          <a:noFill/>
        </p:spPr>
        <p:txBody>
          <a:bodyPr/>
          <a:lstStyle/>
          <a:p>
            <a:r>
              <a:rPr lang="zh-TW" altLang="zh-TW" sz="3800" dirty="0">
                <a:ea typeface="標楷體" panose="03000509000000000000" pitchFamily="65" charset="-120"/>
              </a:rPr>
              <a:t>使用</a:t>
            </a:r>
            <a:r>
              <a:rPr lang="zh-TW" altLang="zh-TW" sz="3800" dirty="0">
                <a:solidFill>
                  <a:schemeClr val="accent1">
                    <a:lumMod val="75000"/>
                  </a:schemeClr>
                </a:solidFill>
                <a:ea typeface="標楷體" panose="03000509000000000000" pitchFamily="65" charset="-120"/>
              </a:rPr>
              <a:t>Camera物件</a:t>
            </a:r>
            <a:r>
              <a:rPr lang="zh-TW" altLang="zh-TW" sz="3800" dirty="0">
                <a:ea typeface="標楷體" panose="03000509000000000000" pitchFamily="65" charset="-120"/>
              </a:rPr>
              <a:t>的流程</a:t>
            </a:r>
            <a:endParaRPr lang="en-US" altLang="zh-TW" sz="3800" dirty="0">
              <a:ea typeface="標楷體" panose="03000509000000000000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5000" y="1842391"/>
            <a:ext cx="76321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5225" indent="-1165225">
              <a:buNone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步驟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六：攝影機在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preview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狀態下可以隨時呼叫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takePicture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進行拍照。拍攝到的影像會利用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callback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函式傳回原始影像資料以及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jpeg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壓縮後的影像資料，另外也可以設定按下快門時的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callback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函式。執行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takePicture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之後攝影機會停止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preview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狀態，程式必須重新執行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startPreview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165225" indent="-1165225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165225" indent="-1165225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165225" indent="-1165225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步驟七：當程式不需要再使用攝影機時必須呼叫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stopPreview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，然後執行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release()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釋放攝影機的控制權。</a:t>
            </a:r>
          </a:p>
        </p:txBody>
      </p:sp>
    </p:spTree>
    <p:extLst>
      <p:ext uri="{BB962C8B-B14F-4D97-AF65-F5344CB8AC3E}">
        <p14:creationId xmlns:p14="http://schemas.microsoft.com/office/powerpoint/2010/main" val="15826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內容版面配置區 2"/>
          <p:cNvSpPr>
            <a:spLocks noGrp="1"/>
          </p:cNvSpPr>
          <p:nvPr>
            <p:ph idx="1"/>
          </p:nvPr>
        </p:nvSpPr>
        <p:spPr>
          <a:xfrm>
            <a:off x="1185672" y="532830"/>
            <a:ext cx="9695688" cy="540162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TW" altLang="zh-TW" dirty="0" smtClean="0"/>
              <a:t>以下為</a:t>
            </a:r>
            <a:r>
              <a:rPr lang="en-US" altLang="zh-TW" dirty="0" smtClean="0"/>
              <a:t>Camera</a:t>
            </a:r>
            <a:r>
              <a:rPr lang="zh-TW" altLang="zh-TW" dirty="0" smtClean="0"/>
              <a:t>類別中比較常使用的成員</a:t>
            </a:r>
            <a:r>
              <a:rPr lang="en-US" altLang="zh-TW" dirty="0" smtClean="0"/>
              <a:t>—</a:t>
            </a:r>
            <a:r>
              <a:rPr lang="zh-TW" altLang="zh-TW" sz="2400" dirty="0" smtClean="0"/>
              <a:t>介面</a:t>
            </a:r>
            <a:endParaRPr lang="en-US" altLang="zh-TW" sz="2400" dirty="0" smtClean="0"/>
          </a:p>
          <a:p>
            <a:pPr marL="0" indent="0" eaLnBrk="1" hangingPunct="1">
              <a:buNone/>
            </a:pPr>
            <a:endParaRPr lang="en-US" altLang="zh-TW" sz="2400" dirty="0" smtClean="0"/>
          </a:p>
          <a:p>
            <a:pPr marL="0" indent="0" eaLnBrk="1" hangingPunct="1">
              <a:buNone/>
            </a:pPr>
            <a:r>
              <a:rPr lang="en-US" altLang="zh-TW" sz="2400" dirty="0" smtClean="0"/>
              <a:t>1.</a:t>
            </a:r>
            <a:r>
              <a:rPr lang="en-US" altLang="zh-TW" sz="2400" dirty="0" smtClean="0">
                <a:solidFill>
                  <a:schemeClr val="accent1">
                    <a:lumMod val="75000"/>
                  </a:schemeClr>
                </a:solidFill>
              </a:rPr>
              <a:t>CAMERE.AutoFocusCallback</a:t>
            </a:r>
            <a:r>
              <a:rPr lang="en-US" altLang="zh-TW" sz="2400" dirty="0" smtClean="0"/>
              <a:t>:</a:t>
            </a:r>
            <a:r>
              <a:rPr lang="zh-TW" altLang="zh-TW" sz="2400" dirty="0" smtClean="0"/>
              <a:t>完成自動對焦時回呼介面。</a:t>
            </a:r>
            <a:endParaRPr lang="en-US" altLang="zh-TW" sz="2400" dirty="0" smtClean="0"/>
          </a:p>
          <a:p>
            <a:pPr marL="0" indent="0" eaLnBrk="1" hangingPunct="1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2.</a:t>
            </a:r>
            <a:r>
              <a:rPr lang="en-US" altLang="zh-TW" sz="2400" dirty="0"/>
              <a:t> </a:t>
            </a:r>
            <a:r>
              <a:rPr lang="en-US" altLang="zh-TW" sz="2400" dirty="0" err="1" smtClean="0">
                <a:solidFill>
                  <a:schemeClr val="accent1">
                    <a:lumMod val="75000"/>
                  </a:schemeClr>
                </a:solidFill>
              </a:rPr>
              <a:t>CAMERE.AutoFocusMoveCallback</a:t>
            </a:r>
            <a:r>
              <a:rPr lang="zh-TW" altLang="zh-TW" sz="2400" dirty="0" smtClean="0"/>
              <a:t>：開始或結束自動對焦時回呼介面。</a:t>
            </a:r>
            <a:endParaRPr lang="en-US" altLang="zh-TW" sz="2400" dirty="0" smtClean="0"/>
          </a:p>
          <a:p>
            <a:pPr marL="0" indent="0" eaLnBrk="1" hangingPunct="1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3.</a:t>
            </a:r>
            <a:r>
              <a:rPr lang="en-US" altLang="zh-TW" sz="2400" dirty="0"/>
              <a:t> </a:t>
            </a:r>
            <a:r>
              <a:rPr lang="en-US" altLang="zh-TW" sz="2400" dirty="0" err="1" smtClean="0">
                <a:solidFill>
                  <a:schemeClr val="accent1">
                    <a:lumMod val="75000"/>
                  </a:schemeClr>
                </a:solidFill>
              </a:rPr>
              <a:t>CAMERE.PictureCallback</a:t>
            </a:r>
            <a:r>
              <a:rPr lang="zh-TW" altLang="zh-TW" sz="2400" dirty="0" smtClean="0"/>
              <a:t>：從拍攝影像提供影像資料的回呼介面，必須實作</a:t>
            </a:r>
            <a:r>
              <a:rPr lang="en-US" altLang="zh-TW" sz="2400" dirty="0" err="1" smtClean="0"/>
              <a:t>onPictureTaken</a:t>
            </a:r>
            <a:r>
              <a:rPr lang="en-US" altLang="zh-TW" sz="2400" dirty="0" smtClean="0"/>
              <a:t> (byte[] data, Camera camera)</a:t>
            </a:r>
            <a:r>
              <a:rPr lang="zh-TW" altLang="zh-TW" sz="2400" dirty="0" smtClean="0"/>
              <a:t>方法，此方法在拍照後影像資料備妥時呼叫，一般會在此方法內進行存檔或影像處理作業。</a:t>
            </a:r>
            <a:endParaRPr lang="en-US" altLang="zh-TW" sz="2400" dirty="0" smtClean="0"/>
          </a:p>
          <a:p>
            <a:pPr marL="0" indent="0" eaLnBrk="1" hangingPunct="1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4.</a:t>
            </a:r>
            <a:r>
              <a:rPr lang="en-US" altLang="zh-TW" sz="2400" dirty="0"/>
              <a:t> </a:t>
            </a:r>
            <a:r>
              <a:rPr lang="en-US" altLang="zh-TW" sz="2400" dirty="0" err="1" smtClean="0">
                <a:solidFill>
                  <a:schemeClr val="accent1">
                    <a:lumMod val="75000"/>
                  </a:schemeClr>
                </a:solidFill>
              </a:rPr>
              <a:t>CAMERE.ShutterCallback</a:t>
            </a:r>
            <a:r>
              <a:rPr lang="zh-TW" altLang="zh-TW" sz="2400" dirty="0" smtClean="0"/>
              <a:t>：拍攝影像瞬間呼叫的回呼介面。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945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內容版面配置區 2"/>
          <p:cNvSpPr>
            <a:spLocks noGrp="1"/>
          </p:cNvSpPr>
          <p:nvPr>
            <p:ph idx="1"/>
          </p:nvPr>
        </p:nvSpPr>
        <p:spPr>
          <a:xfrm>
            <a:off x="1185672" y="532830"/>
            <a:ext cx="9695688" cy="540162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TW" altLang="zh-TW" dirty="0" smtClean="0"/>
              <a:t>以下為</a:t>
            </a:r>
            <a:r>
              <a:rPr lang="en-US" altLang="zh-TW" dirty="0" smtClean="0"/>
              <a:t>Camera</a:t>
            </a:r>
            <a:r>
              <a:rPr lang="zh-TW" altLang="zh-TW" dirty="0" smtClean="0"/>
              <a:t>類別中比較常使用的成員</a:t>
            </a:r>
            <a:r>
              <a:rPr lang="en-US" altLang="zh-TW" dirty="0" smtClean="0"/>
              <a:t>--</a:t>
            </a:r>
            <a:r>
              <a:rPr lang="zh-TW" altLang="zh-TW" dirty="0" smtClean="0"/>
              <a:t>類別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  <a:p>
            <a:pPr marL="0" indent="0" eaLnBrk="1" hangingPunct="1">
              <a:buNone/>
            </a:pPr>
            <a:r>
              <a:rPr lang="en-US" altLang="zh-TW" sz="2400" dirty="0" smtClean="0"/>
              <a:t>1.</a:t>
            </a:r>
            <a:r>
              <a:rPr lang="en-US" altLang="zh-TW" sz="2400" dirty="0" smtClean="0">
                <a:hlinkClick r:id="rId2"/>
              </a:rPr>
              <a:t>Camera.CameraInfo</a:t>
            </a:r>
            <a:r>
              <a:rPr lang="zh-TW" altLang="zh-TW" sz="2400" dirty="0"/>
              <a:t>：存有攝影機資訊的類別</a:t>
            </a:r>
            <a:r>
              <a:rPr lang="zh-TW" altLang="zh-TW" sz="2400" dirty="0" smtClean="0"/>
              <a:t>。</a:t>
            </a:r>
            <a:endParaRPr lang="en-US" altLang="zh-TW" sz="2400" dirty="0" smtClean="0"/>
          </a:p>
          <a:p>
            <a:pPr marL="0" indent="0" eaLnBrk="1" hangingPunct="1">
              <a:buNone/>
            </a:pPr>
            <a:endParaRPr lang="en-US" altLang="zh-TW" sz="2400" dirty="0" smtClean="0"/>
          </a:p>
          <a:p>
            <a:pPr marL="0" indent="0" eaLnBrk="1" hangingPunct="1">
              <a:buNone/>
            </a:pPr>
            <a:r>
              <a:rPr lang="en-US" altLang="zh-TW" sz="2400" dirty="0" smtClean="0"/>
              <a:t>2.</a:t>
            </a:r>
            <a:r>
              <a:rPr lang="en-US" altLang="zh-TW" sz="2400" dirty="0" smtClean="0">
                <a:hlinkClick r:id="rId3"/>
              </a:rPr>
              <a:t>Camera.Parameters</a:t>
            </a:r>
            <a:r>
              <a:rPr lang="zh-TW" altLang="zh-TW" sz="2400" dirty="0"/>
              <a:t>：存有攝影機設定參數的類別，如拍攝影像的大小與格式等。</a:t>
            </a:r>
            <a:endParaRPr lang="zh-TW" altLang="en-US" sz="2400" dirty="0"/>
          </a:p>
          <a:p>
            <a:pPr marL="0" indent="0" eaLnBrk="1" hangingPunct="1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232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內容版面配置區 2"/>
          <p:cNvSpPr>
            <a:spLocks noGrp="1"/>
          </p:cNvSpPr>
          <p:nvPr>
            <p:ph idx="1"/>
          </p:nvPr>
        </p:nvSpPr>
        <p:spPr>
          <a:xfrm>
            <a:off x="1185672" y="532830"/>
            <a:ext cx="10454640" cy="5895402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TW" altLang="zh-TW" dirty="0" smtClean="0"/>
              <a:t>以下為</a:t>
            </a:r>
            <a:r>
              <a:rPr lang="en-US" altLang="zh-TW" dirty="0" smtClean="0"/>
              <a:t>Camera</a:t>
            </a:r>
            <a:r>
              <a:rPr lang="zh-TW" altLang="zh-TW" dirty="0" smtClean="0"/>
              <a:t>類別中比較常使用的成員</a:t>
            </a:r>
            <a:r>
              <a:rPr lang="en-US" altLang="zh-TW" dirty="0" smtClean="0"/>
              <a:t>--</a:t>
            </a:r>
            <a:r>
              <a:rPr lang="zh-TW" altLang="zh-TW" dirty="0" smtClean="0"/>
              <a:t>方法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dirty="0" smtClean="0"/>
          </a:p>
          <a:p>
            <a:pPr marL="0" indent="0" eaLnBrk="1" hangingPunct="1">
              <a:buNone/>
            </a:pPr>
            <a:r>
              <a:rPr lang="en-US" altLang="zh-TW" sz="2600" dirty="0" smtClean="0"/>
              <a:t>1.</a:t>
            </a:r>
            <a:r>
              <a:rPr lang="en-US" altLang="zh-TW" sz="2600" dirty="0" smtClean="0">
                <a:hlinkClick r:id="rId2"/>
              </a:rPr>
              <a:t>getNumberOfCameras</a:t>
            </a:r>
            <a:r>
              <a:rPr lang="en-US" altLang="zh-TW" sz="2600" dirty="0"/>
              <a:t>()</a:t>
            </a:r>
            <a:r>
              <a:rPr lang="zh-TW" altLang="zh-TW" sz="2600" dirty="0"/>
              <a:t>：取得目前行動裝置上可以使用的攝影機數量</a:t>
            </a:r>
            <a:r>
              <a:rPr lang="zh-TW" altLang="zh-TW" sz="2600" dirty="0" smtClean="0"/>
              <a:t>。</a:t>
            </a:r>
            <a:endParaRPr lang="en-US" altLang="zh-TW" sz="2600" dirty="0" smtClean="0"/>
          </a:p>
          <a:p>
            <a:pPr marL="0" indent="0" eaLnBrk="1" hangingPunct="1">
              <a:buNone/>
            </a:pPr>
            <a:endParaRPr lang="en-US" altLang="zh-TW" sz="2600" dirty="0" smtClean="0"/>
          </a:p>
          <a:p>
            <a:pPr marL="0" indent="0" eaLnBrk="1" hangingPunct="1">
              <a:buNone/>
            </a:pPr>
            <a:r>
              <a:rPr lang="en-US" altLang="zh-TW" sz="2600" dirty="0" smtClean="0"/>
              <a:t>2.</a:t>
            </a:r>
            <a:r>
              <a:rPr lang="en-US" altLang="zh-TW" sz="2600" dirty="0" smtClean="0">
                <a:hlinkClick r:id="rId3"/>
              </a:rPr>
              <a:t>getCameraInfo</a:t>
            </a:r>
            <a:r>
              <a:rPr lang="en-US" altLang="zh-TW" sz="2600" dirty="0" smtClean="0"/>
              <a:t>(</a:t>
            </a:r>
            <a:r>
              <a:rPr lang="en-US" altLang="zh-TW" sz="2600" dirty="0" err="1" smtClean="0"/>
              <a:t>int</a:t>
            </a:r>
            <a:r>
              <a:rPr lang="en-US" altLang="zh-TW" sz="2600" dirty="0" smtClean="0"/>
              <a:t> </a:t>
            </a:r>
            <a:r>
              <a:rPr lang="en-US" altLang="zh-TW" sz="2600" dirty="0" err="1"/>
              <a:t>cameraId</a:t>
            </a:r>
            <a:r>
              <a:rPr lang="en-US" altLang="zh-TW" sz="2600" dirty="0"/>
              <a:t>, </a:t>
            </a:r>
            <a:r>
              <a:rPr lang="en-US" altLang="zh-TW" sz="2600" dirty="0" err="1">
                <a:hlinkClick r:id="rId4"/>
              </a:rPr>
              <a:t>Camera.CameraInfo</a:t>
            </a:r>
            <a:r>
              <a:rPr lang="en-US" altLang="zh-TW" sz="2600" dirty="0"/>
              <a:t> </a:t>
            </a:r>
            <a:r>
              <a:rPr lang="en-US" altLang="zh-TW" sz="2600" dirty="0" err="1"/>
              <a:t>cameraInfo</a:t>
            </a:r>
            <a:r>
              <a:rPr lang="en-US" altLang="zh-TW" sz="2600" dirty="0"/>
              <a:t>)</a:t>
            </a:r>
            <a:r>
              <a:rPr lang="zh-TW" altLang="zh-TW" sz="2600" dirty="0"/>
              <a:t>：取得</a:t>
            </a:r>
            <a:r>
              <a:rPr lang="zh-TW" altLang="zh-TW" sz="2600" dirty="0" smtClean="0"/>
              <a:t>指定</a:t>
            </a:r>
            <a:endParaRPr lang="en-US" altLang="zh-TW" sz="2600" dirty="0" smtClean="0"/>
          </a:p>
          <a:p>
            <a:pPr marL="0" indent="0" eaLnBrk="1" hangingPunct="1">
              <a:buNone/>
            </a:pPr>
            <a:r>
              <a:rPr lang="zh-TW" altLang="zh-TW" sz="2600" dirty="0" smtClean="0"/>
              <a:t>攝影機</a:t>
            </a:r>
            <a:r>
              <a:rPr lang="zh-TW" altLang="zh-TW" sz="2600" dirty="0"/>
              <a:t>的資訊</a:t>
            </a:r>
            <a:r>
              <a:rPr lang="zh-TW" altLang="zh-TW" sz="2600" dirty="0" smtClean="0"/>
              <a:t>。</a:t>
            </a:r>
            <a:endParaRPr lang="en-US" altLang="zh-TW" sz="2600" dirty="0" smtClean="0"/>
          </a:p>
          <a:p>
            <a:pPr marL="0" indent="0" eaLnBrk="1" hangingPunct="1">
              <a:buNone/>
            </a:pPr>
            <a:endParaRPr lang="en-US" altLang="zh-TW" sz="2600" dirty="0" smtClean="0"/>
          </a:p>
          <a:p>
            <a:pPr marL="0" indent="0" eaLnBrk="1" hangingPunct="1">
              <a:buNone/>
            </a:pPr>
            <a:r>
              <a:rPr lang="en-US" altLang="zh-TW" sz="2600" dirty="0" smtClean="0"/>
              <a:t>3.</a:t>
            </a:r>
            <a:r>
              <a:rPr lang="en-US" altLang="zh-TW" sz="2600" dirty="0" smtClean="0">
                <a:hlinkClick r:id="rId5"/>
              </a:rPr>
              <a:t>getParameters</a:t>
            </a:r>
            <a:r>
              <a:rPr lang="en-US" altLang="zh-TW" sz="2600" dirty="0"/>
              <a:t>()</a:t>
            </a:r>
            <a:r>
              <a:rPr lang="zh-TW" altLang="zh-TW" sz="2600" dirty="0"/>
              <a:t>：取得攝影機目前設定的參數</a:t>
            </a:r>
            <a:r>
              <a:rPr lang="zh-TW" altLang="zh-TW" sz="2600" dirty="0" smtClean="0"/>
              <a:t>。</a:t>
            </a:r>
            <a:endParaRPr lang="en-US" altLang="zh-TW" sz="2600" dirty="0" smtClean="0"/>
          </a:p>
          <a:p>
            <a:pPr marL="0" indent="0" eaLnBrk="1" hangingPunct="1">
              <a:buNone/>
            </a:pPr>
            <a:endParaRPr lang="en-US" altLang="zh-TW" sz="2600" dirty="0" smtClean="0"/>
          </a:p>
          <a:p>
            <a:pPr marL="0" indent="0" eaLnBrk="1" hangingPunct="1">
              <a:buNone/>
            </a:pPr>
            <a:r>
              <a:rPr lang="en-US" altLang="zh-TW" sz="2600" dirty="0" smtClean="0"/>
              <a:t>4.</a:t>
            </a:r>
            <a:r>
              <a:rPr lang="en-US" altLang="zh-TW" sz="2600" dirty="0" smtClean="0">
                <a:hlinkClick r:id="rId6"/>
              </a:rPr>
              <a:t>setParameters</a:t>
            </a:r>
            <a:r>
              <a:rPr lang="en-US" altLang="zh-TW" sz="2600" dirty="0" smtClean="0"/>
              <a:t>(</a:t>
            </a:r>
            <a:r>
              <a:rPr lang="en-US" altLang="zh-TW" sz="2600" dirty="0" err="1" smtClean="0">
                <a:hlinkClick r:id="rId7"/>
              </a:rPr>
              <a:t>Camera.Parameters</a:t>
            </a:r>
            <a:r>
              <a:rPr lang="en-US" altLang="zh-TW" sz="2600" dirty="0" smtClean="0"/>
              <a:t> </a:t>
            </a:r>
            <a:r>
              <a:rPr lang="en-US" altLang="zh-TW" sz="2600" dirty="0" err="1"/>
              <a:t>params</a:t>
            </a:r>
            <a:r>
              <a:rPr lang="en-US" altLang="zh-TW" sz="2600" dirty="0"/>
              <a:t>)</a:t>
            </a:r>
            <a:r>
              <a:rPr lang="zh-TW" altLang="zh-TW" sz="2600" dirty="0"/>
              <a:t>：設定攝影機參數</a:t>
            </a:r>
            <a:r>
              <a:rPr lang="zh-TW" altLang="zh-TW" sz="2600" dirty="0" smtClean="0"/>
              <a:t>。</a:t>
            </a:r>
            <a:endParaRPr lang="en-US" altLang="zh-TW" sz="2600" dirty="0" smtClean="0"/>
          </a:p>
          <a:p>
            <a:pPr marL="0" indent="0" eaLnBrk="1" hangingPunct="1">
              <a:buNone/>
            </a:pPr>
            <a:endParaRPr lang="en-US" altLang="zh-TW" sz="2600" dirty="0" smtClean="0"/>
          </a:p>
          <a:p>
            <a:pPr marL="0" indent="0" eaLnBrk="1" hangingPunct="1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431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內容版面配置區 2"/>
          <p:cNvSpPr>
            <a:spLocks noGrp="1"/>
          </p:cNvSpPr>
          <p:nvPr>
            <p:ph idx="1"/>
          </p:nvPr>
        </p:nvSpPr>
        <p:spPr>
          <a:xfrm>
            <a:off x="1185672" y="532830"/>
            <a:ext cx="10454640" cy="5895402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TW" altLang="zh-TW" dirty="0" smtClean="0"/>
              <a:t>以下為</a:t>
            </a:r>
            <a:r>
              <a:rPr lang="en-US" altLang="zh-TW" dirty="0" smtClean="0"/>
              <a:t>Camera</a:t>
            </a:r>
            <a:r>
              <a:rPr lang="zh-TW" altLang="zh-TW" dirty="0" smtClean="0"/>
              <a:t>類別中比較常使用的成員</a:t>
            </a:r>
            <a:r>
              <a:rPr lang="en-US" altLang="zh-TW" dirty="0" smtClean="0"/>
              <a:t>--</a:t>
            </a:r>
            <a:r>
              <a:rPr lang="zh-TW" altLang="zh-TW" dirty="0" smtClean="0"/>
              <a:t>方法</a:t>
            </a:r>
            <a:endParaRPr lang="en-US" altLang="zh-TW" dirty="0" smtClean="0"/>
          </a:p>
          <a:p>
            <a:pPr marL="0" indent="0" eaLnBrk="1" hangingPunct="1">
              <a:buNone/>
            </a:pPr>
            <a:endParaRPr lang="en-US" altLang="zh-TW" sz="2600" dirty="0" smtClean="0"/>
          </a:p>
          <a:p>
            <a:pPr marL="0" indent="0" eaLnBrk="1" hangingPunct="1">
              <a:buNone/>
            </a:pPr>
            <a:r>
              <a:rPr lang="en-US" altLang="zh-TW" sz="2600" dirty="0" smtClean="0"/>
              <a:t>5.</a:t>
            </a:r>
            <a:r>
              <a:rPr lang="en-US" altLang="zh-TW" sz="2600" dirty="0" smtClean="0">
                <a:hlinkClick r:id="rId2"/>
              </a:rPr>
              <a:t>setDisplayOrientation</a:t>
            </a:r>
            <a:r>
              <a:rPr lang="en-US" altLang="zh-TW" sz="2600" dirty="0" smtClean="0"/>
              <a:t>(</a:t>
            </a:r>
            <a:r>
              <a:rPr lang="en-US" altLang="zh-TW" sz="2600" dirty="0" err="1" smtClean="0"/>
              <a:t>int</a:t>
            </a:r>
            <a:r>
              <a:rPr lang="en-US" altLang="zh-TW" sz="2600" dirty="0" smtClean="0"/>
              <a:t> </a:t>
            </a:r>
            <a:r>
              <a:rPr lang="en-US" altLang="zh-TW" sz="2600" dirty="0"/>
              <a:t>degrees)</a:t>
            </a:r>
            <a:r>
              <a:rPr lang="zh-TW" altLang="zh-TW" sz="2600" dirty="0"/>
              <a:t>：設定攝影機預覽畫面的方位</a:t>
            </a:r>
            <a:r>
              <a:rPr lang="zh-TW" altLang="zh-TW" sz="2600" dirty="0" smtClean="0"/>
              <a:t>。</a:t>
            </a:r>
            <a:endParaRPr lang="en-US" altLang="zh-TW" sz="2600" dirty="0" smtClean="0"/>
          </a:p>
          <a:p>
            <a:pPr marL="0" indent="0" eaLnBrk="1" hangingPunct="1">
              <a:buNone/>
            </a:pPr>
            <a:endParaRPr lang="en-US" altLang="zh-TW" sz="2600" dirty="0" smtClean="0"/>
          </a:p>
          <a:p>
            <a:pPr marL="0" indent="0" eaLnBrk="1" hangingPunct="1">
              <a:buNone/>
            </a:pPr>
            <a:r>
              <a:rPr lang="en-US" altLang="zh-TW" sz="2600" dirty="0" smtClean="0"/>
              <a:t>6.</a:t>
            </a:r>
            <a:r>
              <a:rPr lang="en-US" altLang="zh-TW" sz="2600" dirty="0" smtClean="0">
                <a:hlinkClick r:id="rId3"/>
              </a:rPr>
              <a:t>open</a:t>
            </a:r>
            <a:r>
              <a:rPr lang="en-US" altLang="zh-TW" sz="2600" dirty="0"/>
              <a:t>()</a:t>
            </a:r>
            <a:r>
              <a:rPr lang="zh-TW" altLang="zh-TW" sz="2600" dirty="0"/>
              <a:t>：開啟行動裝置第一個背面攝影機</a:t>
            </a:r>
            <a:r>
              <a:rPr lang="zh-TW" altLang="zh-TW" sz="2600" dirty="0" smtClean="0"/>
              <a:t>。</a:t>
            </a:r>
            <a:endParaRPr lang="en-US" altLang="zh-TW" sz="2600" dirty="0" smtClean="0"/>
          </a:p>
          <a:p>
            <a:pPr marL="0" indent="0" eaLnBrk="1" hangingPunct="1">
              <a:buNone/>
            </a:pPr>
            <a:endParaRPr lang="en-US" altLang="zh-TW" sz="2600" dirty="0" smtClean="0"/>
          </a:p>
          <a:p>
            <a:pPr marL="0" indent="0" eaLnBrk="1" hangingPunct="1">
              <a:buNone/>
            </a:pPr>
            <a:r>
              <a:rPr lang="en-US" altLang="zh-TW" sz="2600" dirty="0" smtClean="0"/>
              <a:t>7.</a:t>
            </a:r>
            <a:r>
              <a:rPr lang="en-US" altLang="zh-TW" sz="2600" dirty="0" smtClean="0">
                <a:hlinkClick r:id="rId4"/>
              </a:rPr>
              <a:t>open</a:t>
            </a:r>
            <a:r>
              <a:rPr lang="en-US" altLang="zh-TW" sz="2600" dirty="0" smtClean="0"/>
              <a:t>(</a:t>
            </a:r>
            <a:r>
              <a:rPr lang="en-US" altLang="zh-TW" sz="2600" dirty="0" err="1" smtClean="0"/>
              <a:t>int</a:t>
            </a:r>
            <a:r>
              <a:rPr lang="en-US" altLang="zh-TW" sz="2600" dirty="0" smtClean="0"/>
              <a:t> </a:t>
            </a:r>
            <a:r>
              <a:rPr lang="en-US" altLang="zh-TW" sz="2600" dirty="0" err="1"/>
              <a:t>cameraId</a:t>
            </a:r>
            <a:r>
              <a:rPr lang="en-US" altLang="zh-TW" sz="2600" dirty="0"/>
              <a:t>)</a:t>
            </a:r>
            <a:r>
              <a:rPr lang="zh-TW" altLang="zh-TW" sz="2600" dirty="0"/>
              <a:t>：當有多個攝影機時，以</a:t>
            </a:r>
            <a:r>
              <a:rPr lang="en-US" altLang="zh-TW" sz="2600" dirty="0" err="1"/>
              <a:t>cameraId</a:t>
            </a:r>
            <a:r>
              <a:rPr lang="zh-TW" altLang="zh-TW" sz="2600" dirty="0"/>
              <a:t>指定要開啟的攝影機；其中「</a:t>
            </a:r>
            <a:r>
              <a:rPr lang="en-US" altLang="zh-TW" sz="2600" dirty="0" err="1"/>
              <a:t>cameraId</a:t>
            </a:r>
            <a:r>
              <a:rPr lang="en-US" altLang="zh-TW" sz="2600" dirty="0"/>
              <a:t>=0</a:t>
            </a:r>
            <a:r>
              <a:rPr lang="zh-TW" altLang="zh-TW" sz="2600" dirty="0"/>
              <a:t>」表示背面攝影機，「</a:t>
            </a:r>
            <a:r>
              <a:rPr lang="en-US" altLang="zh-TW" sz="2600" dirty="0" err="1"/>
              <a:t>cameraId</a:t>
            </a:r>
            <a:r>
              <a:rPr lang="en-US" altLang="zh-TW" sz="2600" dirty="0"/>
              <a:t>=1</a:t>
            </a:r>
            <a:r>
              <a:rPr lang="zh-TW" altLang="zh-TW" sz="2600" dirty="0"/>
              <a:t>」表示正面攝影機。</a:t>
            </a:r>
            <a:endParaRPr lang="zh-TW" altLang="en-US" sz="2600" dirty="0"/>
          </a:p>
          <a:p>
            <a:pPr marL="0" indent="0" eaLnBrk="1" hangingPunct="1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0210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1126</Words>
  <Application>Microsoft Office PowerPoint</Application>
  <PresentationFormat>寬螢幕</PresentationFormat>
  <Paragraphs>129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5" baseType="lpstr">
      <vt:lpstr>Arial Unicode MS</vt:lpstr>
      <vt:lpstr>inherit</vt:lpstr>
      <vt:lpstr>SimSun</vt:lpstr>
      <vt:lpstr>新細明體</vt:lpstr>
      <vt:lpstr>標楷體</vt:lpstr>
      <vt:lpstr>Arial</vt:lpstr>
      <vt:lpstr>Calibri</vt:lpstr>
      <vt:lpstr>Calibri Light</vt:lpstr>
      <vt:lpstr>Garamond</vt:lpstr>
      <vt:lpstr>Times New Roman</vt:lpstr>
      <vt:lpstr>Verdana</vt:lpstr>
      <vt:lpstr>Office 佈景主題</vt:lpstr>
      <vt:lpstr>控制手機相機技術</vt:lpstr>
      <vt:lpstr>PowerPoint 簡報</vt:lpstr>
      <vt:lpstr>使用Camera物件的流程</vt:lpstr>
      <vt:lpstr>使用Camera物件的流程</vt:lpstr>
      <vt:lpstr>使用Camera物件的流程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SurfaceView的用法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控制手機相機技術</dc:title>
  <dc:creator>Frank</dc:creator>
  <cp:lastModifiedBy>Frank</cp:lastModifiedBy>
  <cp:revision>29</cp:revision>
  <dcterms:created xsi:type="dcterms:W3CDTF">2016-08-24T14:56:53Z</dcterms:created>
  <dcterms:modified xsi:type="dcterms:W3CDTF">2016-08-30T06:59:17Z</dcterms:modified>
</cp:coreProperties>
</file>