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7" r:id="rId4"/>
    <p:sldId id="268" r:id="rId5"/>
    <p:sldId id="257" r:id="rId6"/>
    <p:sldId id="270" r:id="rId7"/>
    <p:sldId id="260" r:id="rId8"/>
    <p:sldId id="258" r:id="rId9"/>
    <p:sldId id="275" r:id="rId10"/>
    <p:sldId id="295" r:id="rId11"/>
    <p:sldId id="286" r:id="rId12"/>
    <p:sldId id="264" r:id="rId13"/>
    <p:sldId id="266" r:id="rId14"/>
    <p:sldId id="288" r:id="rId15"/>
    <p:sldId id="262" r:id="rId16"/>
    <p:sldId id="265" r:id="rId17"/>
    <p:sldId id="267" r:id="rId18"/>
    <p:sldId id="269" r:id="rId19"/>
    <p:sldId id="276" r:id="rId20"/>
    <p:sldId id="278" r:id="rId21"/>
    <p:sldId id="279" r:id="rId22"/>
    <p:sldId id="283" r:id="rId23"/>
    <p:sldId id="292" r:id="rId24"/>
    <p:sldId id="280" r:id="rId25"/>
    <p:sldId id="274" r:id="rId26"/>
    <p:sldId id="285" r:id="rId27"/>
    <p:sldId id="284" r:id="rId28"/>
    <p:sldId id="281" r:id="rId29"/>
    <p:sldId id="293" r:id="rId30"/>
    <p:sldId id="282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1350034"/>
            <a:ext cx="8915399" cy="2262781"/>
          </a:xfrm>
        </p:spPr>
        <p:txBody>
          <a:bodyPr/>
          <a:lstStyle/>
          <a:p>
            <a:r>
              <a:rPr lang="zh-TW" altLang="en-US" dirty="0" smtClean="0"/>
              <a:t>日本銀髮族旅遊商</a:t>
            </a:r>
            <a:r>
              <a:rPr lang="zh-TW" altLang="en-US" dirty="0"/>
              <a:t>機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5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8876" y="731880"/>
            <a:ext cx="876156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銀髮族在觀光旅遊時的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障礙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改善需求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身體負擔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財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力經費</a:t>
            </a: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怕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沒人陪</a:t>
            </a: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怕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離家遠</a:t>
            </a: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吃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不方便</a:t>
            </a: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旅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遊資訊</a:t>
            </a:r>
          </a:p>
        </p:txBody>
      </p:sp>
    </p:spTree>
    <p:extLst>
      <p:ext uri="{BB962C8B-B14F-4D97-AF65-F5344CB8AC3E}">
        <p14:creationId xmlns:p14="http://schemas.microsoft.com/office/powerpoint/2010/main" val="273134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0852" y="671972"/>
            <a:ext cx="830436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台灣對於銀髮族於休閒應做的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輔助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、增加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社會</a:t>
            </a:r>
            <a:r>
              <a:rPr lang="zh-TW" altLang="en-US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資源</a:t>
            </a:r>
            <a:endParaRPr lang="en-US" altLang="zh-TW" sz="20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、廣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建硬體設備</a:t>
            </a:r>
          </a:p>
          <a:p>
            <a:endParaRPr lang="en-US" altLang="zh-TW" sz="20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、加強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休閒教育</a:t>
            </a:r>
          </a:p>
          <a:p>
            <a:endParaRPr lang="en-US" altLang="zh-TW" sz="20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、培訓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專業師資</a:t>
            </a:r>
          </a:p>
          <a:p>
            <a:endParaRPr lang="en-US" altLang="zh-TW" sz="20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、家人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的關心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14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95577" y="702923"/>
            <a:ext cx="9020355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銀髮族旅館認證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制度</a:t>
            </a:r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推動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高齡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友善旅館登錄制度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。銀髮族旅館認證制度主要是為因應老齡化社 會的到來並以友善高齡者為其目標的旅館認證制度。該制度的背景是日本快速邁入高齡化社會，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歲以上的人口已達到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2964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萬人占總人口的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23.2%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，預計到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年時總人口將達到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3456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(27.8%)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，另一方面，國內旅遊者中，高齡者所占比率約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，因此針對友善高齡者所設計的 旅館需求將增加。全國旅館生活衛生同業工會聯合會接受厚生勞動省的協助，以適合高齡者為出 發點，訂定出有利於高齡者使用的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住宿設施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，希望高齡者在旅行的過程，能享受舒適愉快的旅行 住宿設備。其基準評比項目包含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友善高齡者的設備使用及相關設施、服務、料理等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48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7593" y="879896"/>
            <a:ext cx="855740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4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銀髮族旅館認證</a:t>
            </a:r>
            <a:r>
              <a:rPr lang="zh-TW" altLang="en-US" sz="40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制度</a:t>
            </a:r>
            <a:endParaRPr lang="en-US" altLang="zh-TW" sz="40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日本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對於高齡者休閒旅遊的重視，主要針對國內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短期旅遊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提供高齡旅遊友善的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做法。高齡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友善旅館登錄制度的原則，包括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針對高齡者的行動不便、身 體健康以及身障進行設施的改善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，旅館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需要設立醫療專區，以及無障礙空間，以使高齡者能安心 居住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針對高齡者健康進行料理菜單的設計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服務要使高齡者身心愉悅並且針對高齡者個別 需求提供協助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2262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6822" y="810885"/>
            <a:ext cx="85574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4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銀髮族旅館認證</a:t>
            </a:r>
            <a:r>
              <a:rPr lang="zh-TW" altLang="en-US" sz="40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制度</a:t>
            </a:r>
            <a:endParaRPr lang="en-US" altLang="zh-TW" sz="40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關於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高齡友善旅館評鑑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，包括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公共廁所內需要配有緊急聯絡設備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 供專為高齡者設計的料理菜單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有專為高齡者所設置的書房以及客房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對於服務員需提供有 關老人特別應對之教育訓練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在旅館適當的區域中提供醫療專區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6)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旅館業者需要提供無障礙 化設施。</a:t>
            </a:r>
          </a:p>
        </p:txBody>
      </p:sp>
    </p:spTree>
    <p:extLst>
      <p:ext uri="{BB962C8B-B14F-4D97-AF65-F5344CB8AC3E}">
        <p14:creationId xmlns:p14="http://schemas.microsoft.com/office/powerpoint/2010/main" val="218119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7773" y="551938"/>
            <a:ext cx="1027118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40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看護旅遊服務</a:t>
            </a:r>
            <a:endParaRPr lang="en-US" altLang="zh-TW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日本旅遊幫手協會推出高齡者外出看護旅遊的服務，尤其針對高齡 身障者、高齡行動不便者與家人愉快旅遊的看護旅遊服務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協助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高齡行動不便者使用輪椅 觀光與提供旅遊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協助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協助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身障旅遊的社團法人推動協助高齡行動不便者使用輪椅觀光，並實施 看護旅遊計畫。透過看護旅遊的協助解決行動不便者旅遊碰到的問題，安排看護陪同及協助，由 看護負責照料接待生活起居（琉球新報，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推動高齡旅遊者入浴服務的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協助</a:t>
            </a:r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東京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都 政府推動高齡者入浴服務的協助，由八家旅館配有「二級家務助理員」協助行動不便的高齡者泡 澡，服務項目，包含幫助高齡者於旅館的大浴場活動，以及協助清洗高齡者的身體。助理費用一 人約為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8,000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日圓，兩人約為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12,000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日圓（日本經濟新聞，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30673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9698" y="663129"/>
            <a:ext cx="808007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東京都的「二級家務 助理員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提供高齡者在國內或國外旅遊的服務，即使是高齡者一人到旅館居住，亦不成問題。 前述措施實施之後，近年申請家庭看護與高齡者同行旅遊，以及派遣協助者至旅館為高齡者服務 的人數持續增加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推動高齡友善旅遊助理員的檢定考試與其他相關措施</a:t>
            </a:r>
            <a:endParaRPr lang="en-US" altLang="ja-JP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ja-JP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看護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旅遊公司「</a:t>
            </a:r>
            <a:r>
              <a:rPr lang="en-US" altLang="ja-JP" dirty="0">
                <a:latin typeface="標楷體" panose="03000509000000000000" pitchFamily="65" charset="-120"/>
                <a:ea typeface="標楷體" panose="03000509000000000000" pitchFamily="65" charset="-120"/>
              </a:rPr>
              <a:t>SPI 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あえる倶楽部」推動高齡友善旅遊助理員的檢定考試，通過者可取得看護服務員的資格（讀賣新 聞，</a:t>
            </a:r>
            <a:r>
              <a:rPr lang="en-US" altLang="ja-JP" dirty="0">
                <a:latin typeface="標楷體" panose="03000509000000000000" pitchFamily="65" charset="-120"/>
                <a:ea typeface="標楷體" panose="03000509000000000000" pitchFamily="65" charset="-120"/>
              </a:rPr>
              <a:t>2010</a:t>
            </a:r>
            <a:r>
              <a:rPr lang="ja-JP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）。最後是落實無壓力及無障礙的旅遊觀光。在高齡者及身障者的立場，理解他們在旅遊 觀光的真正需要，針對其需要提供適當的</a:t>
            </a:r>
            <a:r>
              <a:rPr lang="ja-JP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服務</a:t>
            </a:r>
            <a:endParaRPr lang="en-US" altLang="ja-JP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ja-JP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ja-JP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無障礙設施環境」的旅遊外，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還要讓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高齡者及身障者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沒有壓迫感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，亦是重要的因素（宮古每日新聞，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2013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8494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5064" y="802258"/>
            <a:ext cx="902323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7~11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頁簡單歸納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第一，建議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政府除了讓高齡者在國內各縣市休閒旅遊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沒有障礙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，同時廣為宣傳讓高齡者本身與其家 人瞭解友善高齡的措施，參考日本推動高齡友善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旅館的登錄制度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，建議針對高齡身障者可 推動旅遊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看護制度或是伴遊方式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，讓高齡身障者與其家人能一同旅遊，有利於其老化過程的適應。 政府亦規劃適當補助高齡者旅遊看護費用，以及管制旅遊看護人員的資格與證照制度，甚至對於 收費方式能有一套規範與管理方式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，由於台灣高齡者出國多偏好參加團體套裝旅遊，比較 不似歐美國家高齡者以背包客或是自由行方式旅遊，建議旅遊機構能針對高齡者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規劃友善旅遊</a:t>
            </a:r>
            <a:r>
              <a:rPr lang="zh-TW" altLang="en-US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方案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，航空公司則針對高齡者搭乘飛機提供友善照顧服務。</a:t>
            </a:r>
          </a:p>
        </p:txBody>
      </p:sp>
    </p:spTree>
    <p:extLst>
      <p:ext uri="{BB962C8B-B14F-4D97-AF65-F5344CB8AC3E}">
        <p14:creationId xmlns:p14="http://schemas.microsoft.com/office/powerpoint/2010/main" val="235430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7169" y="681813"/>
            <a:ext cx="915837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市場觀察／旅遊觀光無障礙　同步帶動高齡化觀光新商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  <a:endParaRPr lang="en-US" altLang="zh-TW" sz="32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相關的行程規劃，從出發前到出發後，都與一般團體安排大不相同，需要專業的安排，例如行前有關</a:t>
            </a:r>
            <a:r>
              <a:rPr lang="zh-TW" altLang="en-US" sz="20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個人身體狀況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，如慢性病用藥的提醒、座位必須空間較大、旅遊的路程避免太高太遠、點到點的距離不要太遠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此外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，還包括養生餐、泡湯等養生行程，乃至景點、飯店無障礙設施、隨行醫護人員的合作，與</a:t>
            </a:r>
            <a:r>
              <a:rPr lang="zh-TW" altLang="en-US" sz="20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結束後的意見回饋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，每個環節都要更細心的設計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像</a:t>
            </a:r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老騎士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不一定適合每位銀髮族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/>
              <a:t>http</a:t>
            </a:r>
            <a:r>
              <a:rPr lang="zh-TW" altLang="en-US" dirty="0"/>
              <a:t>://news.xinmedia.com/news_article.aspx?newsid=7527&amp;type=3</a:t>
            </a:r>
          </a:p>
        </p:txBody>
      </p:sp>
    </p:spTree>
    <p:extLst>
      <p:ext uri="{BB962C8B-B14F-4D97-AF65-F5344CB8AC3E}">
        <p14:creationId xmlns:p14="http://schemas.microsoft.com/office/powerpoint/2010/main" val="390684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9312" y="647306"/>
            <a:ext cx="91238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銀髮族市場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潛力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 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黃金時代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基金會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「銀髮族」的產品，主要以保健復康產品為主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，此外，市場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上售賣的長者產品大都顏色單調、設計沉悶又欠缺時尚感。新一代「銀髮族」經濟能力不俗，如果業界可以從最基本的衣、食、住、行開始着手，推出合適產品和服務，相信長者會十分樂意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消費。坊間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已經開始出現一些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專門為長者服務的平台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，提供相關資訊。例如由長者安居服務協會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出版的刊物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長訊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，內容就是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長者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的服務和產品，讓長者在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購物有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更多選擇。另外，「銀髮族」的求知欲同樣不容忽視，隨着互聯網的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發達，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長者安居服務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協會很造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專為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長者而設立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網上平台「老有網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」，鼓勵長者善用科技資源接收資訊。協會目前除了提供平安鐘服務，數年前還開始推出「平安手機」服務，配合長者使用流動電話的需要。協會亦正積極籌備推出與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智能手機相關的服務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，例如與電訊公司合作的「智平安」應用程式服務，讓在家的長者可即時查詢資訊或要求支援。</a:t>
            </a:r>
          </a:p>
          <a:p>
            <a:endParaRPr lang="en-US" altLang="zh-TW" sz="2000" dirty="0" smtClean="0">
              <a:sym typeface="Wingdings" panose="05000000000000000000" pitchFamily="2" charset="2"/>
            </a:endParaRPr>
          </a:p>
          <a:p>
            <a:endParaRPr lang="zh-TW" altLang="en-US" sz="2000" dirty="0"/>
          </a:p>
          <a:p>
            <a:r>
              <a:rPr lang="zh-TW" altLang="en-US" sz="2000" dirty="0" smtClean="0"/>
              <a:t>http</a:t>
            </a:r>
            <a:r>
              <a:rPr lang="zh-TW" altLang="en-US" sz="2000" dirty="0"/>
              <a:t>://goldenage.foundation/%E9%8A%80%E9%AB%AE%E6%97%8F%E5%B8%82%E5%A0%B4/</a:t>
            </a:r>
          </a:p>
        </p:txBody>
      </p:sp>
    </p:spTree>
    <p:extLst>
      <p:ext uri="{BB962C8B-B14F-4D97-AF65-F5344CB8AC3E}">
        <p14:creationId xmlns:p14="http://schemas.microsoft.com/office/powerpoint/2010/main" val="234318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68105" y="70504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4000" dirty="0" smtClean="0">
                <a:solidFill>
                  <a:srgbClr val="69646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銀髮</a:t>
            </a:r>
            <a:r>
              <a:rPr lang="zh-TW" altLang="en-US" sz="4000" dirty="0">
                <a:solidFill>
                  <a:srgbClr val="69646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族</a:t>
            </a:r>
            <a:r>
              <a:rPr lang="zh-TW" altLang="en-US" sz="4000" dirty="0" smtClean="0">
                <a:solidFill>
                  <a:srgbClr val="69646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八大</a:t>
            </a:r>
            <a:r>
              <a:rPr lang="zh-TW" altLang="en-US" sz="4000" dirty="0">
                <a:solidFill>
                  <a:srgbClr val="69646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商機</a:t>
            </a:r>
          </a:p>
          <a:p>
            <a:r>
              <a:rPr lang="zh-TW" altLang="en-US" sz="2400" dirty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 </a:t>
            </a:r>
            <a:r>
              <a:rPr lang="en-US" altLang="zh-TW" sz="2400" dirty="0" smtClean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醫療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保健</a:t>
            </a:r>
          </a:p>
          <a:p>
            <a:r>
              <a:rPr lang="zh-TW" altLang="en-US" sz="2400" dirty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 </a:t>
            </a:r>
            <a:r>
              <a:rPr lang="en-US" altLang="zh-TW" sz="2400" dirty="0" smtClean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金融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理財</a:t>
            </a:r>
          </a:p>
          <a:p>
            <a:r>
              <a:rPr lang="zh-TW" altLang="en-US" sz="2400" dirty="0" smtClean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 </a:t>
            </a:r>
            <a:r>
              <a:rPr lang="en-US" altLang="zh-TW" sz="2400" dirty="0" smtClean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養生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住宅</a:t>
            </a:r>
          </a:p>
          <a:p>
            <a:r>
              <a:rPr lang="zh-TW" altLang="en-US" sz="2400" dirty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 </a:t>
            </a:r>
            <a:r>
              <a:rPr lang="en-US" altLang="zh-TW" sz="2400" dirty="0" smtClean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學習才藝 </a:t>
            </a:r>
            <a:endParaRPr lang="en-US" altLang="zh-TW" sz="2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 </a:t>
            </a:r>
            <a:r>
              <a:rPr lang="en-US" altLang="zh-TW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銀髮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族</a:t>
            </a:r>
            <a:r>
              <a:rPr lang="zh-TW" altLang="en-US" sz="2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旅遊</a:t>
            </a:r>
            <a:endParaRPr lang="en-US" altLang="zh-TW" sz="24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 </a:t>
            </a:r>
            <a:r>
              <a:rPr lang="en-US" altLang="zh-TW" sz="2400" dirty="0" smtClean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sz="2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科技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智慧上網購物</a:t>
            </a:r>
          </a:p>
          <a:p>
            <a:r>
              <a:rPr lang="zh-TW" altLang="en-US" sz="2400" dirty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 </a:t>
            </a:r>
            <a:r>
              <a:rPr lang="en-US" altLang="zh-TW" sz="2400" dirty="0" smtClean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生活消費</a:t>
            </a:r>
            <a:endParaRPr lang="zh-TW" altLang="en-US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 </a:t>
            </a:r>
            <a:r>
              <a:rPr lang="en-US" altLang="zh-TW" sz="2400" dirty="0" smtClean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懷舊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商品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059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95576" y="880220"/>
            <a:ext cx="905486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銀髮族休閒旅遊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r>
              <a: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常見銀髮族旅遊動機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健康享樂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、心靈饗宴、學習新知、妥展人際、逃避瑣事、肯定自我</a:t>
            </a:r>
            <a:r>
              <a:rPr lang="en-US" altLang="zh-TW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嬰兒潮之後的銀髮族可支配金錢較多，且教育程度也較高，參與自助或半自助旅遊意願較高，因此銀髮族的旅遊動機也是重要考量之一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/>
              <a:t>http</a:t>
            </a:r>
            <a:r>
              <a:rPr lang="zh-TW" altLang="en-US" dirty="0"/>
              <a:t>://libwri.nhu.edu.tw:8081/Ejournal/AO01090207.pdf</a:t>
            </a:r>
          </a:p>
        </p:txBody>
      </p:sp>
    </p:spTree>
    <p:extLst>
      <p:ext uri="{BB962C8B-B14F-4D97-AF65-F5344CB8AC3E}">
        <p14:creationId xmlns:p14="http://schemas.microsoft.com/office/powerpoint/2010/main" val="61438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1108" y="684415"/>
            <a:ext cx="906636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銀髮族旅遊產品分析 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綜觀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銀髮族休閒與旅遊行為分析，得知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銀髮族旅遊市場結構的轉變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供給與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需求隨時代變遷的影響下，銀髮族旅遊產品也出現了重大的變化（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van den Berg,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Arentze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&amp; Timmermans, 2010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銀髮族旅遊相關研究與市場供給現況與 發展趨勢，歸納出銀髮族主要之旅遊商品包含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農業旅遊、長宿旅遊、保健旅遊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 以及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遊輪旅遊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，以下將針對各項旅遊商品進行分析與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討論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714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2664" y="758540"/>
            <a:ext cx="97967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、農業旅遊（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Agriculture tourism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農業旅遊是利用傳統農業的自然景觀、生產環境及生活文化，讓民眾能至該 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環境旅遊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，並從事多樣化的休閒活動，以調和農業與環境之關係，進而確保農業 資源的永續利用，使一級產業的農業能與三級產業的服務業結合，以提高農民所 得、開創農村新面貌。休閒農場經營與一般旅遊不同之處在於，它並不是提供最 頂級舒適的吃、住、玩、樂，而是一種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提供生命力的感動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，提供一種人跟人之間 的最原始的關係的重建，所以，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並不一定要講求硬體設備的最佳狀態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。德國早在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1995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年中期起，全面推動農場轉型經營鄉村老人服務業，特別是老年渡假農家 與農產品直銷服務，提供老人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養生、居住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休閒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的另類選擇，以因應高齡社會的 銀髮族市場需求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532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62664" y="758540"/>
            <a:ext cx="97967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、農業旅遊（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Agriculture tourism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相對於都市的鄉村生活型態，不同於養老院床位的準居家 型老人安養方式（王俊豪，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2009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）。反觀台灣推廣市民農園的現況，可以發現在 休閒時間種植農作物或從事相關活動，在銀髮族已有顯著的成效。因此，具備休 閒農業性質的旅遊型態，對於銀髮族而言，可以充分的在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「懷舊」、「自然」、「緩慢」、「健康」、「體驗」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中，滿足人類基本情感價值的幾個理念，抓住喜好自然健 康生活的銀髮族族群。農業旅遊之於老年人口，不再僅侷限於專業醫療院所的外圍安養中心，甚至可進一步將鄉村地區擴充為銀髮族專屬養生渡假區。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3347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85359" y="778176"/>
            <a:ext cx="96845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二、長宿旅遊（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Long stay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隨著高齡化社會的來臨，各國政府對於高齡人口政策的重點，已經由早期經 濟的支持與醫療保障等國內社會福利之建立，逐漸擴大到現今的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海外長住旅遊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(Long Stay)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，讓老年人能自我選擇、肯定自我，使高齡者有能力規劃其晚年生涯， 進而提升老年生活品質，故老人社區長住已在世界各國形成一股國際風潮，其中 並以亞洲國家為老人長住旅遊之首選地點。國際間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Long Stay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潮流之形成實有其 歷史過程及社會需求之背景因素，再加上我國積極發展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Long Stay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之國家政策以 及本校在養生健康及休閒遊憩之研究結果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。相關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研究顯示海外旅遊為老人族群最喜歡的休閒方式，而且有很多國內外 老人的相關研究已證實遊憩休閒活動對老人的生理、心理乃至於社會人際層面都 有著正面的助益（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Dann, 2000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）。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 </a:t>
            </a:r>
          </a:p>
        </p:txBody>
      </p:sp>
    </p:spTree>
    <p:extLst>
      <p:ext uri="{BB962C8B-B14F-4D97-AF65-F5344CB8AC3E}">
        <p14:creationId xmlns:p14="http://schemas.microsoft.com/office/powerpoint/2010/main" val="3924343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70624" y="506866"/>
            <a:ext cx="8189701" cy="542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 smtClean="0">
              <a:ln>
                <a:noFill/>
              </a:ln>
              <a:solidFill>
                <a:srgbClr val="545454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/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長期居住與休聞( Long Stay ) 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/>
            <a:endParaRPr lang="en-US" altLang="zh-TW" sz="3600" dirty="0" smtClean="0">
              <a:solidFill>
                <a:srgbClr val="545454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/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最新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崛起的旅遊概念，其源於1992年聯合國在巴西召開地球高峰會，發表「里約宣言」，呼籲平衡全球環境與發展，鑑於傳統觀光短暫停留，其消費交通工具的使用方式，將會耗費能源，加速破壞環境。因此，建議於國外以較長時間停留， 能從事一至三個月的渡假休閒活動，融入當地生活環境，這是對地球較友善的旅遊方式之一。 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defTabSz="914400"/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依據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日本Long Stay財團對長期居住與休聞之定義如下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defTabSz="914400"/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、長時間之海外停留 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defTabSz="914400"/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、在國外保有或租賃居住設施 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defTabSz="914400"/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3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、 以休閒為的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defTabSz="914400"/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4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、目標為「生活」重於「旅遊」。 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defTabSz="914400"/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5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、生活資金源於日本。此一概念與日本國二戰後經濟起飛以來所提倡的「異地養老 」、「候鳥式休閒生活」、「在地體驗觀光」等概念有曲同工之效。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defTabSz="914400"/>
            <a:endParaRPr lang="zh-TW" altLang="zh-TW" sz="1400" dirty="0"/>
          </a:p>
          <a:p>
            <a:pPr lvl="0" defTabSz="914400"/>
            <a:r>
              <a:rPr lang="zh-TW" altLang="zh-TW" sz="1050" dirty="0">
                <a:solidFill>
                  <a:srgbClr val="545454"/>
                </a:solidFill>
                <a:cs typeface="Arial" panose="020B0604020202020204" pitchFamily="34" charset="0"/>
              </a:rPr>
              <a:t> </a:t>
            </a:r>
            <a:endParaRPr lang="zh-TW" altLang="zh-TW" sz="900" dirty="0"/>
          </a:p>
        </p:txBody>
      </p:sp>
    </p:spTree>
    <p:extLst>
      <p:ext uri="{BB962C8B-B14F-4D97-AF65-F5344CB8AC3E}">
        <p14:creationId xmlns:p14="http://schemas.microsoft.com/office/powerpoint/2010/main" val="3794575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3819" y="453711"/>
            <a:ext cx="9218762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/>
            <a:endParaRPr lang="en-US" altLang="zh-TW" dirty="0" smtClean="0">
              <a:solidFill>
                <a:srgbClr val="545454"/>
              </a:solidFill>
              <a:latin typeface="微軟正黑體" panose="020B0604030504040204" pitchFamily="34" charset="-120"/>
              <a:cs typeface="Arial" panose="020B0604020202020204" pitchFamily="34" charset="0"/>
            </a:endParaRPr>
          </a:p>
          <a:p>
            <a:pPr lvl="0" defTabSz="914400"/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長期居住與休聞( Long Stay ) 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/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台灣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最符合日本銀髮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族原因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是</a:t>
            </a:r>
            <a:r>
              <a:rPr lang="zh-TW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/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/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臨近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日本，台湾具有景觀多元，人文色彩豐當，四季皆温暖，而且台灣人日本普遍親善，語言障礙相對較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少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文化相近較能接受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；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更有日本式的飲食生活食材、醫療支援設備齊全、金融銀行ATM普及，在在說明台灣發展長宿休閒的潛力無窮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。此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產業的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發展效益除了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提高國內的經濟收入、增強農村競爭力、活化在地文化之外，另可形成國際交流的平台，藉以提高國人的國際觀及國際能見度，甚至可將現成的「兩岸問題」變成「國際議題」。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775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68106" y="594941"/>
            <a:ext cx="845963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200" dirty="0">
              <a:solidFill>
                <a:srgbClr val="545454"/>
              </a:solidFill>
              <a:latin typeface="微軟正黑體" panose="020B0604030504040204" pitchFamily="34" charset="-120"/>
              <a:cs typeface="Arial" panose="020B0604020202020204" pitchFamily="34" charset="0"/>
            </a:endParaRPr>
          </a:p>
          <a:p>
            <a:pPr lvl="0" defTabSz="914400"/>
            <a:r>
              <a:rPr lang="zh-TW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 </a:t>
            </a:r>
            <a:r>
              <a:rPr lang="zh-TW" altLang="zh-TW" sz="40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長期居住與休聞( Long Stay </a:t>
            </a:r>
            <a:r>
              <a:rPr lang="zh-TW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/>
            <a:endParaRPr lang="zh-TW" altLang="zh-TW" sz="1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20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 </a:t>
            </a:r>
            <a:endParaRPr lang="zh-TW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既然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確定台灣可成為日本Long Stay 天堂，其具體作法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 首先，是日本銀髮族所要求的支援設施要齊備， 諸如生活清潔的週遭環境、購物中心、醫院診所、日幣外幣存取銀行、安全保障措施、交通便捷等之配套； 其次，政府應大力投入，除北中南高四地區有規劃外，地方政府也應積極規劃，配合中央政府之文化部、內政部、農委會、觀光局、林務局等單位； 第三，發展各地方特色文化，諸如：地方小吃，美術圖書，博物館， 歴史古蹟文物， 歌仔戲，布袋戲，民俗慶典，候烏遷徙，海邊奇景，國家風景區，有機生態農場，及地方導覽人員培訓等等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 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最後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，全體國人對Long Stay的認知，意識並重視與支持，才是最重要的無形基礎建設。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8730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14755" y="378501"/>
            <a:ext cx="9144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三、保健旅遊（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Health tourism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隨著人口老化，提供銀髮族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居住、休閒及醫療照護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養生村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需求性亦逐漸增 高。休閒旅遊產業與醫療保健產業之結合具備多種型態，端視所服務之客群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，依不同需求，結合不同深度與廣度之醫療行為及旅遊活動，安排各類行程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。業者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預估時下提供的住宿、休閒、醫療照護等多元化服務養生村的住房需求，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將大幅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成長，這顯示未來老人人口政策之重要性益形增加。老年人不管是在生理 上、認知上及社會結構關係上，都有很大的差異性，不同的年齡層其發展階段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都有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其特性，對於老人休閒養生活動必須要詳細的設計與規劃，才能充分達到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休閒養生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活動的價值，在此高齡化社會趨勢下，老人的休閒養生之相關研究也因而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日趨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重要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573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14755" y="378501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三、保健旅遊（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Health tourism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護理健康照護專業人員則可提供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養生健康促進的協助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，進而提升長住 老人自我照顧的層次，此已成為老人照護的一項新課題。養生健康與休閒遊憩兩 者的關係在人的晚年愈顯複雜，近年來，慢性病快速增加，將近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老人患有一 項慢性疾病，而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以上的老人有兩種慢性疾病。健康問題會影響其休閒參與， 同時休閒參與亦會影響健康。影響老人的健康情形包括與生活事件有關的壓力， 例如知覺功能產生退化與障礙、喪偶、社會孤立、社會不平等（社經地位、性別）。 同時，因為這多面向的影響因素，致更需致力於老人的休閒與健康關聯的探究與 發展（國立台北護理學院，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）。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12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25305" y="877836"/>
            <a:ext cx="851139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橘色商</a:t>
            </a:r>
            <a:r>
              <a:rPr lang="zh-TW" altLang="en-US" sz="4000" dirty="0" smtClean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  <a:endParaRPr lang="en-US" altLang="zh-TW" sz="4000" dirty="0" smtClean="0">
              <a:solidFill>
                <a:srgbClr val="44444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>
              <a:solidFill>
                <a:srgbClr val="44444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指的是以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歲以上的人士所帶來的消費產值，最早由成大生物醫學工程學系教授鄭國順提出「老人科技就是橘色科技」概念。且現在熟齡族群，有不少人仍是健康的，因此以春夏秋冬來比喻人生，熟齡族群正如秋天燦爛的楓葉一般，亦如黃昏般的橘色亮彩，有成熟、溫暖之感，再加上這群人有財富、肯消費、敢嘗新、對自己更好，所以將熟齡市場統稱為「橘色經濟」。</a:t>
            </a:r>
            <a:endParaRPr lang="en-US" altLang="zh-TW" dirty="0">
              <a:solidFill>
                <a:srgbClr val="44444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44444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44444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銀髮族隨著子女的獨立，</a:t>
            </a:r>
            <a:r>
              <a:rPr lang="zh-TW" altLang="en-US" dirty="0" smtClean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退休金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多半有著落，可支配的金錢與時間逐漸增加，過去累積的財富轉為可觀的消費力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王國欽等人， 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2002)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。然而，高齡者在參與休閒活動或旅遊時，可能遭遇各種阻礙的因素，導致個人不願或不能 參與活動，或造成無法獲得愉悅及放鬆的休閒體驗。</a:t>
            </a:r>
            <a:endParaRPr lang="en-US" altLang="zh-TW" dirty="0">
              <a:solidFill>
                <a:srgbClr val="44444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44444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很多銀髮族錢不是問題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但並非自己管理</a:t>
            </a:r>
          </a:p>
        </p:txBody>
      </p:sp>
    </p:spTree>
    <p:extLst>
      <p:ext uri="{BB962C8B-B14F-4D97-AF65-F5344CB8AC3E}">
        <p14:creationId xmlns:p14="http://schemas.microsoft.com/office/powerpoint/2010/main" val="3411063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8105" y="742241"/>
            <a:ext cx="877018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四、遊輪旅遊（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Cruise tourism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突破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陸地交通的限制，隨著遊輪停靠不同的港口，旅客可體驗不同的風俗民 情，而傳統旅遊不易到達的北極、南極等地，透過遊輪產品的包裝，無須長途飛 行、也不必多次轉機，就能輕鬆抵達，這就是遊輪誘人的眾多原因之一。對銀髮 族而言，遊輪旅遊的優勢在於行程中不用再換旅館，不必每天整理行李；在寬敞 的遊輪空間與豪華舒適的娛樂設備中，以及在娛樂和睡眠中航行，每早醒來又是 另一處新的天地和景點等諸多特色與優勢，一舉改變過往的旅遊習慣，省去一般 旅遊煩雜與疲累的旅遊模式，因此深受銀髮族群的喜好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3615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68105" y="742241"/>
            <a:ext cx="877018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四、遊輪旅遊（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Cruise tourism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4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一般而言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，遊輪旅遊產 品價格會比一般旅遊產品價格略有偏高，主要乃因遊輪旅遊始終堅持全部套裝內 含的緣故。舉凡來回接駁機票、全程往返接送、海陸住宿、全日供餐、船上活動、 娛樂節目，甚或連港口稅捐、服務小費等，均全數包含於套裝費用之內。因此其 價格比一般旅遊產品略有偏高（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Ward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）；再加上，以環遊世界為主的遊輪 旅遊航程，其旅行時間較一般團體旅遊時間明顯較長，對退休銀髮族充裕的時 間，更成為遊輪旅遊業者期待吸引的消費族群，此消費特性與本文前述之促成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銀髮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旅進行旅遊行為之分析結果不謀而合</a:t>
            </a:r>
          </a:p>
        </p:txBody>
      </p:sp>
    </p:spTree>
    <p:extLst>
      <p:ext uri="{BB962C8B-B14F-4D97-AF65-F5344CB8AC3E}">
        <p14:creationId xmlns:p14="http://schemas.microsoft.com/office/powerpoint/2010/main" val="35308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5962" y="736475"/>
            <a:ext cx="974497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現況</a:t>
            </a:r>
            <a:r>
              <a:rPr lang="en-US" altLang="zh-TW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調查</a:t>
            </a:r>
            <a:r>
              <a:rPr lang="zh-TW" altLang="en-US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sz="4000" b="1" dirty="0" smtClean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endParaRPr lang="en-US" altLang="zh-TW" sz="4000" dirty="0" smtClean="0">
              <a:solidFill>
                <a:srgbClr val="D4481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美國，豪華郵輪旅遊幾乎都是熟年與銀髮族參加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，在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日本，七年內熟齡旅遊人口成長兩倍之多，日本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旅遊業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龍頭</a:t>
            </a:r>
            <a:r>
              <a:rPr lang="en-US" altLang="zh-TW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JTB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公司早就針對中高齡消費者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安心、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舒適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、趣味為主的海外旅遊，國內少數業者也逐漸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發現這個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市場，開始介入耕耘。</a:t>
            </a:r>
          </a:p>
          <a:p>
            <a:endParaRPr lang="en-US" altLang="zh-TW" dirty="0" smtClean="0">
              <a:solidFill>
                <a:srgbClr val="D4481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D448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由於有錢、有閒，銀髮團的旅遊安排多屬高價團，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他們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住好、吃好，玩起來比年輕人還瘋，享受生命不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輸年輕人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。尤其是許多即將退休或已退休的熟年人士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，多數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維持固定每年一到兩次旅行，旅遊團費通常比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一般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團費貴一倍以上。</a:t>
            </a:r>
          </a:p>
          <a:p>
            <a:endParaRPr lang="en-US" altLang="zh-TW" dirty="0" smtClean="0">
              <a:solidFill>
                <a:srgbClr val="D4481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東方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線上調查發現，七二％的熟年族為了享受生活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，寧願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多花一點錢；七○％熟年族假日會選擇到山中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或海邊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度假，其實不論是國內外旅遊休閒，熟年以上</a:t>
            </a:r>
            <a:r>
              <a:rPr lang="zh-TW" altLang="en-US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消費</a:t>
            </a:r>
            <a:r>
              <a:rPr lang="zh-TW" altLang="en-US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市場絕對值得開發。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825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1591" y="602267"/>
            <a:ext cx="10378137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現況</a:t>
            </a:r>
            <a:r>
              <a:rPr lang="en-US" altLang="zh-TW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考慮老人的體力與身體</a:t>
            </a:r>
            <a:r>
              <a:rPr lang="zh-TW" altLang="en-US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狀況</a:t>
            </a:r>
            <a:endParaRPr lang="en-US" altLang="zh-TW" sz="4000" b="1" dirty="0" smtClean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b="1" dirty="0" smtClean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r>
              <a:rPr lang="zh-TW" altLang="en-US" dirty="0" smtClean="0">
                <a:solidFill>
                  <a:srgbClr val="555555"/>
                </a:solidFill>
                <a:latin typeface="Arial" panose="020B0604020202020204" pitchFamily="34" charset="0"/>
              </a:rPr>
              <a:t> </a:t>
            </a:r>
            <a:r>
              <a:rPr lang="zh-TW" altLang="en-US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很多景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點的關鍵景觀前都佈滿階梯，你爬不</a:t>
            </a:r>
            <a:r>
              <a:rPr lang="zh-TW" altLang="en-US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上去</a:t>
            </a:r>
            <a:endParaRPr lang="en-US" altLang="zh-TW" dirty="0" smtClean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不得不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坐輪椅</a:t>
            </a:r>
            <a:r>
              <a:rPr lang="zh-TW" altLang="en-US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時更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慘，因為台灣幾乎每個飯店或民宿裡的廁所門都太小，輪椅推不進去。想搭飛機、火車或公車也</a:t>
            </a:r>
            <a:r>
              <a:rPr lang="zh-TW" altLang="en-US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都成問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zh-TW" altLang="en-US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高鐵沒什麼障礙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了，事實上出了高鐵站，你根本找不到無障礙的接駁車，只能留在高鐵站裡玩。我們以為觀光局力推的觀光巴士很方便 了，事實上沒有一台輪椅上得去。我們以為主管無障礙環境的營建署應該最貼心，事實上營建署所屬的國家公園，大多只有管理處那棟建築無障礙，其他景點障礙重重</a:t>
            </a:r>
            <a:r>
              <a:rPr lang="zh-TW" altLang="en-US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只要無障礙做得好就能吸引老人與身障者，而且賺到的門票、住宿與餐飲不只是</a:t>
            </a:r>
            <a:r>
              <a:rPr lang="en-US" altLang="zh-TW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人份，而是</a:t>
            </a:r>
            <a:r>
              <a:rPr lang="en-US" altLang="zh-TW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人份。除了</a:t>
            </a:r>
            <a:r>
              <a:rPr lang="en-US" altLang="zh-TW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Long Stay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，包含養生伴手禮、郵輪旅行、藝文表演等等都是。但說到底，最重要還是無障礙環境的增進。例如電動輔具的租借、無障礙計程車、無障礙遊覽車</a:t>
            </a:r>
            <a:r>
              <a:rPr lang="en-US" altLang="zh-TW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....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，這些都是商機。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7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2062" y="684717"/>
            <a:ext cx="94948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日本</a:t>
            </a:r>
            <a:r>
              <a:rPr lang="en-US" altLang="zh-TW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4000" b="1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老人觀光</a:t>
            </a:r>
            <a:r>
              <a:rPr lang="zh-TW" altLang="en-US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實例</a:t>
            </a:r>
            <a:endParaRPr lang="en-US" altLang="zh-TW" sz="4000" b="1" dirty="0" smtClean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endParaRPr lang="en-US" altLang="zh-TW" sz="4000" dirty="0" smtClean="0">
              <a:solidFill>
                <a:srgbClr val="44444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solidFill>
                <a:srgbClr val="44444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東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日本旅客鐵路公司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JR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目前便推出「大人的休日俱樂部」廣告，找來影壇永遠的玉女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——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吉永小百合代言；招募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歲以上人士，打出二人成行，新幹線三日遊每人只要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萬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2000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日圓的行程。吉永小百合優雅地坐在車廂內的偌大廣告，目前在東京各地鐵站都看得到。</a:t>
            </a:r>
          </a:p>
          <a:p>
            <a:r>
              <a:rPr lang="zh-TW" altLang="en-US" dirty="0" smtClean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不僅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國內旅遊，日本高齡者的海外旅行風氣更盛。尤其，去年是日本旅遊界的「郵輪年」，各大旅行社主推搭郵輪環遊世界的行程，往往一天內就被預約一空。</a:t>
            </a:r>
          </a:p>
          <a:p>
            <a:r>
              <a:rPr lang="zh-TW" altLang="en-US" dirty="0" smtClean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日本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最大旅行社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——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日本交通公社</a:t>
            </a:r>
            <a:r>
              <a:rPr lang="en-US" altLang="zh-TW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JTB</a:t>
            </a:r>
            <a:r>
              <a:rPr lang="zh-TW" altLang="en-US" dirty="0">
                <a:solidFill>
                  <a:srgbClr val="44444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也大力推出眾多高齡者海外豪華旅遊行程，甚至在銀座的旗艦店提供貴賓相談室服務，依高齡者的願望，提供量身訂做的行程。</a:t>
            </a:r>
            <a:endParaRPr lang="zh-TW" altLang="en-US" b="0" i="0" dirty="0">
              <a:solidFill>
                <a:srgbClr val="444444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09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2318" y="661698"/>
            <a:ext cx="847976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台灣</a:t>
            </a:r>
            <a:r>
              <a:rPr lang="en-US" altLang="zh-TW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z="4000" b="1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老人觀光實例</a:t>
            </a:r>
            <a:endParaRPr lang="en-US" altLang="zh-TW" sz="4000" b="1" dirty="0" smtClean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55555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幾年前，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台鐵為了因應高鐵的衝擊，推出郵輪式列車，選定幾個可以停留賞景的車站，讓旅客下車，或在車上欣賞車站周邊景致，再繼續開往下一站。因為便利、平價，擄獲銀髮族的心，佔了</a:t>
            </a:r>
            <a:r>
              <a:rPr lang="en-US" altLang="zh-TW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成旅客的比例，且不少阿公阿嬤「揪團」參加。台鐵創新行銷小組沈憶芬笑說，她曾遇過快</a:t>
            </a:r>
            <a:r>
              <a:rPr lang="en-US" altLang="zh-TW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歲的老先生，參加鹿野熱氣球嘉年華之旅、還玩滑草；也有</a:t>
            </a:r>
            <a:r>
              <a:rPr lang="en-US" altLang="zh-TW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82</a:t>
            </a:r>
            <a:r>
              <a:rPr lang="zh-TW" altLang="en-US" dirty="0">
                <a:solidFill>
                  <a:srgbClr val="5555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歲的阿公參加瑞穗的泛舟之旅。這些長者的充沛活力，讓工作人員跌破眼鏡。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87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9312" y="716318"/>
            <a:ext cx="907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銀髮族如何快樂</a:t>
            </a:r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出遊</a:t>
            </a:r>
            <a:endParaRPr lang="en-US" altLang="zh-TW" sz="4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健康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安排適合的時機，避開旅遊旺季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選擇適合旅遊地點，氣候環境皆宜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旅遊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備忘錄</a:t>
            </a:r>
            <a:endPara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其他個人狀況注意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http</a:t>
            </a:r>
            <a:r>
              <a:rPr lang="zh-TW" altLang="en-US" dirty="0"/>
              <a:t>://www.commonhealth.com.tw/article/article.action?id=5019280</a:t>
            </a:r>
          </a:p>
        </p:txBody>
      </p:sp>
    </p:spTree>
    <p:extLst>
      <p:ext uri="{BB962C8B-B14F-4D97-AF65-F5344CB8AC3E}">
        <p14:creationId xmlns:p14="http://schemas.microsoft.com/office/powerpoint/2010/main" val="229868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1072" y="670802"/>
            <a:ext cx="842513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銀髮族</a:t>
            </a:r>
            <a:r>
              <a:rPr lang="zh-TW" altLang="en-US" sz="4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偏好</a:t>
            </a:r>
            <a:endParaRPr lang="en-US" altLang="zh-TW" sz="40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銀髮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觀光大概具有三種與一般旅客不同的特性，就是「</a:t>
            </a:r>
            <a:r>
              <a:rPr lang="zh-TW" altLang="en-US" sz="2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走得慢、看得久、吃得軟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」，所以在規劃行程時，應該特別強調</a:t>
            </a:r>
            <a:r>
              <a:rPr lang="zh-TW" altLang="en-US" sz="2000" u="sng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緩慢、健康、自然、懷舊體驗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，可以滿足人類基本情感價值的理念，找出一些特色景點，透過戶外活動，強調</a:t>
            </a:r>
            <a:r>
              <a:rPr lang="zh-TW" altLang="en-US" sz="2000" dirty="0">
                <a:solidFill>
                  <a:schemeClr val="accent4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休閒健康的重要性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。以台灣來講，當然是還有醫美，但台灣比較特殊是</a:t>
            </a:r>
            <a:r>
              <a:rPr lang="zh-TW" altLang="en-US" sz="2000" u="sng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休閒農業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，怎麼跟</a:t>
            </a:r>
            <a:r>
              <a:rPr lang="zh-TW" altLang="en-US" sz="2000" u="sng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綠色旅遊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、銀髮族旅遊做結合，以上所提都是未來可以操作的方向</a:t>
            </a:r>
            <a:r>
              <a:rPr lang="zh-TW" altLang="en-US" sz="20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dirty="0"/>
              <a:t>http://idn.com.tw/news/news_content.php?catid=4&amp;catsid=5&amp;catdid=4&amp;artid=20140924charles001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89919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605</TotalTime>
  <Words>3975</Words>
  <Application>Microsoft Office PowerPoint</Application>
  <PresentationFormat>寬螢幕</PresentationFormat>
  <Paragraphs>215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微軟正黑體</vt:lpstr>
      <vt:lpstr>標楷體</vt:lpstr>
      <vt:lpstr>Arial</vt:lpstr>
      <vt:lpstr>Century Gothic</vt:lpstr>
      <vt:lpstr>Wingdings</vt:lpstr>
      <vt:lpstr>Wingdings 3</vt:lpstr>
      <vt:lpstr>絲縷</vt:lpstr>
      <vt:lpstr>日本銀髮族旅遊商機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日本銀髮族旅遊商機</dc:title>
  <dc:creator>Admin</dc:creator>
  <cp:lastModifiedBy>Admin</cp:lastModifiedBy>
  <cp:revision>35</cp:revision>
  <dcterms:created xsi:type="dcterms:W3CDTF">2016-07-16T17:54:42Z</dcterms:created>
  <dcterms:modified xsi:type="dcterms:W3CDTF">2016-07-17T12:00:28Z</dcterms:modified>
</cp:coreProperties>
</file>