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337" r:id="rId4"/>
    <p:sldId id="345" r:id="rId5"/>
    <p:sldId id="383" r:id="rId6"/>
    <p:sldId id="339" r:id="rId7"/>
    <p:sldId id="340" r:id="rId8"/>
    <p:sldId id="365" r:id="rId9"/>
    <p:sldId id="364" r:id="rId10"/>
    <p:sldId id="358" r:id="rId11"/>
    <p:sldId id="330" r:id="rId12"/>
    <p:sldId id="342" r:id="rId13"/>
    <p:sldId id="368" r:id="rId14"/>
    <p:sldId id="369" r:id="rId15"/>
    <p:sldId id="371" r:id="rId16"/>
    <p:sldId id="324" r:id="rId17"/>
    <p:sldId id="374" r:id="rId18"/>
    <p:sldId id="350" r:id="rId19"/>
    <p:sldId id="375" r:id="rId20"/>
    <p:sldId id="376" r:id="rId21"/>
    <p:sldId id="380" r:id="rId22"/>
    <p:sldId id="381" r:id="rId23"/>
    <p:sldId id="382" r:id="rId24"/>
    <p:sldId id="343" r:id="rId25"/>
    <p:sldId id="377" r:id="rId26"/>
    <p:sldId id="351" r:id="rId27"/>
    <p:sldId id="359" r:id="rId28"/>
    <p:sldId id="379" r:id="rId29"/>
    <p:sldId id="357" r:id="rId30"/>
    <p:sldId id="352" r:id="rId31"/>
    <p:sldId id="362" r:id="rId32"/>
    <p:sldId id="353" r:id="rId33"/>
    <p:sldId id="354" r:id="rId34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557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6" autoAdjust="0"/>
  </p:normalViewPr>
  <p:slideViewPr>
    <p:cSldViewPr>
      <p:cViewPr>
        <p:scale>
          <a:sx n="80" d="100"/>
          <a:sy n="80" d="100"/>
        </p:scale>
        <p:origin x="-107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  <dgm:t>
        <a:bodyPr/>
        <a:lstStyle/>
        <a:p>
          <a:endParaRPr lang="zh-TW" altLang="en-US"/>
        </a:p>
      </dgm:t>
    </dgm:pt>
    <dgm:pt modelId="{97B34EE0-43EF-40EB-AE2B-7912340E20C2}" type="pres">
      <dgm:prSet presAssocID="{A87803A1-4DCA-4725-8435-7D60C067F652}" presName="Name5" presStyleLbl="vennNode1" presStyleIdx="1" presStyleCnt="3" custLinFactX="-1509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  <dgm:t>
        <a:bodyPr/>
        <a:lstStyle/>
        <a:p>
          <a:endParaRPr lang="zh-TW" altLang="en-US"/>
        </a:p>
      </dgm:t>
    </dgm:pt>
    <dgm:pt modelId="{9EF5F82D-D528-4B7A-886A-AC796A76F161}" type="pres">
      <dgm:prSet presAssocID="{C02F424F-94F4-4804-B044-0901C4BE10F0}" presName="Name5" presStyleLbl="vennNode1" presStyleIdx="2" presStyleCnt="3" custLinFactX="-20543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87262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1440906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887446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3241090" y="2360703"/>
        <a:ext cx="1707543" cy="170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2017/6/12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9392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07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內政部人口統計資料的趨勢預估，台灣的老化指數將突破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％，也就是說，老年人口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六十五歲以上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約達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316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/2350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萬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)--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http://www.ettoday.net/news/20160507/692559.htm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09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銀髮旅遊逐漸興盛，我們希望能為年長者打造專屬的旅遊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zh-TW" alt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搶攻銀髮旅遊商機</a:t>
            </a:r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成長背景，可以說和電腦、網路、手機等創新科技應用處於同個發展時期，因此很可能不只是會操作電腦，對於網路、手機也不陌生。 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主要有這三點</a:t>
            </a:r>
            <a:endParaRPr lang="en-US" altLang="zh-TW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3.</a:t>
            </a:r>
            <a:r>
              <a:rPr lang="zh-TW" altLang="en-US" dirty="0" smtClean="0"/>
              <a:t>調查</a:t>
            </a:r>
            <a:r>
              <a:rPr lang="en-US" altLang="zh-TW" dirty="0" smtClean="0"/>
              <a:t>60</a:t>
            </a:r>
            <a:r>
              <a:rPr lang="zh-TW" altLang="en-US" dirty="0" smtClean="0"/>
              <a:t>歲以上銀髮族，退休後最想從事的日常活動是什麼嗎？答案是： 「觀光旅遊」。</a:t>
            </a:r>
            <a:r>
              <a:rPr lang="en-US" altLang="zh-TW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---https://store.gvm.com.tw/article_content_25878.html</a:t>
            </a:r>
            <a:endParaRPr lang="en-US" altLang="zh-TW" dirty="0" smtClean="0"/>
          </a:p>
          <a:p>
            <a:r>
              <a:rPr lang="zh-TW" altLang="en-US" dirty="0" smtClean="0"/>
              <a:t>銀髮族向來是主要旅遊人口之一，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有一天你退休了，銀行裡有數百萬存款，有錢了、有閒了，開始想走遍世界享受人生。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客</a:t>
            </a:r>
            <a:r>
              <a:rPr lang="zh-TW" altLang="en-US" dirty="0" smtClean="0"/>
              <a:t>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客群：詳細實際年齡區間 </a:t>
            </a:r>
            <a:r>
              <a:rPr lang="en-US" altLang="zh-TW" dirty="0" smtClean="0"/>
              <a:t>ex: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50~70??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0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802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0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12/06/2017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fannyvm3\Desktop\&#38263;&#38738;&#26053;&#36938;APP_DEMO.mp4" TargetMode="External"/><Relationship Id="rId5" Type="http://schemas.openxmlformats.org/officeDocument/2006/relationships/image" Target="../media/image29.png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81706"/>
            <a:ext cx="4968552" cy="548765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1706"/>
            <a:ext cx="4968552" cy="5487654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我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的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2520280" cy="43204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85762"/>
            <a:ext cx="25202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7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1706"/>
            <a:ext cx="4968552" cy="5487654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子女貼心關懷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67549" y="2276872"/>
            <a:ext cx="2944811" cy="3141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行程延遲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貼心規劃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lvl="2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TW" sz="32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628800"/>
            <a:ext cx="252028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7137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三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系統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 dirty="0"/>
          </a:p>
        </p:txBody>
      </p:sp>
      <p:sp>
        <p:nvSpPr>
          <p:cNvPr id="9" name="橢圓 8"/>
          <p:cNvSpPr/>
          <p:nvPr/>
        </p:nvSpPr>
        <p:spPr>
          <a:xfrm>
            <a:off x="4812432" y="2204864"/>
            <a:ext cx="3575991" cy="316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動態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行程規劃</a:t>
            </a:r>
            <a:endParaRPr lang="zh-TW" altLang="en-US" sz="4400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系統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96953" y="2276872"/>
            <a:ext cx="3575991" cy="3168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半盲旅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39942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創意來源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65" y="2060848"/>
            <a:ext cx="4513583" cy="273630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2247" y="522048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325576"/>
                </a:solidFill>
              </a:rPr>
              <a:t>盲旅</a:t>
            </a:r>
            <a:r>
              <a:rPr lang="en-US" altLang="zh-TW" sz="3200" dirty="0">
                <a:solidFill>
                  <a:srgbClr val="325576"/>
                </a:solidFill>
                <a:latin typeface="標楷體"/>
                <a:ea typeface="標楷體"/>
              </a:rPr>
              <a:t>：</a:t>
            </a:r>
            <a:r>
              <a:rPr lang="zh-TW" altLang="en-US" sz="3200" dirty="0" smtClean="0">
                <a:solidFill>
                  <a:srgbClr val="325576"/>
                </a:solidFill>
              </a:rPr>
              <a:t>主打年輕族群</a:t>
            </a:r>
            <a:endParaRPr lang="zh-TW" altLang="en-US" sz="3200" dirty="0">
              <a:solidFill>
                <a:srgbClr val="3255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81706"/>
            <a:ext cx="4968552" cy="548765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2520280" cy="4320480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1331640" y="4077072"/>
            <a:ext cx="2664296" cy="172819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0" y="2085950"/>
            <a:ext cx="4572000" cy="40793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新創</a:t>
            </a:r>
            <a:r>
              <a:rPr lang="zh-TW" altLang="en-US" dirty="0">
                <a:solidFill>
                  <a:srgbClr val="325576"/>
                </a:solidFill>
                <a:latin typeface="+mj-ea"/>
              </a:rPr>
              <a:t>之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詞</a:t>
            </a:r>
            <a:endParaRPr lang="en-US" altLang="zh-TW" dirty="0" smtClean="0">
              <a:solidFill>
                <a:srgbClr val="325576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特別</a:t>
            </a:r>
            <a:r>
              <a:rPr lang="zh-TW" altLang="en-US" dirty="0">
                <a:solidFill>
                  <a:srgbClr val="325576"/>
                </a:solidFill>
                <a:latin typeface="+mj-ea"/>
              </a:rPr>
              <a:t>設計給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長青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族群</a:t>
            </a:r>
            <a:endParaRPr lang="en-US" altLang="zh-TW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隱藏一半的行程</a:t>
            </a:r>
            <a:endParaRPr lang="en-US" altLang="zh-TW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0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50313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矩形 3"/>
          <p:cNvSpPr/>
          <p:nvPr/>
        </p:nvSpPr>
        <p:spPr>
          <a:xfrm>
            <a:off x="3786182" y="1571612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未知旅程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725144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私房景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點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00496" y="30003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 smtClean="0">
                <a:solidFill>
                  <a:srgbClr val="325576"/>
                </a:solidFill>
                <a:latin typeface="+mn-ea"/>
              </a:rPr>
              <a:t>神秘感</a:t>
            </a:r>
            <a:endParaRPr lang="zh-TW" altLang="en-US" sz="32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9900" y="472514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放鬆身心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採樣方法：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SMOTE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分類法：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J48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14282" y="4214818"/>
            <a:ext cx="8643998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42844" y="1714488"/>
            <a:ext cx="8715436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/>
          </a:p>
        </p:txBody>
      </p:sp>
      <p:sp>
        <p:nvSpPr>
          <p:cNvPr id="8" name="流程圖: 文件 7"/>
          <p:cNvSpPr/>
          <p:nvPr/>
        </p:nvSpPr>
        <p:spPr>
          <a:xfrm>
            <a:off x="500034" y="250030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景點個人調查資料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071670" y="2927346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2714612" y="250030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訓練資料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5037141" y="4249743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7286644" y="5000636"/>
            <a:ext cx="1428760" cy="92869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推薦行程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834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訓練階段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8596" y="43576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預測階段</a:t>
            </a:r>
            <a:endParaRPr lang="zh-TW" altLang="en-US" sz="28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14810" y="292893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86248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72264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流程圖: 文件 34"/>
          <p:cNvSpPr/>
          <p:nvPr/>
        </p:nvSpPr>
        <p:spPr>
          <a:xfrm>
            <a:off x="500034" y="500063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老人個人現況</a:t>
            </a:r>
            <a:endParaRPr lang="zh-TW" altLang="en-US" sz="24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071670" y="5427676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流程圖: 程序 36"/>
          <p:cNvSpPr/>
          <p:nvPr/>
        </p:nvSpPr>
        <p:spPr>
          <a:xfrm>
            <a:off x="2786050" y="500063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特徵</a:t>
            </a:r>
            <a:endParaRPr lang="zh-TW" altLang="en-US" sz="2400" dirty="0"/>
          </a:p>
        </p:txBody>
      </p:sp>
      <p:sp>
        <p:nvSpPr>
          <p:cNvPr id="38" name="流程圖: 程序 37"/>
          <p:cNvSpPr/>
          <p:nvPr/>
        </p:nvSpPr>
        <p:spPr>
          <a:xfrm>
            <a:off x="5000628" y="500063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模型</a:t>
            </a:r>
            <a:endParaRPr lang="zh-TW" altLang="en-US" sz="2400" dirty="0"/>
          </a:p>
        </p:txBody>
      </p:sp>
      <p:sp>
        <p:nvSpPr>
          <p:cNvPr id="39" name="流程圖: 程序 38"/>
          <p:cNvSpPr/>
          <p:nvPr/>
        </p:nvSpPr>
        <p:spPr>
          <a:xfrm>
            <a:off x="4929190" y="250030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建立規則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9434" y="3824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放入系統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985831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萃取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29388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預測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99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124991" y="3212976"/>
            <a:ext cx="61863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四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、系統設計與架構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5984" y="1711349"/>
            <a:ext cx="6329362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一</a:t>
            </a:r>
            <a:r>
              <a:rPr lang="zh-TW" altLang="zh-TW" sz="3600" dirty="0" smtClean="0"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latin typeface="+mj-ea"/>
                <a:ea typeface="+mj-ea"/>
              </a:rPr>
              <a:t> 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研究背景</a:t>
            </a: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與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動機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二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、 系統功能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三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、 系統特色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四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 系統設計與架構 </a:t>
            </a:r>
            <a:endParaRPr lang="en-US" altLang="zh-TW" sz="3600" dirty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>
                <a:solidFill>
                  <a:srgbClr val="325576"/>
                </a:solidFill>
                <a:latin typeface="+mj-ea"/>
                <a:ea typeface="+mj-ea"/>
              </a:rPr>
              <a:t>五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、 商業價值 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六、 結論與未來展望</a:t>
            </a: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前後台架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構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/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52" y="2108687"/>
            <a:ext cx="7306695" cy="4401164"/>
          </a:xfrm>
        </p:spPr>
      </p:pic>
    </p:spTree>
    <p:extLst>
      <p:ext uri="{BB962C8B-B14F-4D97-AF65-F5344CB8AC3E}">
        <p14:creationId xmlns:p14="http://schemas.microsoft.com/office/powerpoint/2010/main" val="356884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>
                <a:solidFill>
                  <a:schemeClr val="bg1"/>
                </a:solidFill>
                <a:latin typeface="+mj-ea"/>
              </a:rPr>
              <a:t>Use Case Diagram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21</a:t>
            </a:fld>
            <a:endParaRPr lang="fr-CA" altLang="zh-TW"/>
          </a:p>
        </p:txBody>
      </p:sp>
      <p:pic>
        <p:nvPicPr>
          <p:cNvPr id="6" name="內容版面配置區 5" descr="18944587_1070817696351872_1059820392_n.jpg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683568" y="2276871"/>
            <a:ext cx="7848872" cy="338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07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資料流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22</a:t>
            </a:fld>
            <a:endParaRPr lang="fr-CA" altLang="zh-TW"/>
          </a:p>
        </p:txBody>
      </p:sp>
      <p:pic>
        <p:nvPicPr>
          <p:cNvPr id="7" name="內容版面配置區 6" descr="專題資料流程 (3).png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728423" y="1600200"/>
            <a:ext cx="768715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9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Untitled Diagram (1).png"/>
          <p:cNvPicPr>
            <a:picLocks noGrp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1820754" y="1672208"/>
            <a:ext cx="5631566" cy="4781128"/>
          </a:xfrm>
          <a:prstGeom prst="rect">
            <a:avLst/>
          </a:prstGeo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23</a:t>
            </a:fld>
            <a:endParaRPr lang="fr-CA" altLang="zh-TW"/>
          </a:p>
        </p:txBody>
      </p:sp>
      <p:sp>
        <p:nvSpPr>
          <p:cNvPr id="7" name="Titre 1"/>
          <p:cNvSpPr txBox="1">
            <a:spLocks/>
          </p:cNvSpPr>
          <p:nvPr/>
        </p:nvSpPr>
        <p:spPr bwMode="auto">
          <a:xfrm>
            <a:off x="457200" y="274638"/>
            <a:ext cx="822960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資料庫結構</a:t>
            </a:r>
            <a:endParaRPr kumimoji="0" lang="fr-CA" altLang="zh-TW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6024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24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7166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五、商業價值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20131228138819929468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商業價值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合作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25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安養中心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商家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實體旅行社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://www.pptschool.com/wp-content/uploads/2015/01/201012200514683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51" y="3821101"/>
            <a:ext cx="3258298" cy="25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26</a:t>
            </a:fld>
            <a:endParaRPr lang="fr-CA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工研院嘉義市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 smtClean="0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開發合作</a:t>
            </a:r>
            <a:endParaRPr lang="zh-TW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720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27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133326" y="3212976"/>
            <a:ext cx="618631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六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、結論與未來展望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20131228138819929468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5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結論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28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逐漸擴大的市場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針對長者的設計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優勢 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—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 半盲旅、動態行程規劃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029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29</a:t>
            </a:fld>
            <a:endParaRPr lang="fr-CA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rgbClr val="325576"/>
                </a:solidFill>
                <a:latin typeface="+mn-ea"/>
              </a:rPr>
              <a:t>與商家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合作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app 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獎勵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機制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回憶錄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方便年長者回憶旅程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服藥提醒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照護年長者健康</a:t>
            </a:r>
            <a:endParaRPr lang="en-US" altLang="zh-TW" dirty="0" smtClean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>
              <a:solidFill>
                <a:srgbClr val="325576"/>
              </a:solidFill>
              <a:latin typeface="+mn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未來展望</a:t>
            </a:r>
            <a:endParaRPr lang="zh-TW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378869"/>
            <a:ext cx="1236476" cy="1236476"/>
          </a:xfrm>
          <a:prstGeom prst="rect">
            <a:avLst/>
          </a:prstGeom>
        </p:spPr>
      </p:pic>
      <p:pic>
        <p:nvPicPr>
          <p:cNvPr id="1026" name="Picture 2" descr="http://pic.pimg.tw/kusocloud/4b1e708f3a2d9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805017"/>
            <a:ext cx="1329418" cy="1564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4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266011" y="3212976"/>
            <a:ext cx="6186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一、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研究背景與動機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30</a:t>
            </a:fld>
            <a:endParaRPr lang="fr-CA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3808" y="3284984"/>
            <a:ext cx="33922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Demo  Time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31</a:t>
            </a:fld>
            <a:endParaRPr lang="fr-CA" altLang="zh-TW" dirty="0"/>
          </a:p>
        </p:txBody>
      </p:sp>
      <p:pic>
        <p:nvPicPr>
          <p:cNvPr id="7" name="長青旅遊APP_DEMO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5" cstate="print"/>
          <a:stretch>
            <a:fillRect/>
          </a:stretch>
        </p:blipFill>
        <p:spPr>
          <a:xfrm>
            <a:off x="-144016" y="-99392"/>
            <a:ext cx="9468544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32</a:t>
            </a:fld>
            <a:endParaRPr lang="fr-CA" altLang="zh-TW" dirty="0"/>
          </a:p>
        </p:txBody>
      </p:sp>
      <p:sp>
        <p:nvSpPr>
          <p:cNvPr id="4" name="矩形 3"/>
          <p:cNvSpPr/>
          <p:nvPr/>
        </p:nvSpPr>
        <p:spPr>
          <a:xfrm>
            <a:off x="1835696" y="3284984"/>
            <a:ext cx="4500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Q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&amp;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A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33</a:t>
            </a:fld>
            <a:endParaRPr lang="fr-CA" altLang="zh-TW" dirty="0"/>
          </a:p>
        </p:txBody>
      </p:sp>
      <p:sp>
        <p:nvSpPr>
          <p:cNvPr id="5" name="矩形 4"/>
          <p:cNvSpPr/>
          <p:nvPr/>
        </p:nvSpPr>
        <p:spPr>
          <a:xfrm>
            <a:off x="2386488" y="3284984"/>
            <a:ext cx="34816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感謝聆聽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6" name="圖片 5" descr="a9fc77743128ead01c7399e4abe19f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4143380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研究背景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/>
          </a:p>
        </p:txBody>
      </p:sp>
      <p:pic>
        <p:nvPicPr>
          <p:cNvPr id="1031" name="Picture 7" descr="http://static.ettoday.net/images/1766/d17663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9529" cy="43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15616" y="3861048"/>
            <a:ext cx="3960440" cy="373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115616" y="5569019"/>
            <a:ext cx="1595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316</a:t>
            </a:r>
            <a:r>
              <a:rPr lang="zh-TW" altLang="en-US" sz="4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萬</a:t>
            </a:r>
          </a:p>
        </p:txBody>
      </p:sp>
      <p:cxnSp>
        <p:nvCxnSpPr>
          <p:cNvPr id="10" name="直線單箭頭接點 9"/>
          <p:cNvCxnSpPr>
            <a:endCxn id="7" idx="0"/>
          </p:cNvCxnSpPr>
          <p:nvPr/>
        </p:nvCxnSpPr>
        <p:spPr>
          <a:xfrm flipH="1">
            <a:off x="1913271" y="4048047"/>
            <a:ext cx="1362585" cy="15209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研究背景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/>
          </a:p>
        </p:txBody>
      </p:sp>
      <p:pic>
        <p:nvPicPr>
          <p:cNvPr id="8" name="Picture 2" descr="http://3.bp.blogspot.com/-e9fWLF-h2MM/UMhT_s7f8UI/AAAAAAAABOE/7TH0zLW_-Q8/s400/%E9%A6%96%E5%9C%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98" y="1988840"/>
            <a:ext cx="302433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1.bp.blogspot.com/-s0aRD8nyfmk/UMgt5xb7SfI/AAAAAAAABKY/6bOk3602Q0w/s400/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749" y="2020482"/>
            <a:ext cx="2992693" cy="299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專屬的</a:t>
            </a:r>
            <a:r>
              <a:rPr lang="zh-TW" altLang="en-US" sz="3600" u="sng" dirty="0" smtClean="0">
                <a:solidFill>
                  <a:srgbClr val="325576"/>
                </a:solidFill>
                <a:latin typeface="+mj-ea"/>
                <a:ea typeface="+mj-ea"/>
              </a:rPr>
              <a:t>旅遊行程</a:t>
            </a:r>
            <a:endParaRPr lang="zh-TW" altLang="en-US" sz="3600" u="sng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減輕</a:t>
            </a:r>
            <a:r>
              <a:rPr lang="zh-TW" altLang="en-US" sz="3600" u="sng" dirty="0" smtClean="0">
                <a:solidFill>
                  <a:srgbClr val="325576"/>
                </a:solidFill>
                <a:latin typeface="+mj-ea"/>
                <a:ea typeface="+mj-ea"/>
              </a:rPr>
              <a:t>安排旅程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的負擔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867041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二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系統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功能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1706"/>
            <a:ext cx="4968552" cy="54876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81706"/>
            <a:ext cx="4968552" cy="5487654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登入至首頁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pic>
        <p:nvPicPr>
          <p:cNvPr id="9" name="圖片 8" descr="Screenshot_2017-05-14-13-31-45.jp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0072" y="1700808"/>
            <a:ext cx="2520280" cy="4320480"/>
          </a:xfrm>
          <a:prstGeom prst="rect">
            <a:avLst/>
          </a:prstGeom>
        </p:spPr>
      </p:pic>
      <p:pic>
        <p:nvPicPr>
          <p:cNvPr id="12" name="圖片 11" descr="C:\Users\fannyvm3\Desktop\專題PPT\18309040_120300003602403681_949350002_n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1700808"/>
            <a:ext cx="25202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932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81706"/>
            <a:ext cx="4968552" cy="54876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181706"/>
            <a:ext cx="4968552" cy="5487654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套裝行程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700808"/>
            <a:ext cx="2520280" cy="432047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1685762"/>
            <a:ext cx="2520280" cy="4320480"/>
          </a:xfrm>
          <a:prstGeom prst="rect">
            <a:avLst/>
          </a:prstGeom>
        </p:spPr>
      </p:pic>
      <p:sp>
        <p:nvSpPr>
          <p:cNvPr id="5" name="向下箭號 4"/>
          <p:cNvSpPr/>
          <p:nvPr/>
        </p:nvSpPr>
        <p:spPr>
          <a:xfrm rot="6617211">
            <a:off x="7629356" y="2343105"/>
            <a:ext cx="341304" cy="461659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 descr="Screenshot_2017-05-14-13-33-06.jp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20072" y="1701288"/>
            <a:ext cx="252028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0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10238</TotalTime>
  <Words>671</Words>
  <Application>Microsoft Office PowerPoint</Application>
  <PresentationFormat>如螢幕大小 (4:3)</PresentationFormat>
  <Paragraphs>168</Paragraphs>
  <Slides>33</Slides>
  <Notes>22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4" baseType="lpstr">
      <vt:lpstr>68</vt:lpstr>
      <vt:lpstr> 長青旅遊APP</vt:lpstr>
      <vt:lpstr>目錄</vt:lpstr>
      <vt:lpstr>PowerPoint 簡報</vt:lpstr>
      <vt:lpstr>研究背景</vt:lpstr>
      <vt:lpstr>研究背景</vt:lpstr>
      <vt:lpstr>研究動機</vt:lpstr>
      <vt:lpstr>PowerPoint 簡報</vt:lpstr>
      <vt:lpstr>登入至首頁</vt:lpstr>
      <vt:lpstr>套裝行程</vt:lpstr>
      <vt:lpstr>我的行程</vt:lpstr>
      <vt:lpstr>子女貼心關懷</vt:lpstr>
      <vt:lpstr>PowerPoint 簡報</vt:lpstr>
      <vt:lpstr>系統特色</vt:lpstr>
      <vt:lpstr>創意來源</vt:lpstr>
      <vt:lpstr>半盲旅</vt:lpstr>
      <vt:lpstr>半盲旅三大要素</vt:lpstr>
      <vt:lpstr>動態行程規劃</vt:lpstr>
      <vt:lpstr>動態行程規劃</vt:lpstr>
      <vt:lpstr>PowerPoint 簡報</vt:lpstr>
      <vt:lpstr>前後台架構</vt:lpstr>
      <vt:lpstr>Use Case Diagram</vt:lpstr>
      <vt:lpstr>資料流</vt:lpstr>
      <vt:lpstr>PowerPoint 簡報</vt:lpstr>
      <vt:lpstr>PowerPoint 簡報</vt:lpstr>
      <vt:lpstr>商業價值—合作</vt:lpstr>
      <vt:lpstr>開發合作</vt:lpstr>
      <vt:lpstr>PowerPoint 簡報</vt:lpstr>
      <vt:lpstr>結論</vt:lpstr>
      <vt:lpstr>未來展望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林瑋鴻</cp:lastModifiedBy>
  <cp:revision>260</cp:revision>
  <dcterms:created xsi:type="dcterms:W3CDTF">2016-11-19T14:28:49Z</dcterms:created>
  <dcterms:modified xsi:type="dcterms:W3CDTF">2017-06-12T17:05:44Z</dcterms:modified>
</cp:coreProperties>
</file>