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66" r:id="rId3"/>
    <p:sldId id="269" r:id="rId4"/>
    <p:sldId id="270" r:id="rId5"/>
    <p:sldId id="271" r:id="rId6"/>
    <p:sldId id="272" r:id="rId7"/>
    <p:sldId id="273" r:id="rId8"/>
    <p:sldId id="257" r:id="rId9"/>
    <p:sldId id="258" r:id="rId10"/>
    <p:sldId id="274" r:id="rId11"/>
    <p:sldId id="259" r:id="rId12"/>
    <p:sldId id="275" r:id="rId13"/>
    <p:sldId id="276" r:id="rId14"/>
    <p:sldId id="261" r:id="rId15"/>
    <p:sldId id="277" r:id="rId16"/>
    <p:sldId id="278" r:id="rId17"/>
    <p:sldId id="286" r:id="rId18"/>
    <p:sldId id="287" r:id="rId19"/>
    <p:sldId id="288" r:id="rId20"/>
    <p:sldId id="289" r:id="rId21"/>
    <p:sldId id="279" r:id="rId22"/>
    <p:sldId id="280" r:id="rId23"/>
    <p:sldId id="281" r:id="rId24"/>
    <p:sldId id="285" r:id="rId25"/>
    <p:sldId id="282" r:id="rId26"/>
    <p:sldId id="284" r:id="rId27"/>
    <p:sldId id="260" r:id="rId28"/>
    <p:sldId id="262" r:id="rId29"/>
    <p:sldId id="268" r:id="rId30"/>
    <p:sldId id="265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4872D-6425-4DF0-A21F-3E47C3BFD798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14D31-8DB6-4FFC-867D-88E171BBF1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583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前三點 </a:t>
            </a:r>
            <a:r>
              <a:rPr lang="en-US" altLang="zh-TW" dirty="0" smtClean="0"/>
              <a:t>especially for </a:t>
            </a:r>
            <a:r>
              <a:rPr lang="zh-TW" altLang="en-US" dirty="0" smtClean="0"/>
              <a:t>飯店業者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4D31-8DB6-4FFC-867D-88E171BBF1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229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為因應老齡化社會的到來並以</a:t>
            </a:r>
            <a:r>
              <a:rPr lang="zh-TW" altLang="en-US" b="1" dirty="0" smtClean="0"/>
              <a:t>友善高齡者</a:t>
            </a:r>
            <a:r>
              <a:rPr lang="zh-TW" altLang="en-US" dirty="0" smtClean="0"/>
              <a:t>為其目標的旅館認證制度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A14D31-8DB6-4FFC-867D-88E171BBF1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64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A0F44FF-7BD0-4672-80E1-370F8C5D95F4}" type="datetimeFigureOut">
              <a:rPr lang="zh-TW" altLang="en-US" smtClean="0"/>
              <a:t>2016/8/4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9AD2C82D-CDF2-4E7C-A761-CC958297399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journal.gerontechnology.org.tw/Files/2013ConferencePaper/44.pdf" TargetMode="External"/><Relationship Id="rId2" Type="http://schemas.openxmlformats.org/officeDocument/2006/relationships/hyperlink" Target="http://www.fullon-hotels.com.tw/?Nsn=5&amp;Ssn=43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11560" y="836712"/>
            <a:ext cx="7772400" cy="771996"/>
          </a:xfrm>
        </p:spPr>
        <p:txBody>
          <a:bodyPr>
            <a:normAutofit/>
          </a:bodyPr>
          <a:lstStyle/>
          <a:p>
            <a:r>
              <a:rPr lang="zh-TW" altLang="en-US" dirty="0"/>
              <a:t>銀髮旅遊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4732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飯店業者的</a:t>
            </a:r>
            <a:r>
              <a:rPr lang="zh-TW" altLang="en-US" sz="4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變革</a:t>
            </a:r>
            <a:endParaRPr lang="zh-TW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3651870" cy="243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3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600" y="2492896"/>
            <a:ext cx="7308800" cy="3633267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(1)</a:t>
            </a:r>
            <a:r>
              <a:rPr lang="zh-TW" altLang="en-US" sz="2800" dirty="0"/>
              <a:t>公共廁所內需要配有</a:t>
            </a:r>
            <a:r>
              <a:rPr lang="zh-TW" altLang="en-US" sz="2800" b="1" dirty="0"/>
              <a:t>緊急聯絡</a:t>
            </a:r>
            <a:r>
              <a:rPr lang="zh-TW" altLang="en-US" sz="2800" b="1" dirty="0" smtClean="0"/>
              <a:t>設備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2)</a:t>
            </a:r>
            <a:r>
              <a:rPr lang="zh-TW" altLang="en-US" sz="2800" dirty="0" smtClean="0"/>
              <a:t>提供</a:t>
            </a:r>
            <a:r>
              <a:rPr lang="zh-TW" altLang="en-US" sz="2800" dirty="0"/>
              <a:t>專為高齡者設計的料理</a:t>
            </a:r>
            <a:r>
              <a:rPr lang="zh-TW" altLang="en-US" sz="2800" dirty="0" smtClean="0"/>
              <a:t>菜單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3)</a:t>
            </a:r>
            <a:r>
              <a:rPr lang="zh-TW" altLang="en-US" sz="2800" dirty="0"/>
              <a:t>有專為高齡者所設置的</a:t>
            </a:r>
            <a:r>
              <a:rPr lang="zh-TW" altLang="en-US" sz="2800" b="1" dirty="0"/>
              <a:t>書房</a:t>
            </a:r>
            <a:r>
              <a:rPr lang="zh-TW" altLang="en-US" sz="2800" dirty="0"/>
              <a:t>以及</a:t>
            </a:r>
            <a:r>
              <a:rPr lang="zh-TW" altLang="en-US" sz="2800" b="1" dirty="0" smtClean="0"/>
              <a:t>客房</a:t>
            </a:r>
            <a:endParaRPr lang="en-US" altLang="zh-TW" sz="2800" dirty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4)</a:t>
            </a:r>
            <a:r>
              <a:rPr lang="zh-TW" altLang="en-US" sz="2800" dirty="0"/>
              <a:t>對於</a:t>
            </a:r>
            <a:r>
              <a:rPr lang="zh-TW" altLang="en-US" sz="2800" b="1" dirty="0"/>
              <a:t>服務員</a:t>
            </a:r>
            <a:r>
              <a:rPr lang="zh-TW" altLang="en-US" sz="2800" dirty="0"/>
              <a:t>需提供有關老人特別應對之</a:t>
            </a:r>
            <a:r>
              <a:rPr lang="zh-TW" altLang="en-US" sz="2800" b="1" dirty="0" smtClean="0"/>
              <a:t>教    </a:t>
            </a:r>
            <a:endParaRPr lang="en-US" altLang="zh-TW" sz="2800" b="1" dirty="0" smtClean="0"/>
          </a:p>
          <a:p>
            <a:pPr marL="0" indent="0">
              <a:buNone/>
            </a:pPr>
            <a:r>
              <a:rPr lang="zh-TW" altLang="en-US" sz="2800" b="1" dirty="0"/>
              <a:t> </a:t>
            </a:r>
            <a:r>
              <a:rPr lang="zh-TW" altLang="en-US" sz="2800" b="1" dirty="0" smtClean="0"/>
              <a:t>        育訓練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5)</a:t>
            </a:r>
            <a:r>
              <a:rPr lang="zh-TW" altLang="en-US" sz="2800" dirty="0"/>
              <a:t>在旅館適當的區域中提供醫療</a:t>
            </a:r>
            <a:r>
              <a:rPr lang="zh-TW" altLang="en-US" sz="2800" dirty="0" smtClean="0"/>
              <a:t>專區</a:t>
            </a:r>
            <a:endParaRPr lang="en-US" altLang="zh-TW" sz="2800" dirty="0" smtClean="0"/>
          </a:p>
          <a:p>
            <a:r>
              <a:rPr lang="en-US" altLang="zh-TW" sz="2800" dirty="0" smtClean="0"/>
              <a:t>(</a:t>
            </a:r>
            <a:r>
              <a:rPr lang="en-US" altLang="zh-TW" sz="2800" dirty="0"/>
              <a:t>6)</a:t>
            </a:r>
            <a:r>
              <a:rPr lang="zh-TW" altLang="en-US" sz="2800" dirty="0"/>
              <a:t>旅館業者需要提供</a:t>
            </a:r>
            <a:r>
              <a:rPr lang="zh-TW" altLang="en-US" sz="2800" b="1" dirty="0"/>
              <a:t>無障礙 化設施</a:t>
            </a:r>
          </a:p>
          <a:p>
            <a:endParaRPr lang="zh-TW" altLang="en-US" sz="28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高齡友善旅館評鑑標準</a:t>
            </a:r>
          </a:p>
        </p:txBody>
      </p:sp>
    </p:spTree>
    <p:extLst>
      <p:ext uri="{BB962C8B-B14F-4D97-AF65-F5344CB8AC3E}">
        <p14:creationId xmlns:p14="http://schemas.microsoft.com/office/powerpoint/2010/main" val="291309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2492896"/>
            <a:ext cx="7408333" cy="4176464"/>
          </a:xfrm>
        </p:spPr>
        <p:txBody>
          <a:bodyPr>
            <a:normAutofit/>
          </a:bodyPr>
          <a:lstStyle/>
          <a:p>
            <a:r>
              <a:rPr lang="zh-TW" altLang="en-US" dirty="0"/>
              <a:t>交通部觀光局於前年針對銀髮族進行的旅遊調查結果，銀髮族</a:t>
            </a:r>
            <a:r>
              <a:rPr lang="en-US" altLang="zh-TW" dirty="0"/>
              <a:t>10</a:t>
            </a:r>
            <a:r>
              <a:rPr lang="zh-TW" altLang="en-US" dirty="0"/>
              <a:t>大熱門景點中，南投縣的日月潭、溪頭、天空之橋、埔里等</a:t>
            </a:r>
            <a:r>
              <a:rPr lang="en-US" altLang="zh-TW" dirty="0"/>
              <a:t>4</a:t>
            </a:r>
            <a:r>
              <a:rPr lang="zh-TW" altLang="en-US" dirty="0"/>
              <a:t>處景點均名列</a:t>
            </a:r>
            <a:r>
              <a:rPr lang="zh-TW" altLang="en-US" dirty="0" smtClean="0"/>
              <a:t>其中</a:t>
            </a:r>
            <a:endParaRPr lang="en-US" altLang="zh-TW" dirty="0" smtClean="0"/>
          </a:p>
          <a:p>
            <a:r>
              <a:rPr lang="zh-TW" altLang="en-US" dirty="0"/>
              <a:t>南投縣政府自</a:t>
            </a:r>
            <a:r>
              <a:rPr lang="en-US" altLang="zh-TW" dirty="0"/>
              <a:t>2014</a:t>
            </a:r>
            <a:r>
              <a:rPr lang="zh-TW" altLang="en-US" dirty="0"/>
              <a:t>年起開始推動「高齡友善旅館輔導」與「高齡友善商店認證」等</a:t>
            </a:r>
            <a:r>
              <a:rPr lang="zh-TW" altLang="en-US" dirty="0" smtClean="0"/>
              <a:t>計畫</a:t>
            </a:r>
            <a:endParaRPr lang="en-US" altLang="zh-TW" dirty="0" smtClean="0"/>
          </a:p>
          <a:p>
            <a:r>
              <a:rPr lang="zh-TW" altLang="en-US" dirty="0"/>
              <a:t>第一場次高齡友善旅館認證作業現場審查，由中華民國殘障聯盟無障礙環境推動委員會主委</a:t>
            </a:r>
            <a:r>
              <a:rPr lang="zh-TW" altLang="en-US" u="sng" dirty="0"/>
              <a:t>劉金鐘</a:t>
            </a:r>
            <a:r>
              <a:rPr lang="zh-TW" altLang="en-US" dirty="0"/>
              <a:t>擔任，他以</a:t>
            </a:r>
            <a:r>
              <a:rPr lang="zh-TW" altLang="en-US" u="sng" dirty="0"/>
              <a:t>身障人士與高齡長者</a:t>
            </a:r>
            <a:r>
              <a:rPr lang="zh-TW" altLang="en-US" dirty="0"/>
              <a:t>的角色，訪視日月潭區</a:t>
            </a:r>
            <a:r>
              <a:rPr lang="en-US" altLang="zh-TW" dirty="0"/>
              <a:t>4</a:t>
            </a:r>
            <a:r>
              <a:rPr lang="zh-TW" altLang="en-US" dirty="0"/>
              <a:t>間</a:t>
            </a:r>
            <a:r>
              <a:rPr lang="zh-TW" altLang="en-US" dirty="0" smtClean="0"/>
              <a:t>飯店有無</a:t>
            </a:r>
            <a:r>
              <a:rPr lang="zh-TW" altLang="en-US" dirty="0"/>
              <a:t>障礙客房、白金客房、餐廳與養生餐飲，體驗業者的軟硬體友善服務。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首創高齡友善旅館認證 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南投</a:t>
            </a:r>
            <a:r>
              <a:rPr lang="zh-TW" altLang="en-US" b="1" dirty="0"/>
              <a:t>搶銀髮商機</a:t>
            </a:r>
            <a:br>
              <a:rPr lang="zh-TW" altLang="en-US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463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2348880"/>
            <a:ext cx="7488832" cy="4320480"/>
          </a:xfrm>
        </p:spPr>
        <p:txBody>
          <a:bodyPr>
            <a:normAutofit/>
          </a:bodyPr>
          <a:lstStyle/>
          <a:p>
            <a:r>
              <a:rPr lang="zh-TW" altLang="en-US" dirty="0"/>
              <a:t>「白金服務」認證分兩方面，</a:t>
            </a:r>
            <a:r>
              <a:rPr lang="zh-TW" altLang="en-US" b="1" dirty="0"/>
              <a:t>硬體</a:t>
            </a:r>
            <a:r>
              <a:rPr lang="zh-TW" altLang="en-US" dirty="0"/>
              <a:t>方面特別針對「防滑」、「防跌」提供安全輔助，並備有</a:t>
            </a:r>
            <a:r>
              <a:rPr lang="zh-TW" altLang="en-US" u="sng" dirty="0"/>
              <a:t>電視遙控器放大圖示、電話大字說明、小夜燈、燈源說明貼紙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r>
              <a:rPr lang="zh-TW" altLang="en-US" b="1" dirty="0" smtClean="0"/>
              <a:t>軟體</a:t>
            </a:r>
            <a:r>
              <a:rPr lang="zh-TW" altLang="en-US" dirty="0"/>
              <a:t>部分則以少油、少糖、少鹽的養生餐飲，及提供遊程規劃、免費戶外活動與交通接駁等服務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劉金鐘表示，日月潭大飯店的</a:t>
            </a:r>
            <a:r>
              <a:rPr lang="zh-TW" altLang="en-US" u="sng" dirty="0"/>
              <a:t>白金養生套餐</a:t>
            </a:r>
            <a:r>
              <a:rPr lang="zh-TW" altLang="en-US" dirty="0"/>
              <a:t>令他印象深刻，簡直吃得有點流連忘返，所用食材都是在地的，蔬菜都切成丁，對年紀大、牙齒不好的他，不會有咀嚼上的問題，濃湯更是熬了</a:t>
            </a:r>
            <a:r>
              <a:rPr lang="en-US" altLang="zh-TW" dirty="0"/>
              <a:t>72</a:t>
            </a:r>
            <a:r>
              <a:rPr lang="zh-TW" altLang="en-US" dirty="0"/>
              <a:t>小時，絲瓜的原汁原味也讓他一吃難忘。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高齡友善</a:t>
            </a:r>
            <a:r>
              <a:rPr lang="zh-TW" altLang="en-US" dirty="0" smtClean="0"/>
              <a:t>旅館</a:t>
            </a:r>
            <a:r>
              <a:rPr lang="en-US" altLang="zh-TW" dirty="0" smtClean="0"/>
              <a:t>--</a:t>
            </a:r>
            <a:r>
              <a:rPr lang="zh-TW" altLang="en-US" dirty="0" smtClean="0"/>
              <a:t>白金</a:t>
            </a:r>
            <a:r>
              <a:rPr lang="zh-TW" altLang="en-US" dirty="0"/>
              <a:t>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9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71600" y="2276872"/>
            <a:ext cx="7344816" cy="4320479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南投縣觀光處及衛生局，辦理高齡友善旅館輔導計畫，目前已有</a:t>
            </a:r>
            <a:r>
              <a:rPr lang="en-US" altLang="zh-TW" dirty="0"/>
              <a:t>7</a:t>
            </a:r>
            <a:r>
              <a:rPr lang="zh-TW" altLang="en-US" dirty="0"/>
              <a:t>家通過認證為高齡友善旅館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縣府</a:t>
            </a:r>
            <a:r>
              <a:rPr lang="zh-TW" altLang="en-US" dirty="0"/>
              <a:t>表示，未來也將持續推動高齡友善商店及旅館計畫，將南投縣打造為一個適合高齡者旅遊的安全環境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增加「服務訓練」、「高齡餐飲」、「醫療扶助」及「樂齡活動」等幾個面向，輔導業者提供適合高齡者的白金服務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實施以來，已有「雲品酒店」、「日月潭大飯店」、「日月潭大淶閣」、「台一楓樺卉館」、「天水蓮大飯店」、「孟宗山莊」及「溪頭米堤飯店」等</a:t>
            </a:r>
            <a:r>
              <a:rPr lang="en-US" altLang="zh-TW" dirty="0"/>
              <a:t>7</a:t>
            </a:r>
            <a:r>
              <a:rPr lang="zh-TW" altLang="en-US" dirty="0"/>
              <a:t>間旅館獲得認證。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TW" altLang="en-US" b="1" dirty="0"/>
              <a:t>南投縣七家</a:t>
            </a:r>
            <a:r>
              <a:rPr lang="zh-TW" altLang="en-US" b="1" dirty="0" smtClean="0"/>
              <a:t>旅館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r>
              <a:rPr lang="zh-TW" altLang="en-US" b="1" dirty="0" smtClean="0"/>
              <a:t>獲得</a:t>
            </a:r>
            <a:r>
              <a:rPr lang="zh-TW" altLang="en-US" b="1" dirty="0"/>
              <a:t>高齡友善旅館認證</a:t>
            </a:r>
            <a:br>
              <a:rPr lang="zh-TW" altLang="en-US" b="1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7059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2132856"/>
            <a:ext cx="7452816" cy="4209331"/>
          </a:xfrm>
        </p:spPr>
        <p:txBody>
          <a:bodyPr>
            <a:normAutofit/>
          </a:bodyPr>
          <a:lstStyle/>
          <a:p>
            <a:r>
              <a:rPr lang="zh-TW" altLang="en-US" dirty="0"/>
              <a:t>針對銀髮族最注重的飲食方面，特別研發設計活力早餐及養生餐、每日現打蔬果汁，啟動活力滿滿的一天，迎接美好旅程。遊樂部份，除了定點交通接駁方便長者到飯店外，飯店內更貼心備有茶具組、血壓器及深受銀髮族喜愛的</a:t>
            </a:r>
            <a:r>
              <a:rPr lang="en-US" altLang="zh-TW" dirty="0"/>
              <a:t>KTV</a:t>
            </a:r>
            <a:r>
              <a:rPr lang="zh-TW" altLang="en-US" dirty="0"/>
              <a:t>歡唱，更提供免費自行車兌換券，騎動健康同時飽覽滬尾之美</a:t>
            </a:r>
            <a:r>
              <a:rPr lang="zh-TW" altLang="en-US" dirty="0" smtClean="0"/>
              <a:t>，</a:t>
            </a:r>
            <a:r>
              <a:rPr lang="zh-TW" altLang="en-US" dirty="0"/>
              <a:t>長青假期專案係針對年滿</a:t>
            </a:r>
            <a:r>
              <a:rPr lang="en-US" altLang="zh-TW" dirty="0"/>
              <a:t>55</a:t>
            </a:r>
            <a:r>
              <a:rPr lang="zh-TW" altLang="en-US" dirty="0"/>
              <a:t>歲以上消費族群旅遊特性所客製開發的專案，內容以漫遊、舒活為旅遊主軸，除了提供銀髮族充分休憩外，在飯店內享受養生餐或悠閒漫步在美景中，享受老而好的退休生活，也享受人生。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福容大飯店</a:t>
            </a: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22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5" y="1988840"/>
            <a:ext cx="7488831" cy="4608512"/>
          </a:xfrm>
        </p:spPr>
        <p:txBody>
          <a:bodyPr>
            <a:normAutofit fontScale="92500"/>
          </a:bodyPr>
          <a:lstStyle/>
          <a:p>
            <a:r>
              <a:rPr lang="zh-TW" altLang="en-US" dirty="0"/>
              <a:t>身體過度勞累，胃壁供血不足，胃消化功能減弱導致食慾不振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情緒</a:t>
            </a:r>
            <a:r>
              <a:rPr lang="zh-TW" altLang="en-US" dirty="0"/>
              <a:t>過於緊張， 引發胃內分泌酸干擾功能失調，造成食慾不振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經常</a:t>
            </a:r>
            <a:r>
              <a:rPr lang="zh-TW" altLang="en-US" dirty="0"/>
              <a:t>暴飲暴食，導致胃部過度擴張引發的食 慾不振；過量抽煙酗酒，損傷胃粘膜，造成潰瘍病、慢性胃炎，甚至造成胃和十二指腸穿孔 引發食慾不振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經常</a:t>
            </a:r>
            <a:r>
              <a:rPr lang="zh-TW" altLang="en-US" dirty="0"/>
              <a:t>食用生冷食物，導致胃寒，引發噁心、嘔吐，從而造成食慾不振</a:t>
            </a:r>
            <a:r>
              <a:rPr lang="zh-TW" altLang="en-US" dirty="0" smtClean="0"/>
              <a:t>；</a:t>
            </a:r>
            <a:endParaRPr lang="en-US" altLang="zh-TW" dirty="0" smtClean="0"/>
          </a:p>
          <a:p>
            <a:r>
              <a:rPr lang="zh-TW" altLang="en-US" dirty="0" smtClean="0"/>
              <a:t>晚餐 </a:t>
            </a:r>
            <a:r>
              <a:rPr lang="zh-TW" altLang="en-US" dirty="0"/>
              <a:t>進食過多，胃腸負擔過重，胃液分泌紊亂，引發食慾不振等。此外，老人過於肥胖、睡眠不 好、身患糖尿病、消化道癌症、藥物因素及心理精神方面疾病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老人食慾不振的原因</a:t>
            </a:r>
          </a:p>
        </p:txBody>
      </p:sp>
    </p:spTree>
    <p:extLst>
      <p:ext uri="{BB962C8B-B14F-4D97-AF65-F5344CB8AC3E}">
        <p14:creationId xmlns:p14="http://schemas.microsoft.com/office/powerpoint/2010/main" val="341245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多吃些含鋅 的食物，預防老年人缺鋅的最好方法是食物多樣化，葷素搭配，注意平衡膳食，一般情況下， 動物性食物含鋅量較高，較易被人體吸收利用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水果一般含鋅較少。此外，食物越精製，烹調過程越複雜，鋅的丟失就越嚴重，除了補 充含鋅量較多的食品外，還可在醫生指導下口服含鋅藥物。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如果老年人</a:t>
            </a:r>
            <a:r>
              <a:rPr lang="zh-TW" altLang="en-US" dirty="0" smtClean="0"/>
              <a:t>經常食慾不振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就要</a:t>
            </a:r>
            <a:r>
              <a:rPr lang="zh-TW" altLang="en-US" dirty="0"/>
              <a:t>考慮補鋅了</a:t>
            </a:r>
          </a:p>
        </p:txBody>
      </p:sp>
    </p:spTree>
    <p:extLst>
      <p:ext uri="{BB962C8B-B14F-4D97-AF65-F5344CB8AC3E}">
        <p14:creationId xmlns:p14="http://schemas.microsoft.com/office/powerpoint/2010/main" val="1336000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創造一符合長者特殊需要的友善、支持、尊重與可近 的療癒環境 </a:t>
            </a:r>
            <a:endParaRPr lang="en-US" altLang="zh-TW" dirty="0" smtClean="0"/>
          </a:p>
          <a:p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有計畫的提供一套安全、增進健康、有效、全人、以 病人為中心且具協調性的照護。 </a:t>
            </a:r>
            <a:endParaRPr lang="en-US" altLang="zh-TW" dirty="0" smtClean="0"/>
          </a:p>
          <a:p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促進長者與其家庭對自身健康與照護的掌控能力。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政府推動高齡友善環境之原因</a:t>
            </a:r>
          </a:p>
        </p:txBody>
      </p:sp>
    </p:spTree>
    <p:extLst>
      <p:ext uri="{BB962C8B-B14F-4D97-AF65-F5344CB8AC3E}">
        <p14:creationId xmlns:p14="http://schemas.microsoft.com/office/powerpoint/2010/main" val="242084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具體的實施策略，涵蓋了 </a:t>
            </a:r>
            <a:endParaRPr lang="en-US" altLang="zh-TW" dirty="0" smtClean="0"/>
          </a:p>
          <a:p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管理</a:t>
            </a:r>
            <a:r>
              <a:rPr lang="zh-TW" altLang="en-US" dirty="0" smtClean="0"/>
              <a:t>政策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2.</a:t>
            </a:r>
            <a:r>
              <a:rPr lang="zh-TW" altLang="en-US" dirty="0"/>
              <a:t>溝通與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3. </a:t>
            </a:r>
            <a:r>
              <a:rPr lang="zh-TW" altLang="en-US" dirty="0"/>
              <a:t>物理環境 </a:t>
            </a:r>
            <a:endParaRPr lang="en-US" altLang="zh-TW" dirty="0" smtClean="0"/>
          </a:p>
          <a:p>
            <a:r>
              <a:rPr lang="en-US" altLang="zh-TW" dirty="0" smtClean="0"/>
              <a:t>4</a:t>
            </a:r>
            <a:r>
              <a:rPr lang="en-US" altLang="zh-TW" dirty="0"/>
              <a:t>.</a:t>
            </a:r>
            <a:r>
              <a:rPr lang="zh-TW" altLang="en-US" dirty="0"/>
              <a:t>照護流程等四大標準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高齡友善健康照護四大標準</a:t>
            </a:r>
          </a:p>
        </p:txBody>
      </p:sp>
    </p:spTree>
    <p:extLst>
      <p:ext uri="{BB962C8B-B14F-4D97-AF65-F5344CB8AC3E}">
        <p14:creationId xmlns:p14="http://schemas.microsoft.com/office/powerpoint/2010/main" val="951982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建立醫院高齡友善政策 （</a:t>
            </a:r>
            <a:r>
              <a:rPr lang="en-US" altLang="zh-TW" dirty="0"/>
              <a:t>1)</a:t>
            </a:r>
            <a:r>
              <a:rPr lang="zh-TW" altLang="en-US" dirty="0"/>
              <a:t>在管理政策上，首先成立高齡友善醫院推動小組。 （</a:t>
            </a:r>
            <a:r>
              <a:rPr lang="en-US" altLang="zh-TW" dirty="0"/>
              <a:t>2)</a:t>
            </a:r>
            <a:r>
              <a:rPr lang="zh-TW" altLang="en-US" dirty="0"/>
              <a:t>創立了員工提案制度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/>
              <a:t>2.</a:t>
            </a:r>
            <a:r>
              <a:rPr lang="zh-TW" altLang="en-US" dirty="0"/>
              <a:t>資源與支持可分為： （</a:t>
            </a:r>
            <a:r>
              <a:rPr lang="en-US" altLang="zh-TW" dirty="0"/>
              <a:t>1)</a:t>
            </a:r>
            <a:r>
              <a:rPr lang="zh-TW" altLang="en-US" dirty="0"/>
              <a:t>人才：在專業人才資源上，設立老人專科、開辦整 合門診，組織專門的照護團隊，並持續投入高齡教育 訓練課程。 （</a:t>
            </a:r>
            <a:r>
              <a:rPr lang="en-US" altLang="zh-TW" dirty="0"/>
              <a:t>2)</a:t>
            </a:r>
            <a:r>
              <a:rPr lang="zh-TW" altLang="en-US" dirty="0"/>
              <a:t>資金：在資金上，逐漸增加高齡業務單位的預算。 （</a:t>
            </a:r>
            <a:r>
              <a:rPr lang="en-US" altLang="zh-TW" dirty="0"/>
              <a:t>3)</a:t>
            </a:r>
            <a:r>
              <a:rPr lang="zh-TW" altLang="en-US" dirty="0"/>
              <a:t>資訊：在資訊上，創立資訊平台。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管理政策標準分哪三大項</a:t>
            </a:r>
          </a:p>
        </p:txBody>
      </p:sp>
    </p:spTree>
    <p:extLst>
      <p:ext uri="{BB962C8B-B14F-4D97-AF65-F5344CB8AC3E}">
        <p14:creationId xmlns:p14="http://schemas.microsoft.com/office/powerpoint/2010/main" val="36022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2060848"/>
            <a:ext cx="7408333" cy="3450696"/>
          </a:xfrm>
        </p:spPr>
        <p:txBody>
          <a:bodyPr/>
          <a:lstStyle/>
          <a:p>
            <a:r>
              <a:rPr lang="zh-TW" altLang="en-US" dirty="0"/>
              <a:t>台灣已邁入高齡化社會，銀髮族成為一股不容小覷的消費新勢力，許多飯店業者看準銀髮商機，紛紛</a:t>
            </a:r>
            <a:r>
              <a:rPr lang="zh-TW" altLang="en-US" dirty="0">
                <a:solidFill>
                  <a:srgbClr val="FF0000"/>
                </a:solidFill>
              </a:rPr>
              <a:t>改善硬體設施</a:t>
            </a:r>
            <a:r>
              <a:rPr lang="zh-TW" altLang="en-US" dirty="0"/>
              <a:t>，以符合年長者需求，除常態性的敬老優惠，也推出重陽節專案，年長者不但可</a:t>
            </a:r>
            <a:r>
              <a:rPr lang="zh-TW" altLang="en-US" dirty="0">
                <a:solidFill>
                  <a:srgbClr val="FF0000"/>
                </a:solidFill>
              </a:rPr>
              <a:t>免費用餐、住宿半價</a:t>
            </a:r>
            <a:r>
              <a:rPr lang="zh-TW" altLang="en-US" dirty="0"/>
              <a:t>，業者更貼心從</a:t>
            </a:r>
            <a:r>
              <a:rPr lang="zh-TW" altLang="en-US" dirty="0">
                <a:solidFill>
                  <a:srgbClr val="FF0000"/>
                </a:solidFill>
              </a:rPr>
              <a:t>食物著手</a:t>
            </a:r>
            <a:r>
              <a:rPr lang="zh-TW" altLang="en-US" dirty="0"/>
              <a:t>，設計出適合年長者品嘗的餐點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銀髮商機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05064"/>
            <a:ext cx="3000895" cy="2650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19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政策續監測與改善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 </a:t>
            </a:r>
            <a:r>
              <a:rPr lang="zh-TW" altLang="en-US" dirty="0"/>
              <a:t>（</a:t>
            </a:r>
            <a:r>
              <a:rPr lang="en-US" altLang="zh-TW" dirty="0"/>
              <a:t>1)</a:t>
            </a:r>
            <a:r>
              <a:rPr lang="zh-TW" altLang="en-US" dirty="0"/>
              <a:t>設立了許多持續監測與改善的措施 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（</a:t>
            </a:r>
            <a:r>
              <a:rPr lang="en-US" altLang="zh-TW" dirty="0"/>
              <a:t>2)</a:t>
            </a:r>
            <a:r>
              <a:rPr lang="zh-TW" altLang="en-US" dirty="0"/>
              <a:t>醫療品質暨病人安全委員的設立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zh-TW" altLang="en-US" dirty="0"/>
              <a:t>（</a:t>
            </a:r>
            <a:r>
              <a:rPr lang="en-US" altLang="zh-TW" dirty="0"/>
              <a:t>3)</a:t>
            </a:r>
            <a:r>
              <a:rPr lang="zh-TW" altLang="en-US" dirty="0"/>
              <a:t>成立整合性照護門診服務。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665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健康照護之</a:t>
            </a:r>
            <a:r>
              <a:rPr lang="zh-TW" altLang="en-US" b="1" dirty="0" smtClean="0"/>
              <a:t>溝通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r>
              <a:rPr lang="zh-TW" altLang="en-US" dirty="0"/>
              <a:t>（</a:t>
            </a:r>
            <a:r>
              <a:rPr lang="en-US" altLang="zh-TW" dirty="0"/>
              <a:t>1)</a:t>
            </a:r>
            <a:r>
              <a:rPr lang="zh-TW" altLang="en-US" dirty="0"/>
              <a:t>與長者溝通技巧 ．臉面向光源、面對病人 ．坐著傾聽 ．說話時留點時間給長者瞭解 ．對長者表示尊敬 ．使用簡單的聲音放大器，例如：助聽器。 ．以低頻聲調、輕聲慢慢講，字詞之間略作停頓。 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en-US" altLang="zh-TW" dirty="0"/>
              <a:t>2)</a:t>
            </a:r>
            <a:r>
              <a:rPr lang="zh-TW" altLang="en-US" dirty="0"/>
              <a:t>作業資訊：包括服務時間、收費標準與掛號手續及 交通資訊等，應該以適合長者的方式提供。例如： 體恤長者需要，將門診時間表加大字體供高齡長者 辨識、或在藥袋。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高齡友善健康照護</a:t>
            </a:r>
          </a:p>
        </p:txBody>
      </p:sp>
    </p:spTree>
    <p:extLst>
      <p:ext uri="{BB962C8B-B14F-4D97-AF65-F5344CB8AC3E}">
        <p14:creationId xmlns:p14="http://schemas.microsoft.com/office/powerpoint/2010/main" val="3275740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（</a:t>
            </a:r>
            <a:r>
              <a:rPr lang="en-US" altLang="zh-TW" dirty="0"/>
              <a:t>3)</a:t>
            </a:r>
            <a:r>
              <a:rPr lang="zh-TW" altLang="en-US" dirty="0"/>
              <a:t>衛教資訊：各種衛教與印刷品以適合長者的方式設 計。 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en-US" altLang="zh-TW" dirty="0"/>
              <a:t>4)</a:t>
            </a:r>
            <a:r>
              <a:rPr lang="zh-TW" altLang="en-US" dirty="0"/>
              <a:t>照護過程：對各項處置說明與提供的護理指導結果 進行解說，並與長者及其家人共同參與討論。 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en-US" altLang="zh-TW" dirty="0"/>
              <a:t>5)</a:t>
            </a:r>
            <a:r>
              <a:rPr lang="zh-TW" altLang="en-US" dirty="0"/>
              <a:t>尊重決定：尊重長者在照護上作決定的能力與權 力。例如：照護時與長者進行面對面溝通、或進 行病人權利宣導等等。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06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健康照護</a:t>
            </a:r>
            <a:r>
              <a:rPr lang="zh-TW" altLang="en-US" dirty="0" smtClean="0"/>
              <a:t>之</a:t>
            </a:r>
            <a:r>
              <a:rPr lang="zh-TW" altLang="en-US" b="1" dirty="0" smtClean="0"/>
              <a:t>服務</a:t>
            </a:r>
            <a:r>
              <a:rPr lang="zh-TW" altLang="en-US" b="1" dirty="0"/>
              <a:t>標準</a:t>
            </a:r>
            <a:r>
              <a:rPr lang="zh-TW" altLang="en-US" dirty="0"/>
              <a:t>的</a:t>
            </a:r>
            <a:r>
              <a:rPr lang="zh-TW" altLang="en-US" dirty="0" smtClean="0"/>
              <a:t>注意事項</a:t>
            </a:r>
            <a:endParaRPr lang="en-US" altLang="zh-TW" dirty="0" smtClean="0"/>
          </a:p>
          <a:p>
            <a:r>
              <a:rPr lang="zh-TW" altLang="en-US" dirty="0"/>
              <a:t>（</a:t>
            </a:r>
            <a:r>
              <a:rPr lang="en-US" altLang="zh-TW" dirty="0"/>
              <a:t>1)</a:t>
            </a:r>
            <a:r>
              <a:rPr lang="zh-TW" altLang="en-US" dirty="0"/>
              <a:t>行政程序：調整行政程序以因應長者的特殊需要。 （</a:t>
            </a:r>
            <a:r>
              <a:rPr lang="en-US" altLang="zh-TW" dirty="0"/>
              <a:t>2)</a:t>
            </a:r>
            <a:r>
              <a:rPr lang="zh-TW" altLang="en-US" dirty="0"/>
              <a:t>經費補助：發現及支持有經濟困難的長者，提供適 當的照護。 </a:t>
            </a:r>
            <a:endParaRPr lang="en-US" altLang="zh-TW" dirty="0" smtClean="0"/>
          </a:p>
          <a:p>
            <a:r>
              <a:rPr lang="zh-TW" altLang="en-US" dirty="0" smtClean="0"/>
              <a:t>（</a:t>
            </a:r>
            <a:r>
              <a:rPr lang="en-US" altLang="zh-TW" dirty="0"/>
              <a:t>3)</a:t>
            </a:r>
            <a:r>
              <a:rPr lang="zh-TW" altLang="en-US" dirty="0"/>
              <a:t>志工協助：擬定志工計畫以適切的協助病人與訪客 的接待、導引、交通、閱讀、書寫、陪伴或其他服 務。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0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2420888"/>
            <a:ext cx="7380808" cy="370527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硬體環境 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en-US" altLang="zh-TW" dirty="0"/>
              <a:t>.</a:t>
            </a:r>
            <a:r>
              <a:rPr lang="zh-TW" altLang="en-US" dirty="0"/>
              <a:t>儘可能採行「通用設計」中的共通原則。 </a:t>
            </a:r>
            <a:endParaRPr lang="en-US" altLang="zh-TW" dirty="0" smtClean="0"/>
          </a:p>
          <a:p>
            <a:r>
              <a:rPr lang="en-US" altLang="zh-TW" dirty="0" smtClean="0"/>
              <a:t>b</a:t>
            </a:r>
            <a:r>
              <a:rPr lang="en-US" altLang="zh-TW" dirty="0"/>
              <a:t>.</a:t>
            </a:r>
            <a:r>
              <a:rPr lang="zh-TW" altLang="en-US" dirty="0"/>
              <a:t>衛生所有整體環境應保持清潔舒適。 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  <a:r>
              <a:rPr lang="en-US" altLang="zh-TW" dirty="0"/>
              <a:t>.</a:t>
            </a:r>
            <a:r>
              <a:rPr lang="zh-TW" altLang="en-US" dirty="0"/>
              <a:t>應有良好的照明設備，防滑地面、穩固的家具以及安 全的走道及樓梯。 </a:t>
            </a:r>
            <a:endParaRPr lang="en-US" altLang="zh-TW" dirty="0" smtClean="0"/>
          </a:p>
          <a:p>
            <a:r>
              <a:rPr lang="en-US" altLang="zh-TW" dirty="0" smtClean="0"/>
              <a:t>d</a:t>
            </a:r>
            <a:r>
              <a:rPr lang="en-US" altLang="zh-TW" dirty="0"/>
              <a:t>.</a:t>
            </a:r>
            <a:r>
              <a:rPr lang="zh-TW" altLang="en-US" dirty="0"/>
              <a:t>應設有無障礙廁所，且廁所應設有緊急求救警鈴。 </a:t>
            </a:r>
            <a:endParaRPr lang="en-US" altLang="zh-TW" dirty="0" smtClean="0"/>
          </a:p>
          <a:p>
            <a:r>
              <a:rPr lang="en-US" altLang="zh-TW" dirty="0" smtClean="0"/>
              <a:t>e</a:t>
            </a:r>
            <a:r>
              <a:rPr lang="en-US" altLang="zh-TW" dirty="0"/>
              <a:t>.</a:t>
            </a:r>
            <a:r>
              <a:rPr lang="zh-TW" altLang="en-US" dirty="0"/>
              <a:t>走廊走道兩側應設有扶手。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健康照護之物理環境標準</a:t>
            </a:r>
            <a:r>
              <a:rPr lang="zh-TW" altLang="en-US" dirty="0" smtClean="0"/>
              <a:t>的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三大</a:t>
            </a:r>
            <a:r>
              <a:rPr lang="zh-TW" altLang="en-US" dirty="0"/>
              <a:t>關鍵要素 </a:t>
            </a:r>
          </a:p>
        </p:txBody>
      </p:sp>
    </p:spTree>
    <p:extLst>
      <p:ext uri="{BB962C8B-B14F-4D97-AF65-F5344CB8AC3E}">
        <p14:creationId xmlns:p14="http://schemas.microsoft.com/office/powerpoint/2010/main" val="4113434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27584" y="2492896"/>
            <a:ext cx="7408333" cy="3993307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交通與行動 交通與行動部份，是指對外交通的方便性，主要在於動 線及輔助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標誌與識別 </a:t>
            </a:r>
            <a:endParaRPr lang="en-US" altLang="zh-TW" dirty="0" smtClean="0"/>
          </a:p>
          <a:p>
            <a:r>
              <a:rPr lang="en-US" altLang="zh-TW" dirty="0" smtClean="0"/>
              <a:t>a</a:t>
            </a:r>
            <a:r>
              <a:rPr lang="en-US" altLang="zh-TW" dirty="0"/>
              <a:t>.</a:t>
            </a:r>
            <a:r>
              <a:rPr lang="zh-TW" altLang="en-US" dirty="0"/>
              <a:t>設有簡單易讀的標示及措施，以利定位及辨識照護者 和服務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/>
              <a:t>b.</a:t>
            </a:r>
            <a:r>
              <a:rPr lang="zh-TW" altLang="en-US" dirty="0"/>
              <a:t>醫護人員應佩戴識別證，志工人員也應穿著背心或佩 戴名牌，以方便病人辨識。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954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照護流程可分為三階段來進行：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1</a:t>
            </a:r>
            <a:r>
              <a:rPr lang="en-US" altLang="zh-TW" dirty="0"/>
              <a:t>.</a:t>
            </a:r>
            <a:r>
              <a:rPr lang="zh-TW" altLang="en-US" dirty="0"/>
              <a:t>病人照護需求評估：健康行為評估、疾病評估、用藥評 估、周全性老人評估、需求評估的執行標準。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2</a:t>
            </a:r>
            <a:r>
              <a:rPr lang="en-US" altLang="zh-TW" dirty="0"/>
              <a:t>.</a:t>
            </a:r>
            <a:r>
              <a:rPr lang="zh-TW" altLang="en-US" dirty="0"/>
              <a:t>病人介入與管理：自主管理、主動管理。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3</a:t>
            </a:r>
            <a:r>
              <a:rPr lang="en-US" altLang="zh-TW" dirty="0"/>
              <a:t>.</a:t>
            </a:r>
            <a:r>
              <a:rPr lang="zh-TW" altLang="en-US" dirty="0"/>
              <a:t>社區參與和持續性照護：照護團隊整合、連續照護執行、 社區服務。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健康照護之照護流桯標準</a:t>
            </a:r>
          </a:p>
        </p:txBody>
      </p:sp>
    </p:spTree>
    <p:extLst>
      <p:ext uri="{BB962C8B-B14F-4D97-AF65-F5344CB8AC3E}">
        <p14:creationId xmlns:p14="http://schemas.microsoft.com/office/powerpoint/2010/main" val="4254666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9592" y="2348880"/>
            <a:ext cx="7380808" cy="39933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由於部分銀髮族</a:t>
            </a:r>
            <a:r>
              <a:rPr lang="zh-TW" altLang="en-US" u="sng" dirty="0"/>
              <a:t>對於獲取金錢已沒有必須的需求</a:t>
            </a:r>
            <a:r>
              <a:rPr lang="zh-TW" altLang="en-US" dirty="0"/>
              <a:t>，反之，辛勞大半輩子，這類銀髮族多希望透過旅遊累積體驗和見聞，甚至是圓年輕時的出國夢，因此對於旅遊活動或旅遊產業一直具有一定程度的需求。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淺談銀髮商機之特色與要點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495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6"/>
            <a:ext cx="7516357" cy="3849877"/>
          </a:xfrm>
        </p:spPr>
        <p:txBody>
          <a:bodyPr>
            <a:normAutofit/>
          </a:bodyPr>
          <a:lstStyle/>
          <a:p>
            <a:r>
              <a:rPr lang="zh-TW" altLang="en-US" dirty="0"/>
              <a:t>「農業旅遊」主要具有「懷舊」、「自然」、「緩慢」、「健康」、「體驗」的特性，可滿足銀髮族對於旅遊應該要可以</a:t>
            </a:r>
            <a:r>
              <a:rPr lang="zh-TW" altLang="en-US" u="sng" dirty="0"/>
              <a:t>放鬆、健康養生</a:t>
            </a:r>
            <a:r>
              <a:rPr lang="zh-TW" altLang="en-US" dirty="0"/>
              <a:t>之需求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而</a:t>
            </a:r>
            <a:r>
              <a:rPr lang="zh-TW" altLang="en-US" dirty="0"/>
              <a:t>目前亦有許多國家推出「長宿旅遊」之行程，歡迎其他國家之銀髮族前往</a:t>
            </a:r>
            <a:r>
              <a:rPr lang="zh-TW" altLang="en-US" u="sng" dirty="0"/>
              <a:t>長住並消費</a:t>
            </a:r>
            <a:r>
              <a:rPr lang="zh-TW" altLang="en-US" dirty="0"/>
              <a:t>；透過此種類型之旅遊方式，銀髮族得以自我規劃、安排行程，或至物價水準相對較低廉的其他國家長住一陣，</a:t>
            </a:r>
            <a:r>
              <a:rPr lang="zh-TW" altLang="en-US" u="sng" dirty="0"/>
              <a:t>體驗不同的文化風情</a:t>
            </a:r>
            <a:r>
              <a:rPr lang="zh-TW" altLang="en-US" dirty="0"/>
              <a:t>，並且在當地享有相對豪華的服務。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四種旅遊形式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415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「保健旅遊」主要則是針對銀髮族養生保健之需求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此外</a:t>
            </a:r>
            <a:r>
              <a:rPr lang="zh-TW" altLang="en-US" dirty="0"/>
              <a:t>，「郵輪旅遊」目前在台灣雖然相對較不流行，然其可突破陸地交通的限制，並</a:t>
            </a:r>
            <a:r>
              <a:rPr lang="zh-TW" altLang="en-US" u="sng" dirty="0"/>
              <a:t>降低銀髮族在旅程中需轉乘或更換住宿地點的舟車勞頓</a:t>
            </a:r>
            <a:r>
              <a:rPr lang="zh-TW" altLang="en-US" dirty="0"/>
              <a:t>，亦不失為銀髮族旅遊時的選擇。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0958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1988840"/>
            <a:ext cx="7408333" cy="3450696"/>
          </a:xfrm>
        </p:spPr>
        <p:txBody>
          <a:bodyPr/>
          <a:lstStyle/>
          <a:p>
            <a:r>
              <a:rPr lang="zh-TW" altLang="en-US" dirty="0"/>
              <a:t>高雄君鴻國際酒店從去年開始，針對銀髮顧客提供栢麗廳自助餐</a:t>
            </a:r>
            <a:r>
              <a:rPr lang="zh-TW" altLang="en-US" u="sng" dirty="0"/>
              <a:t>午餐</a:t>
            </a:r>
            <a:r>
              <a:rPr lang="en-US" altLang="zh-TW" u="sng" dirty="0"/>
              <a:t>8</a:t>
            </a:r>
            <a:r>
              <a:rPr lang="zh-TW" altLang="en-US" u="sng" dirty="0"/>
              <a:t>折，下午茶、晚餐</a:t>
            </a:r>
            <a:r>
              <a:rPr lang="en-US" altLang="zh-TW" u="sng" dirty="0"/>
              <a:t>7.5</a:t>
            </a:r>
            <a:r>
              <a:rPr lang="zh-TW" altLang="en-US" u="sng" dirty="0"/>
              <a:t>折優惠</a:t>
            </a:r>
            <a:r>
              <a:rPr lang="zh-TW" altLang="en-US" dirty="0"/>
              <a:t>，行銷企劃部經理陳怡樺表示：「自推出優惠方案以來，家庭、銀髮族</a:t>
            </a:r>
            <a:r>
              <a:rPr lang="zh-TW" altLang="en-US" dirty="0" smtClean="0"/>
              <a:t>客層</a:t>
            </a:r>
            <a:r>
              <a:rPr lang="zh-TW" altLang="en-US" dirty="0"/>
              <a:t>至少增加</a:t>
            </a:r>
            <a:r>
              <a:rPr lang="en-US" altLang="zh-TW" dirty="0"/>
              <a:t>2</a:t>
            </a:r>
            <a:r>
              <a:rPr lang="zh-TW" altLang="en-US" dirty="0"/>
              <a:t>成。</a:t>
            </a:r>
            <a:r>
              <a:rPr lang="zh-TW" altLang="en-US" dirty="0" smtClean="0"/>
              <a:t>」</a:t>
            </a:r>
            <a:endParaRPr lang="en-US" altLang="zh-TW" dirty="0" smtClean="0"/>
          </a:p>
          <a:p>
            <a:r>
              <a:rPr lang="zh-TW" altLang="en-US" dirty="0"/>
              <a:t>高雄蓮潭國際會館明</a:t>
            </a:r>
            <a:r>
              <a:rPr lang="en-US" altLang="zh-TW" dirty="0"/>
              <a:t>(29)</a:t>
            </a:r>
            <a:r>
              <a:rPr lang="zh-TW" altLang="en-US" dirty="0"/>
              <a:t>日</a:t>
            </a:r>
            <a:r>
              <a:rPr lang="en-US" altLang="zh-TW" dirty="0"/>
              <a:t>~10/3</a:t>
            </a:r>
            <a:r>
              <a:rPr lang="zh-TW" altLang="en-US" dirty="0"/>
              <a:t>也推出</a:t>
            </a:r>
            <a:r>
              <a:rPr lang="en-US" altLang="zh-TW" u="sng" dirty="0"/>
              <a:t>80</a:t>
            </a:r>
            <a:r>
              <a:rPr lang="zh-TW" altLang="en-US" u="sng" dirty="0"/>
              <a:t>歲以上顧客午餐、下午茶、晚餐可免費用餐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飲食優惠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306216"/>
            <a:ext cx="4536504" cy="255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061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http://www.fullon-hotels.com.tw/?</a:t>
            </a:r>
            <a:r>
              <a:rPr lang="en-US" altLang="zh-TW" dirty="0" smtClean="0">
                <a:hlinkClick r:id="rId2"/>
              </a:rPr>
              <a:t>Nsn=5&amp;Ssn=4334</a:t>
            </a:r>
            <a:endParaRPr lang="en-US" altLang="zh-TW" dirty="0" smtClean="0"/>
          </a:p>
          <a:p>
            <a:r>
              <a:rPr lang="en-US" altLang="zh-TW" dirty="0">
                <a:hlinkClick r:id="rId3"/>
              </a:rPr>
              <a:t>http://</a:t>
            </a:r>
            <a:r>
              <a:rPr lang="en-US" altLang="zh-TW" dirty="0" smtClean="0">
                <a:hlinkClick r:id="rId3"/>
              </a:rPr>
              <a:t>journal.gerontechnology.org.tw/Files/2013ConferencePaper/44.pdf</a:t>
            </a:r>
            <a:endParaRPr lang="en-US" altLang="zh-TW" dirty="0" smtClean="0"/>
          </a:p>
          <a:p>
            <a:r>
              <a:rPr lang="en-US" altLang="zh-TW" dirty="0"/>
              <a:t>http://ksph.kcg.gov.tw/12/file/n7-2.pdf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參考資料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55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23528" y="2060848"/>
            <a:ext cx="4824535" cy="4032448"/>
          </a:xfrm>
        </p:spPr>
        <p:txBody>
          <a:bodyPr/>
          <a:lstStyle/>
          <a:p>
            <a:r>
              <a:rPr lang="zh-TW" altLang="en-US" dirty="0"/>
              <a:t>台中金典酒店栢麗廳則推出</a:t>
            </a:r>
            <a:r>
              <a:rPr lang="zh-TW" altLang="en-US" u="sng" dirty="0"/>
              <a:t>用餐</a:t>
            </a:r>
            <a:r>
              <a:rPr lang="en-US" altLang="zh-TW" u="sng" dirty="0"/>
              <a:t>6.5</a:t>
            </a:r>
            <a:r>
              <a:rPr lang="zh-TW" altLang="en-US" u="sng" dirty="0"/>
              <a:t>折</a:t>
            </a:r>
            <a:r>
              <a:rPr lang="zh-TW" altLang="en-US" dirty="0"/>
              <a:t>的敬老特惠，公關部副理郭建志說：「敬老優惠為常態活動，推出後年長顧客群大幅增加。」且在</a:t>
            </a:r>
            <a:r>
              <a:rPr lang="zh-TW" altLang="en-US" u="sng" dirty="0"/>
              <a:t>無電梯抵達的樓層設置了升降椅</a:t>
            </a:r>
            <a:r>
              <a:rPr lang="zh-TW" altLang="en-US" dirty="0"/>
              <a:t>，至於</a:t>
            </a:r>
            <a:r>
              <a:rPr lang="zh-TW" altLang="en-US" u="sng" dirty="0"/>
              <a:t>有高低差的階梯側邊則改裝為平緩斜坡</a:t>
            </a:r>
            <a:r>
              <a:rPr lang="zh-TW" altLang="en-US" dirty="0"/>
              <a:t>，以利銀髮族長輩行走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硬體設施改善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060848"/>
            <a:ext cx="3048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463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99592" y="2420888"/>
            <a:ext cx="7408333" cy="3450696"/>
          </a:xfrm>
        </p:spPr>
        <p:txBody>
          <a:bodyPr/>
          <a:lstStyle/>
          <a:p>
            <a:r>
              <a:rPr lang="zh-TW" altLang="en-US" dirty="0"/>
              <a:t>欣葉餐廳也針對銀髮族、行動不便者，在樓梯旁設置了升降椅，同時考量到年長顧客比較怕冷，還</a:t>
            </a:r>
            <a:r>
              <a:rPr lang="zh-TW" altLang="en-US" u="sng" dirty="0"/>
              <a:t>提供披肩供保暖</a:t>
            </a:r>
            <a:r>
              <a:rPr lang="zh-TW" altLang="en-US" dirty="0"/>
              <a:t>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針對特殊需求提供服務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509353"/>
            <a:ext cx="4344144" cy="3298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898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1916832"/>
            <a:ext cx="7524825" cy="3849291"/>
          </a:xfrm>
        </p:spPr>
        <p:txBody>
          <a:bodyPr/>
          <a:lstStyle/>
          <a:p>
            <a:r>
              <a:rPr lang="zh-TW" altLang="en-US" dirty="0"/>
              <a:t>除了改善硬體設施，度假方案、餐飲也調整成適合年長者的內容。福容飯店整合行銷部專員黃婉真說：「旗下度假型飯店今年初已推出專為長者設計的專案，內容包含</a:t>
            </a:r>
            <a:r>
              <a:rPr lang="zh-TW" altLang="en-US" b="1" dirty="0"/>
              <a:t>健康早操</a:t>
            </a:r>
            <a:r>
              <a:rPr lang="zh-TW" altLang="en-US" dirty="0"/>
              <a:t>及</a:t>
            </a:r>
            <a:r>
              <a:rPr lang="zh-TW" altLang="en-US" b="1" dirty="0"/>
              <a:t>血壓健檢</a:t>
            </a:r>
            <a:r>
              <a:rPr lang="zh-TW" altLang="en-US" dirty="0"/>
              <a:t>，並提供</a:t>
            </a:r>
            <a:r>
              <a:rPr lang="zh-TW" altLang="en-US" u="sng" dirty="0"/>
              <a:t>泡茶組、棋盤組，餐點則搭配由阿基師設計的養生餐</a:t>
            </a:r>
            <a:r>
              <a:rPr lang="zh-TW" altLang="en-US" dirty="0"/>
              <a:t>。」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針對長輩需求 餐飲更清淡 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70" y="3897559"/>
            <a:ext cx="3976129" cy="26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910694"/>
            <a:ext cx="3956396" cy="2633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8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55576" y="2420888"/>
            <a:ext cx="7524825" cy="4104456"/>
          </a:xfrm>
        </p:spPr>
        <p:txBody>
          <a:bodyPr/>
          <a:lstStyle/>
          <a:p>
            <a:r>
              <a:rPr lang="zh-TW" altLang="en-US" dirty="0"/>
              <a:t>台北福容推出重陽敬老專案，</a:t>
            </a:r>
            <a:r>
              <a:rPr lang="en-US" altLang="zh-TW" dirty="0"/>
              <a:t>65</a:t>
            </a:r>
            <a:r>
              <a:rPr lang="zh-TW" altLang="en-US" dirty="0"/>
              <a:t>歲以上長者</a:t>
            </a:r>
            <a:r>
              <a:rPr lang="zh-TW" altLang="en-US" u="sng" dirty="0"/>
              <a:t>自助餐可享半價</a:t>
            </a:r>
            <a:r>
              <a:rPr lang="zh-TW" altLang="en-US" dirty="0"/>
              <a:t>，</a:t>
            </a:r>
            <a:r>
              <a:rPr lang="zh-TW" altLang="en-US" u="sng" dirty="0"/>
              <a:t>精緻客房原價</a:t>
            </a:r>
            <a:r>
              <a:rPr lang="en-US" altLang="zh-TW" u="sng" dirty="0"/>
              <a:t>8000</a:t>
            </a:r>
            <a:r>
              <a:rPr lang="zh-TW" altLang="en-US" u="sng" dirty="0"/>
              <a:t>元，也可享半價</a:t>
            </a:r>
            <a:r>
              <a:rPr lang="zh-TW" altLang="en-US" dirty="0"/>
              <a:t>優惠。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住房優惠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73016"/>
            <a:ext cx="3624064" cy="2412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39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zh-TW" sz="3200" b="1" dirty="0"/>
              <a:t>出國天數可適度加長</a:t>
            </a:r>
          </a:p>
          <a:p>
            <a:pPr lvl="0"/>
            <a:r>
              <a:rPr lang="zh-TW" altLang="zh-TW" sz="3200" b="1" dirty="0"/>
              <a:t>早餐時間提早，晚上休息時間往前</a:t>
            </a:r>
          </a:p>
          <a:p>
            <a:pPr lvl="0"/>
            <a:r>
              <a:rPr lang="zh-TW" altLang="zh-TW" sz="3200" b="1" dirty="0"/>
              <a:t>住宿安排宜近</a:t>
            </a:r>
            <a:r>
              <a:rPr lang="zh-TW" altLang="zh-TW" sz="3200" b="1" dirty="0" smtClean="0"/>
              <a:t>市區</a:t>
            </a:r>
            <a:endParaRPr lang="en-US" altLang="zh-TW" sz="3200" b="1" dirty="0" smtClean="0"/>
          </a:p>
          <a:p>
            <a:pPr lvl="0"/>
            <a:r>
              <a:rPr lang="zh-TW" altLang="zh-TW" sz="3200" dirty="0" smtClean="0"/>
              <a:t>減少</a:t>
            </a:r>
            <a:r>
              <a:rPr lang="zh-TW" altLang="zh-TW" sz="3200" dirty="0"/>
              <a:t>搭車通勤之</a:t>
            </a:r>
            <a:r>
              <a:rPr lang="zh-TW" altLang="zh-TW" sz="3200" dirty="0" smtClean="0"/>
              <a:t>時間</a:t>
            </a:r>
            <a:endParaRPr lang="zh-TW" altLang="zh-TW" sz="3200" dirty="0"/>
          </a:p>
          <a:p>
            <a:pPr lvl="0"/>
            <a:r>
              <a:rPr lang="zh-TW" altLang="zh-TW" sz="3200" dirty="0" smtClean="0"/>
              <a:t>領隊</a:t>
            </a:r>
            <a:r>
              <a:rPr lang="zh-TW" altLang="zh-TW" sz="3200" dirty="0"/>
              <a:t>資格需較為資深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252728"/>
          </a:xfrm>
        </p:spPr>
        <p:txBody>
          <a:bodyPr>
            <a:normAutofit fontScale="90000"/>
          </a:bodyPr>
          <a:lstStyle/>
          <a:p>
            <a:r>
              <a:rPr lang="zh-TW" altLang="zh-TW" dirty="0" smtClean="0"/>
              <a:t>銀髮</a:t>
            </a:r>
            <a:r>
              <a:rPr lang="zh-TW" altLang="zh-TW" dirty="0"/>
              <a:t>族旅遊團需特別</a:t>
            </a:r>
            <a:r>
              <a:rPr lang="zh-TW" altLang="zh-TW" dirty="0" smtClean="0"/>
              <a:t>注意事項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02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27584" y="2420888"/>
            <a:ext cx="7776864" cy="3960440"/>
          </a:xfrm>
        </p:spPr>
        <p:txBody>
          <a:bodyPr>
            <a:normAutofit/>
          </a:bodyPr>
          <a:lstStyle/>
          <a:p>
            <a:r>
              <a:rPr lang="zh-TW" altLang="en-US" b="1" dirty="0"/>
              <a:t>日本</a:t>
            </a:r>
            <a:r>
              <a:rPr lang="zh-TW" altLang="en-US" dirty="0"/>
              <a:t> 對於高齡者休閒旅遊的重視，主要針對國內短期旅遊提供高齡旅遊友善的做法。例如推動高齡友 善旅館登錄</a:t>
            </a:r>
            <a:r>
              <a:rPr lang="zh-TW" altLang="en-US" dirty="0" smtClean="0"/>
              <a:t>制度</a:t>
            </a:r>
            <a:r>
              <a:rPr lang="zh-TW" altLang="en-US" dirty="0"/>
              <a:t>、</a:t>
            </a:r>
            <a:r>
              <a:rPr lang="zh-TW" altLang="en-US" dirty="0" smtClean="0"/>
              <a:t>針對</a:t>
            </a:r>
            <a:r>
              <a:rPr lang="zh-TW" altLang="en-US" dirty="0"/>
              <a:t>高齡者的行動不便、身 體健康以及身障進行設施的改善，旅館需要設立</a:t>
            </a:r>
            <a:r>
              <a:rPr lang="zh-TW" altLang="en-US" dirty="0">
                <a:solidFill>
                  <a:srgbClr val="FF0000"/>
                </a:solidFill>
              </a:rPr>
              <a:t>醫療專區</a:t>
            </a:r>
            <a:r>
              <a:rPr lang="zh-TW" altLang="en-US" dirty="0"/>
              <a:t>，以及無障礙空間，以使高齡者能安心 居住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針對</a:t>
            </a:r>
            <a:r>
              <a:rPr lang="zh-TW" altLang="en-US" dirty="0"/>
              <a:t>高齡者健康進行料理</a:t>
            </a:r>
            <a:r>
              <a:rPr lang="zh-TW" altLang="en-US" dirty="0">
                <a:solidFill>
                  <a:srgbClr val="FF0000"/>
                </a:solidFill>
              </a:rPr>
              <a:t>菜單</a:t>
            </a:r>
            <a:r>
              <a:rPr lang="zh-TW" altLang="en-US" dirty="0"/>
              <a:t>的設計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服務</a:t>
            </a:r>
            <a:r>
              <a:rPr lang="zh-TW" altLang="en-US" dirty="0"/>
              <a:t>要使高齡者身心愉悅並且針對高齡者個別 需求提供協助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高齡友善旅館登錄制度</a:t>
            </a:r>
          </a:p>
        </p:txBody>
      </p:sp>
    </p:spTree>
    <p:extLst>
      <p:ext uri="{BB962C8B-B14F-4D97-AF65-F5344CB8AC3E}">
        <p14:creationId xmlns:p14="http://schemas.microsoft.com/office/powerpoint/2010/main" val="145389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700</TotalTime>
  <Words>2575</Words>
  <Application>Microsoft Office PowerPoint</Application>
  <PresentationFormat>如螢幕大小 (4:3)</PresentationFormat>
  <Paragraphs>115</Paragraphs>
  <Slides>30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波形</vt:lpstr>
      <vt:lpstr>銀髮旅遊</vt:lpstr>
      <vt:lpstr>銀髮商機</vt:lpstr>
      <vt:lpstr>飲食優惠</vt:lpstr>
      <vt:lpstr>硬體設施改善</vt:lpstr>
      <vt:lpstr>針對特殊需求提供服務</vt:lpstr>
      <vt:lpstr>針對長輩需求 餐飲更清淡 </vt:lpstr>
      <vt:lpstr>住房優惠</vt:lpstr>
      <vt:lpstr>銀髮族旅遊團需特別注意事項 </vt:lpstr>
      <vt:lpstr>高齡友善旅館登錄制度</vt:lpstr>
      <vt:lpstr>高齡友善旅館評鑑標準</vt:lpstr>
      <vt:lpstr>首創高齡友善旅館認證  南投搶銀髮商機 </vt:lpstr>
      <vt:lpstr>高齡友善旅館--白金服務</vt:lpstr>
      <vt:lpstr>南投縣七家旅館 獲得高齡友善旅館認證 </vt:lpstr>
      <vt:lpstr>福容大飯店 </vt:lpstr>
      <vt:lpstr>老人食慾不振的原因</vt:lpstr>
      <vt:lpstr>如果老年人經常食慾不振 就要考慮補鋅了</vt:lpstr>
      <vt:lpstr>政府推動高齡友善環境之原因</vt:lpstr>
      <vt:lpstr>高齡友善健康照護四大標準</vt:lpstr>
      <vt:lpstr>管理政策標準分哪三大項</vt:lpstr>
      <vt:lpstr>PowerPoint 簡報</vt:lpstr>
      <vt:lpstr>高齡友善健康照護</vt:lpstr>
      <vt:lpstr>PowerPoint 簡報</vt:lpstr>
      <vt:lpstr>PowerPoint 簡報</vt:lpstr>
      <vt:lpstr>健康照護之物理環境標準的 三大關鍵要素 </vt:lpstr>
      <vt:lpstr>PowerPoint 簡報</vt:lpstr>
      <vt:lpstr>健康照護之照護流桯標準</vt:lpstr>
      <vt:lpstr>淺談銀髮商機之特色與要點</vt:lpstr>
      <vt:lpstr>四種旅遊形式</vt:lpstr>
      <vt:lpstr>PowerPoint 簡報</vt:lpstr>
      <vt:lpstr>參考資料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林瑋鴻</dc:creator>
  <cp:lastModifiedBy>林瑋鴻</cp:lastModifiedBy>
  <cp:revision>29</cp:revision>
  <dcterms:created xsi:type="dcterms:W3CDTF">2016-07-25T13:46:39Z</dcterms:created>
  <dcterms:modified xsi:type="dcterms:W3CDTF">2016-08-04T12:04:51Z</dcterms:modified>
</cp:coreProperties>
</file>