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0" r:id="rId3"/>
    <p:sldId id="337" r:id="rId4"/>
    <p:sldId id="339" r:id="rId5"/>
    <p:sldId id="340" r:id="rId6"/>
    <p:sldId id="300" r:id="rId7"/>
    <p:sldId id="332" r:id="rId8"/>
    <p:sldId id="329" r:id="rId9"/>
    <p:sldId id="330" r:id="rId10"/>
    <p:sldId id="334" r:id="rId11"/>
    <p:sldId id="342" r:id="rId12"/>
    <p:sldId id="265" r:id="rId13"/>
    <p:sldId id="316" r:id="rId14"/>
    <p:sldId id="324" r:id="rId15"/>
    <p:sldId id="345" r:id="rId16"/>
    <p:sldId id="346" r:id="rId17"/>
    <p:sldId id="347" r:id="rId18"/>
    <p:sldId id="348" r:id="rId19"/>
    <p:sldId id="321" r:id="rId20"/>
    <p:sldId id="343" r:id="rId21"/>
    <p:sldId id="326" r:id="rId22"/>
    <p:sldId id="344" r:id="rId23"/>
  </p:sldIdLst>
  <p:sldSz cx="9144000" cy="6858000" type="screen4x3"/>
  <p:notesSz cx="6858000" cy="9144000"/>
  <p:defaultTextStyle>
    <a:defPPr>
      <a:defRPr lang="fr-CA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55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396" autoAdjust="0"/>
  </p:normalViewPr>
  <p:slideViewPr>
    <p:cSldViewPr>
      <p:cViewPr varScale="1">
        <p:scale>
          <a:sx n="67" d="100"/>
          <a:sy n="67" d="100"/>
        </p:scale>
        <p:origin x="147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541E01-EF4B-41DA-B5F2-A72920BA2A23}" type="doc">
      <dgm:prSet loTypeId="urn:microsoft.com/office/officeart/2005/8/layout/equation2" loCatId="process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zh-TW" altLang="en-US"/>
        </a:p>
      </dgm:t>
    </dgm:pt>
    <dgm:pt modelId="{A6082BB4-0531-49DE-B124-EE485422318E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sz="2800" b="0" u="none" dirty="0" smtClean="0"/>
            <a:t>半盲旅</a:t>
          </a:r>
          <a:endParaRPr lang="zh-TW" altLang="en-US" sz="2800" b="0" u="none" dirty="0"/>
        </a:p>
      </dgm:t>
    </dgm:pt>
    <dgm:pt modelId="{CC6F4D80-CD75-4795-8EF3-2B1E5BB18CD4}" type="parTrans" cxnId="{82BE0009-6529-4EC6-8198-1CE9B1A62CC6}">
      <dgm:prSet/>
      <dgm:spPr/>
      <dgm:t>
        <a:bodyPr/>
        <a:lstStyle/>
        <a:p>
          <a:endParaRPr lang="zh-TW" altLang="en-US"/>
        </a:p>
      </dgm:t>
    </dgm:pt>
    <dgm:pt modelId="{BC78B68B-EBF9-4677-99FA-CD80C86ACD07}" type="sibTrans" cxnId="{82BE0009-6529-4EC6-8198-1CE9B1A62CC6}">
      <dgm:prSet/>
      <dgm:spPr/>
      <dgm:t>
        <a:bodyPr/>
        <a:lstStyle/>
        <a:p>
          <a:endParaRPr lang="zh-TW" altLang="en-US"/>
        </a:p>
      </dgm:t>
    </dgm:pt>
    <dgm:pt modelId="{4DB314D6-4307-4E3D-97AB-CDA103281CCC}">
      <dgm:prSet phldrT="[文字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lnSpc>
              <a:spcPts val="2800"/>
            </a:lnSpc>
          </a:pPr>
          <a:endParaRPr lang="en-US" altLang="zh-TW" sz="2800" b="0" dirty="0" smtClean="0"/>
        </a:p>
      </dgm:t>
    </dgm:pt>
    <dgm:pt modelId="{08C7D98D-65CB-4E3F-B453-C3E9BB555DFD}" type="parTrans" cxnId="{5FF612CF-7268-4AF1-A330-AF18DD5FF01D}">
      <dgm:prSet/>
      <dgm:spPr/>
      <dgm:t>
        <a:bodyPr/>
        <a:lstStyle/>
        <a:p>
          <a:endParaRPr lang="zh-TW" altLang="en-US"/>
        </a:p>
      </dgm:t>
    </dgm:pt>
    <dgm:pt modelId="{DD6E51A3-1FD9-47CA-9235-8F56F9661A22}" type="sibTrans" cxnId="{5FF612CF-7268-4AF1-A330-AF18DD5FF01D}">
      <dgm:prSet/>
      <dgm:spPr/>
      <dgm:t>
        <a:bodyPr/>
        <a:lstStyle/>
        <a:p>
          <a:endParaRPr lang="zh-TW" altLang="en-US"/>
        </a:p>
      </dgm:t>
    </dgm:pt>
    <dgm:pt modelId="{B65E98F7-942F-4235-8786-F67E5C80E021}">
      <dgm:prSet phldrT="[文字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b="1" dirty="0" smtClean="0"/>
            <a:t>套裝</a:t>
          </a:r>
          <a:endParaRPr lang="en-US" altLang="zh-TW" b="1" dirty="0" smtClean="0"/>
        </a:p>
        <a:p>
          <a:r>
            <a:rPr lang="zh-TW" altLang="en-US" b="1" dirty="0" smtClean="0"/>
            <a:t>行程</a:t>
          </a:r>
          <a:endParaRPr lang="en-US" altLang="zh-TW" b="1" dirty="0" smtClean="0"/>
        </a:p>
      </dgm:t>
    </dgm:pt>
    <dgm:pt modelId="{F8ED85A8-CAAF-47E4-B2CF-513F7D4EB6C8}" type="parTrans" cxnId="{057C0117-F3B5-487E-B15E-C8E4920FEC05}">
      <dgm:prSet/>
      <dgm:spPr/>
      <dgm:t>
        <a:bodyPr/>
        <a:lstStyle/>
        <a:p>
          <a:endParaRPr lang="zh-TW" altLang="en-US"/>
        </a:p>
      </dgm:t>
    </dgm:pt>
    <dgm:pt modelId="{FAA84A10-EA61-4BEF-9D19-64CEBC6F14DB}" type="sibTrans" cxnId="{057C0117-F3B5-487E-B15E-C8E4920FEC05}">
      <dgm:prSet/>
      <dgm:spPr/>
      <dgm:t>
        <a:bodyPr/>
        <a:lstStyle/>
        <a:p>
          <a:endParaRPr lang="zh-TW" altLang="en-US"/>
        </a:p>
      </dgm:t>
    </dgm:pt>
    <dgm:pt modelId="{A96D3ABD-DADB-4F2B-83B1-BA50C62FAEDF}" type="pres">
      <dgm:prSet presAssocID="{39541E01-EF4B-41DA-B5F2-A72920BA2A2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D030331D-5C56-4FA9-B9B8-08E716DF6D30}" type="pres">
      <dgm:prSet presAssocID="{39541E01-EF4B-41DA-B5F2-A72920BA2A23}" presName="vNodes" presStyleCnt="0"/>
      <dgm:spPr/>
    </dgm:pt>
    <dgm:pt modelId="{D4C6A6DD-CBA4-4BA7-95CA-6A724C399D39}" type="pres">
      <dgm:prSet presAssocID="{A6082BB4-0531-49DE-B124-EE485422318E}" presName="node" presStyleLbl="node1" presStyleIdx="0" presStyleCnt="3" custScaleX="170027" custScaleY="12964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3DB639B-792F-465D-A44F-0ABA71E7B6C3}" type="pres">
      <dgm:prSet presAssocID="{BC78B68B-EBF9-4677-99FA-CD80C86ACD07}" presName="spacerT" presStyleCnt="0"/>
      <dgm:spPr/>
    </dgm:pt>
    <dgm:pt modelId="{8C142964-17B1-4A95-8683-D864B3FFCBD4}" type="pres">
      <dgm:prSet presAssocID="{BC78B68B-EBF9-4677-99FA-CD80C86ACD07}" presName="sibTrans" presStyleLbl="sibTrans2D1" presStyleIdx="0" presStyleCnt="2"/>
      <dgm:spPr/>
      <dgm:t>
        <a:bodyPr/>
        <a:lstStyle/>
        <a:p>
          <a:endParaRPr lang="zh-TW" altLang="en-US"/>
        </a:p>
      </dgm:t>
    </dgm:pt>
    <dgm:pt modelId="{C747FD85-C4CB-4634-AADF-9871B03569B9}" type="pres">
      <dgm:prSet presAssocID="{BC78B68B-EBF9-4677-99FA-CD80C86ACD07}" presName="spacerB" presStyleCnt="0"/>
      <dgm:spPr/>
    </dgm:pt>
    <dgm:pt modelId="{7D0C8413-6B74-476D-BCB5-F16251147E53}" type="pres">
      <dgm:prSet presAssocID="{4DB314D6-4307-4E3D-97AB-CDA103281CCC}" presName="node" presStyleLbl="node1" presStyleIdx="1" presStyleCnt="3" custScaleX="171443" custScaleY="126671" custLinFactNeighborY="6111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22BDCFE-9462-4E31-B8F7-0E51F769626F}" type="pres">
      <dgm:prSet presAssocID="{39541E01-EF4B-41DA-B5F2-A72920BA2A23}" presName="sibTransLast" presStyleLbl="sibTrans2D1" presStyleIdx="1" presStyleCnt="2"/>
      <dgm:spPr/>
      <dgm:t>
        <a:bodyPr/>
        <a:lstStyle/>
        <a:p>
          <a:endParaRPr lang="zh-TW" altLang="en-US"/>
        </a:p>
      </dgm:t>
    </dgm:pt>
    <dgm:pt modelId="{91E157C5-A9DC-44B1-9673-508B9E61EF4F}" type="pres">
      <dgm:prSet presAssocID="{39541E01-EF4B-41DA-B5F2-A72920BA2A23}" presName="connectorText" presStyleLbl="sibTrans2D1" presStyleIdx="1" presStyleCnt="2"/>
      <dgm:spPr/>
      <dgm:t>
        <a:bodyPr/>
        <a:lstStyle/>
        <a:p>
          <a:endParaRPr lang="zh-TW" altLang="en-US"/>
        </a:p>
      </dgm:t>
    </dgm:pt>
    <dgm:pt modelId="{166B75D3-050B-4C0B-B08B-149D770C43F0}" type="pres">
      <dgm:prSet presAssocID="{39541E01-EF4B-41DA-B5F2-A72920BA2A23}" presName="lastNode" presStyleLbl="node1" presStyleIdx="2" presStyleCnt="3" custScaleX="105103" custScaleY="9979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057C0117-F3B5-487E-B15E-C8E4920FEC05}" srcId="{39541E01-EF4B-41DA-B5F2-A72920BA2A23}" destId="{B65E98F7-942F-4235-8786-F67E5C80E021}" srcOrd="2" destOrd="0" parTransId="{F8ED85A8-CAAF-47E4-B2CF-513F7D4EB6C8}" sibTransId="{FAA84A10-EA61-4BEF-9D19-64CEBC6F14DB}"/>
    <dgm:cxn modelId="{5616A8A9-3D53-4B8E-ACD3-99D633737560}" type="presOf" srcId="{39541E01-EF4B-41DA-B5F2-A72920BA2A23}" destId="{A96D3ABD-DADB-4F2B-83B1-BA50C62FAEDF}" srcOrd="0" destOrd="0" presId="urn:microsoft.com/office/officeart/2005/8/layout/equation2"/>
    <dgm:cxn modelId="{5FF612CF-7268-4AF1-A330-AF18DD5FF01D}" srcId="{39541E01-EF4B-41DA-B5F2-A72920BA2A23}" destId="{4DB314D6-4307-4E3D-97AB-CDA103281CCC}" srcOrd="1" destOrd="0" parTransId="{08C7D98D-65CB-4E3F-B453-C3E9BB555DFD}" sibTransId="{DD6E51A3-1FD9-47CA-9235-8F56F9661A22}"/>
    <dgm:cxn modelId="{FC92F605-677F-417E-90BA-69CCC470F57D}" type="presOf" srcId="{A6082BB4-0531-49DE-B124-EE485422318E}" destId="{D4C6A6DD-CBA4-4BA7-95CA-6A724C399D39}" srcOrd="0" destOrd="0" presId="urn:microsoft.com/office/officeart/2005/8/layout/equation2"/>
    <dgm:cxn modelId="{3BDBF6C2-C151-4FC9-8543-DA307A1CA16B}" type="presOf" srcId="{DD6E51A3-1FD9-47CA-9235-8F56F9661A22}" destId="{91E157C5-A9DC-44B1-9673-508B9E61EF4F}" srcOrd="1" destOrd="0" presId="urn:microsoft.com/office/officeart/2005/8/layout/equation2"/>
    <dgm:cxn modelId="{31C66528-5930-4C31-BACF-9BA07367F4A0}" type="presOf" srcId="{BC78B68B-EBF9-4677-99FA-CD80C86ACD07}" destId="{8C142964-17B1-4A95-8683-D864B3FFCBD4}" srcOrd="0" destOrd="0" presId="urn:microsoft.com/office/officeart/2005/8/layout/equation2"/>
    <dgm:cxn modelId="{243B3CF2-79AF-43FB-BAE6-47857363353F}" type="presOf" srcId="{DD6E51A3-1FD9-47CA-9235-8F56F9661A22}" destId="{A22BDCFE-9462-4E31-B8F7-0E51F769626F}" srcOrd="0" destOrd="0" presId="urn:microsoft.com/office/officeart/2005/8/layout/equation2"/>
    <dgm:cxn modelId="{82BE0009-6529-4EC6-8198-1CE9B1A62CC6}" srcId="{39541E01-EF4B-41DA-B5F2-A72920BA2A23}" destId="{A6082BB4-0531-49DE-B124-EE485422318E}" srcOrd="0" destOrd="0" parTransId="{CC6F4D80-CD75-4795-8EF3-2B1E5BB18CD4}" sibTransId="{BC78B68B-EBF9-4677-99FA-CD80C86ACD07}"/>
    <dgm:cxn modelId="{F3FE0AFB-D088-43AE-AB8A-6CD31B681642}" type="presOf" srcId="{B65E98F7-942F-4235-8786-F67E5C80E021}" destId="{166B75D3-050B-4C0B-B08B-149D770C43F0}" srcOrd="0" destOrd="0" presId="urn:microsoft.com/office/officeart/2005/8/layout/equation2"/>
    <dgm:cxn modelId="{1092CFA9-2D2B-4F5C-80DF-20909A1D7763}" type="presOf" srcId="{4DB314D6-4307-4E3D-97AB-CDA103281CCC}" destId="{7D0C8413-6B74-476D-BCB5-F16251147E53}" srcOrd="0" destOrd="0" presId="urn:microsoft.com/office/officeart/2005/8/layout/equation2"/>
    <dgm:cxn modelId="{09559C96-A746-4E57-B07A-8F7FD02D5D18}" type="presParOf" srcId="{A96D3ABD-DADB-4F2B-83B1-BA50C62FAEDF}" destId="{D030331D-5C56-4FA9-B9B8-08E716DF6D30}" srcOrd="0" destOrd="0" presId="urn:microsoft.com/office/officeart/2005/8/layout/equation2"/>
    <dgm:cxn modelId="{DC4C796D-32E8-4939-8B6A-2B54E2F6C552}" type="presParOf" srcId="{D030331D-5C56-4FA9-B9B8-08E716DF6D30}" destId="{D4C6A6DD-CBA4-4BA7-95CA-6A724C399D39}" srcOrd="0" destOrd="0" presId="urn:microsoft.com/office/officeart/2005/8/layout/equation2"/>
    <dgm:cxn modelId="{27758AF8-AC94-45A9-B396-8613858D978B}" type="presParOf" srcId="{D030331D-5C56-4FA9-B9B8-08E716DF6D30}" destId="{F3DB639B-792F-465D-A44F-0ABA71E7B6C3}" srcOrd="1" destOrd="0" presId="urn:microsoft.com/office/officeart/2005/8/layout/equation2"/>
    <dgm:cxn modelId="{8F7C8E37-1D9B-487F-AD7F-2500555ECAF1}" type="presParOf" srcId="{D030331D-5C56-4FA9-B9B8-08E716DF6D30}" destId="{8C142964-17B1-4A95-8683-D864B3FFCBD4}" srcOrd="2" destOrd="0" presId="urn:microsoft.com/office/officeart/2005/8/layout/equation2"/>
    <dgm:cxn modelId="{EC26AE28-EC18-460C-AE81-79E5D1B84842}" type="presParOf" srcId="{D030331D-5C56-4FA9-B9B8-08E716DF6D30}" destId="{C747FD85-C4CB-4634-AADF-9871B03569B9}" srcOrd="3" destOrd="0" presId="urn:microsoft.com/office/officeart/2005/8/layout/equation2"/>
    <dgm:cxn modelId="{35F4D208-7BFC-4604-B8A0-C3C37DD279E7}" type="presParOf" srcId="{D030331D-5C56-4FA9-B9B8-08E716DF6D30}" destId="{7D0C8413-6B74-476D-BCB5-F16251147E53}" srcOrd="4" destOrd="0" presId="urn:microsoft.com/office/officeart/2005/8/layout/equation2"/>
    <dgm:cxn modelId="{65F20887-1A46-490C-9AB0-B51CEE84648B}" type="presParOf" srcId="{A96D3ABD-DADB-4F2B-83B1-BA50C62FAEDF}" destId="{A22BDCFE-9462-4E31-B8F7-0E51F769626F}" srcOrd="1" destOrd="0" presId="urn:microsoft.com/office/officeart/2005/8/layout/equation2"/>
    <dgm:cxn modelId="{31E4F98F-D3B2-4073-BF62-B66F91827890}" type="presParOf" srcId="{A22BDCFE-9462-4E31-B8F7-0E51F769626F}" destId="{91E157C5-A9DC-44B1-9673-508B9E61EF4F}" srcOrd="0" destOrd="0" presId="urn:microsoft.com/office/officeart/2005/8/layout/equation2"/>
    <dgm:cxn modelId="{2425FC00-4FE0-4BC3-BFA9-1419E0144ABA}" type="presParOf" srcId="{A96D3ABD-DADB-4F2B-83B1-BA50C62FAEDF}" destId="{166B75D3-050B-4C0B-B08B-149D770C43F0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85EE9C-F8CF-4679-A89C-DAE1CF44FAFE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5E8D6CAD-A61A-4095-94F1-AB7878C42F22}">
      <dgm:prSet phldrT="[文字]" custT="1"/>
      <dgm:spPr/>
      <dgm:t>
        <a:bodyPr/>
        <a:lstStyle/>
        <a:p>
          <a:pPr marL="0" indent="0" algn="l" rtl="0" eaLnBrk="1" fontAlgn="base" hangingPunct="1">
            <a:spcBef>
              <a:spcPct val="20000"/>
            </a:spcBef>
            <a:spcAft>
              <a:spcPct val="0"/>
            </a:spcAft>
            <a:buFont typeface="Arial" charset="0"/>
            <a:buNone/>
          </a:pPr>
          <a:r>
            <a:rPr lang="zh-TW" altLang="en-US" sz="3200" kern="1200" dirty="0" smtClean="0">
              <a:solidFill>
                <a:srgbClr val="325576"/>
              </a:solidFill>
              <a:latin typeface="+mn-ea"/>
              <a:ea typeface="+mn-ea"/>
              <a:cs typeface="+mn-cs"/>
            </a:rPr>
            <a:t>神秘感</a:t>
          </a:r>
          <a:endParaRPr lang="zh-TW" altLang="en-US" sz="3200" kern="1200" dirty="0">
            <a:solidFill>
              <a:srgbClr val="325576"/>
            </a:solidFill>
            <a:latin typeface="+mn-ea"/>
            <a:ea typeface="+mn-ea"/>
            <a:cs typeface="+mn-cs"/>
          </a:endParaRPr>
        </a:p>
      </dgm:t>
    </dgm:pt>
    <dgm:pt modelId="{3013BF50-4DB6-4D55-9620-391797ADC5EB}" type="parTrans" cxnId="{8F627064-2505-4D6A-82B3-371921870A5E}">
      <dgm:prSet/>
      <dgm:spPr/>
      <dgm:t>
        <a:bodyPr/>
        <a:lstStyle/>
        <a:p>
          <a:endParaRPr lang="zh-TW" altLang="en-US"/>
        </a:p>
      </dgm:t>
    </dgm:pt>
    <dgm:pt modelId="{D406E355-6103-4121-B91F-9B5C5CC6A69B}" type="sibTrans" cxnId="{8F627064-2505-4D6A-82B3-371921870A5E}">
      <dgm:prSet/>
      <dgm:spPr/>
      <dgm:t>
        <a:bodyPr/>
        <a:lstStyle/>
        <a:p>
          <a:endParaRPr lang="zh-TW" altLang="en-US"/>
        </a:p>
      </dgm:t>
    </dgm:pt>
    <dgm:pt modelId="{A87803A1-4DCA-4725-8435-7D60C067F652}">
      <dgm:prSet phldrT="[文字]" custT="1"/>
      <dgm:spPr>
        <a:solidFill>
          <a:srgbClr val="FFFF00">
            <a:alpha val="50000"/>
          </a:srgbClr>
        </a:solidFill>
      </dgm:spPr>
      <dgm:t>
        <a:bodyPr/>
        <a:lstStyle/>
        <a:p>
          <a:pPr marL="0" indent="0" algn="l" rtl="0" eaLnBrk="1" fontAlgn="base" hangingPunct="1">
            <a:spcBef>
              <a:spcPct val="20000"/>
            </a:spcBef>
            <a:spcAft>
              <a:spcPct val="0"/>
            </a:spcAft>
            <a:buFont typeface="Arial" charset="0"/>
            <a:buNone/>
          </a:pPr>
          <a:r>
            <a:rPr lang="zh-TW" altLang="en-US" sz="3200" kern="1200" dirty="0" smtClean="0">
              <a:solidFill>
                <a:srgbClr val="325576"/>
              </a:solidFill>
              <a:latin typeface="+mn-ea"/>
              <a:ea typeface="+mn-ea"/>
              <a:cs typeface="+mn-cs"/>
            </a:rPr>
            <a:t>驚喜</a:t>
          </a:r>
          <a:endParaRPr lang="zh-TW" altLang="en-US" sz="3200" kern="1200" dirty="0">
            <a:solidFill>
              <a:srgbClr val="325576"/>
            </a:solidFill>
            <a:latin typeface="+mn-ea"/>
            <a:ea typeface="+mn-ea"/>
            <a:cs typeface="+mn-cs"/>
          </a:endParaRPr>
        </a:p>
      </dgm:t>
    </dgm:pt>
    <dgm:pt modelId="{814893BD-3868-4D5A-8FEF-D3511DE60D09}" type="parTrans" cxnId="{126CAC70-DAE9-4B4C-8DD4-D05F71645DE5}">
      <dgm:prSet/>
      <dgm:spPr/>
      <dgm:t>
        <a:bodyPr/>
        <a:lstStyle/>
        <a:p>
          <a:endParaRPr lang="zh-TW" altLang="en-US"/>
        </a:p>
      </dgm:t>
    </dgm:pt>
    <dgm:pt modelId="{2DFAC818-2517-4F83-8F75-B20FB183755C}" type="sibTrans" cxnId="{126CAC70-DAE9-4B4C-8DD4-D05F71645DE5}">
      <dgm:prSet/>
      <dgm:spPr/>
      <dgm:t>
        <a:bodyPr/>
        <a:lstStyle/>
        <a:p>
          <a:endParaRPr lang="zh-TW" altLang="en-US"/>
        </a:p>
      </dgm:t>
    </dgm:pt>
    <dgm:pt modelId="{C02F424F-94F4-4804-B044-0901C4BE10F0}">
      <dgm:prSet phldrT="[文字]" custT="1"/>
      <dgm:spPr>
        <a:solidFill>
          <a:srgbClr val="FF0000">
            <a:alpha val="50000"/>
          </a:srgbClr>
        </a:solidFill>
      </dgm:spPr>
      <dgm:t>
        <a:bodyPr/>
        <a:lstStyle/>
        <a:p>
          <a:pPr marL="0" indent="0" algn="r" rtl="0" eaLnBrk="1" fontAlgn="base" hangingPunct="1">
            <a:spcBef>
              <a:spcPct val="20000"/>
            </a:spcBef>
            <a:spcAft>
              <a:spcPct val="0"/>
            </a:spcAft>
            <a:buFont typeface="Arial" charset="0"/>
            <a:buNone/>
          </a:pPr>
          <a:r>
            <a:rPr lang="zh-TW" altLang="en-US" sz="3200" kern="1200" dirty="0" smtClean="0">
              <a:solidFill>
                <a:srgbClr val="325576"/>
              </a:solidFill>
              <a:latin typeface="+mn-ea"/>
              <a:ea typeface="+mn-ea"/>
              <a:cs typeface="+mn-cs"/>
            </a:rPr>
            <a:t>樂趣</a:t>
          </a:r>
          <a:endParaRPr lang="zh-TW" altLang="en-US" sz="3200" kern="1200" dirty="0">
            <a:solidFill>
              <a:srgbClr val="325576"/>
            </a:solidFill>
            <a:latin typeface="+mn-ea"/>
            <a:ea typeface="+mn-ea"/>
            <a:cs typeface="+mn-cs"/>
          </a:endParaRPr>
        </a:p>
      </dgm:t>
    </dgm:pt>
    <dgm:pt modelId="{3CB786F7-874E-4FF9-AA9B-1ED43B9613BB}" type="parTrans" cxnId="{61BE6AF0-9385-4B2B-BC7D-3DA773D1D5C7}">
      <dgm:prSet/>
      <dgm:spPr/>
      <dgm:t>
        <a:bodyPr/>
        <a:lstStyle/>
        <a:p>
          <a:endParaRPr lang="zh-TW" altLang="en-US"/>
        </a:p>
      </dgm:t>
    </dgm:pt>
    <dgm:pt modelId="{439332F8-3344-4F9A-A0B9-3D1B1BF61BD9}" type="sibTrans" cxnId="{61BE6AF0-9385-4B2B-BC7D-3DA773D1D5C7}">
      <dgm:prSet/>
      <dgm:spPr/>
      <dgm:t>
        <a:bodyPr/>
        <a:lstStyle/>
        <a:p>
          <a:endParaRPr lang="zh-TW" altLang="en-US"/>
        </a:p>
      </dgm:t>
    </dgm:pt>
    <dgm:pt modelId="{0CC95627-1C65-49C3-88AA-49451A5986E6}" type="pres">
      <dgm:prSet presAssocID="{1E85EE9C-F8CF-4679-A89C-DAE1CF44FAF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AEB3986E-F046-42CB-A938-46E934840E77}" type="pres">
      <dgm:prSet presAssocID="{5E8D6CAD-A61A-4095-94F1-AB7878C42F22}" presName="Name5" presStyleLbl="vennNode1" presStyleIdx="0" presStyleCnt="3" custLinFactX="65473" custLinFactNeighborX="100000" custLinFactNeighborY="-2692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2667D33-FE96-4273-9E89-A91667129DFB}" type="pres">
      <dgm:prSet presAssocID="{D406E355-6103-4121-B91F-9B5C5CC6A69B}" presName="space" presStyleCnt="0"/>
      <dgm:spPr/>
    </dgm:pt>
    <dgm:pt modelId="{97B34EE0-43EF-40EB-AE2B-7912340E20C2}" type="pres">
      <dgm:prSet presAssocID="{A87803A1-4DCA-4725-8435-7D60C067F652}" presName="Name5" presStyleLbl="vennNode1" presStyleIdx="1" presStyleCnt="3" custLinFactX="-15090" custLinFactNeighborX="-100000" custLinFactNeighborY="3321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2663815-CD7B-4B3E-9BEB-A844A4C83958}" type="pres">
      <dgm:prSet presAssocID="{2DFAC818-2517-4F83-8F75-B20FB183755C}" presName="space" presStyleCnt="0"/>
      <dgm:spPr/>
    </dgm:pt>
    <dgm:pt modelId="{9EF5F82D-D528-4B7A-886A-AC796A76F161}" type="pres">
      <dgm:prSet presAssocID="{C02F424F-94F4-4804-B044-0901C4BE10F0}" presName="Name5" presStyleLbl="vennNode1" presStyleIdx="2" presStyleCnt="3" custLinFactX="-20543" custLinFactNeighborX="-100000" custLinFactNeighborY="3321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FFEDF814-BCA7-482A-9ADC-2B37EE5CC408}" type="presOf" srcId="{5E8D6CAD-A61A-4095-94F1-AB7878C42F22}" destId="{AEB3986E-F046-42CB-A938-46E934840E77}" srcOrd="0" destOrd="0" presId="urn:microsoft.com/office/officeart/2005/8/layout/venn3"/>
    <dgm:cxn modelId="{8F627064-2505-4D6A-82B3-371921870A5E}" srcId="{1E85EE9C-F8CF-4679-A89C-DAE1CF44FAFE}" destId="{5E8D6CAD-A61A-4095-94F1-AB7878C42F22}" srcOrd="0" destOrd="0" parTransId="{3013BF50-4DB6-4D55-9620-391797ADC5EB}" sibTransId="{D406E355-6103-4121-B91F-9B5C5CC6A69B}"/>
    <dgm:cxn modelId="{5C5ED2B2-B00B-436B-8222-F68D3F39C4C6}" type="presOf" srcId="{A87803A1-4DCA-4725-8435-7D60C067F652}" destId="{97B34EE0-43EF-40EB-AE2B-7912340E20C2}" srcOrd="0" destOrd="0" presId="urn:microsoft.com/office/officeart/2005/8/layout/venn3"/>
    <dgm:cxn modelId="{61BE6AF0-9385-4B2B-BC7D-3DA773D1D5C7}" srcId="{1E85EE9C-F8CF-4679-A89C-DAE1CF44FAFE}" destId="{C02F424F-94F4-4804-B044-0901C4BE10F0}" srcOrd="2" destOrd="0" parTransId="{3CB786F7-874E-4FF9-AA9B-1ED43B9613BB}" sibTransId="{439332F8-3344-4F9A-A0B9-3D1B1BF61BD9}"/>
    <dgm:cxn modelId="{126CAC70-DAE9-4B4C-8DD4-D05F71645DE5}" srcId="{1E85EE9C-F8CF-4679-A89C-DAE1CF44FAFE}" destId="{A87803A1-4DCA-4725-8435-7D60C067F652}" srcOrd="1" destOrd="0" parTransId="{814893BD-3868-4D5A-8FEF-D3511DE60D09}" sibTransId="{2DFAC818-2517-4F83-8F75-B20FB183755C}"/>
    <dgm:cxn modelId="{54AB6095-223B-42B9-9F18-2810513EF482}" type="presOf" srcId="{1E85EE9C-F8CF-4679-A89C-DAE1CF44FAFE}" destId="{0CC95627-1C65-49C3-88AA-49451A5986E6}" srcOrd="0" destOrd="0" presId="urn:microsoft.com/office/officeart/2005/8/layout/venn3"/>
    <dgm:cxn modelId="{63AD8E74-A04C-4373-893A-17B678C55BDE}" type="presOf" srcId="{C02F424F-94F4-4804-B044-0901C4BE10F0}" destId="{9EF5F82D-D528-4B7A-886A-AC796A76F161}" srcOrd="0" destOrd="0" presId="urn:microsoft.com/office/officeart/2005/8/layout/venn3"/>
    <dgm:cxn modelId="{3FFCCE41-27FB-4C40-A6F2-36CD6DE47F91}" type="presParOf" srcId="{0CC95627-1C65-49C3-88AA-49451A5986E6}" destId="{AEB3986E-F046-42CB-A938-46E934840E77}" srcOrd="0" destOrd="0" presId="urn:microsoft.com/office/officeart/2005/8/layout/venn3"/>
    <dgm:cxn modelId="{33AAFFFC-1BF5-4E09-B280-0E893ED5EBCA}" type="presParOf" srcId="{0CC95627-1C65-49C3-88AA-49451A5986E6}" destId="{A2667D33-FE96-4273-9E89-A91667129DFB}" srcOrd="1" destOrd="0" presId="urn:microsoft.com/office/officeart/2005/8/layout/venn3"/>
    <dgm:cxn modelId="{CC4DE285-3A3D-42EB-8B01-E61D031B9A5F}" type="presParOf" srcId="{0CC95627-1C65-49C3-88AA-49451A5986E6}" destId="{97B34EE0-43EF-40EB-AE2B-7912340E20C2}" srcOrd="2" destOrd="0" presId="urn:microsoft.com/office/officeart/2005/8/layout/venn3"/>
    <dgm:cxn modelId="{A00A3D13-99C6-46E3-96DF-90743BDD911F}" type="presParOf" srcId="{0CC95627-1C65-49C3-88AA-49451A5986E6}" destId="{62663815-CD7B-4B3E-9BEB-A844A4C83958}" srcOrd="3" destOrd="0" presId="urn:microsoft.com/office/officeart/2005/8/layout/venn3"/>
    <dgm:cxn modelId="{B9FC4464-0E90-460E-A123-891A9DEC48EF}" type="presParOf" srcId="{0CC95627-1C65-49C3-88AA-49451A5986E6}" destId="{9EF5F82D-D528-4B7A-886A-AC796A76F161}" srcOrd="4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C6A6DD-CBA4-4BA7-95CA-6A724C399D39}">
      <dsp:nvSpPr>
        <dsp:cNvPr id="0" name=""/>
        <dsp:cNvSpPr/>
      </dsp:nvSpPr>
      <dsp:spPr>
        <a:xfrm>
          <a:off x="342063" y="210"/>
          <a:ext cx="2090176" cy="1593740"/>
        </a:xfrm>
        <a:prstGeom prst="ellipse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b="0" u="none" kern="1200" dirty="0" smtClean="0"/>
            <a:t>半盲旅</a:t>
          </a:r>
          <a:endParaRPr lang="zh-TW" altLang="en-US" sz="2800" b="0" u="none" kern="1200" dirty="0"/>
        </a:p>
      </dsp:txBody>
      <dsp:txXfrm>
        <a:off x="648162" y="233608"/>
        <a:ext cx="1477978" cy="1126944"/>
      </dsp:txXfrm>
    </dsp:sp>
    <dsp:sp modelId="{8C142964-17B1-4A95-8683-D864B3FFCBD4}">
      <dsp:nvSpPr>
        <dsp:cNvPr id="0" name=""/>
        <dsp:cNvSpPr/>
      </dsp:nvSpPr>
      <dsp:spPr>
        <a:xfrm>
          <a:off x="1030648" y="1693770"/>
          <a:ext cx="713005" cy="713005"/>
        </a:xfrm>
        <a:prstGeom prst="mathPlus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200" kern="1200"/>
        </a:p>
      </dsp:txBody>
      <dsp:txXfrm>
        <a:off x="1125157" y="1966423"/>
        <a:ext cx="523987" cy="167699"/>
      </dsp:txXfrm>
    </dsp:sp>
    <dsp:sp modelId="{7D0C8413-6B74-476D-BCB5-F16251147E53}">
      <dsp:nvSpPr>
        <dsp:cNvPr id="0" name=""/>
        <dsp:cNvSpPr/>
      </dsp:nvSpPr>
      <dsp:spPr>
        <a:xfrm>
          <a:off x="333359" y="2506807"/>
          <a:ext cx="2107583" cy="1557192"/>
        </a:xfrm>
        <a:prstGeom prst="ellipse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ts val="2800"/>
            </a:lnSpc>
            <a:spcBef>
              <a:spcPct val="0"/>
            </a:spcBef>
            <a:spcAft>
              <a:spcPct val="35000"/>
            </a:spcAft>
          </a:pPr>
          <a:endParaRPr lang="en-US" altLang="zh-TW" sz="2800" b="0" kern="1200" dirty="0" smtClean="0"/>
        </a:p>
      </dsp:txBody>
      <dsp:txXfrm>
        <a:off x="642007" y="2734852"/>
        <a:ext cx="1490287" cy="1101102"/>
      </dsp:txXfrm>
    </dsp:sp>
    <dsp:sp modelId="{A22BDCFE-9462-4E31-B8F7-0E51F769626F}">
      <dsp:nvSpPr>
        <dsp:cNvPr id="0" name=""/>
        <dsp:cNvSpPr/>
      </dsp:nvSpPr>
      <dsp:spPr>
        <a:xfrm rot="21599883">
          <a:off x="2625341" y="1803402"/>
          <a:ext cx="390923" cy="4573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000" kern="1200"/>
        </a:p>
      </dsp:txBody>
      <dsp:txXfrm>
        <a:off x="2625341" y="1894865"/>
        <a:ext cx="273646" cy="274385"/>
      </dsp:txXfrm>
    </dsp:sp>
    <dsp:sp modelId="{166B75D3-050B-4C0B-B08B-149D770C43F0}">
      <dsp:nvSpPr>
        <dsp:cNvPr id="0" name=""/>
        <dsp:cNvSpPr/>
      </dsp:nvSpPr>
      <dsp:spPr>
        <a:xfrm>
          <a:off x="3178535" y="805199"/>
          <a:ext cx="2584105" cy="2453600"/>
        </a:xfrm>
        <a:prstGeom prst="ellipse">
          <a:avLst/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400" b="1" kern="1200" dirty="0" smtClean="0"/>
            <a:t>套裝</a:t>
          </a:r>
          <a:endParaRPr lang="en-US" altLang="zh-TW" sz="3400" b="1" kern="1200" dirty="0" smtClean="0"/>
        </a:p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400" b="1" kern="1200" dirty="0" smtClean="0"/>
            <a:t>行程</a:t>
          </a:r>
          <a:endParaRPr lang="en-US" altLang="zh-TW" sz="3400" b="1" kern="1200" dirty="0" smtClean="0"/>
        </a:p>
      </dsp:txBody>
      <dsp:txXfrm>
        <a:off x="3556968" y="1164520"/>
        <a:ext cx="1827239" cy="17349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B3986E-F046-42CB-A938-46E934840E77}">
      <dsp:nvSpPr>
        <dsp:cNvPr id="0" name=""/>
        <dsp:cNvSpPr/>
      </dsp:nvSpPr>
      <dsp:spPr>
        <a:xfrm>
          <a:off x="2066790" y="554779"/>
          <a:ext cx="2414831" cy="241483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2896" tIns="40640" rIns="132896" bIns="40640" numCol="1" spcCol="1270" anchor="ctr" anchorCtr="0">
          <a:noAutofit/>
        </a:bodyPr>
        <a:lstStyle/>
        <a:p>
          <a:pPr marL="0" lvl="0" indent="0" algn="l" defTabSz="1422400" rtl="0" eaLnBrk="1" fontAlgn="base" hangingPunct="1">
            <a:lnSpc>
              <a:spcPct val="90000"/>
            </a:lnSpc>
            <a:spcBef>
              <a:spcPct val="0"/>
            </a:spcBef>
            <a:spcAft>
              <a:spcPct val="0"/>
            </a:spcAft>
            <a:buFont typeface="Arial" charset="0"/>
            <a:buNone/>
          </a:pPr>
          <a:r>
            <a:rPr lang="zh-TW" altLang="en-US" sz="3200" kern="1200" dirty="0" smtClean="0">
              <a:solidFill>
                <a:srgbClr val="325576"/>
              </a:solidFill>
              <a:latin typeface="+mn-ea"/>
              <a:ea typeface="+mn-ea"/>
              <a:cs typeface="+mn-cs"/>
            </a:rPr>
            <a:t>神秘感</a:t>
          </a:r>
          <a:endParaRPr lang="zh-TW" altLang="en-US" sz="3200" kern="1200" dirty="0">
            <a:solidFill>
              <a:srgbClr val="325576"/>
            </a:solidFill>
            <a:latin typeface="+mn-ea"/>
            <a:ea typeface="+mn-ea"/>
            <a:cs typeface="+mn-cs"/>
          </a:endParaRPr>
        </a:p>
      </dsp:txBody>
      <dsp:txXfrm>
        <a:off x="2420434" y="908423"/>
        <a:ext cx="1707543" cy="1707543"/>
      </dsp:txXfrm>
    </dsp:sp>
    <dsp:sp modelId="{97B34EE0-43EF-40EB-AE2B-7912340E20C2}">
      <dsp:nvSpPr>
        <dsp:cNvPr id="0" name=""/>
        <dsp:cNvSpPr/>
      </dsp:nvSpPr>
      <dsp:spPr>
        <a:xfrm>
          <a:off x="1087262" y="2007059"/>
          <a:ext cx="2414831" cy="2414831"/>
        </a:xfrm>
        <a:prstGeom prst="ellipse">
          <a:avLst/>
        </a:prstGeom>
        <a:solidFill>
          <a:srgbClr val="FFFF00">
            <a:alpha val="5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2896" tIns="40640" rIns="132896" bIns="40640" numCol="1" spcCol="1270" anchor="ctr" anchorCtr="0">
          <a:noAutofit/>
        </a:bodyPr>
        <a:lstStyle/>
        <a:p>
          <a:pPr marL="0" lvl="0" indent="0" algn="l" defTabSz="1422400" rtl="0" eaLnBrk="1" fontAlgn="base" hangingPunct="1">
            <a:lnSpc>
              <a:spcPct val="90000"/>
            </a:lnSpc>
            <a:spcBef>
              <a:spcPct val="0"/>
            </a:spcBef>
            <a:spcAft>
              <a:spcPct val="0"/>
            </a:spcAft>
            <a:buFont typeface="Arial" charset="0"/>
            <a:buNone/>
          </a:pPr>
          <a:r>
            <a:rPr lang="zh-TW" altLang="en-US" sz="3200" kern="1200" dirty="0" smtClean="0">
              <a:solidFill>
                <a:srgbClr val="325576"/>
              </a:solidFill>
              <a:latin typeface="+mn-ea"/>
              <a:ea typeface="+mn-ea"/>
              <a:cs typeface="+mn-cs"/>
            </a:rPr>
            <a:t>驚喜</a:t>
          </a:r>
          <a:endParaRPr lang="zh-TW" altLang="en-US" sz="3200" kern="1200" dirty="0">
            <a:solidFill>
              <a:srgbClr val="325576"/>
            </a:solidFill>
            <a:latin typeface="+mn-ea"/>
            <a:ea typeface="+mn-ea"/>
            <a:cs typeface="+mn-cs"/>
          </a:endParaRPr>
        </a:p>
      </dsp:txBody>
      <dsp:txXfrm>
        <a:off x="1440906" y="2360703"/>
        <a:ext cx="1707543" cy="1707543"/>
      </dsp:txXfrm>
    </dsp:sp>
    <dsp:sp modelId="{9EF5F82D-D528-4B7A-886A-AC796A76F161}">
      <dsp:nvSpPr>
        <dsp:cNvPr id="0" name=""/>
        <dsp:cNvSpPr/>
      </dsp:nvSpPr>
      <dsp:spPr>
        <a:xfrm>
          <a:off x="2887446" y="2007059"/>
          <a:ext cx="2414831" cy="2414831"/>
        </a:xfrm>
        <a:prstGeom prst="ellipse">
          <a:avLst/>
        </a:prstGeom>
        <a:solidFill>
          <a:srgbClr val="FF0000">
            <a:alpha val="5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2896" tIns="40640" rIns="132896" bIns="40640" numCol="1" spcCol="1270" anchor="ctr" anchorCtr="0">
          <a:noAutofit/>
        </a:bodyPr>
        <a:lstStyle/>
        <a:p>
          <a:pPr marL="0" lvl="0" indent="0" algn="r" defTabSz="1422400" rtl="0" eaLnBrk="1" fontAlgn="base" hangingPunct="1">
            <a:lnSpc>
              <a:spcPct val="90000"/>
            </a:lnSpc>
            <a:spcBef>
              <a:spcPct val="0"/>
            </a:spcBef>
            <a:spcAft>
              <a:spcPct val="0"/>
            </a:spcAft>
            <a:buFont typeface="Arial" charset="0"/>
            <a:buNone/>
          </a:pPr>
          <a:r>
            <a:rPr lang="zh-TW" altLang="en-US" sz="3200" kern="1200" dirty="0" smtClean="0">
              <a:solidFill>
                <a:srgbClr val="325576"/>
              </a:solidFill>
              <a:latin typeface="+mn-ea"/>
              <a:ea typeface="+mn-ea"/>
              <a:cs typeface="+mn-cs"/>
            </a:rPr>
            <a:t>樂趣</a:t>
          </a:r>
          <a:endParaRPr lang="zh-TW" altLang="en-US" sz="3200" kern="1200" dirty="0">
            <a:solidFill>
              <a:srgbClr val="325576"/>
            </a:solidFill>
            <a:latin typeface="+mn-ea"/>
            <a:ea typeface="+mn-ea"/>
            <a:cs typeface="+mn-cs"/>
          </a:endParaRPr>
        </a:p>
      </dsp:txBody>
      <dsp:txXfrm>
        <a:off x="3241090" y="2360703"/>
        <a:ext cx="1707543" cy="17075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68B105-6243-40CB-9A30-61BEF5D89E6A}" type="datetimeFigureOut">
              <a:rPr lang="zh-TW" altLang="en-US" smtClean="0"/>
              <a:pPr/>
              <a:t>2017/5/5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ADC6A0-1C64-4420-8C7E-DE6A4309472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268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客群：詳細實際年齡區間 </a:t>
            </a:r>
            <a:r>
              <a:rPr lang="en-US" altLang="zh-TW" dirty="0" smtClean="0"/>
              <a:t>ex: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50~70??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DC6A0-1C64-4420-8C7E-DE6A43094724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5856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+++++++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DC6A0-1C64-4420-8C7E-DE6A43094724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74052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客群：詳細實際年齡區間 </a:t>
            </a:r>
            <a:r>
              <a:rPr lang="en-US" altLang="zh-TW" dirty="0" smtClean="0"/>
              <a:t>ex: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50~70??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DC6A0-1C64-4420-8C7E-DE6A43094724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5856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和洋小鎮</a:t>
            </a:r>
            <a:r>
              <a:rPr lang="en-US" altLang="zh-TW" dirty="0" smtClean="0"/>
              <a:t>??</a:t>
            </a:r>
            <a:r>
              <a:rPr lang="zh-TW" altLang="en-US" dirty="0" smtClean="0"/>
              <a:t> 朴子 ， 近檜意森活村</a:t>
            </a:r>
            <a:endParaRPr lang="en-US" altLang="zh-TW" dirty="0" smtClean="0"/>
          </a:p>
          <a:p>
            <a:r>
              <a:rPr lang="zh-TW" altLang="en-US" dirty="0" smtClean="0"/>
              <a:t>認證</a:t>
            </a:r>
            <a:r>
              <a:rPr lang="en-US" altLang="zh-TW" dirty="0" smtClean="0"/>
              <a:t>? 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en-US" altLang="zh-TW" dirty="0" smtClean="0"/>
              <a:t> </a:t>
            </a:r>
            <a:r>
              <a:rPr lang="zh-TW" altLang="en-US" dirty="0" smtClean="0"/>
              <a:t>軟工軟體測試驗證</a:t>
            </a:r>
            <a:endParaRPr lang="en-US" altLang="zh-TW" dirty="0" smtClean="0"/>
          </a:p>
          <a:p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憩頭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嘉義</a:t>
            </a:r>
            <a:r>
              <a:rPr lang="zh-TW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F16F9-19ED-4502-ACFE-CA6C1ADBD47B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11066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和洋小鎮</a:t>
            </a:r>
            <a:r>
              <a:rPr lang="en-US" altLang="zh-TW" dirty="0" smtClean="0"/>
              <a:t>??</a:t>
            </a:r>
            <a:r>
              <a:rPr lang="zh-TW" altLang="en-US" dirty="0" smtClean="0"/>
              <a:t> 朴子 ， 近檜意森活村</a:t>
            </a:r>
            <a:endParaRPr lang="en-US" altLang="zh-TW" dirty="0" smtClean="0"/>
          </a:p>
          <a:p>
            <a:r>
              <a:rPr lang="zh-TW" altLang="en-US" dirty="0" smtClean="0"/>
              <a:t>認證</a:t>
            </a:r>
            <a:r>
              <a:rPr lang="en-US" altLang="zh-TW" dirty="0" smtClean="0"/>
              <a:t>? 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en-US" altLang="zh-TW" dirty="0" smtClean="0"/>
              <a:t> </a:t>
            </a:r>
            <a:r>
              <a:rPr lang="zh-TW" altLang="en-US" dirty="0" smtClean="0"/>
              <a:t>軟工軟體測試驗證</a:t>
            </a:r>
            <a:endParaRPr lang="en-US" altLang="zh-TW" dirty="0" smtClean="0"/>
          </a:p>
          <a:p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憩頭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嘉義</a:t>
            </a:r>
            <a:r>
              <a:rPr lang="zh-TW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F16F9-19ED-4502-ACFE-CA6C1ADBD47B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1106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客群：詳細實際年齡區間 </a:t>
            </a:r>
            <a:r>
              <a:rPr lang="en-US" altLang="zh-TW" dirty="0" smtClean="0"/>
              <a:t>ex: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50~70??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DC6A0-1C64-4420-8C7E-DE6A43094724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585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客群：詳細實際年齡區間 </a:t>
            </a:r>
            <a:r>
              <a:rPr lang="en-US" altLang="zh-TW" dirty="0" smtClean="0"/>
              <a:t>ex: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50~70??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DC6A0-1C64-4420-8C7E-DE6A43094724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585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DC6A0-1C64-4420-8C7E-DE6A43094724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3740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DC6A0-1C64-4420-8C7E-DE6A43094724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1501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DC6A0-1C64-4420-8C7E-DE6A43094724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404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DC6A0-1C64-4420-8C7E-DE6A43094724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98093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DC6A0-1C64-4420-8C7E-DE6A43094724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7393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客群：詳細實際年齡區間 </a:t>
            </a:r>
            <a:r>
              <a:rPr lang="en-US" altLang="zh-TW" dirty="0" smtClean="0"/>
              <a:t>ex: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50~70??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DC6A0-1C64-4420-8C7E-DE6A43094724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585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08F36C-2677-4E17-9CE8-3414FC65B674}" type="datetime1">
              <a:rPr lang="fr-FR" altLang="zh-TW" smtClean="0"/>
              <a:pPr/>
              <a:t>05/05/2017</a:t>
            </a:fld>
            <a:endParaRPr lang="fr-CA" altLang="zh-TW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812922-9546-4CF7-92AE-DBEF577B0528}" type="slidenum">
              <a:rPr lang="fr-CA" altLang="zh-TW"/>
              <a:pPr/>
              <a:t>‹#›</a:t>
            </a:fld>
            <a:endParaRPr lang="fr-CA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D23A7F-9D65-47C6-8C22-AF93A224653A}" type="datetime1">
              <a:rPr lang="fr-FR" altLang="zh-TW" smtClean="0"/>
              <a:pPr/>
              <a:t>05/05/2017</a:t>
            </a:fld>
            <a:endParaRPr lang="fr-CA" altLang="zh-TW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C9E13E-C407-423D-9BE7-053534F26859}" type="slidenum">
              <a:rPr lang="fr-CA" altLang="zh-TW"/>
              <a:pPr/>
              <a:t>‹#›</a:t>
            </a:fld>
            <a:endParaRPr lang="fr-CA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0D3164-6AAB-4CD1-BA81-5032DA06D052}" type="datetime1">
              <a:rPr lang="fr-FR" altLang="zh-TW" smtClean="0"/>
              <a:pPr/>
              <a:t>05/05/2017</a:t>
            </a:fld>
            <a:endParaRPr lang="fr-CA" altLang="zh-TW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91CD0B-267A-4830-A6EE-5AB23E4B93BD}" type="slidenum">
              <a:rPr lang="fr-CA" altLang="zh-TW"/>
              <a:pPr/>
              <a:t>‹#›</a:t>
            </a:fld>
            <a:endParaRPr lang="fr-CA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9B7323-7774-49CB-A6BF-B9F1B193B3F6}" type="datetime1">
              <a:rPr lang="fr-FR" altLang="zh-TW" smtClean="0"/>
              <a:pPr/>
              <a:t>05/05/2017</a:t>
            </a:fld>
            <a:endParaRPr lang="fr-CA" altLang="zh-TW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A3820E-3B79-4F78-8E69-B7FAF8551F08}" type="slidenum">
              <a:rPr lang="fr-CA" altLang="zh-TW"/>
              <a:pPr/>
              <a:t>‹#›</a:t>
            </a:fld>
            <a:endParaRPr lang="fr-CA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A85714-754F-4F0C-85F4-F612372802D0}" type="datetime1">
              <a:rPr lang="fr-FR" altLang="zh-TW" smtClean="0"/>
              <a:pPr/>
              <a:t>05/05/2017</a:t>
            </a:fld>
            <a:endParaRPr lang="fr-CA" altLang="zh-TW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59FE54-957A-48D7-8338-251EB9264B93}" type="slidenum">
              <a:rPr lang="fr-CA" altLang="zh-TW"/>
              <a:pPr/>
              <a:t>‹#›</a:t>
            </a:fld>
            <a:endParaRPr lang="fr-CA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037A11-6B92-44EE-8D11-00E24CB0DC37}" type="datetime1">
              <a:rPr lang="fr-FR" altLang="zh-TW" smtClean="0"/>
              <a:pPr/>
              <a:t>05/05/2017</a:t>
            </a:fld>
            <a:endParaRPr lang="fr-CA" altLang="zh-TW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2AB7A8-0F22-423B-969A-F182418A25F7}" type="slidenum">
              <a:rPr lang="fr-CA" altLang="zh-TW"/>
              <a:pPr/>
              <a:t>‹#›</a:t>
            </a:fld>
            <a:endParaRPr lang="fr-CA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19EEB8-01B4-43CB-A034-27D9C372071E}" type="datetime1">
              <a:rPr lang="fr-FR" altLang="zh-TW" smtClean="0"/>
              <a:pPr/>
              <a:t>05/05/2017</a:t>
            </a:fld>
            <a:endParaRPr lang="fr-CA" altLang="zh-TW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FD7266-B907-4827-9978-50BEF7F3E4A8}" type="slidenum">
              <a:rPr lang="fr-CA" altLang="zh-TW"/>
              <a:pPr/>
              <a:t>‹#›</a:t>
            </a:fld>
            <a:endParaRPr lang="fr-CA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C3DE16-0107-462F-B6C4-07C7C5354BA5}" type="datetime1">
              <a:rPr lang="fr-FR" altLang="zh-TW" smtClean="0"/>
              <a:pPr/>
              <a:t>05/05/2017</a:t>
            </a:fld>
            <a:endParaRPr lang="fr-CA" altLang="zh-TW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1040DE-DA16-4585-B46E-829C98D3A953}" type="slidenum">
              <a:rPr lang="fr-CA" altLang="zh-TW"/>
              <a:pPr/>
              <a:t>‹#›</a:t>
            </a:fld>
            <a:endParaRPr lang="fr-CA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529B49-4377-4109-862B-A14E88996435}" type="datetime1">
              <a:rPr lang="fr-FR" altLang="zh-TW" smtClean="0"/>
              <a:pPr/>
              <a:t>05/05/2017</a:t>
            </a:fld>
            <a:endParaRPr lang="fr-CA" altLang="zh-TW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33EBDF-B4A4-4F25-B725-76C9CC8A706F}" type="slidenum">
              <a:rPr lang="fr-CA" altLang="zh-TW"/>
              <a:pPr/>
              <a:t>‹#›</a:t>
            </a:fld>
            <a:endParaRPr lang="fr-CA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613B5C7-7FFF-4D07-BFEA-3B82A1EBECEB}" type="datetime1">
              <a:rPr lang="fr-FR" altLang="zh-TW" smtClean="0"/>
              <a:pPr/>
              <a:t>05/05/2017</a:t>
            </a:fld>
            <a:endParaRPr lang="fr-CA" altLang="zh-TW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774E3F-8BA1-4A29-BD64-061F6F604049}" type="slidenum">
              <a:rPr lang="fr-CA" altLang="zh-TW"/>
              <a:pPr/>
              <a:t>‹#›</a:t>
            </a:fld>
            <a:endParaRPr lang="fr-CA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6EA632-39D3-4A3B-AFE9-A4ADB51EF4D3}" type="datetime1">
              <a:rPr lang="fr-FR" altLang="zh-TW" smtClean="0"/>
              <a:pPr/>
              <a:t>05/05/2017</a:t>
            </a:fld>
            <a:endParaRPr lang="fr-CA" altLang="zh-TW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19FC69-8433-4D49-AB41-EAF279C324F7}" type="slidenum">
              <a:rPr lang="fr-CA" altLang="zh-TW"/>
              <a:pPr/>
              <a:t>‹#›</a:t>
            </a:fld>
            <a:endParaRPr lang="fr-CA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CA" altLang="zh-TW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 altLang="zh-TW" smtClean="0"/>
              <a:t>Cliquez pour modifier les styles du texte du masque</a:t>
            </a:r>
          </a:p>
          <a:p>
            <a:pPr lvl="1"/>
            <a:r>
              <a:rPr lang="fr-CA" altLang="zh-TW" smtClean="0"/>
              <a:t>Deuxième niveau</a:t>
            </a:r>
          </a:p>
          <a:p>
            <a:pPr lvl="2"/>
            <a:r>
              <a:rPr lang="fr-CA" altLang="zh-TW" smtClean="0"/>
              <a:t>Troisième niveau</a:t>
            </a:r>
          </a:p>
          <a:p>
            <a:pPr lvl="3"/>
            <a:r>
              <a:rPr lang="fr-CA" altLang="zh-TW" smtClean="0"/>
              <a:t>Quatrième niveau</a:t>
            </a:r>
          </a:p>
          <a:p>
            <a:pPr lvl="4"/>
            <a:r>
              <a:rPr lang="fr-CA" altLang="zh-TW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FC3ADD01-E225-48A9-9BEA-0C3BD839679C}" type="datetime1">
              <a:rPr lang="fr-FR" altLang="zh-TW" smtClean="0"/>
              <a:pPr/>
              <a:t>05/05/2017</a:t>
            </a:fld>
            <a:endParaRPr lang="fr-CA" altLang="zh-TW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zh-TW" altLang="zh-TW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20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15E9588E-F99A-406C-B3F5-717AD0ACBA29}" type="slidenum">
              <a:rPr lang="fr-CA" altLang="zh-TW" smtClean="0"/>
              <a:pPr/>
              <a:t>‹#›</a:t>
            </a:fld>
            <a:endParaRPr lang="fr-CA" alt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18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323528" y="5301208"/>
            <a:ext cx="7772400" cy="512762"/>
          </a:xfrm>
        </p:spPr>
        <p:txBody>
          <a:bodyPr/>
          <a:lstStyle/>
          <a:p>
            <a:pPr algn="l"/>
            <a:r>
              <a:rPr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800" b="1" dirty="0" smtClean="0">
                <a:solidFill>
                  <a:srgbClr val="32557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長青旅遊</a:t>
            </a:r>
            <a:r>
              <a:rPr lang="en-US" altLang="zh-TW" sz="4800" b="1" dirty="0" smtClean="0">
                <a:solidFill>
                  <a:srgbClr val="32557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endParaRPr lang="fr-CA" altLang="zh-TW" sz="4800" b="1" dirty="0" smtClean="0">
              <a:solidFill>
                <a:srgbClr val="325576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0" y="5733256"/>
            <a:ext cx="38884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zh-TW" altLang="en-US" sz="2400" dirty="0" smtClean="0">
                <a:solidFill>
                  <a:srgbClr val="325576"/>
                </a:solidFill>
                <a:latin typeface="+mj-ea"/>
                <a:ea typeface="+mj-ea"/>
              </a:rPr>
              <a:t>團隊成員：葉展輝</a:t>
            </a:r>
            <a:r>
              <a:rPr lang="en-US" altLang="zh-TW" sz="2400" dirty="0">
                <a:solidFill>
                  <a:srgbClr val="325576"/>
                </a:solidFill>
                <a:latin typeface="+mj-ea"/>
                <a:ea typeface="+mj-ea"/>
              </a:rPr>
              <a:t>	</a:t>
            </a:r>
            <a:r>
              <a:rPr lang="zh-TW" altLang="en-US" sz="2400" dirty="0" smtClean="0">
                <a:solidFill>
                  <a:srgbClr val="325576"/>
                </a:solidFill>
                <a:latin typeface="+mj-ea"/>
                <a:ea typeface="+mj-ea"/>
              </a:rPr>
              <a:t>許芳瑜</a:t>
            </a:r>
            <a:endParaRPr lang="en-US" altLang="zh-TW" sz="2400" dirty="0" smtClean="0">
              <a:solidFill>
                <a:srgbClr val="325576"/>
              </a:solidFill>
              <a:latin typeface="+mj-ea"/>
              <a:ea typeface="+mj-ea"/>
            </a:endParaRPr>
          </a:p>
          <a:p>
            <a:pPr eaLnBrk="1" hangingPunct="1"/>
            <a:r>
              <a:rPr lang="zh-TW" altLang="en-US" sz="2400" dirty="0" smtClean="0">
                <a:solidFill>
                  <a:srgbClr val="325576"/>
                </a:solidFill>
                <a:latin typeface="+mj-ea"/>
                <a:ea typeface="+mj-ea"/>
              </a:rPr>
              <a:t>         </a:t>
            </a:r>
            <a:r>
              <a:rPr lang="en-US" altLang="zh-TW" sz="2400" dirty="0" smtClean="0">
                <a:solidFill>
                  <a:srgbClr val="325576"/>
                </a:solidFill>
                <a:latin typeface="+mj-ea"/>
                <a:ea typeface="+mj-ea"/>
              </a:rPr>
              <a:t>	</a:t>
            </a:r>
            <a:r>
              <a:rPr lang="zh-TW" altLang="en-US" sz="2400" dirty="0" smtClean="0">
                <a:solidFill>
                  <a:srgbClr val="325576"/>
                </a:solidFill>
                <a:latin typeface="+mj-ea"/>
                <a:ea typeface="+mj-ea"/>
              </a:rPr>
              <a:t>        唐中凡    林瑋鴻</a:t>
            </a:r>
            <a:endParaRPr lang="en-US" altLang="zh-TW" sz="2400" dirty="0" smtClean="0">
              <a:solidFill>
                <a:srgbClr val="325576"/>
              </a:solidFill>
              <a:latin typeface="+mj-ea"/>
              <a:ea typeface="+mj-ea"/>
            </a:endParaRPr>
          </a:p>
          <a:p>
            <a:endParaRPr lang="zh-TW" altLang="en-US" dirty="0">
              <a:solidFill>
                <a:srgbClr val="325576"/>
              </a:solidFill>
              <a:latin typeface="+mj-ea"/>
              <a:ea typeface="+mj-ea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 dirty="0" smtClean="0"/>
              <a:t> </a:t>
            </a:r>
            <a:fld id="{68812922-9546-4CF7-92AE-DBEF577B0528}" type="slidenum">
              <a:rPr lang="fr-CA" altLang="zh-TW" smtClean="0"/>
              <a:pPr/>
              <a:t>1</a:t>
            </a:fld>
            <a:endParaRPr lang="fr-CA" altLang="zh-TW" dirty="0"/>
          </a:p>
        </p:txBody>
      </p:sp>
      <p:sp>
        <p:nvSpPr>
          <p:cNvPr id="6" name="文字方塊 5"/>
          <p:cNvSpPr txBox="1"/>
          <p:nvPr/>
        </p:nvSpPr>
        <p:spPr>
          <a:xfrm>
            <a:off x="4572000" y="5301208"/>
            <a:ext cx="4000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325576"/>
                </a:solidFill>
                <a:latin typeface="+mj-ea"/>
                <a:ea typeface="+mj-ea"/>
              </a:rPr>
              <a:t>指導老師</a:t>
            </a:r>
            <a:r>
              <a:rPr lang="zh-TW" altLang="en-US" sz="2400" dirty="0">
                <a:solidFill>
                  <a:srgbClr val="325576"/>
                </a:solidFill>
                <a:latin typeface="+mj-ea"/>
                <a:ea typeface="+mj-ea"/>
              </a:rPr>
              <a:t>：</a:t>
            </a:r>
            <a:r>
              <a:rPr lang="zh-TW" altLang="en-US" sz="2400" dirty="0" smtClean="0">
                <a:solidFill>
                  <a:srgbClr val="325576"/>
                </a:solidFill>
                <a:latin typeface="+mj-ea"/>
                <a:ea typeface="+mj-ea"/>
              </a:rPr>
              <a:t>黃士銘  老師</a:t>
            </a:r>
            <a:endParaRPr lang="zh-TW" altLang="en-US" sz="2400" dirty="0">
              <a:solidFill>
                <a:srgbClr val="325576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</p:spPr>
        <p:txBody>
          <a:bodyPr/>
          <a:lstStyle/>
          <a:p>
            <a:r>
              <a:rPr lang="zh-TW" altLang="en-US" sz="4800" dirty="0" smtClean="0">
                <a:solidFill>
                  <a:schemeClr val="bg1"/>
                </a:solidFill>
                <a:latin typeface="+mj-ea"/>
              </a:rPr>
              <a:t>動態規劃－子女貼心關懷</a:t>
            </a:r>
            <a:endParaRPr lang="fr-CA" altLang="zh-TW" sz="4800" dirty="0" smtClean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10</a:t>
            </a:fld>
            <a:endParaRPr lang="fr-CA" altLang="zh-TW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72816"/>
            <a:ext cx="4824536" cy="4824536"/>
          </a:xfrm>
          <a:prstGeom prst="rect">
            <a:avLst/>
          </a:prstGeom>
        </p:spPr>
      </p:pic>
      <p:pic>
        <p:nvPicPr>
          <p:cNvPr id="9" name="圖片 8" descr="18308630_120300003575681966_974180812_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1604" y="2214554"/>
            <a:ext cx="2428892" cy="3786214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772816"/>
            <a:ext cx="4824536" cy="4824536"/>
          </a:xfrm>
          <a:prstGeom prst="rect">
            <a:avLst/>
          </a:prstGeom>
        </p:spPr>
      </p:pic>
      <p:pic>
        <p:nvPicPr>
          <p:cNvPr id="12" name="圖片 11" descr="18308752_120300003571615175_523780533_n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4942" y="2285992"/>
            <a:ext cx="2428865" cy="378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9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11</a:t>
            </a:fld>
            <a:endParaRPr lang="fr-CA" altLang="zh-TW" dirty="0"/>
          </a:p>
        </p:txBody>
      </p:sp>
      <p:sp>
        <p:nvSpPr>
          <p:cNvPr id="8" name="矩形 7"/>
          <p:cNvSpPr/>
          <p:nvPr/>
        </p:nvSpPr>
        <p:spPr>
          <a:xfrm>
            <a:off x="2000232" y="3212976"/>
            <a:ext cx="443583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 algn="ctr"/>
            <a:r>
              <a:rPr lang="zh-TW" altLang="en-US" sz="4400" dirty="0">
                <a:solidFill>
                  <a:srgbClr val="325576"/>
                </a:solidFill>
                <a:latin typeface="+mj-ea"/>
              </a:rPr>
              <a:t>三、</a:t>
            </a:r>
            <a:r>
              <a:rPr lang="en-US" altLang="zh-TW" sz="4400" dirty="0">
                <a:solidFill>
                  <a:srgbClr val="325576"/>
                </a:solidFill>
                <a:latin typeface="+mj-ea"/>
              </a:rPr>
              <a:t>APP</a:t>
            </a:r>
            <a:r>
              <a:rPr lang="zh-TW" altLang="en-US" sz="4400" dirty="0">
                <a:solidFill>
                  <a:srgbClr val="325576"/>
                </a:solidFill>
                <a:latin typeface="+mj-ea"/>
              </a:rPr>
              <a:t>特色</a:t>
            </a:r>
            <a:endParaRPr lang="en-US" altLang="zh-TW" sz="4400" dirty="0">
              <a:solidFill>
                <a:srgbClr val="325576"/>
              </a:solidFill>
              <a:latin typeface="+mj-ea"/>
            </a:endParaRPr>
          </a:p>
        </p:txBody>
      </p:sp>
      <p:pic>
        <p:nvPicPr>
          <p:cNvPr id="7" name="圖片 6" descr="t468n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43570" y="4005806"/>
            <a:ext cx="3500430" cy="258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80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</p:spPr>
        <p:txBody>
          <a:bodyPr/>
          <a:lstStyle/>
          <a:p>
            <a:r>
              <a:rPr lang="en-US" altLang="zh-TW" sz="4800" dirty="0" smtClean="0">
                <a:solidFill>
                  <a:schemeClr val="bg1"/>
                </a:solidFill>
                <a:latin typeface="+mj-ea"/>
              </a:rPr>
              <a:t>APP</a:t>
            </a:r>
            <a:r>
              <a:rPr lang="zh-TW" altLang="en-US" sz="4800" dirty="0" smtClean="0">
                <a:solidFill>
                  <a:schemeClr val="bg1"/>
                </a:solidFill>
                <a:latin typeface="+mj-ea"/>
              </a:rPr>
              <a:t>特色－套裝行程</a:t>
            </a:r>
            <a:endParaRPr lang="fr-CA" altLang="zh-TW" sz="4800" dirty="0" smtClean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12</a:t>
            </a:fld>
            <a:endParaRPr lang="fr-CA" altLang="zh-TW"/>
          </a:p>
        </p:txBody>
      </p:sp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val="952297043"/>
              </p:ext>
            </p:extLst>
          </p:nvPr>
        </p:nvGraphicFramePr>
        <p:xfrm>
          <a:off x="1524000" y="181327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2143108" y="4572008"/>
            <a:ext cx="16209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dirty="0" smtClean="0">
                <a:latin typeface="+mn-ea"/>
              </a:rPr>
              <a:t>動態</a:t>
            </a:r>
            <a:endParaRPr lang="en-US" altLang="zh-TW" sz="2800" dirty="0" smtClean="0">
              <a:latin typeface="+mn-ea"/>
            </a:endParaRPr>
          </a:p>
          <a:p>
            <a:r>
              <a:rPr lang="zh-TW" altLang="en-US" sz="2800" dirty="0" smtClean="0">
                <a:latin typeface="+mn-ea"/>
              </a:rPr>
              <a:t>行程規劃</a:t>
            </a:r>
            <a:endParaRPr lang="zh-TW" altLang="en-US" sz="28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</p:spPr>
        <p:txBody>
          <a:bodyPr/>
          <a:lstStyle/>
          <a:p>
            <a:r>
              <a:rPr lang="en-US" altLang="zh-TW" sz="4800" dirty="0" smtClean="0">
                <a:solidFill>
                  <a:schemeClr val="bg1"/>
                </a:solidFill>
                <a:latin typeface="+mj-ea"/>
              </a:rPr>
              <a:t>APP</a:t>
            </a:r>
            <a:r>
              <a:rPr lang="zh-TW" altLang="en-US" sz="4800" dirty="0" smtClean="0">
                <a:solidFill>
                  <a:schemeClr val="bg1"/>
                </a:solidFill>
                <a:latin typeface="+mj-ea"/>
              </a:rPr>
              <a:t>特色－半盲旅</a:t>
            </a:r>
            <a:endParaRPr lang="fr-CA" altLang="zh-TW" sz="4800" dirty="0" smtClean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457200" y="2046288"/>
            <a:ext cx="8229600" cy="45259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 smtClean="0">
                <a:solidFill>
                  <a:srgbClr val="325576"/>
                </a:solidFill>
                <a:latin typeface="+mj-ea"/>
                <a:ea typeface="+mj-ea"/>
              </a:rPr>
              <a:t>「半盲旅」為我們</a:t>
            </a:r>
            <a:r>
              <a:rPr lang="zh-TW" altLang="en-US" dirty="0" smtClean="0">
                <a:solidFill>
                  <a:srgbClr val="FF0000"/>
                </a:solidFill>
                <a:latin typeface="+mj-ea"/>
                <a:ea typeface="+mj-ea"/>
              </a:rPr>
              <a:t>新創</a:t>
            </a:r>
            <a:r>
              <a:rPr lang="zh-TW" altLang="en-US" dirty="0" smtClean="0">
                <a:solidFill>
                  <a:srgbClr val="325576"/>
                </a:solidFill>
                <a:latin typeface="+mj-ea"/>
                <a:ea typeface="+mj-ea"/>
              </a:rPr>
              <a:t>之詞</a:t>
            </a:r>
            <a:endParaRPr lang="en-US" altLang="zh-TW" dirty="0" smtClean="0">
              <a:solidFill>
                <a:srgbClr val="325576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dirty="0" smtClean="0">
                <a:solidFill>
                  <a:srgbClr val="325576"/>
                </a:solidFill>
                <a:latin typeface="+mj-ea"/>
                <a:ea typeface="+mj-ea"/>
              </a:rPr>
              <a:t>特別設計給</a:t>
            </a:r>
            <a:r>
              <a:rPr lang="zh-TW" altLang="en-US" dirty="0" smtClean="0">
                <a:solidFill>
                  <a:srgbClr val="FF0000"/>
                </a:solidFill>
                <a:latin typeface="+mj-ea"/>
                <a:ea typeface="+mj-ea"/>
              </a:rPr>
              <a:t>長青族群</a:t>
            </a:r>
            <a:endParaRPr lang="en-US" altLang="zh-TW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dirty="0" smtClean="0">
                <a:solidFill>
                  <a:srgbClr val="325576"/>
                </a:solidFill>
                <a:latin typeface="+mj-ea"/>
                <a:ea typeface="+mj-ea"/>
              </a:rPr>
              <a:t>與動態規劃結合，重新建置最適行程</a:t>
            </a:r>
            <a:endParaRPr lang="en-US" altLang="zh-TW" dirty="0" smtClean="0">
              <a:solidFill>
                <a:srgbClr val="325576"/>
              </a:solidFill>
              <a:latin typeface="+mj-ea"/>
              <a:ea typeface="+mj-ea"/>
            </a:endParaRPr>
          </a:p>
          <a:p>
            <a:endParaRPr lang="fr-CA" altLang="zh-TW" dirty="0" smtClean="0">
              <a:solidFill>
                <a:srgbClr val="325576"/>
              </a:solidFill>
              <a:latin typeface="+mj-ea"/>
              <a:ea typeface="+mj-ea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13</a:t>
            </a:fld>
            <a:endParaRPr lang="fr-CA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</p:spPr>
        <p:txBody>
          <a:bodyPr/>
          <a:lstStyle/>
          <a:p>
            <a:r>
              <a:rPr lang="zh-TW" altLang="en-US" sz="4800" dirty="0">
                <a:solidFill>
                  <a:schemeClr val="bg1"/>
                </a:solidFill>
                <a:latin typeface="+mj-ea"/>
              </a:rPr>
              <a:t>半盲旅三大要素</a:t>
            </a:r>
            <a:endParaRPr lang="fr-CA" altLang="zh-TW" sz="480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14</a:t>
            </a:fld>
            <a:endParaRPr lang="fr-CA" altLang="zh-TW"/>
          </a:p>
        </p:txBody>
      </p:sp>
      <p:graphicFrame>
        <p:nvGraphicFramePr>
          <p:cNvPr id="6" name="內容版面配置區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845885"/>
              </p:ext>
            </p:extLst>
          </p:nvPr>
        </p:nvGraphicFramePr>
        <p:xfrm>
          <a:off x="1429958" y="1700663"/>
          <a:ext cx="6284084" cy="4824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矩形 2"/>
          <p:cNvSpPr/>
          <p:nvPr/>
        </p:nvSpPr>
        <p:spPr>
          <a:xfrm>
            <a:off x="3707904" y="1537628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>
                <a:solidFill>
                  <a:srgbClr val="325576"/>
                </a:solidFill>
                <a:latin typeface="+mn-ea"/>
              </a:rPr>
              <a:t>未知的</a:t>
            </a:r>
            <a:r>
              <a:rPr lang="zh-TW" altLang="en-US" sz="2800" dirty="0" smtClean="0">
                <a:solidFill>
                  <a:srgbClr val="325576"/>
                </a:solidFill>
                <a:latin typeface="+mn-ea"/>
              </a:rPr>
              <a:t>旅程</a:t>
            </a:r>
            <a:endParaRPr lang="en-US" altLang="zh-TW" sz="2800" dirty="0">
              <a:solidFill>
                <a:srgbClr val="325576"/>
              </a:solidFill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2" y="4691730"/>
            <a:ext cx="1800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800" dirty="0" smtClean="0">
                <a:solidFill>
                  <a:srgbClr val="325576"/>
                </a:solidFill>
                <a:latin typeface="+mn-ea"/>
              </a:rPr>
              <a:t>私房</a:t>
            </a:r>
            <a:r>
              <a:rPr lang="zh-TW" altLang="en-US" sz="2800" dirty="0">
                <a:solidFill>
                  <a:srgbClr val="325576"/>
                </a:solidFill>
                <a:latin typeface="+mn-ea"/>
              </a:rPr>
              <a:t>景</a:t>
            </a:r>
            <a:r>
              <a:rPr lang="zh-TW" altLang="en-US" sz="2800" dirty="0" smtClean="0">
                <a:solidFill>
                  <a:srgbClr val="325576"/>
                </a:solidFill>
                <a:latin typeface="+mn-ea"/>
              </a:rPr>
              <a:t>點</a:t>
            </a:r>
            <a:endParaRPr lang="en-US" altLang="zh-TW" sz="2800" dirty="0">
              <a:solidFill>
                <a:srgbClr val="325576"/>
              </a:solidFill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948264" y="4691730"/>
            <a:ext cx="2016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 smtClean="0">
                <a:solidFill>
                  <a:srgbClr val="325576"/>
                </a:solidFill>
                <a:latin typeface="+mn-ea"/>
              </a:rPr>
              <a:t>動態規劃</a:t>
            </a:r>
            <a:endParaRPr lang="en-US" altLang="zh-TW" sz="2800" dirty="0" smtClean="0">
              <a:solidFill>
                <a:srgbClr val="32557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9215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</p:spPr>
        <p:txBody>
          <a:bodyPr/>
          <a:lstStyle/>
          <a:p>
            <a:r>
              <a:rPr lang="en-US" altLang="zh-TW" sz="4800" dirty="0" smtClean="0">
                <a:solidFill>
                  <a:schemeClr val="bg1"/>
                </a:solidFill>
                <a:latin typeface="+mj-ea"/>
              </a:rPr>
              <a:t>APP</a:t>
            </a:r>
            <a:r>
              <a:rPr lang="zh-TW" altLang="en-US" sz="4800" dirty="0" smtClean="0">
                <a:solidFill>
                  <a:schemeClr val="bg1"/>
                </a:solidFill>
                <a:latin typeface="+mj-ea"/>
              </a:rPr>
              <a:t>特色－動態行程規劃</a:t>
            </a:r>
            <a:endParaRPr lang="fr-CA" altLang="zh-TW" sz="480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15</a:t>
            </a:fld>
            <a:endParaRPr lang="fr-CA" altLang="zh-TW"/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457200" y="2046288"/>
            <a:ext cx="8229600" cy="45259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 smtClean="0">
                <a:solidFill>
                  <a:srgbClr val="325576"/>
                </a:solidFill>
                <a:latin typeface="+mj-ea"/>
                <a:ea typeface="+mj-ea"/>
              </a:rPr>
              <a:t>預測與規劃旅程</a:t>
            </a:r>
            <a:endParaRPr lang="en-US" altLang="zh-TW" dirty="0" smtClean="0">
              <a:solidFill>
                <a:srgbClr val="325576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rgbClr val="325576"/>
                </a:solidFill>
                <a:latin typeface="+mj-ea"/>
                <a:ea typeface="+mj-ea"/>
              </a:rPr>
              <a:t>使用</a:t>
            </a:r>
            <a:r>
              <a:rPr lang="zh-TW" altLang="en-US" dirty="0" smtClean="0">
                <a:solidFill>
                  <a:srgbClr val="325576"/>
                </a:solidFill>
                <a:latin typeface="+mj-ea"/>
                <a:ea typeface="+mj-ea"/>
              </a:rPr>
              <a:t>工具：</a:t>
            </a:r>
            <a:r>
              <a:rPr lang="en-US" altLang="zh-TW" dirty="0" smtClean="0">
                <a:solidFill>
                  <a:srgbClr val="325576"/>
                </a:solidFill>
                <a:latin typeface="+mj-ea"/>
                <a:ea typeface="+mj-ea"/>
              </a:rPr>
              <a:t>WEKA</a:t>
            </a:r>
          </a:p>
          <a:p>
            <a:pPr>
              <a:lnSpc>
                <a:spcPct val="150000"/>
              </a:lnSpc>
            </a:pPr>
            <a:r>
              <a:rPr lang="zh-TW" altLang="en-US" dirty="0" smtClean="0">
                <a:solidFill>
                  <a:srgbClr val="325576"/>
                </a:solidFill>
                <a:latin typeface="+mj-ea"/>
                <a:ea typeface="+mj-ea"/>
              </a:rPr>
              <a:t>採樣方法：</a:t>
            </a:r>
            <a:r>
              <a:rPr lang="en-US" altLang="zh-TW" dirty="0" smtClean="0">
                <a:solidFill>
                  <a:srgbClr val="325576"/>
                </a:solidFill>
                <a:latin typeface="+mj-ea"/>
                <a:ea typeface="+mj-ea"/>
              </a:rPr>
              <a:t>SMOTE</a:t>
            </a:r>
          </a:p>
          <a:p>
            <a:pPr>
              <a:lnSpc>
                <a:spcPct val="150000"/>
              </a:lnSpc>
            </a:pPr>
            <a:r>
              <a:rPr lang="zh-TW" altLang="en-US" dirty="0" smtClean="0">
                <a:solidFill>
                  <a:srgbClr val="325576"/>
                </a:solidFill>
                <a:latin typeface="+mj-ea"/>
                <a:ea typeface="+mj-ea"/>
              </a:rPr>
              <a:t>分類法：</a:t>
            </a:r>
            <a:r>
              <a:rPr lang="en-US" altLang="zh-TW" dirty="0" smtClean="0">
                <a:solidFill>
                  <a:srgbClr val="325576"/>
                </a:solidFill>
                <a:latin typeface="+mj-ea"/>
                <a:ea typeface="+mj-ea"/>
              </a:rPr>
              <a:t>J48</a:t>
            </a:r>
            <a:endParaRPr lang="fr-CA" altLang="zh-TW" dirty="0" smtClean="0">
              <a:solidFill>
                <a:srgbClr val="325576"/>
              </a:solidFill>
              <a:latin typeface="+mj-ea"/>
              <a:ea typeface="+mj-ea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556" b="98000" l="333" r="9888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708920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38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</p:spPr>
        <p:txBody>
          <a:bodyPr/>
          <a:lstStyle/>
          <a:p>
            <a:r>
              <a:rPr lang="en-US" altLang="zh-TW" sz="4800" dirty="0" smtClean="0">
                <a:solidFill>
                  <a:schemeClr val="bg1"/>
                </a:solidFill>
                <a:latin typeface="+mj-ea"/>
              </a:rPr>
              <a:t>SMOTE</a:t>
            </a:r>
            <a:endParaRPr lang="fr-CA" altLang="zh-TW" sz="480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16</a:t>
            </a:fld>
            <a:endParaRPr lang="fr-CA" altLang="zh-TW"/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457200" y="2046288"/>
            <a:ext cx="8229600" cy="45259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solidFill>
                  <a:srgbClr val="325576"/>
                </a:solidFill>
                <a:latin typeface="+mj-ea"/>
                <a:ea typeface="+mj-ea"/>
              </a:rPr>
              <a:t>SMOTE</a:t>
            </a:r>
            <a:r>
              <a:rPr lang="zh-TW" altLang="en-US" dirty="0" smtClean="0">
                <a:solidFill>
                  <a:srgbClr val="325576"/>
                </a:solidFill>
                <a:latin typeface="+mj-ea"/>
                <a:ea typeface="+mj-ea"/>
              </a:rPr>
              <a:t>可針對原始樣本中的少數類樣本</a:t>
            </a:r>
            <a:r>
              <a:rPr lang="en-US" altLang="zh-TW" dirty="0" smtClean="0">
                <a:solidFill>
                  <a:srgbClr val="325576"/>
                </a:solidFill>
                <a:latin typeface="+mj-ea"/>
                <a:ea typeface="+mj-ea"/>
              </a:rPr>
              <a:t/>
            </a:r>
            <a:br>
              <a:rPr lang="en-US" altLang="zh-TW" dirty="0" smtClean="0">
                <a:solidFill>
                  <a:srgbClr val="325576"/>
                </a:solidFill>
                <a:latin typeface="+mj-ea"/>
                <a:ea typeface="+mj-ea"/>
              </a:rPr>
            </a:br>
            <a:r>
              <a:rPr lang="zh-TW" altLang="en-US" dirty="0" smtClean="0">
                <a:solidFill>
                  <a:srgbClr val="325576"/>
                </a:solidFill>
                <a:latin typeface="+mj-ea"/>
                <a:ea typeface="+mj-ea"/>
              </a:rPr>
              <a:t>進行合成製成新樣本</a:t>
            </a:r>
            <a:endParaRPr lang="en-US" altLang="zh-TW" dirty="0">
              <a:solidFill>
                <a:srgbClr val="325576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dirty="0" smtClean="0">
                <a:solidFill>
                  <a:srgbClr val="325576"/>
                </a:solidFill>
                <a:latin typeface="+mj-ea"/>
                <a:ea typeface="+mj-ea"/>
              </a:rPr>
              <a:t>以模擬少數類樣本實現各個樣本間的平衡</a:t>
            </a:r>
            <a:endParaRPr lang="fr-CA" altLang="zh-TW" dirty="0" smtClean="0">
              <a:solidFill>
                <a:srgbClr val="325576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509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</p:spPr>
        <p:txBody>
          <a:bodyPr/>
          <a:lstStyle/>
          <a:p>
            <a:r>
              <a:rPr lang="en-US" altLang="zh-TW" sz="4800" dirty="0" smtClean="0">
                <a:solidFill>
                  <a:schemeClr val="bg1"/>
                </a:solidFill>
                <a:latin typeface="+mj-ea"/>
              </a:rPr>
              <a:t>J48</a:t>
            </a:r>
            <a:endParaRPr lang="fr-CA" altLang="zh-TW" sz="480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17</a:t>
            </a:fld>
            <a:endParaRPr lang="fr-CA" altLang="zh-TW"/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457200" y="2046288"/>
            <a:ext cx="8229600" cy="45259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solidFill>
                  <a:srgbClr val="325576"/>
                </a:solidFill>
                <a:latin typeface="+mj-ea"/>
                <a:ea typeface="+mj-ea"/>
              </a:rPr>
              <a:t>J48</a:t>
            </a:r>
            <a:r>
              <a:rPr lang="zh-TW" altLang="en-US" dirty="0">
                <a:solidFill>
                  <a:srgbClr val="325576"/>
                </a:solidFill>
                <a:latin typeface="+mj-ea"/>
                <a:ea typeface="+mj-ea"/>
              </a:rPr>
              <a:t>即</a:t>
            </a:r>
            <a:r>
              <a:rPr lang="zh-TW" altLang="en-US" dirty="0" smtClean="0">
                <a:solidFill>
                  <a:srgbClr val="325576"/>
                </a:solidFill>
                <a:latin typeface="+mj-ea"/>
                <a:ea typeface="+mj-ea"/>
              </a:rPr>
              <a:t>決策樹</a:t>
            </a:r>
            <a:r>
              <a:rPr lang="en-US" altLang="zh-TW" dirty="0" smtClean="0">
                <a:solidFill>
                  <a:srgbClr val="325576"/>
                </a:solidFill>
                <a:latin typeface="+mj-ea"/>
                <a:ea typeface="+mj-ea"/>
              </a:rPr>
              <a:t>C4.5</a:t>
            </a:r>
            <a:r>
              <a:rPr lang="zh-TW" altLang="en-US" dirty="0" smtClean="0">
                <a:solidFill>
                  <a:srgbClr val="325576"/>
                </a:solidFill>
                <a:latin typeface="+mj-ea"/>
                <a:ea typeface="+mj-ea"/>
              </a:rPr>
              <a:t>之演算法</a:t>
            </a:r>
            <a:endParaRPr lang="en-US" altLang="zh-TW" dirty="0" smtClean="0">
              <a:solidFill>
                <a:srgbClr val="325576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dirty="0" smtClean="0">
                <a:solidFill>
                  <a:srgbClr val="325576"/>
                </a:solidFill>
                <a:latin typeface="+mj-ea"/>
                <a:ea typeface="+mj-ea"/>
              </a:rPr>
              <a:t>其核心以</a:t>
            </a:r>
            <a:r>
              <a:rPr lang="en-US" altLang="zh-TW" dirty="0" smtClean="0">
                <a:solidFill>
                  <a:srgbClr val="325576"/>
                </a:solidFill>
                <a:latin typeface="+mj-ea"/>
                <a:ea typeface="+mj-ea"/>
              </a:rPr>
              <a:t>ID3</a:t>
            </a:r>
            <a:r>
              <a:rPr lang="zh-TW" altLang="en-US" dirty="0" smtClean="0">
                <a:solidFill>
                  <a:srgbClr val="325576"/>
                </a:solidFill>
                <a:latin typeface="+mj-ea"/>
                <a:ea typeface="+mj-ea"/>
              </a:rPr>
              <a:t>演算法做改良</a:t>
            </a:r>
            <a:endParaRPr lang="en-US" altLang="zh-TW" dirty="0" smtClean="0">
              <a:solidFill>
                <a:srgbClr val="325576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dirty="0" smtClean="0">
                <a:solidFill>
                  <a:srgbClr val="325576"/>
                </a:solidFill>
                <a:latin typeface="+mj-ea"/>
                <a:ea typeface="+mj-ea"/>
              </a:rPr>
              <a:t>優點：分類規則較易於理解、準確率較高</a:t>
            </a:r>
            <a:endParaRPr lang="en-US" altLang="zh-TW" dirty="0" smtClean="0">
              <a:solidFill>
                <a:srgbClr val="325576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dirty="0" smtClean="0">
                <a:solidFill>
                  <a:srgbClr val="325576"/>
                </a:solidFill>
                <a:latin typeface="+mj-ea"/>
                <a:ea typeface="+mj-ea"/>
              </a:rPr>
              <a:t>缺點：需多次掃描排序，導致效率較低</a:t>
            </a:r>
            <a:endParaRPr lang="fr-CA" altLang="zh-TW" dirty="0" smtClean="0">
              <a:solidFill>
                <a:srgbClr val="325576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9958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</p:spPr>
        <p:txBody>
          <a:bodyPr/>
          <a:lstStyle/>
          <a:p>
            <a:r>
              <a:rPr lang="zh-TW" altLang="en-US" sz="4800" dirty="0" smtClean="0">
                <a:solidFill>
                  <a:schemeClr val="bg1"/>
                </a:solidFill>
                <a:latin typeface="+mj-ea"/>
              </a:rPr>
              <a:t>決策</a:t>
            </a:r>
            <a:r>
              <a:rPr lang="zh-TW" altLang="en-US" sz="4800" dirty="0">
                <a:solidFill>
                  <a:schemeClr val="bg1"/>
                </a:solidFill>
                <a:latin typeface="+mj-ea"/>
              </a:rPr>
              <a:t>樹</a:t>
            </a:r>
            <a:endParaRPr lang="fr-CA" altLang="zh-TW" sz="480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18</a:t>
            </a:fld>
            <a:endParaRPr lang="fr-CA" altLang="zh-TW"/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457200" y="2046288"/>
            <a:ext cx="8229600" cy="4525962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fr-CA" altLang="zh-TW" dirty="0" smtClean="0">
              <a:solidFill>
                <a:srgbClr val="325576"/>
              </a:solidFill>
              <a:latin typeface="+mj-ea"/>
              <a:ea typeface="+mj-ea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590" y="1568156"/>
            <a:ext cx="7380820" cy="497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15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圓角矩形 44"/>
          <p:cNvSpPr/>
          <p:nvPr/>
        </p:nvSpPr>
        <p:spPr>
          <a:xfrm>
            <a:off x="4643438" y="1500174"/>
            <a:ext cx="4000528" cy="2428892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42" name="圓角矩形 41"/>
          <p:cNvSpPr/>
          <p:nvPr/>
        </p:nvSpPr>
        <p:spPr>
          <a:xfrm>
            <a:off x="4643438" y="4143380"/>
            <a:ext cx="4071966" cy="2360109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sp>
      <p:sp>
        <p:nvSpPr>
          <p:cNvPr id="39" name="圓角矩形 38"/>
          <p:cNvSpPr/>
          <p:nvPr/>
        </p:nvSpPr>
        <p:spPr>
          <a:xfrm>
            <a:off x="357158" y="4071942"/>
            <a:ext cx="4071966" cy="2431547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sp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</p:spPr>
        <p:txBody>
          <a:bodyPr/>
          <a:lstStyle/>
          <a:p>
            <a:r>
              <a:rPr lang="en-US" altLang="zh-TW" sz="4800" dirty="0" smtClean="0">
                <a:solidFill>
                  <a:schemeClr val="bg1"/>
                </a:solidFill>
                <a:latin typeface="+mj-ea"/>
              </a:rPr>
              <a:t>SWOT</a:t>
            </a:r>
            <a:r>
              <a:rPr lang="zh-TW" altLang="en-US" sz="4800" dirty="0" smtClean="0">
                <a:solidFill>
                  <a:schemeClr val="bg1"/>
                </a:solidFill>
                <a:latin typeface="+mj-ea"/>
              </a:rPr>
              <a:t>分析</a:t>
            </a:r>
            <a:endParaRPr lang="fr-CA" altLang="zh-TW" sz="4800" dirty="0" smtClean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6553200" y="6500834"/>
            <a:ext cx="2133600" cy="365125"/>
          </a:xfrm>
        </p:spPr>
        <p:txBody>
          <a:bodyPr/>
          <a:lstStyle/>
          <a:p>
            <a:fld id="{BCA3820E-3B79-4F78-8E69-B7FAF8551F08}" type="slidenum">
              <a:rPr lang="fr-CA" altLang="zh-TW" smtClean="0"/>
              <a:pPr/>
              <a:t>19</a:t>
            </a:fld>
            <a:endParaRPr lang="fr-CA" altLang="zh-TW" dirty="0"/>
          </a:p>
        </p:txBody>
      </p:sp>
      <p:sp>
        <p:nvSpPr>
          <p:cNvPr id="6" name="文字方塊 5"/>
          <p:cNvSpPr txBox="1"/>
          <p:nvPr/>
        </p:nvSpPr>
        <p:spPr>
          <a:xfrm>
            <a:off x="714348" y="2071678"/>
            <a:ext cx="2428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solidFill>
                  <a:schemeClr val="bg1"/>
                </a:solidFill>
              </a:rPr>
              <a:t>S  </a:t>
            </a:r>
            <a:r>
              <a:rPr lang="zh-TW" altLang="en-US" sz="3200" b="1" dirty="0" smtClean="0">
                <a:solidFill>
                  <a:schemeClr val="bg1"/>
                </a:solidFill>
              </a:rPr>
              <a:t>優勢</a:t>
            </a:r>
            <a:endParaRPr lang="zh-TW" altLang="en-US" sz="3200" b="1" dirty="0">
              <a:solidFill>
                <a:schemeClr val="bg1"/>
              </a:solidFill>
            </a:endParaRPr>
          </a:p>
        </p:txBody>
      </p:sp>
      <p:sp>
        <p:nvSpPr>
          <p:cNvPr id="16" name="圓形圖 4"/>
          <p:cNvSpPr/>
          <p:nvPr/>
        </p:nvSpPr>
        <p:spPr>
          <a:xfrm>
            <a:off x="3428993" y="4654217"/>
            <a:ext cx="1161830" cy="106079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9352" tIns="149352" rIns="149352" bIns="149352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TW" altLang="en-US" sz="2100" kern="1200"/>
          </a:p>
        </p:txBody>
      </p:sp>
      <p:sp>
        <p:nvSpPr>
          <p:cNvPr id="21" name="圓形圖 20"/>
          <p:cNvSpPr/>
          <p:nvPr/>
        </p:nvSpPr>
        <p:spPr>
          <a:xfrm rot="16200000">
            <a:off x="2857488" y="4000505"/>
            <a:ext cx="1571636" cy="1714512"/>
          </a:xfrm>
          <a:prstGeom prst="pieWedg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sp>
      <p:sp>
        <p:nvSpPr>
          <p:cNvPr id="25" name="圓形圖 24"/>
          <p:cNvSpPr/>
          <p:nvPr/>
        </p:nvSpPr>
        <p:spPr>
          <a:xfrm rot="5400000">
            <a:off x="4572000" y="2357430"/>
            <a:ext cx="1643074" cy="1643074"/>
          </a:xfrm>
          <a:prstGeom prst="pieWedg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sp>
      <p:sp>
        <p:nvSpPr>
          <p:cNvPr id="26" name="圓形圖 25"/>
          <p:cNvSpPr/>
          <p:nvPr/>
        </p:nvSpPr>
        <p:spPr>
          <a:xfrm rot="10800000">
            <a:off x="4572000" y="4071942"/>
            <a:ext cx="1643076" cy="1571638"/>
          </a:xfrm>
          <a:prstGeom prst="pieWedg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</p:sp>
      <p:sp>
        <p:nvSpPr>
          <p:cNvPr id="28" name="文字方塊 27"/>
          <p:cNvSpPr txBox="1"/>
          <p:nvPr/>
        </p:nvSpPr>
        <p:spPr>
          <a:xfrm>
            <a:off x="4714876" y="3143248"/>
            <a:ext cx="2071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W</a:t>
            </a:r>
            <a:r>
              <a:rPr lang="zh-TW" altLang="en-US" sz="2800" b="1" dirty="0" smtClean="0">
                <a:solidFill>
                  <a:schemeClr val="bg1"/>
                </a:solidFill>
              </a:rPr>
              <a:t> 弱勢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3071802" y="4429132"/>
            <a:ext cx="2071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O</a:t>
            </a:r>
            <a:r>
              <a:rPr lang="zh-TW" altLang="en-US" sz="2800" b="1" dirty="0" smtClean="0">
                <a:solidFill>
                  <a:schemeClr val="bg1"/>
                </a:solidFill>
              </a:rPr>
              <a:t> 機會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4714876" y="4429132"/>
            <a:ext cx="2071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T</a:t>
            </a:r>
            <a:r>
              <a:rPr lang="zh-TW" altLang="en-US" sz="2800" b="1" dirty="0" smtClean="0">
                <a:solidFill>
                  <a:schemeClr val="bg1"/>
                </a:solidFill>
              </a:rPr>
              <a:t> 威脅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33" name="圓角矩形 32"/>
          <p:cNvSpPr/>
          <p:nvPr/>
        </p:nvSpPr>
        <p:spPr>
          <a:xfrm>
            <a:off x="357158" y="1500174"/>
            <a:ext cx="4071966" cy="2428892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sp>
      <p:sp>
        <p:nvSpPr>
          <p:cNvPr id="23" name="圓形圖 22"/>
          <p:cNvSpPr/>
          <p:nvPr/>
        </p:nvSpPr>
        <p:spPr>
          <a:xfrm>
            <a:off x="2786050" y="2357430"/>
            <a:ext cx="1714512" cy="1643074"/>
          </a:xfrm>
          <a:prstGeom prst="pieWedg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sp>
      <p:sp>
        <p:nvSpPr>
          <p:cNvPr id="27" name="文字方塊 26"/>
          <p:cNvSpPr txBox="1"/>
          <p:nvPr/>
        </p:nvSpPr>
        <p:spPr>
          <a:xfrm>
            <a:off x="3071802" y="3143248"/>
            <a:ext cx="2071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S</a:t>
            </a:r>
            <a:r>
              <a:rPr lang="zh-TW" altLang="en-US" sz="2800" b="1" dirty="0" smtClean="0">
                <a:solidFill>
                  <a:schemeClr val="bg1"/>
                </a:solidFill>
              </a:rPr>
              <a:t> 優勢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428596" y="1597871"/>
            <a:ext cx="3786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sz="2400" dirty="0" smtClean="0"/>
              <a:t> 主打老人族群，競爭不同    市場</a:t>
            </a:r>
            <a:endParaRPr lang="zh-TW" altLang="en-US" sz="24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428596" y="2285992"/>
            <a:ext cx="2571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sz="2400" dirty="0" smtClean="0"/>
              <a:t> </a:t>
            </a:r>
            <a:r>
              <a:rPr lang="zh-TW" altLang="en-US" sz="2400" dirty="0" smtClean="0">
                <a:solidFill>
                  <a:srgbClr val="C00000"/>
                </a:solidFill>
              </a:rPr>
              <a:t>創造半盲旅概念</a:t>
            </a:r>
            <a:endParaRPr lang="zh-TW" altLang="en-US" sz="2400" dirty="0">
              <a:solidFill>
                <a:srgbClr val="C00000"/>
              </a:solidFill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428596" y="2714620"/>
            <a:ext cx="2857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sz="2400" dirty="0" smtClean="0">
                <a:latin typeface="+mn-ea"/>
              </a:rPr>
              <a:t> 介面字大圖大適合年長者使用</a:t>
            </a:r>
            <a:endParaRPr lang="en-US" altLang="zh-TW" sz="2400" dirty="0" smtClean="0">
              <a:latin typeface="+mn-ea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5857884" y="1643050"/>
            <a:ext cx="2643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sz="2400" dirty="0" smtClean="0"/>
              <a:t> 新增適合老人行程難度較高</a:t>
            </a:r>
            <a:endParaRPr lang="en-US" altLang="zh-TW" sz="2400" dirty="0" smtClean="0"/>
          </a:p>
        </p:txBody>
      </p:sp>
      <p:sp>
        <p:nvSpPr>
          <p:cNvPr id="52" name="文字方塊 51"/>
          <p:cNvSpPr txBox="1"/>
          <p:nvPr/>
        </p:nvSpPr>
        <p:spPr>
          <a:xfrm>
            <a:off x="357158" y="4214818"/>
            <a:ext cx="2643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sz="2400" dirty="0" smtClean="0"/>
              <a:t> 當前市面上較少 做老人旅遊</a:t>
            </a:r>
            <a:r>
              <a:rPr lang="en-US" altLang="zh-TW" sz="2400" dirty="0" smtClean="0"/>
              <a:t>APP</a:t>
            </a:r>
          </a:p>
        </p:txBody>
      </p:sp>
      <p:sp>
        <p:nvSpPr>
          <p:cNvPr id="53" name="文字方塊 52"/>
          <p:cNvSpPr txBox="1"/>
          <p:nvPr/>
        </p:nvSpPr>
        <p:spPr>
          <a:xfrm>
            <a:off x="416626" y="5913165"/>
            <a:ext cx="2643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sz="2400" dirty="0" smtClean="0"/>
              <a:t> 旅遊越來越新盛</a:t>
            </a:r>
            <a:endParaRPr lang="en-US" altLang="zh-TW" sz="2400" dirty="0" smtClean="0"/>
          </a:p>
        </p:txBody>
      </p:sp>
      <p:sp>
        <p:nvSpPr>
          <p:cNvPr id="54" name="文字方塊 53"/>
          <p:cNvSpPr txBox="1"/>
          <p:nvPr/>
        </p:nvSpPr>
        <p:spPr>
          <a:xfrm>
            <a:off x="357158" y="5429264"/>
            <a:ext cx="3857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sz="2400" dirty="0" smtClean="0"/>
              <a:t> 電子產品使用者年齡上升</a:t>
            </a:r>
            <a:endParaRPr lang="en-US" altLang="zh-TW" sz="2400" dirty="0" smtClean="0"/>
          </a:p>
        </p:txBody>
      </p:sp>
      <p:sp>
        <p:nvSpPr>
          <p:cNvPr id="55" name="文字方塊 54"/>
          <p:cNvSpPr txBox="1"/>
          <p:nvPr/>
        </p:nvSpPr>
        <p:spPr>
          <a:xfrm>
            <a:off x="354308" y="4983873"/>
            <a:ext cx="3857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sz="2400" dirty="0" smtClean="0"/>
              <a:t> </a:t>
            </a:r>
            <a:r>
              <a:rPr lang="zh-TW" altLang="en-US" sz="2400" dirty="0" smtClean="0">
                <a:solidFill>
                  <a:srgbClr val="FF0000"/>
                </a:solidFill>
              </a:rPr>
              <a:t>邁入高齡化社會</a:t>
            </a:r>
            <a:endParaRPr lang="en-US" altLang="zh-TW" sz="2400" dirty="0" smtClean="0">
              <a:solidFill>
                <a:srgbClr val="FF0000"/>
              </a:solidFill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6143636" y="4455391"/>
            <a:ext cx="27146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sz="2400" dirty="0" smtClean="0"/>
              <a:t> 現今銀髮族使用人數還不夠大</a:t>
            </a:r>
            <a:endParaRPr lang="en-US" altLang="zh-TW" sz="2400" dirty="0" smtClean="0"/>
          </a:p>
        </p:txBody>
      </p:sp>
      <p:sp>
        <p:nvSpPr>
          <p:cNvPr id="57" name="文字方塊 56"/>
          <p:cNvSpPr txBox="1"/>
          <p:nvPr/>
        </p:nvSpPr>
        <p:spPr>
          <a:xfrm>
            <a:off x="6143636" y="5312647"/>
            <a:ext cx="2428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sz="2400" dirty="0" smtClean="0"/>
              <a:t> </a:t>
            </a:r>
            <a:r>
              <a:rPr lang="zh-TW" altLang="en-US" sz="2400" dirty="0" smtClean="0">
                <a:solidFill>
                  <a:srgbClr val="FF0000"/>
                </a:solidFill>
              </a:rPr>
              <a:t>與實體旅行社的競爭</a:t>
            </a:r>
            <a:endParaRPr lang="en-US" altLang="zh-TW" sz="24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357438" y="274638"/>
            <a:ext cx="6329362" cy="1143000"/>
          </a:xfrm>
        </p:spPr>
        <p:txBody>
          <a:bodyPr/>
          <a:lstStyle/>
          <a:p>
            <a:r>
              <a:rPr lang="zh-TW" altLang="en-US" sz="4800" dirty="0" smtClean="0">
                <a:solidFill>
                  <a:srgbClr val="325576"/>
                </a:solidFill>
                <a:latin typeface="+mj-ea"/>
              </a:rPr>
              <a:t>目錄</a:t>
            </a:r>
            <a:endParaRPr lang="fr-CA" altLang="zh-TW" sz="4800" dirty="0" smtClean="0">
              <a:solidFill>
                <a:srgbClr val="325576"/>
              </a:solidFill>
              <a:latin typeface="+mj-ea"/>
            </a:endParaRP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285984" y="1714488"/>
            <a:ext cx="6329362" cy="4525963"/>
          </a:xfrm>
        </p:spPr>
        <p:txBody>
          <a:bodyPr/>
          <a:lstStyle/>
          <a:p>
            <a:pPr marL="914400" lvl="2" indent="0">
              <a:buNone/>
            </a:pPr>
            <a:r>
              <a:rPr lang="zh-TW" altLang="en-US" sz="3600" dirty="0" smtClean="0">
                <a:solidFill>
                  <a:srgbClr val="325576"/>
                </a:solidFill>
                <a:latin typeface="+mj-ea"/>
                <a:ea typeface="+mj-ea"/>
              </a:rPr>
              <a:t>一</a:t>
            </a:r>
            <a:r>
              <a:rPr lang="zh-TW" altLang="zh-TW" sz="3600" dirty="0" smtClean="0">
                <a:latin typeface="+mj-ea"/>
                <a:ea typeface="+mj-ea"/>
              </a:rPr>
              <a:t>、</a:t>
            </a:r>
            <a:r>
              <a:rPr lang="zh-TW" altLang="en-US" sz="3600" dirty="0" smtClean="0">
                <a:solidFill>
                  <a:srgbClr val="325576"/>
                </a:solidFill>
                <a:latin typeface="+mj-ea"/>
                <a:ea typeface="+mj-ea"/>
              </a:rPr>
              <a:t>研究動機</a:t>
            </a:r>
            <a:endParaRPr lang="en-US" altLang="zh-TW" sz="3600" dirty="0" smtClean="0">
              <a:solidFill>
                <a:srgbClr val="325576"/>
              </a:solidFill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zh-TW" altLang="en-US" sz="3600" dirty="0" smtClean="0">
                <a:solidFill>
                  <a:srgbClr val="325576"/>
                </a:solidFill>
                <a:latin typeface="+mj-ea"/>
                <a:ea typeface="+mj-ea"/>
              </a:rPr>
              <a:t>二、</a:t>
            </a:r>
            <a:r>
              <a:rPr lang="en-US" altLang="zh-TW" sz="3600" dirty="0" smtClean="0">
                <a:solidFill>
                  <a:srgbClr val="325576"/>
                </a:solidFill>
                <a:latin typeface="+mj-ea"/>
                <a:ea typeface="+mj-ea"/>
              </a:rPr>
              <a:t>APP</a:t>
            </a:r>
            <a:r>
              <a:rPr lang="zh-TW" altLang="en-US" sz="3600" dirty="0" smtClean="0">
                <a:solidFill>
                  <a:srgbClr val="325576"/>
                </a:solidFill>
                <a:latin typeface="+mj-ea"/>
                <a:ea typeface="+mj-ea"/>
              </a:rPr>
              <a:t>操作、功能介紹</a:t>
            </a:r>
            <a:endParaRPr lang="en-US" altLang="zh-TW" sz="3600" dirty="0" smtClean="0">
              <a:solidFill>
                <a:srgbClr val="325576"/>
              </a:solidFill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zh-TW" altLang="en-US" sz="3600" dirty="0">
                <a:solidFill>
                  <a:srgbClr val="325576"/>
                </a:solidFill>
                <a:latin typeface="+mj-ea"/>
                <a:ea typeface="+mj-ea"/>
              </a:rPr>
              <a:t>三</a:t>
            </a:r>
            <a:r>
              <a:rPr lang="zh-TW" altLang="en-US" sz="3600" dirty="0" smtClean="0">
                <a:solidFill>
                  <a:srgbClr val="325576"/>
                </a:solidFill>
                <a:latin typeface="+mj-ea"/>
                <a:ea typeface="+mj-ea"/>
              </a:rPr>
              <a:t>、</a:t>
            </a:r>
            <a:r>
              <a:rPr lang="en-US" altLang="zh-TW" sz="3600" dirty="0">
                <a:solidFill>
                  <a:srgbClr val="325576"/>
                </a:solidFill>
                <a:latin typeface="+mj-ea"/>
              </a:rPr>
              <a:t>APP</a:t>
            </a:r>
            <a:r>
              <a:rPr lang="zh-TW" altLang="en-US" sz="3600" dirty="0">
                <a:solidFill>
                  <a:srgbClr val="325576"/>
                </a:solidFill>
                <a:latin typeface="+mj-ea"/>
              </a:rPr>
              <a:t>特色</a:t>
            </a:r>
            <a:endParaRPr lang="en-US" altLang="zh-TW" sz="3600" dirty="0">
              <a:solidFill>
                <a:srgbClr val="325576"/>
              </a:solidFill>
              <a:latin typeface="+mj-ea"/>
            </a:endParaRPr>
          </a:p>
          <a:p>
            <a:pPr marL="914400" lvl="2" indent="0">
              <a:buNone/>
            </a:pPr>
            <a:r>
              <a:rPr lang="zh-TW" altLang="en-US" sz="3600" dirty="0">
                <a:solidFill>
                  <a:srgbClr val="325576"/>
                </a:solidFill>
                <a:latin typeface="+mj-ea"/>
                <a:ea typeface="+mj-ea"/>
              </a:rPr>
              <a:t>四</a:t>
            </a:r>
            <a:r>
              <a:rPr lang="zh-TW" altLang="en-US" sz="3600" dirty="0" smtClean="0">
                <a:solidFill>
                  <a:srgbClr val="325576"/>
                </a:solidFill>
                <a:latin typeface="+mj-ea"/>
                <a:ea typeface="+mj-ea"/>
              </a:rPr>
              <a:t>、開發合作</a:t>
            </a:r>
            <a:endParaRPr lang="en-US" altLang="zh-TW" sz="3600" dirty="0" smtClean="0">
              <a:solidFill>
                <a:srgbClr val="325576"/>
              </a:solidFill>
              <a:latin typeface="+mj-ea"/>
              <a:ea typeface="+mj-ea"/>
            </a:endParaRPr>
          </a:p>
          <a:p>
            <a:pPr marL="1428750" lvl="2" indent="-514350">
              <a:buFont typeface="+mj-ea"/>
              <a:buAutoNum type="ea1ChtPeriod"/>
            </a:pPr>
            <a:endParaRPr lang="en-US" altLang="zh-TW" sz="3200" dirty="0" smtClean="0">
              <a:solidFill>
                <a:srgbClr val="325576"/>
              </a:solidFill>
              <a:latin typeface="+mj-ea"/>
              <a:ea typeface="+mj-ea"/>
            </a:endParaRPr>
          </a:p>
          <a:p>
            <a:pPr lvl="2">
              <a:buFont typeface="Wingdings" pitchFamily="2" charset="2"/>
              <a:buChar char="ü"/>
            </a:pPr>
            <a:endParaRPr lang="en-US" altLang="zh-TW" sz="3200" dirty="0" smtClean="0">
              <a:solidFill>
                <a:srgbClr val="325576"/>
              </a:solidFill>
              <a:latin typeface="+mj-ea"/>
              <a:ea typeface="+mj-ea"/>
            </a:endParaRPr>
          </a:p>
          <a:p>
            <a:pPr lvl="2">
              <a:buFont typeface="Wingdings" pitchFamily="2" charset="2"/>
              <a:buChar char="ü"/>
            </a:pPr>
            <a:endParaRPr lang="en-US" altLang="zh-TW" sz="3200" dirty="0" smtClean="0">
              <a:solidFill>
                <a:srgbClr val="325576"/>
              </a:solidFill>
              <a:latin typeface="+mj-ea"/>
              <a:ea typeface="+mj-ea"/>
            </a:endParaRPr>
          </a:p>
          <a:p>
            <a:pPr lvl="2">
              <a:buFont typeface="Wingdings" pitchFamily="2" charset="2"/>
              <a:buChar char="ü"/>
            </a:pPr>
            <a:endParaRPr lang="en-US" altLang="zh-TW" sz="3200" dirty="0" smtClean="0">
              <a:solidFill>
                <a:srgbClr val="325576"/>
              </a:solidFill>
              <a:latin typeface="+mj-ea"/>
              <a:ea typeface="+mj-ea"/>
            </a:endParaRPr>
          </a:p>
          <a:p>
            <a:pPr lvl="2">
              <a:buFont typeface="Wingdings" pitchFamily="2" charset="2"/>
              <a:buChar char="ü"/>
            </a:pPr>
            <a:endParaRPr lang="en-US" altLang="zh-TW" sz="3200" dirty="0" smtClean="0">
              <a:solidFill>
                <a:srgbClr val="325576"/>
              </a:solidFill>
              <a:latin typeface="+mj-ea"/>
              <a:ea typeface="+mj-ea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2</a:t>
            </a:fld>
            <a:endParaRPr lang="fr-CA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20</a:t>
            </a:fld>
            <a:endParaRPr lang="fr-CA" altLang="zh-TW" dirty="0"/>
          </a:p>
        </p:txBody>
      </p:sp>
      <p:sp>
        <p:nvSpPr>
          <p:cNvPr id="8" name="矩形 7"/>
          <p:cNvSpPr/>
          <p:nvPr/>
        </p:nvSpPr>
        <p:spPr>
          <a:xfrm>
            <a:off x="2071670" y="3212976"/>
            <a:ext cx="449353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 algn="ctr"/>
            <a:r>
              <a:rPr lang="zh-TW" altLang="en-US" sz="4400" dirty="0">
                <a:solidFill>
                  <a:srgbClr val="325576"/>
                </a:solidFill>
                <a:latin typeface="+mj-ea"/>
              </a:rPr>
              <a:t>四</a:t>
            </a:r>
            <a:r>
              <a:rPr lang="zh-TW" altLang="en-US" sz="4400" dirty="0" smtClean="0">
                <a:solidFill>
                  <a:srgbClr val="325576"/>
                </a:solidFill>
                <a:latin typeface="+mj-ea"/>
              </a:rPr>
              <a:t>、開發合作</a:t>
            </a:r>
            <a:endParaRPr lang="en-US" altLang="zh-TW" sz="4400" dirty="0">
              <a:solidFill>
                <a:srgbClr val="325576"/>
              </a:solidFill>
              <a:latin typeface="+mj-ea"/>
            </a:endParaRPr>
          </a:p>
        </p:txBody>
      </p:sp>
      <p:pic>
        <p:nvPicPr>
          <p:cNvPr id="4" name="圖片 3" descr="201312281388199294687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7884" y="4429132"/>
            <a:ext cx="2809878" cy="189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11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zh-TW" altLang="en-US" sz="4800" dirty="0" smtClean="0">
                <a:solidFill>
                  <a:schemeClr val="bg1"/>
                </a:solidFill>
                <a:latin typeface="+mj-ea"/>
              </a:rPr>
              <a:t>開發</a:t>
            </a:r>
            <a:r>
              <a:rPr lang="zh-TW" altLang="en-US" sz="4800" dirty="0">
                <a:solidFill>
                  <a:schemeClr val="bg1"/>
                </a:solidFill>
                <a:latin typeface="+mj-ea"/>
              </a:rPr>
              <a:t>合作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2071389"/>
            <a:ext cx="8229600" cy="4525963"/>
          </a:xfrm>
        </p:spPr>
        <p:txBody>
          <a:bodyPr>
            <a:no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 smtClean="0">
                <a:solidFill>
                  <a:srgbClr val="325576"/>
                </a:solidFill>
                <a:latin typeface="+mn-ea"/>
              </a:rPr>
              <a:t>工研院嘉義市</a:t>
            </a:r>
            <a:r>
              <a:rPr lang="zh-TW" altLang="en-US" dirty="0">
                <a:solidFill>
                  <a:srgbClr val="325576"/>
                </a:solidFill>
                <a:latin typeface="+mn-ea"/>
              </a:rPr>
              <a:t>文創觀光</a:t>
            </a:r>
            <a:r>
              <a:rPr lang="zh-TW" altLang="en-US" dirty="0" smtClean="0">
                <a:solidFill>
                  <a:srgbClr val="325576"/>
                </a:solidFill>
                <a:latin typeface="+mn-ea"/>
              </a:rPr>
              <a:t>計畫</a:t>
            </a:r>
            <a:r>
              <a:rPr lang="en-US" altLang="zh-TW" dirty="0" smtClean="0">
                <a:solidFill>
                  <a:srgbClr val="325576"/>
                </a:solidFill>
                <a:latin typeface="+mn-ea"/>
              </a:rPr>
              <a:t/>
            </a:r>
            <a:br>
              <a:rPr lang="en-US" altLang="zh-TW" dirty="0" smtClean="0">
                <a:solidFill>
                  <a:srgbClr val="325576"/>
                </a:solidFill>
                <a:latin typeface="+mn-ea"/>
              </a:rPr>
            </a:br>
            <a:r>
              <a:rPr lang="en-US" altLang="zh-TW" dirty="0" smtClean="0">
                <a:solidFill>
                  <a:srgbClr val="325576"/>
                </a:solidFill>
                <a:latin typeface="+mn-ea"/>
              </a:rPr>
              <a:t>	— </a:t>
            </a:r>
            <a:r>
              <a:rPr lang="zh-TW" altLang="en-US" dirty="0" smtClean="0">
                <a:solidFill>
                  <a:srgbClr val="325576"/>
                </a:solidFill>
                <a:latin typeface="+mn-ea"/>
              </a:rPr>
              <a:t>「</a:t>
            </a:r>
            <a:r>
              <a:rPr lang="en-US" altLang="zh-TW" dirty="0" err="1" smtClean="0">
                <a:solidFill>
                  <a:srgbClr val="325576"/>
                </a:solidFill>
                <a:latin typeface="+mn-ea"/>
              </a:rPr>
              <a:t>i</a:t>
            </a:r>
            <a:r>
              <a:rPr lang="zh-TW" altLang="en-US" dirty="0">
                <a:solidFill>
                  <a:srgbClr val="325576"/>
                </a:solidFill>
                <a:latin typeface="+mn-ea"/>
              </a:rPr>
              <a:t>憩頭</a:t>
            </a:r>
            <a:r>
              <a:rPr lang="en-US" altLang="zh-TW" dirty="0">
                <a:solidFill>
                  <a:srgbClr val="325576"/>
                </a:solidFill>
                <a:latin typeface="+mn-ea"/>
              </a:rPr>
              <a:t>@</a:t>
            </a:r>
            <a:r>
              <a:rPr lang="zh-TW" altLang="en-US" dirty="0" smtClean="0">
                <a:solidFill>
                  <a:srgbClr val="325576"/>
                </a:solidFill>
                <a:latin typeface="+mn-ea"/>
              </a:rPr>
              <a:t>嘉義」</a:t>
            </a:r>
            <a:r>
              <a:rPr lang="en-US" altLang="zh-TW" dirty="0" smtClean="0">
                <a:solidFill>
                  <a:srgbClr val="325576"/>
                </a:solidFill>
                <a:latin typeface="+mn-ea"/>
              </a:rPr>
              <a:t>APP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solidFill>
                  <a:srgbClr val="325576"/>
                </a:solidFill>
                <a:latin typeface="+mn-ea"/>
              </a:rPr>
              <a:t>與商家</a:t>
            </a:r>
            <a:r>
              <a:rPr lang="zh-TW" altLang="en-US" dirty="0" smtClean="0">
                <a:solidFill>
                  <a:srgbClr val="325576"/>
                </a:solidFill>
                <a:latin typeface="+mn-ea"/>
              </a:rPr>
              <a:t>合作</a:t>
            </a:r>
            <a:r>
              <a:rPr lang="en-US" altLang="zh-TW" dirty="0" smtClean="0">
                <a:solidFill>
                  <a:srgbClr val="325576"/>
                </a:solidFill>
                <a:latin typeface="+mn-ea"/>
              </a:rPr>
              <a:t/>
            </a:r>
            <a:br>
              <a:rPr lang="en-US" altLang="zh-TW" dirty="0" smtClean="0">
                <a:solidFill>
                  <a:srgbClr val="325576"/>
                </a:solidFill>
                <a:latin typeface="+mn-ea"/>
              </a:rPr>
            </a:br>
            <a:r>
              <a:rPr lang="en-US" altLang="zh-TW" dirty="0" smtClean="0">
                <a:solidFill>
                  <a:srgbClr val="325576"/>
                </a:solidFill>
                <a:latin typeface="+mn-ea"/>
              </a:rPr>
              <a:t>	— </a:t>
            </a:r>
            <a:r>
              <a:rPr lang="zh-TW" altLang="en-US" dirty="0" smtClean="0">
                <a:solidFill>
                  <a:srgbClr val="325576"/>
                </a:solidFill>
                <a:latin typeface="+mn-ea"/>
              </a:rPr>
              <a:t> </a:t>
            </a:r>
            <a:r>
              <a:rPr lang="en-US" altLang="zh-TW" dirty="0" smtClean="0">
                <a:solidFill>
                  <a:srgbClr val="325576"/>
                </a:solidFill>
                <a:latin typeface="+mn-ea"/>
              </a:rPr>
              <a:t>app </a:t>
            </a:r>
            <a:r>
              <a:rPr lang="zh-TW" altLang="en-US" dirty="0" smtClean="0">
                <a:solidFill>
                  <a:srgbClr val="325576"/>
                </a:solidFill>
                <a:latin typeface="+mn-ea"/>
              </a:rPr>
              <a:t>獎勵機制獎品</a:t>
            </a:r>
            <a:endParaRPr lang="en-US" altLang="zh-TW" dirty="0" smtClean="0">
              <a:solidFill>
                <a:srgbClr val="325576"/>
              </a:solidFill>
              <a:latin typeface="+mn-ea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altLang="zh-TW" dirty="0" smtClean="0">
              <a:solidFill>
                <a:srgbClr val="32557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255446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500298" y="3212976"/>
            <a:ext cx="348165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algn="ctr"/>
            <a:r>
              <a:rPr lang="zh-TW" altLang="en-US" sz="4400" dirty="0" smtClean="0">
                <a:solidFill>
                  <a:srgbClr val="325576"/>
                </a:solidFill>
                <a:latin typeface="+mj-ea"/>
              </a:rPr>
              <a:t>感謝聆聽</a:t>
            </a:r>
            <a:endParaRPr lang="en-US" altLang="zh-TW" sz="4400" dirty="0">
              <a:solidFill>
                <a:srgbClr val="325576"/>
              </a:solidFill>
              <a:latin typeface="+mj-ea"/>
            </a:endParaRPr>
          </a:p>
        </p:txBody>
      </p:sp>
      <p:pic>
        <p:nvPicPr>
          <p:cNvPr id="3" name="圖片 2" descr="a9fc77743128ead01c7399e4abe19f76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9388" y="4143380"/>
            <a:ext cx="202882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7554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3</a:t>
            </a:fld>
            <a:endParaRPr lang="fr-CA" altLang="zh-TW" dirty="0"/>
          </a:p>
        </p:txBody>
      </p:sp>
      <p:sp>
        <p:nvSpPr>
          <p:cNvPr id="8" name="矩形 7"/>
          <p:cNvSpPr/>
          <p:nvPr/>
        </p:nvSpPr>
        <p:spPr>
          <a:xfrm>
            <a:off x="2071670" y="3212976"/>
            <a:ext cx="449353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TW" altLang="en-US" sz="4400" dirty="0">
                <a:solidFill>
                  <a:srgbClr val="325576"/>
                </a:solidFill>
                <a:latin typeface="+mj-ea"/>
              </a:rPr>
              <a:t>一、</a:t>
            </a:r>
            <a:r>
              <a:rPr lang="zh-TW" altLang="en-US" sz="4400" dirty="0" smtClean="0">
                <a:solidFill>
                  <a:srgbClr val="325576"/>
                </a:solidFill>
                <a:latin typeface="+mj-ea"/>
              </a:rPr>
              <a:t>研究</a:t>
            </a:r>
            <a:r>
              <a:rPr lang="zh-TW" altLang="en-US" sz="4400" dirty="0">
                <a:solidFill>
                  <a:srgbClr val="325576"/>
                </a:solidFill>
                <a:latin typeface="+mj-ea"/>
              </a:rPr>
              <a:t>動機</a:t>
            </a:r>
            <a:endParaRPr lang="en-US" altLang="zh-TW" sz="4400" dirty="0">
              <a:solidFill>
                <a:srgbClr val="325576"/>
              </a:solidFill>
              <a:latin typeface="+mj-ea"/>
            </a:endParaRPr>
          </a:p>
        </p:txBody>
      </p:sp>
      <p:pic>
        <p:nvPicPr>
          <p:cNvPr id="5" name="圖片 4" descr="t468n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43570" y="4005806"/>
            <a:ext cx="3500430" cy="258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80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圖片 22" descr="去被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57232"/>
            <a:ext cx="5500662" cy="5500662"/>
          </a:xfrm>
          <a:prstGeom prst="rect">
            <a:avLst/>
          </a:prstGeom>
        </p:spPr>
      </p:pic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</p:spPr>
        <p:txBody>
          <a:bodyPr/>
          <a:lstStyle/>
          <a:p>
            <a:r>
              <a:rPr lang="zh-TW" altLang="en-US" sz="4800" dirty="0" smtClean="0">
                <a:solidFill>
                  <a:schemeClr val="bg1"/>
                </a:solidFill>
                <a:latin typeface="+mj-ea"/>
              </a:rPr>
              <a:t>研究動</a:t>
            </a:r>
            <a:r>
              <a:rPr lang="zh-TW" altLang="en-US" sz="4800" dirty="0">
                <a:solidFill>
                  <a:schemeClr val="bg1"/>
                </a:solidFill>
                <a:latin typeface="+mj-ea"/>
              </a:rPr>
              <a:t>機</a:t>
            </a:r>
            <a:endParaRPr lang="fr-CA" altLang="zh-TW" sz="4800" dirty="0" smtClean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4</a:t>
            </a:fld>
            <a:endParaRPr lang="fr-CA" altLang="zh-TW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857752" y="1928802"/>
            <a:ext cx="4929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TW" altLang="en-US" sz="3600" dirty="0" smtClean="0">
                <a:solidFill>
                  <a:srgbClr val="325576"/>
                </a:solidFill>
                <a:latin typeface="+mj-ea"/>
                <a:ea typeface="+mj-ea"/>
              </a:rPr>
              <a:t>為年長者打造</a:t>
            </a:r>
            <a:endParaRPr lang="en-US" altLang="zh-TW" sz="3600" dirty="0" smtClean="0">
              <a:solidFill>
                <a:srgbClr val="325576"/>
              </a:solidFill>
              <a:latin typeface="+mj-ea"/>
              <a:ea typeface="+mj-ea"/>
            </a:endParaRPr>
          </a:p>
          <a:p>
            <a:r>
              <a:rPr lang="zh-TW" altLang="en-US" sz="3600" dirty="0" smtClean="0">
                <a:solidFill>
                  <a:srgbClr val="325576"/>
                </a:solidFill>
                <a:latin typeface="+mj-ea"/>
                <a:ea typeface="+mj-ea"/>
              </a:rPr>
              <a:t> 專屬的旅遊行程</a:t>
            </a:r>
            <a:endParaRPr lang="zh-TW" altLang="en-US" sz="3600" dirty="0">
              <a:solidFill>
                <a:srgbClr val="325576"/>
              </a:solidFill>
              <a:latin typeface="+mj-ea"/>
              <a:ea typeface="+mj-ea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3419872" y="3357562"/>
            <a:ext cx="60721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TW" altLang="en-US" sz="3600" dirty="0" smtClean="0">
                <a:solidFill>
                  <a:srgbClr val="325576"/>
                </a:solidFill>
                <a:latin typeface="+mj-ea"/>
                <a:ea typeface="+mj-ea"/>
              </a:rPr>
              <a:t>讓長輩旅遊踏青</a:t>
            </a:r>
            <a:endParaRPr lang="en-US" altLang="zh-TW" sz="3600" dirty="0" smtClean="0">
              <a:solidFill>
                <a:srgbClr val="325576"/>
              </a:solidFill>
              <a:latin typeface="+mj-ea"/>
              <a:ea typeface="+mj-ea"/>
            </a:endParaRPr>
          </a:p>
          <a:p>
            <a:r>
              <a:rPr lang="zh-TW" altLang="en-US" sz="3600" dirty="0" smtClean="0">
                <a:solidFill>
                  <a:srgbClr val="325576"/>
                </a:solidFill>
                <a:latin typeface="+mj-ea"/>
                <a:ea typeface="+mj-ea"/>
              </a:rPr>
              <a:t> 旅出活力踏出健康</a:t>
            </a:r>
            <a:endParaRPr lang="zh-TW" altLang="en-US" sz="3600" dirty="0">
              <a:solidFill>
                <a:srgbClr val="325576"/>
              </a:solidFill>
              <a:latin typeface="+mj-ea"/>
              <a:ea typeface="+mj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979712" y="4943315"/>
            <a:ext cx="48577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TW" altLang="en-US" sz="3600" dirty="0" smtClean="0">
                <a:solidFill>
                  <a:srgbClr val="325576"/>
                </a:solidFill>
                <a:latin typeface="+mj-ea"/>
                <a:ea typeface="+mj-ea"/>
              </a:rPr>
              <a:t>減輕安排旅程的負擔和幫助記憶</a:t>
            </a:r>
            <a:endParaRPr lang="zh-TW" altLang="en-US" sz="3600" dirty="0">
              <a:solidFill>
                <a:srgbClr val="325576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5574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5</a:t>
            </a:fld>
            <a:endParaRPr lang="fr-CA" altLang="zh-TW" dirty="0"/>
          </a:p>
        </p:txBody>
      </p:sp>
      <p:sp>
        <p:nvSpPr>
          <p:cNvPr id="8" name="矩形 7"/>
          <p:cNvSpPr/>
          <p:nvPr/>
        </p:nvSpPr>
        <p:spPr>
          <a:xfrm>
            <a:off x="683568" y="3212976"/>
            <a:ext cx="725711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TW" altLang="en-US" sz="4400" dirty="0">
                <a:solidFill>
                  <a:srgbClr val="325576"/>
                </a:solidFill>
                <a:latin typeface="+mj-ea"/>
              </a:rPr>
              <a:t>二、</a:t>
            </a:r>
            <a:r>
              <a:rPr lang="en-US" altLang="zh-TW" sz="4400" dirty="0">
                <a:solidFill>
                  <a:srgbClr val="325576"/>
                </a:solidFill>
                <a:latin typeface="+mj-ea"/>
              </a:rPr>
              <a:t>APP</a:t>
            </a:r>
            <a:r>
              <a:rPr lang="zh-TW" altLang="en-US" sz="4400" dirty="0">
                <a:solidFill>
                  <a:srgbClr val="325576"/>
                </a:solidFill>
                <a:latin typeface="+mj-ea"/>
              </a:rPr>
              <a:t>操作、功能介紹</a:t>
            </a:r>
            <a:endParaRPr lang="en-US" altLang="zh-TW" sz="4400" dirty="0">
              <a:solidFill>
                <a:srgbClr val="325576"/>
              </a:solidFill>
              <a:latin typeface="+mj-ea"/>
            </a:endParaRPr>
          </a:p>
        </p:txBody>
      </p:sp>
      <p:pic>
        <p:nvPicPr>
          <p:cNvPr id="4" name="圖片 3" descr="t468n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43570" y="4005806"/>
            <a:ext cx="3500430" cy="258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95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72816"/>
            <a:ext cx="4824536" cy="4824536"/>
          </a:xfrm>
          <a:prstGeom prst="rect">
            <a:avLst/>
          </a:prstGeom>
        </p:spPr>
      </p:pic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</p:spPr>
        <p:txBody>
          <a:bodyPr/>
          <a:lstStyle/>
          <a:p>
            <a:r>
              <a:rPr lang="zh-TW" altLang="en-US" sz="4800" dirty="0" smtClean="0">
                <a:solidFill>
                  <a:schemeClr val="bg1"/>
                </a:solidFill>
                <a:latin typeface="+mj-ea"/>
              </a:rPr>
              <a:t>主畫面</a:t>
            </a:r>
            <a:endParaRPr lang="fr-CA" altLang="zh-TW" sz="4800" dirty="0" smtClean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6</a:t>
            </a:fld>
            <a:endParaRPr lang="fr-CA" altLang="zh-TW" dirty="0"/>
          </a:p>
        </p:txBody>
      </p:sp>
      <p:sp>
        <p:nvSpPr>
          <p:cNvPr id="7" name="文字方塊 6"/>
          <p:cNvSpPr txBox="1"/>
          <p:nvPr/>
        </p:nvSpPr>
        <p:spPr>
          <a:xfrm>
            <a:off x="4939557" y="2467403"/>
            <a:ext cx="2944811" cy="1910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rgbClr val="325576"/>
                </a:solidFill>
                <a:latin typeface="+mj-ea"/>
              </a:rPr>
              <a:t>畫面乾淨</a:t>
            </a:r>
            <a:endParaRPr lang="en-US" altLang="zh-TW" sz="3200" dirty="0">
              <a:solidFill>
                <a:srgbClr val="325576"/>
              </a:solidFill>
              <a:latin typeface="+mj-ea"/>
            </a:endParaRPr>
          </a:p>
          <a:p>
            <a:pPr lvl="2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rgbClr val="325576"/>
                </a:solidFill>
                <a:latin typeface="+mj-ea"/>
              </a:rPr>
              <a:t>圖示簡單</a:t>
            </a:r>
          </a:p>
        </p:txBody>
      </p:sp>
      <p:pic>
        <p:nvPicPr>
          <p:cNvPr id="8" name="圖片 7" descr="18302155_120300003576748705_1833796597_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8312" y="2285992"/>
            <a:ext cx="2382183" cy="37147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</p:spPr>
        <p:txBody>
          <a:bodyPr/>
          <a:lstStyle/>
          <a:p>
            <a:r>
              <a:rPr lang="zh-TW" altLang="en-US" sz="4800" dirty="0" smtClean="0">
                <a:solidFill>
                  <a:schemeClr val="bg1"/>
                </a:solidFill>
                <a:latin typeface="+mj-ea"/>
              </a:rPr>
              <a:t>會員登入</a:t>
            </a:r>
            <a:endParaRPr lang="fr-CA" altLang="zh-TW" sz="4800" dirty="0" smtClean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7</a:t>
            </a:fld>
            <a:endParaRPr lang="fr-CA" altLang="zh-TW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72816"/>
            <a:ext cx="4824536" cy="4824536"/>
          </a:xfrm>
          <a:prstGeom prst="rect">
            <a:avLst/>
          </a:prstGeom>
        </p:spPr>
      </p:pic>
      <p:grpSp>
        <p:nvGrpSpPr>
          <p:cNvPr id="11" name="群組 10"/>
          <p:cNvGrpSpPr/>
          <p:nvPr/>
        </p:nvGrpSpPr>
        <p:grpSpPr>
          <a:xfrm>
            <a:off x="3995936" y="1772816"/>
            <a:ext cx="4824536" cy="4824536"/>
            <a:chOff x="3995936" y="1772816"/>
            <a:chExt cx="4824536" cy="4824536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5936" y="1772816"/>
              <a:ext cx="4824536" cy="4824536"/>
            </a:xfrm>
            <a:prstGeom prst="rect">
              <a:avLst/>
            </a:prstGeom>
          </p:spPr>
        </p:pic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0072" y="2276872"/>
              <a:ext cx="2376264" cy="3744416"/>
            </a:xfrm>
            <a:prstGeom prst="rect">
              <a:avLst/>
            </a:prstGeom>
          </p:spPr>
        </p:pic>
      </p:grpSp>
      <p:pic>
        <p:nvPicPr>
          <p:cNvPr id="12" name="圖片 11" descr="18309040_120300003602403681_949350002_n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1604" y="2214554"/>
            <a:ext cx="2451203" cy="378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35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</p:spPr>
        <p:txBody>
          <a:bodyPr/>
          <a:lstStyle/>
          <a:p>
            <a:r>
              <a:rPr lang="zh-TW" altLang="en-US" sz="4800" dirty="0" smtClean="0">
                <a:solidFill>
                  <a:schemeClr val="bg1"/>
                </a:solidFill>
                <a:latin typeface="+mj-ea"/>
              </a:rPr>
              <a:t>套裝行程</a:t>
            </a:r>
            <a:endParaRPr lang="fr-CA" altLang="zh-TW" sz="4800" dirty="0" smtClean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8</a:t>
            </a:fld>
            <a:endParaRPr lang="fr-CA" altLang="zh-TW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72816"/>
            <a:ext cx="4824536" cy="4824536"/>
          </a:xfrm>
          <a:prstGeom prst="rect">
            <a:avLst/>
          </a:prstGeom>
        </p:spPr>
      </p:pic>
      <p:pic>
        <p:nvPicPr>
          <p:cNvPr id="12" name="圖片 11" descr="18302248_120300003582818906_2005731069_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6496" y="2296682"/>
            <a:ext cx="2394000" cy="3704086"/>
          </a:xfrm>
          <a:prstGeom prst="rect">
            <a:avLst/>
          </a:prstGeom>
        </p:spPr>
      </p:pic>
      <p:grpSp>
        <p:nvGrpSpPr>
          <p:cNvPr id="21" name="群組 20"/>
          <p:cNvGrpSpPr/>
          <p:nvPr/>
        </p:nvGrpSpPr>
        <p:grpSpPr>
          <a:xfrm>
            <a:off x="3995936" y="1772816"/>
            <a:ext cx="4824536" cy="4824536"/>
            <a:chOff x="3995936" y="1772816"/>
            <a:chExt cx="4824536" cy="4824536"/>
          </a:xfrm>
        </p:grpSpPr>
        <p:pic>
          <p:nvPicPr>
            <p:cNvPr id="15" name="圖片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5936" y="1772816"/>
              <a:ext cx="4824536" cy="4824536"/>
            </a:xfrm>
            <a:prstGeom prst="rect">
              <a:avLst/>
            </a:prstGeom>
          </p:spPr>
        </p:pic>
        <p:pic>
          <p:nvPicPr>
            <p:cNvPr id="17" name="圖片 16" descr="18336756_120300003568261761_1484190516_n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14942" y="2285992"/>
              <a:ext cx="2394000" cy="3714776"/>
            </a:xfrm>
            <a:prstGeom prst="rect">
              <a:avLst/>
            </a:prstGeom>
          </p:spPr>
        </p:pic>
      </p:grpSp>
      <p:sp>
        <p:nvSpPr>
          <p:cNvPr id="20" name="向下箭號 19"/>
          <p:cNvSpPr/>
          <p:nvPr/>
        </p:nvSpPr>
        <p:spPr>
          <a:xfrm rot="8051252">
            <a:off x="3858481" y="3423906"/>
            <a:ext cx="304487" cy="46669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下箭號 21"/>
          <p:cNvSpPr/>
          <p:nvPr/>
        </p:nvSpPr>
        <p:spPr>
          <a:xfrm rot="8051252">
            <a:off x="7407840" y="2967401"/>
            <a:ext cx="304487" cy="46669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944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72816"/>
            <a:ext cx="4824536" cy="4824536"/>
          </a:xfrm>
          <a:prstGeom prst="rect">
            <a:avLst/>
          </a:prstGeom>
        </p:spPr>
      </p:pic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</p:spPr>
        <p:txBody>
          <a:bodyPr/>
          <a:lstStyle/>
          <a:p>
            <a:r>
              <a:rPr lang="zh-TW" altLang="en-US" sz="4800" dirty="0" smtClean="0">
                <a:solidFill>
                  <a:schemeClr val="bg1"/>
                </a:solidFill>
                <a:latin typeface="+mj-ea"/>
              </a:rPr>
              <a:t>我的行程</a:t>
            </a:r>
            <a:endParaRPr lang="fr-CA" altLang="zh-TW" sz="4800" dirty="0" smtClean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9</a:t>
            </a:fld>
            <a:endParaRPr lang="fr-CA" altLang="zh-TW" dirty="0"/>
          </a:p>
        </p:txBody>
      </p:sp>
      <p:pic>
        <p:nvPicPr>
          <p:cNvPr id="11" name="圖片 10" descr="18302541_120300003575669153_534531463_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1604" y="2285992"/>
            <a:ext cx="2428892" cy="3714776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3286116" y="2786058"/>
            <a:ext cx="928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u="sng" dirty="0" smtClean="0">
                <a:solidFill>
                  <a:srgbClr val="FF0000"/>
                </a:solidFill>
              </a:rPr>
              <a:t>help</a:t>
            </a:r>
            <a:endParaRPr lang="zh-TW" altLang="en-US" sz="1600" b="1" u="sng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939557" y="2467403"/>
            <a:ext cx="2944811" cy="1910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rgbClr val="325576"/>
                </a:solidFill>
                <a:latin typeface="+mj-ea"/>
              </a:rPr>
              <a:t>行程延遲怎麼辦？</a:t>
            </a:r>
            <a:endParaRPr lang="en-US" altLang="zh-TW" sz="3200" dirty="0">
              <a:solidFill>
                <a:srgbClr val="325576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014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68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7995</TotalTime>
  <Words>473</Words>
  <Application>Microsoft Office PowerPoint</Application>
  <PresentationFormat>如螢幕大小 (4:3)</PresentationFormat>
  <Paragraphs>127</Paragraphs>
  <Slides>22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8" baseType="lpstr">
      <vt:lpstr>微軟正黑體</vt:lpstr>
      <vt:lpstr>新細明體</vt:lpstr>
      <vt:lpstr>Arial</vt:lpstr>
      <vt:lpstr>Calibri</vt:lpstr>
      <vt:lpstr>Wingdings</vt:lpstr>
      <vt:lpstr>68</vt:lpstr>
      <vt:lpstr> 長青旅遊APP</vt:lpstr>
      <vt:lpstr>目錄</vt:lpstr>
      <vt:lpstr>PowerPoint 簡報</vt:lpstr>
      <vt:lpstr>研究動機</vt:lpstr>
      <vt:lpstr>PowerPoint 簡報</vt:lpstr>
      <vt:lpstr>主畫面</vt:lpstr>
      <vt:lpstr>會員登入</vt:lpstr>
      <vt:lpstr>套裝行程</vt:lpstr>
      <vt:lpstr>我的行程</vt:lpstr>
      <vt:lpstr>動態規劃－子女貼心關懷</vt:lpstr>
      <vt:lpstr>PowerPoint 簡報</vt:lpstr>
      <vt:lpstr>APP特色－套裝行程</vt:lpstr>
      <vt:lpstr>APP特色－半盲旅</vt:lpstr>
      <vt:lpstr>半盲旅三大要素</vt:lpstr>
      <vt:lpstr>APP特色－動態行程規劃</vt:lpstr>
      <vt:lpstr>SMOTE</vt:lpstr>
      <vt:lpstr>J48</vt:lpstr>
      <vt:lpstr>決策樹</vt:lpstr>
      <vt:lpstr>SWOT分析</vt:lpstr>
      <vt:lpstr>PowerPoint 簡報</vt:lpstr>
      <vt:lpstr>開發合作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長青旅遊構想書</dc:title>
  <dc:creator>fannyvm3</dc:creator>
  <cp:lastModifiedBy>User</cp:lastModifiedBy>
  <cp:revision>177</cp:revision>
  <dcterms:created xsi:type="dcterms:W3CDTF">2016-11-19T14:28:49Z</dcterms:created>
  <dcterms:modified xsi:type="dcterms:W3CDTF">2017-05-05T08:22:35Z</dcterms:modified>
</cp:coreProperties>
</file>