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9" r:id="rId4"/>
    <p:sldId id="258" r:id="rId5"/>
    <p:sldId id="260" r:id="rId6"/>
    <p:sldId id="262" r:id="rId7"/>
    <p:sldId id="267" r:id="rId8"/>
    <p:sldId id="270" r:id="rId9"/>
    <p:sldId id="263" r:id="rId10"/>
    <p:sldId id="264" r:id="rId11"/>
    <p:sldId id="265" r:id="rId12"/>
    <p:sldId id="266" r:id="rId13"/>
    <p:sldId id="268" r:id="rId14"/>
    <p:sldId id="269" r:id="rId15"/>
    <p:sldId id="272" r:id="rId16"/>
    <p:sldId id="273" r:id="rId17"/>
    <p:sldId id="274" r:id="rId18"/>
    <p:sldId id="275" r:id="rId19"/>
    <p:sldId id="277" r:id="rId20"/>
    <p:sldId id="278" r:id="rId21"/>
    <p:sldId id="279" r:id="rId22"/>
    <p:sldId id="280" r:id="rId23"/>
    <p:sldId id="281" r:id="rId24"/>
    <p:sldId id="282" r:id="rId25"/>
    <p:sldId id="283" r:id="rId26"/>
    <p:sldId id="284" r:id="rId27"/>
    <p:sldId id="285" r:id="rId28"/>
    <p:sldId id="271"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480" y="-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4D26F6-81A3-4F5C-8684-E6CBFFD4CB18}" type="datetimeFigureOut">
              <a:rPr lang="zh-TW" altLang="en-US" smtClean="0"/>
              <a:t>2016/11/1</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6BB07-AD56-4946-BA6D-9CF5818C0804}" type="slidenum">
              <a:rPr lang="zh-TW" altLang="en-US" smtClean="0"/>
              <a:t>‹#›</a:t>
            </a:fld>
            <a:endParaRPr lang="zh-TW" altLang="en-US"/>
          </a:p>
        </p:txBody>
      </p:sp>
    </p:spTree>
    <p:extLst>
      <p:ext uri="{BB962C8B-B14F-4D97-AF65-F5344CB8AC3E}">
        <p14:creationId xmlns:p14="http://schemas.microsoft.com/office/powerpoint/2010/main" val="181988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699542"/>
            <a:ext cx="7772400" cy="613891"/>
          </a:xfrm>
        </p:spPr>
        <p:txBody>
          <a:bodyPr/>
          <a:lstStyle>
            <a:lvl1pPr>
              <a:defRPr>
                <a:solidFill>
                  <a:schemeClr val="bg1"/>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1241425"/>
            <a:ext cx="6400800" cy="521196"/>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D340D7A9-99A9-4B03-A8B2-DD5E714127D6}" type="datetime1">
              <a:rPr lang="en-US" altLang="zh-TW"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49F6-FEB5-47A3-B493-0BA38151525C}" type="slidenum">
              <a:rPr lang="en-US" smtClean="0"/>
              <a:t>‹#›</a:t>
            </a:fld>
            <a:endParaRPr lang="en-US"/>
          </a:p>
        </p:txBody>
      </p:sp>
    </p:spTree>
    <p:extLst>
      <p:ext uri="{BB962C8B-B14F-4D97-AF65-F5344CB8AC3E}">
        <p14:creationId xmlns:p14="http://schemas.microsoft.com/office/powerpoint/2010/main" val="12781371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rgbClr val="1A284D"/>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rgbClr val="1A284D"/>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C365FB10-E363-4952-878D-A4C3F1C46080}" type="datetime1">
              <a:rPr lang="en-US" altLang="zh-TW"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CB649F6-FEB5-47A3-B493-0BA38151525C}" type="slidenum">
              <a:rPr lang="en-US" smtClean="0"/>
              <a:pPr/>
              <a:t>‹#›</a:t>
            </a:fld>
            <a:endParaRPr lang="en-US" dirty="0"/>
          </a:p>
        </p:txBody>
      </p:sp>
    </p:spTree>
    <p:extLst>
      <p:ext uri="{BB962C8B-B14F-4D97-AF65-F5344CB8AC3E}">
        <p14:creationId xmlns:p14="http://schemas.microsoft.com/office/powerpoint/2010/main" val="16538731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rgbClr val="1A284D"/>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563637"/>
            <a:ext cx="8229600" cy="3030985"/>
          </a:xfrm>
        </p:spPr>
        <p:txBody>
          <a:bodyPr/>
          <a:lstStyle>
            <a:lvl1pPr marL="0" indent="0" algn="ctr">
              <a:buNone/>
              <a:defRPr>
                <a:solidFill>
                  <a:srgbClr val="1A284D"/>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8FB0780D-08C7-41DA-B15C-72BCA969FAA7}" type="datetime1">
              <a:rPr lang="en-US" altLang="zh-TW"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B649F6-FEB5-47A3-B493-0BA38151525C}" type="slidenum">
              <a:rPr lang="en-US" smtClean="0"/>
              <a:t>‹#›</a:t>
            </a:fld>
            <a:endParaRPr lang="en-US"/>
          </a:p>
        </p:txBody>
      </p:sp>
    </p:spTree>
    <p:extLst>
      <p:ext uri="{BB962C8B-B14F-4D97-AF65-F5344CB8AC3E}">
        <p14:creationId xmlns:p14="http://schemas.microsoft.com/office/powerpoint/2010/main" val="2921264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B2BAB6-05F0-470B-BE25-192BF88B6D22}" type="datetime1">
              <a:rPr lang="en-US" altLang="zh-TW" smtClean="0"/>
              <a:t>11/1/2016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2000">
                <a:solidFill>
                  <a:schemeClr val="tx1"/>
                </a:solidFill>
              </a:defRPr>
            </a:lvl1pPr>
          </a:lstStyle>
          <a:p>
            <a:fld id="{9CB649F6-FEB5-47A3-B493-0BA38151525C}" type="slidenum">
              <a:rPr lang="en-US" smtClean="0"/>
              <a:pPr/>
              <a:t>‹#›</a:t>
            </a:fld>
            <a:endParaRPr lang="en-US" dirty="0"/>
          </a:p>
        </p:txBody>
      </p:sp>
    </p:spTree>
    <p:extLst>
      <p:ext uri="{BB962C8B-B14F-4D97-AF65-F5344CB8AC3E}">
        <p14:creationId xmlns:p14="http://schemas.microsoft.com/office/powerpoint/2010/main" val="335780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TW" dirty="0">
                <a:solidFill>
                  <a:schemeClr val="tx1"/>
                </a:solidFill>
              </a:rPr>
              <a:t>Identifying and Selecting the Customer Relationship Management System</a:t>
            </a:r>
            <a:endParaRPr lang="en-US" dirty="0">
              <a:solidFill>
                <a:schemeClr val="tx1"/>
              </a:solidFill>
            </a:endParaRPr>
          </a:p>
        </p:txBody>
      </p:sp>
      <p:sp>
        <p:nvSpPr>
          <p:cNvPr id="5" name="文字方塊 4"/>
          <p:cNvSpPr txBox="1"/>
          <p:nvPr/>
        </p:nvSpPr>
        <p:spPr>
          <a:xfrm>
            <a:off x="3275856" y="2355726"/>
            <a:ext cx="2880320" cy="2308324"/>
          </a:xfrm>
          <a:prstGeom prst="rect">
            <a:avLst/>
          </a:prstGeom>
          <a:noFill/>
        </p:spPr>
        <p:txBody>
          <a:bodyPr wrap="square" rtlCol="0">
            <a:spAutoFit/>
          </a:bodyPr>
          <a:lstStyle/>
          <a:p>
            <a:r>
              <a:rPr lang="zh-TW" altLang="en-US" sz="2400" b="1" dirty="0" smtClean="0">
                <a:latin typeface="標楷體" panose="03000509000000000000" pitchFamily="65" charset="-120"/>
                <a:ea typeface="標楷體" panose="03000509000000000000" pitchFamily="65" charset="-120"/>
              </a:rPr>
              <a:t>組員：</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403530027</a:t>
            </a:r>
            <a:r>
              <a:rPr lang="zh-TW" altLang="en-US" sz="2400" b="1" dirty="0" smtClean="0">
                <a:latin typeface="標楷體" panose="03000509000000000000" pitchFamily="65" charset="-120"/>
                <a:ea typeface="標楷體" panose="03000509000000000000" pitchFamily="65" charset="-120"/>
              </a:rPr>
              <a:t> 王致淵</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403530001</a:t>
            </a:r>
            <a:r>
              <a:rPr lang="zh-TW" altLang="en-US" sz="2400" b="1" dirty="0" smtClean="0">
                <a:latin typeface="標楷體" panose="03000509000000000000" pitchFamily="65" charset="-120"/>
                <a:ea typeface="標楷體" panose="03000509000000000000" pitchFamily="65" charset="-120"/>
              </a:rPr>
              <a:t> 陳子洛</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403530045</a:t>
            </a:r>
            <a:r>
              <a:rPr lang="zh-TW" altLang="en-US" sz="2400" b="1" dirty="0" smtClean="0">
                <a:latin typeface="標楷體" panose="03000509000000000000" pitchFamily="65" charset="-120"/>
                <a:ea typeface="標楷體" panose="03000509000000000000" pitchFamily="65" charset="-120"/>
              </a:rPr>
              <a:t> 林瑋鴻</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403530056</a:t>
            </a:r>
            <a:r>
              <a:rPr lang="zh-TW" altLang="en-US" sz="2400" b="1" dirty="0" smtClean="0">
                <a:latin typeface="標楷體" panose="03000509000000000000" pitchFamily="65" charset="-120"/>
                <a:ea typeface="標楷體" panose="03000509000000000000" pitchFamily="65" charset="-120"/>
              </a:rPr>
              <a:t> 陳永瀚</a:t>
            </a:r>
            <a:endParaRPr lang="en-US" altLang="zh-TW" sz="2400" b="1" dirty="0" smtClean="0">
              <a:latin typeface="標楷體" panose="03000509000000000000" pitchFamily="65" charset="-120"/>
              <a:ea typeface="標楷體" panose="03000509000000000000" pitchFamily="65" charset="-120"/>
            </a:endParaRPr>
          </a:p>
          <a:p>
            <a:r>
              <a:rPr lang="en-US" altLang="zh-TW" sz="2400" b="1" dirty="0" smtClean="0">
                <a:latin typeface="標楷體" panose="03000509000000000000" pitchFamily="65" charset="-120"/>
                <a:ea typeface="標楷體" panose="03000509000000000000" pitchFamily="65" charset="-120"/>
              </a:rPr>
              <a:t>403530035</a:t>
            </a:r>
            <a:r>
              <a:rPr lang="zh-TW" altLang="en-US" sz="2400" b="1" dirty="0" smtClean="0">
                <a:latin typeface="標楷體" panose="03000509000000000000" pitchFamily="65" charset="-120"/>
                <a:ea typeface="標楷體" panose="03000509000000000000" pitchFamily="65" charset="-120"/>
              </a:rPr>
              <a:t> 張楷睿</a:t>
            </a:r>
            <a:endParaRPr lang="zh-TW" altLang="en-US" sz="2400" b="1" dirty="0">
              <a:latin typeface="標楷體" panose="03000509000000000000" pitchFamily="65" charset="-120"/>
              <a:ea typeface="標楷體" panose="03000509000000000000" pitchFamily="65" charset="-120"/>
            </a:endParaRPr>
          </a:p>
        </p:txBody>
      </p:sp>
      <p:sp>
        <p:nvSpPr>
          <p:cNvPr id="3" name="投影片編號版面配置區 2"/>
          <p:cNvSpPr>
            <a:spLocks noGrp="1"/>
          </p:cNvSpPr>
          <p:nvPr>
            <p:ph type="sldNum" sz="quarter" idx="12"/>
          </p:nvPr>
        </p:nvSpPr>
        <p:spPr/>
        <p:txBody>
          <a:bodyPr/>
          <a:lstStyle/>
          <a:p>
            <a:fld id="{9CB649F6-FEB5-47A3-B493-0BA38151525C}" type="slidenum">
              <a:rPr lang="en-US" smtClean="0"/>
              <a:t>1</a:t>
            </a:fld>
            <a:endParaRPr lang="en-US"/>
          </a:p>
        </p:txBody>
      </p:sp>
    </p:spTree>
    <p:extLst>
      <p:ext uri="{BB962C8B-B14F-4D97-AF65-F5344CB8AC3E}">
        <p14:creationId xmlns:p14="http://schemas.microsoft.com/office/powerpoint/2010/main" val="4214471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Better developing her idea</a:t>
            </a:r>
            <a:endParaRPr lang="zh-TW" altLang="en-US" sz="4000" dirty="0"/>
          </a:p>
        </p:txBody>
      </p:sp>
      <p:sp>
        <p:nvSpPr>
          <p:cNvPr id="3" name="內容版面配置區 2"/>
          <p:cNvSpPr>
            <a:spLocks noGrp="1"/>
          </p:cNvSpPr>
          <p:nvPr>
            <p:ph idx="1"/>
          </p:nvPr>
        </p:nvSpPr>
        <p:spPr/>
        <p:txBody>
          <a:bodyPr>
            <a:normAutofit/>
          </a:bodyPr>
          <a:lstStyle/>
          <a:p>
            <a:r>
              <a:rPr lang="en-US" altLang="zh-TW" sz="2400" dirty="0"/>
              <a:t>Professor Martha Tann—head of MIS</a:t>
            </a:r>
          </a:p>
          <a:p>
            <a:r>
              <a:rPr lang="en-US" altLang="zh-TW" sz="2400" dirty="0"/>
              <a:t>Depending on MIS student team </a:t>
            </a:r>
          </a:p>
          <a:p>
            <a:pPr marL="0" indent="0">
              <a:buNone/>
            </a:pPr>
            <a:r>
              <a:rPr lang="en-US" altLang="zh-TW" sz="2400" dirty="0"/>
              <a:t>    --develop a prototype and sell the concept</a:t>
            </a:r>
          </a:p>
          <a:p>
            <a:r>
              <a:rPr lang="en-US" altLang="zh-TW" sz="2400" dirty="0"/>
              <a:t>Student have right to choose projects from different organizations </a:t>
            </a:r>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10</a:t>
            </a:fld>
            <a:endParaRPr lang="en-US"/>
          </a:p>
        </p:txBody>
      </p:sp>
    </p:spTree>
    <p:extLst>
      <p:ext uri="{BB962C8B-B14F-4D97-AF65-F5344CB8AC3E}">
        <p14:creationId xmlns:p14="http://schemas.microsoft.com/office/powerpoint/2010/main" val="3041498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System Service Request</a:t>
            </a:r>
            <a:endParaRPr lang="zh-TW" altLang="en-US" sz="4000" dirty="0"/>
          </a:p>
        </p:txBody>
      </p:sp>
      <p:sp>
        <p:nvSpPr>
          <p:cNvPr id="3" name="內容版面配置區 2"/>
          <p:cNvSpPr>
            <a:spLocks noGrp="1"/>
          </p:cNvSpPr>
          <p:nvPr>
            <p:ph idx="1"/>
          </p:nvPr>
        </p:nvSpPr>
        <p:spPr/>
        <p:txBody>
          <a:bodyPr>
            <a:normAutofit/>
          </a:bodyPr>
          <a:lstStyle/>
          <a:p>
            <a:r>
              <a:rPr lang="en-US" altLang="zh-TW" sz="2400" dirty="0"/>
              <a:t>A  method of presenting projects to students – SSR (like inside an organization)</a:t>
            </a:r>
            <a:endParaRPr lang="zh-TW" altLang="en-US" sz="2400" dirty="0"/>
          </a:p>
          <a:p>
            <a:endParaRPr lang="zh-TW" altLang="en-US" sz="2400" dirty="0"/>
          </a:p>
        </p:txBody>
      </p:sp>
      <p:pic>
        <p:nvPicPr>
          <p:cNvPr id="4" name="Picture 3" descr="C:\Users\USER\Desktop\14923121_881708308596146_620396434_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1983467"/>
            <a:ext cx="5616624" cy="3149863"/>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p:cNvSpPr>
            <a:spLocks noGrp="1"/>
          </p:cNvSpPr>
          <p:nvPr>
            <p:ph type="sldNum" sz="quarter" idx="12"/>
          </p:nvPr>
        </p:nvSpPr>
        <p:spPr/>
        <p:txBody>
          <a:bodyPr/>
          <a:lstStyle/>
          <a:p>
            <a:fld id="{9CB649F6-FEB5-47A3-B493-0BA38151525C}" type="slidenum">
              <a:rPr lang="en-US" smtClean="0"/>
              <a:t>11</a:t>
            </a:fld>
            <a:endParaRPr lang="en-US"/>
          </a:p>
        </p:txBody>
      </p:sp>
    </p:spTree>
    <p:extLst>
      <p:ext uri="{BB962C8B-B14F-4D97-AF65-F5344CB8AC3E}">
        <p14:creationId xmlns:p14="http://schemas.microsoft.com/office/powerpoint/2010/main" val="1876036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Problem Statement</a:t>
            </a:r>
            <a:endParaRPr lang="zh-TW" altLang="en-US" sz="4000" dirty="0"/>
          </a:p>
        </p:txBody>
      </p:sp>
      <p:sp>
        <p:nvSpPr>
          <p:cNvPr id="3" name="內容版面配置區 2"/>
          <p:cNvSpPr>
            <a:spLocks noGrp="1"/>
          </p:cNvSpPr>
          <p:nvPr>
            <p:ph idx="1"/>
          </p:nvPr>
        </p:nvSpPr>
        <p:spPr/>
        <p:txBody>
          <a:bodyPr>
            <a:normAutofit/>
          </a:bodyPr>
          <a:lstStyle/>
          <a:p>
            <a:pPr marL="0" indent="0">
              <a:buNone/>
            </a:pPr>
            <a:r>
              <a:rPr lang="en-US" altLang="zh-TW" sz="2400" dirty="0" smtClean="0"/>
              <a:t>Reason:</a:t>
            </a:r>
          </a:p>
          <a:p>
            <a:r>
              <a:rPr lang="en-US" altLang="zh-TW" sz="2400" dirty="0" smtClean="0"/>
              <a:t>Increased </a:t>
            </a:r>
            <a:r>
              <a:rPr lang="en-US" altLang="zh-TW" sz="2400" dirty="0"/>
              <a:t>competition from existing and emerging competitors</a:t>
            </a:r>
          </a:p>
          <a:p>
            <a:r>
              <a:rPr lang="en-US" altLang="zh-TW" sz="2400" dirty="0"/>
              <a:t>Customers’ need of an online rental </a:t>
            </a:r>
            <a:r>
              <a:rPr lang="en-US" altLang="zh-TW" sz="2400" dirty="0" smtClean="0"/>
              <a:t>service</a:t>
            </a:r>
          </a:p>
          <a:p>
            <a:pPr marL="0" indent="0">
              <a:buNone/>
            </a:pPr>
            <a:r>
              <a:rPr lang="en-US" altLang="zh-TW" sz="2400" dirty="0" smtClean="0"/>
              <a:t>Solution:</a:t>
            </a:r>
            <a:endParaRPr lang="en-US" altLang="zh-TW" sz="2400" dirty="0"/>
          </a:p>
          <a:p>
            <a:r>
              <a:rPr lang="en-US" altLang="zh-TW" sz="2400" dirty="0" smtClean="0"/>
              <a:t>Providing </a:t>
            </a:r>
            <a:r>
              <a:rPr lang="en-US" altLang="zh-TW" sz="2400" dirty="0"/>
              <a:t>on-line rental service can improve customer satisfaction</a:t>
            </a:r>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12</a:t>
            </a:fld>
            <a:endParaRPr lang="en-US"/>
          </a:p>
        </p:txBody>
      </p:sp>
    </p:spTree>
    <p:extLst>
      <p:ext uri="{BB962C8B-B14F-4D97-AF65-F5344CB8AC3E}">
        <p14:creationId xmlns:p14="http://schemas.microsoft.com/office/powerpoint/2010/main" val="43217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algn="ctr"/>
            <a:r>
              <a:rPr lang="en-US" altLang="zh-TW" dirty="0"/>
              <a:t>Services </a:t>
            </a:r>
            <a:r>
              <a:rPr lang="en-US" altLang="zh-TW" dirty="0" smtClean="0"/>
              <a:t/>
            </a:r>
            <a:br>
              <a:rPr lang="en-US" altLang="zh-TW" dirty="0" smtClean="0"/>
            </a:br>
            <a:r>
              <a:rPr lang="en-US" altLang="zh-TW" dirty="0" smtClean="0"/>
              <a:t>the </a:t>
            </a:r>
            <a:r>
              <a:rPr lang="en-US" altLang="zh-TW" dirty="0"/>
              <a:t>proposed system provides</a:t>
            </a:r>
            <a:endParaRPr lang="zh-TW" altLang="en-US" dirty="0"/>
          </a:p>
        </p:txBody>
      </p:sp>
      <p:sp>
        <p:nvSpPr>
          <p:cNvPr id="3" name="內容版面配置區 2"/>
          <p:cNvSpPr>
            <a:spLocks noGrp="1"/>
          </p:cNvSpPr>
          <p:nvPr>
            <p:ph idx="1"/>
          </p:nvPr>
        </p:nvSpPr>
        <p:spPr>
          <a:xfrm>
            <a:off x="2195736" y="1409526"/>
            <a:ext cx="6491064" cy="3394472"/>
          </a:xfrm>
        </p:spPr>
        <p:txBody>
          <a:bodyPr>
            <a:normAutofit/>
          </a:bodyPr>
          <a:lstStyle/>
          <a:p>
            <a:r>
              <a:rPr lang="en-US" altLang="zh-TW" sz="2400" dirty="0"/>
              <a:t>Reviewing a comprehensive library of titles</a:t>
            </a:r>
          </a:p>
          <a:p>
            <a:r>
              <a:rPr lang="en-US" altLang="zh-TW" sz="2400" dirty="0"/>
              <a:t>Specifying preferences in a wish list</a:t>
            </a:r>
          </a:p>
          <a:p>
            <a:r>
              <a:rPr lang="en-US" altLang="zh-TW" sz="2400" dirty="0"/>
              <a:t>Checking status of delivery</a:t>
            </a:r>
          </a:p>
          <a:p>
            <a:r>
              <a:rPr lang="en-US" altLang="zh-TW" sz="2400" dirty="0"/>
              <a:t>Making a rental without a due date or late fees</a:t>
            </a:r>
          </a:p>
          <a:p>
            <a:r>
              <a:rPr lang="en-US" altLang="zh-TW" sz="2400" dirty="0"/>
              <a:t>Movie recommendation from other customers</a:t>
            </a:r>
          </a:p>
          <a:p>
            <a:r>
              <a:rPr lang="en-US" altLang="zh-TW" sz="2400" dirty="0"/>
              <a:t>Promotion of in-store special offers</a:t>
            </a:r>
          </a:p>
          <a:p>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13</a:t>
            </a:fld>
            <a:endParaRPr lang="en-US"/>
          </a:p>
        </p:txBody>
      </p:sp>
    </p:spTree>
    <p:extLst>
      <p:ext uri="{BB962C8B-B14F-4D97-AF65-F5344CB8AC3E}">
        <p14:creationId xmlns:p14="http://schemas.microsoft.com/office/powerpoint/2010/main" val="19928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a:t>SSR</a:t>
            </a:r>
            <a:endParaRPr lang="zh-TW" altLang="en-US" sz="4000" dirty="0"/>
          </a:p>
        </p:txBody>
      </p:sp>
      <p:pic>
        <p:nvPicPr>
          <p:cNvPr id="4" name="Picture 2" descr="C:\Users\USER\Desktop\14894587_881708711929439_83358549_o.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059582"/>
            <a:ext cx="6789532" cy="3807643"/>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9CB649F6-FEB5-47A3-B493-0BA38151525C}" type="slidenum">
              <a:rPr lang="en-US" smtClean="0"/>
              <a:t>14</a:t>
            </a:fld>
            <a:endParaRPr lang="en-US"/>
          </a:p>
        </p:txBody>
      </p:sp>
    </p:spTree>
    <p:extLst>
      <p:ext uri="{BB962C8B-B14F-4D97-AF65-F5344CB8AC3E}">
        <p14:creationId xmlns:p14="http://schemas.microsoft.com/office/powerpoint/2010/main" val="167984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Why we prepare CRM form?</a:t>
            </a:r>
            <a:endParaRPr lang="zh-TW" altLang="en-US" sz="4000" dirty="0"/>
          </a:p>
        </p:txBody>
      </p:sp>
      <p:sp>
        <p:nvSpPr>
          <p:cNvPr id="3" name="內容版面配置區 2"/>
          <p:cNvSpPr>
            <a:spLocks noGrp="1"/>
          </p:cNvSpPr>
          <p:nvPr>
            <p:ph idx="1"/>
          </p:nvPr>
        </p:nvSpPr>
        <p:spPr/>
        <p:txBody>
          <a:bodyPr>
            <a:normAutofit fontScale="85000" lnSpcReduction="20000"/>
          </a:bodyPr>
          <a:lstStyle/>
          <a:p>
            <a:r>
              <a:rPr lang="en-US" altLang="zh-TW" sz="3100" dirty="0"/>
              <a:t>Professor Tann suggested that students would have many reasons to be motivated </a:t>
            </a:r>
            <a:r>
              <a:rPr lang="en-US" altLang="zh-TW" sz="3100" dirty="0" smtClean="0"/>
              <a:t>to work </a:t>
            </a:r>
            <a:r>
              <a:rPr lang="en-US" altLang="zh-TW" sz="3100" dirty="0"/>
              <a:t>on submitted  projects, including convenience, opportunity to work with interesting technologies , </a:t>
            </a:r>
            <a:r>
              <a:rPr lang="en-US" altLang="zh-TW" sz="3100" dirty="0" err="1"/>
              <a:t>doability</a:t>
            </a:r>
            <a:r>
              <a:rPr lang="en-US" altLang="zh-TW" sz="3100" dirty="0"/>
              <a:t>, and a sense that their work might make a difference for the organization. Carrie’s project seemed to satisfy the first three reasons, but Professor Tann asked Carrie to think more about the last reason.</a:t>
            </a:r>
            <a:endParaRPr lang="zh-TW" altLang="en-US" sz="3100" dirty="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15</a:t>
            </a:fld>
            <a:endParaRPr lang="en-US"/>
          </a:p>
        </p:txBody>
      </p:sp>
    </p:spTree>
    <p:extLst>
      <p:ext uri="{BB962C8B-B14F-4D97-AF65-F5344CB8AC3E}">
        <p14:creationId xmlns:p14="http://schemas.microsoft.com/office/powerpoint/2010/main" val="3013174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35696" y="205979"/>
            <a:ext cx="7308304" cy="857250"/>
          </a:xfrm>
        </p:spPr>
        <p:txBody>
          <a:bodyPr>
            <a:normAutofit fontScale="90000"/>
          </a:bodyPr>
          <a:lstStyle/>
          <a:p>
            <a:r>
              <a:rPr lang="en-US" altLang="zh-TW" dirty="0"/>
              <a:t> The specific IS strategic </a:t>
            </a:r>
            <a:r>
              <a:rPr lang="en-US" altLang="zh-TW" dirty="0" smtClean="0"/>
              <a:t>objectives</a:t>
            </a:r>
            <a:endParaRPr lang="zh-TW" altLang="en-US" dirty="0"/>
          </a:p>
        </p:txBody>
      </p:sp>
      <p:sp>
        <p:nvSpPr>
          <p:cNvPr id="3" name="內容版面配置區 2"/>
          <p:cNvSpPr>
            <a:spLocks noGrp="1"/>
          </p:cNvSpPr>
          <p:nvPr>
            <p:ph idx="1"/>
          </p:nvPr>
        </p:nvSpPr>
        <p:spPr/>
        <p:txBody>
          <a:bodyPr>
            <a:normAutofit/>
          </a:bodyPr>
          <a:lstStyle/>
          <a:p>
            <a:r>
              <a:rPr lang="en-US" altLang="zh-TW" sz="2400" dirty="0"/>
              <a:t>Better align IS development with corporate objectives</a:t>
            </a:r>
          </a:p>
          <a:p>
            <a:r>
              <a:rPr lang="en-US" altLang="zh-TW" sz="2400" dirty="0"/>
              <a:t>Deliver global system solutions</a:t>
            </a:r>
          </a:p>
          <a:p>
            <a:r>
              <a:rPr lang="en-US" altLang="zh-TW" sz="2400" dirty="0"/>
              <a:t>Reduce system development backlog</a:t>
            </a:r>
          </a:p>
          <a:p>
            <a:r>
              <a:rPr lang="en-US" altLang="zh-TW" sz="2400" dirty="0"/>
              <a:t>Increase skill level of IS staff</a:t>
            </a:r>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16</a:t>
            </a:fld>
            <a:endParaRPr lang="en-US"/>
          </a:p>
        </p:txBody>
      </p:sp>
    </p:spTree>
    <p:extLst>
      <p:ext uri="{BB962C8B-B14F-4D97-AF65-F5344CB8AC3E}">
        <p14:creationId xmlns:p14="http://schemas.microsoft.com/office/powerpoint/2010/main" val="442336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2400" dirty="0"/>
              <a:t>The team leader had Steve that the BEC System Priority Board , which decided which IS projects were funded, would need to see a high-level analysis of how their project, and all other projects competing for limited corporate support, related to corporate and IS strategic plans.</a:t>
            </a:r>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17</a:t>
            </a:fld>
            <a:endParaRPr lang="en-US"/>
          </a:p>
        </p:txBody>
      </p:sp>
    </p:spTree>
    <p:extLst>
      <p:ext uri="{BB962C8B-B14F-4D97-AF65-F5344CB8AC3E}">
        <p14:creationId xmlns:p14="http://schemas.microsoft.com/office/powerpoint/2010/main" val="1733877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720" y="205979"/>
            <a:ext cx="7344816" cy="857250"/>
          </a:xfrm>
        </p:spPr>
        <p:txBody>
          <a:bodyPr>
            <a:noAutofit/>
          </a:bodyPr>
          <a:lstStyle/>
          <a:p>
            <a:r>
              <a:rPr lang="en-US" altLang="zh-TW" sz="3000" dirty="0"/>
              <a:t>Web-based customer relationship management system alignment with IS plan</a:t>
            </a:r>
            <a:endParaRPr lang="zh-TW" altLang="en-US" sz="3000" dirty="0"/>
          </a:p>
        </p:txBody>
      </p:sp>
      <p:pic>
        <p:nvPicPr>
          <p:cNvPr id="4"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5400000">
            <a:off x="3476630" y="66720"/>
            <a:ext cx="3918932" cy="6048672"/>
          </a:xfrm>
        </p:spPr>
      </p:pic>
      <p:sp>
        <p:nvSpPr>
          <p:cNvPr id="3" name="投影片編號版面配置區 2"/>
          <p:cNvSpPr>
            <a:spLocks noGrp="1"/>
          </p:cNvSpPr>
          <p:nvPr>
            <p:ph type="sldNum" sz="quarter" idx="12"/>
          </p:nvPr>
        </p:nvSpPr>
        <p:spPr/>
        <p:txBody>
          <a:bodyPr/>
          <a:lstStyle/>
          <a:p>
            <a:fld id="{9CB649F6-FEB5-47A3-B493-0BA38151525C}" type="slidenum">
              <a:rPr lang="en-US" smtClean="0"/>
              <a:t>18</a:t>
            </a:fld>
            <a:endParaRPr lang="en-US"/>
          </a:p>
        </p:txBody>
      </p:sp>
    </p:spTree>
    <p:extLst>
      <p:ext uri="{BB962C8B-B14F-4D97-AF65-F5344CB8AC3E}">
        <p14:creationId xmlns:p14="http://schemas.microsoft.com/office/powerpoint/2010/main" val="1296032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571750"/>
            <a:ext cx="8229600" cy="857250"/>
          </a:xfrm>
        </p:spPr>
        <p:txBody>
          <a:bodyPr>
            <a:normAutofit fontScale="90000"/>
          </a:bodyPr>
          <a:lstStyle/>
          <a:p>
            <a:r>
              <a:rPr lang="en-US" altLang="zh-TW" dirty="0"/>
              <a:t>Case Question</a:t>
            </a:r>
            <a:r>
              <a:rPr lang="zh-TW" altLang="en-US" dirty="0"/>
              <a:t/>
            </a:r>
            <a:br>
              <a:rPr lang="zh-TW" altLang="en-US" dirty="0"/>
            </a:br>
            <a:endParaRPr lang="zh-TW" altLang="en-US" dirty="0"/>
          </a:p>
        </p:txBody>
      </p:sp>
      <p:sp>
        <p:nvSpPr>
          <p:cNvPr id="3" name="投影片編號版面配置區 2"/>
          <p:cNvSpPr>
            <a:spLocks noGrp="1"/>
          </p:cNvSpPr>
          <p:nvPr>
            <p:ph type="sldNum" sz="quarter" idx="12"/>
          </p:nvPr>
        </p:nvSpPr>
        <p:spPr/>
        <p:txBody>
          <a:bodyPr/>
          <a:lstStyle/>
          <a:p>
            <a:fld id="{9CB649F6-FEB5-47A3-B493-0BA38151525C}" type="slidenum">
              <a:rPr lang="en-US" smtClean="0"/>
              <a:t>19</a:t>
            </a:fld>
            <a:endParaRPr lang="en-US"/>
          </a:p>
        </p:txBody>
      </p:sp>
    </p:spTree>
    <p:extLst>
      <p:ext uri="{BB962C8B-B14F-4D97-AF65-F5344CB8AC3E}">
        <p14:creationId xmlns:p14="http://schemas.microsoft.com/office/powerpoint/2010/main" val="685182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Reporting Objectives</a:t>
            </a:r>
            <a:endParaRPr lang="en-US" dirty="0"/>
          </a:p>
        </p:txBody>
      </p:sp>
      <p:sp>
        <p:nvSpPr>
          <p:cNvPr id="3" name="Content Placeholder 2"/>
          <p:cNvSpPr>
            <a:spLocks noGrp="1"/>
          </p:cNvSpPr>
          <p:nvPr>
            <p:ph idx="1"/>
          </p:nvPr>
        </p:nvSpPr>
        <p:spPr/>
        <p:txBody>
          <a:bodyPr>
            <a:normAutofit/>
          </a:bodyPr>
          <a:lstStyle/>
          <a:p>
            <a:r>
              <a:rPr lang="en-US" altLang="zh-TW" sz="2400" dirty="0"/>
              <a:t>Show an example how information system project is identified, by using Corporate Strategic Planning</a:t>
            </a:r>
            <a:r>
              <a:rPr lang="en-US" altLang="zh-TW" sz="2400" dirty="0" smtClean="0"/>
              <a:t>.</a:t>
            </a:r>
          </a:p>
          <a:p>
            <a:endParaRPr lang="en-US" altLang="zh-TW" sz="2400" dirty="0"/>
          </a:p>
          <a:p>
            <a:r>
              <a:rPr lang="en-US" altLang="zh-TW" sz="2400" dirty="0"/>
              <a:t>Describe the information identifying process</a:t>
            </a:r>
          </a:p>
        </p:txBody>
      </p:sp>
      <p:sp>
        <p:nvSpPr>
          <p:cNvPr id="4" name="投影片編號版面配置區 3"/>
          <p:cNvSpPr>
            <a:spLocks noGrp="1"/>
          </p:cNvSpPr>
          <p:nvPr>
            <p:ph type="sldNum" sz="quarter" idx="12"/>
          </p:nvPr>
        </p:nvSpPr>
        <p:spPr/>
        <p:txBody>
          <a:bodyPr/>
          <a:lstStyle/>
          <a:p>
            <a:fld id="{9CB649F6-FEB5-47A3-B493-0BA38151525C}" type="slidenum">
              <a:rPr lang="en-US" smtClean="0"/>
              <a:t>2</a:t>
            </a:fld>
            <a:endParaRPr lang="en-US"/>
          </a:p>
        </p:txBody>
      </p:sp>
    </p:spTree>
    <p:extLst>
      <p:ext uri="{BB962C8B-B14F-4D97-AF65-F5344CB8AC3E}">
        <p14:creationId xmlns:p14="http://schemas.microsoft.com/office/powerpoint/2010/main" val="1518244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1</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The SSR submitted by </a:t>
            </a:r>
            <a:r>
              <a:rPr lang="en-US" altLang="zh-TW" sz="2400" dirty="0" err="1" smtClean="0"/>
              <a:t>Carrrie</a:t>
            </a:r>
            <a:r>
              <a:rPr lang="en-US" altLang="zh-TW" sz="2400" dirty="0" smtClean="0"/>
              <a:t> Douglass has not been reviewed by Professor Tann. If you were Professor Tann, would you ask for any changes to the request as submitted? If no changes, why? Remember, an SSR is a call for a preliminary study, not a thorough problem statement.</a:t>
            </a: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20</a:t>
            </a:fld>
            <a:endParaRPr lang="en-US"/>
          </a:p>
        </p:txBody>
      </p:sp>
    </p:spTree>
    <p:extLst>
      <p:ext uri="{BB962C8B-B14F-4D97-AF65-F5344CB8AC3E}">
        <p14:creationId xmlns:p14="http://schemas.microsoft.com/office/powerpoint/2010/main" val="1833036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2</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If you were a student in Professor Tann’s class, would you want to work on this project? Why or why not?</a:t>
            </a: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21</a:t>
            </a:fld>
            <a:endParaRPr lang="en-US"/>
          </a:p>
        </p:txBody>
      </p:sp>
    </p:spTree>
    <p:extLst>
      <p:ext uri="{BB962C8B-B14F-4D97-AF65-F5344CB8AC3E}">
        <p14:creationId xmlns:p14="http://schemas.microsoft.com/office/powerpoint/2010/main" val="262513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3</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If you were a member of BEC’s steering committee, the Systems Priority Board, what action would you recommend for this project request if you had </a:t>
            </a:r>
            <a:r>
              <a:rPr lang="en-US" altLang="zh-TW" sz="2400" dirty="0" err="1" smtClean="0"/>
              <a:t>reveived</a:t>
            </a:r>
            <a:r>
              <a:rPr lang="en-US" altLang="zh-TW" sz="2400" dirty="0" smtClean="0"/>
              <a:t> it? Justify your answer.</a:t>
            </a: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22</a:t>
            </a:fld>
            <a:endParaRPr lang="en-US"/>
          </a:p>
        </p:txBody>
      </p:sp>
    </p:spTree>
    <p:extLst>
      <p:ext uri="{BB962C8B-B14F-4D97-AF65-F5344CB8AC3E}">
        <p14:creationId xmlns:p14="http://schemas.microsoft.com/office/powerpoint/2010/main" val="225330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4</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Should Carrie have contacted Karen Gardner? Should Carrie have accepted only Steve </a:t>
            </a:r>
            <a:r>
              <a:rPr lang="en-US" altLang="zh-TW" sz="2400" dirty="0" err="1" smtClean="0"/>
              <a:t>Tettau’s</a:t>
            </a:r>
            <a:r>
              <a:rPr lang="en-US" altLang="zh-TW" sz="2400" dirty="0" smtClean="0"/>
              <a:t> suggestions, or should she have talked to others at this point? Justify your answer.</a:t>
            </a: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23</a:t>
            </a:fld>
            <a:endParaRPr lang="en-US"/>
          </a:p>
        </p:txBody>
      </p:sp>
    </p:spTree>
    <p:extLst>
      <p:ext uri="{BB962C8B-B14F-4D97-AF65-F5344CB8AC3E}">
        <p14:creationId xmlns:p14="http://schemas.microsoft.com/office/powerpoint/2010/main" val="3104035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5</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One of the ideas presented in this chapter is to relate system requests with the competitive strategy of the organization. What is BEC’s competitive strategy and how would you position Carrie’s project request with respect to this competitive strategy?</a:t>
            </a:r>
            <a:endParaRPr lang="en-US" altLang="zh-TW"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24</a:t>
            </a:fld>
            <a:endParaRPr lang="en-US"/>
          </a:p>
        </p:txBody>
      </p:sp>
    </p:spTree>
    <p:extLst>
      <p:ext uri="{BB962C8B-B14F-4D97-AF65-F5344CB8AC3E}">
        <p14:creationId xmlns:p14="http://schemas.microsoft.com/office/powerpoint/2010/main" val="91587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6</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If you were a systems analyst in the BEC corporate IS department and you had received a call from Carrie Douglass about her project idea, what would you recommend to Carrie? What do you think Carrie would need to prepare or do, in addition to what she has already prepared, to submit a request to the System Priority Board?</a:t>
            </a: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25</a:t>
            </a:fld>
            <a:endParaRPr lang="en-US"/>
          </a:p>
        </p:txBody>
      </p:sp>
    </p:spTree>
    <p:extLst>
      <p:ext uri="{BB962C8B-B14F-4D97-AF65-F5344CB8AC3E}">
        <p14:creationId xmlns:p14="http://schemas.microsoft.com/office/powerpoint/2010/main" val="3217510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7</a:t>
            </a:r>
            <a:endParaRPr lang="zh-TW" altLang="en-US"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26</a:t>
            </a:fld>
            <a:endParaRPr lang="en-US"/>
          </a:p>
        </p:txBody>
      </p:sp>
    </p:spTree>
    <p:extLst>
      <p:ext uri="{BB962C8B-B14F-4D97-AF65-F5344CB8AC3E}">
        <p14:creationId xmlns:p14="http://schemas.microsoft.com/office/powerpoint/2010/main" val="2569829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Case Question 8</a:t>
            </a:r>
            <a:endParaRPr lang="zh-TW" altLang="en-US" dirty="0"/>
          </a:p>
        </p:txBody>
      </p:sp>
      <p:sp>
        <p:nvSpPr>
          <p:cNvPr id="3" name="內容版面配置區 2"/>
          <p:cNvSpPr>
            <a:spLocks noGrp="1"/>
          </p:cNvSpPr>
          <p:nvPr>
            <p:ph idx="1"/>
          </p:nvPr>
        </p:nvSpPr>
        <p:spPr/>
        <p:txBody>
          <a:bodyPr>
            <a:normAutofit/>
          </a:bodyPr>
          <a:lstStyle/>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27</a:t>
            </a:fld>
            <a:endParaRPr lang="en-US"/>
          </a:p>
        </p:txBody>
      </p:sp>
    </p:spTree>
    <p:extLst>
      <p:ext uri="{BB962C8B-B14F-4D97-AF65-F5344CB8AC3E}">
        <p14:creationId xmlns:p14="http://schemas.microsoft.com/office/powerpoint/2010/main" val="258620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sz="8000" dirty="0" smtClean="0"/>
              <a:t>Q&amp;A</a:t>
            </a:r>
            <a:endParaRPr lang="zh-TW" altLang="en-US" sz="80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28</a:t>
            </a:fld>
            <a:endParaRPr lang="en-US"/>
          </a:p>
        </p:txBody>
      </p:sp>
    </p:spTree>
    <p:extLst>
      <p:ext uri="{BB962C8B-B14F-4D97-AF65-F5344CB8AC3E}">
        <p14:creationId xmlns:p14="http://schemas.microsoft.com/office/powerpoint/2010/main" val="84153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Guideline</a:t>
            </a:r>
            <a:endParaRPr lang="zh-TW" altLang="en-US" dirty="0"/>
          </a:p>
        </p:txBody>
      </p:sp>
      <p:sp>
        <p:nvSpPr>
          <p:cNvPr id="3" name="內容版面配置區 2"/>
          <p:cNvSpPr>
            <a:spLocks noGrp="1"/>
          </p:cNvSpPr>
          <p:nvPr>
            <p:ph idx="1"/>
          </p:nvPr>
        </p:nvSpPr>
        <p:spPr/>
        <p:txBody>
          <a:bodyPr>
            <a:normAutofit/>
          </a:bodyPr>
          <a:lstStyle/>
          <a:p>
            <a:r>
              <a:rPr lang="en-US" altLang="zh-TW" sz="2400" dirty="0"/>
              <a:t>Character introduction</a:t>
            </a:r>
          </a:p>
          <a:p>
            <a:r>
              <a:rPr lang="en-US" altLang="zh-TW" sz="2400" dirty="0"/>
              <a:t>Case Introduction</a:t>
            </a:r>
          </a:p>
          <a:p>
            <a:r>
              <a:rPr lang="en-US" altLang="zh-TW" sz="2400" dirty="0"/>
              <a:t>Corporate Strategic Planning</a:t>
            </a:r>
          </a:p>
          <a:p>
            <a:r>
              <a:rPr lang="en-US" altLang="zh-TW" sz="2400" dirty="0"/>
              <a:t>The Idea for a New System</a:t>
            </a:r>
          </a:p>
          <a:p>
            <a:r>
              <a:rPr lang="en-US" altLang="zh-TW" sz="2400" dirty="0"/>
              <a:t>Formalizing a Project Proposal</a:t>
            </a:r>
          </a:p>
          <a:p>
            <a:r>
              <a:rPr lang="en-US" altLang="zh-TW" sz="2400" dirty="0"/>
              <a:t>Q&amp;A</a:t>
            </a:r>
            <a:endParaRPr lang="zh-TW" altLang="en-US" sz="2400" dirty="0"/>
          </a:p>
          <a:p>
            <a:endParaRPr lang="zh-TW" altLang="en-US"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3</a:t>
            </a:fld>
            <a:endParaRPr lang="en-US"/>
          </a:p>
        </p:txBody>
      </p:sp>
    </p:spTree>
    <p:extLst>
      <p:ext uri="{BB962C8B-B14F-4D97-AF65-F5344CB8AC3E}">
        <p14:creationId xmlns:p14="http://schemas.microsoft.com/office/powerpoint/2010/main" val="1585635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Character introduction</a:t>
            </a:r>
            <a:endParaRPr lang="en-US" dirty="0"/>
          </a:p>
        </p:txBody>
      </p:sp>
      <p:sp>
        <p:nvSpPr>
          <p:cNvPr id="3" name="Content Placeholder 2"/>
          <p:cNvSpPr>
            <a:spLocks noGrp="1"/>
          </p:cNvSpPr>
          <p:nvPr>
            <p:ph idx="1"/>
          </p:nvPr>
        </p:nvSpPr>
        <p:spPr/>
        <p:txBody>
          <a:bodyPr>
            <a:normAutofit/>
          </a:bodyPr>
          <a:lstStyle/>
          <a:p>
            <a:pPr algn="l"/>
            <a:r>
              <a:rPr lang="en-US" altLang="zh-TW" sz="2400" b="1" dirty="0"/>
              <a:t>Carrie Douglass</a:t>
            </a:r>
            <a:r>
              <a:rPr lang="en-US" altLang="zh-TW" sz="2400" dirty="0"/>
              <a:t>: Main character, graduated from Stillwater State </a:t>
            </a:r>
            <a:r>
              <a:rPr lang="en-US" altLang="zh-TW" sz="2400" dirty="0" smtClean="0"/>
              <a:t>  </a:t>
            </a:r>
          </a:p>
          <a:p>
            <a:pPr algn="l"/>
            <a:r>
              <a:rPr lang="en-US" altLang="zh-TW" sz="2400" dirty="0"/>
              <a:t> </a:t>
            </a:r>
            <a:r>
              <a:rPr lang="en-US" altLang="zh-TW" sz="2400" dirty="0" smtClean="0"/>
              <a:t>                              University</a:t>
            </a:r>
            <a:r>
              <a:rPr lang="en-US" altLang="zh-TW" sz="2400" dirty="0"/>
              <a:t>.</a:t>
            </a:r>
          </a:p>
          <a:p>
            <a:pPr algn="l"/>
            <a:r>
              <a:rPr lang="en-US" altLang="zh-TW" sz="2400" b="1" dirty="0"/>
              <a:t>Nigel Broad</a:t>
            </a:r>
            <a:r>
              <a:rPr lang="en-US" altLang="zh-TW" sz="2400" dirty="0"/>
              <a:t>: BEC’s chairman.</a:t>
            </a:r>
          </a:p>
          <a:p>
            <a:pPr algn="l"/>
            <a:r>
              <a:rPr lang="en-US" altLang="zh-TW" sz="2400" b="1" dirty="0"/>
              <a:t>Professor Martha Tann</a:t>
            </a:r>
            <a:r>
              <a:rPr lang="en-US" altLang="zh-TW" sz="2400" dirty="0"/>
              <a:t>: Head of the MIS at Stillwater State </a:t>
            </a:r>
            <a:r>
              <a:rPr lang="en-US" altLang="zh-TW" sz="2400" dirty="0" smtClean="0"/>
              <a:t>  </a:t>
            </a:r>
          </a:p>
          <a:p>
            <a:pPr algn="l"/>
            <a:r>
              <a:rPr lang="en-US" altLang="zh-TW" sz="2400" dirty="0"/>
              <a:t> </a:t>
            </a:r>
            <a:r>
              <a:rPr lang="en-US" altLang="zh-TW" sz="2400" dirty="0" smtClean="0"/>
              <a:t>                                           University</a:t>
            </a:r>
            <a:r>
              <a:rPr lang="en-US" altLang="zh-TW" sz="2400" dirty="0"/>
              <a:t>.</a:t>
            </a:r>
          </a:p>
          <a:p>
            <a:pPr algn="l"/>
            <a:r>
              <a:rPr lang="en-US" altLang="zh-TW" sz="2400" b="1" dirty="0"/>
              <a:t>Steve </a:t>
            </a:r>
            <a:r>
              <a:rPr lang="en-US" altLang="zh-TW" sz="2400" b="1" dirty="0" err="1"/>
              <a:t>Tettau</a:t>
            </a:r>
            <a:r>
              <a:rPr lang="en-US" altLang="zh-TW" sz="2400" dirty="0"/>
              <a:t>: Former manager of Centerville store.</a:t>
            </a:r>
          </a:p>
        </p:txBody>
      </p:sp>
      <p:sp>
        <p:nvSpPr>
          <p:cNvPr id="4" name="投影片編號版面配置區 3"/>
          <p:cNvSpPr>
            <a:spLocks noGrp="1"/>
          </p:cNvSpPr>
          <p:nvPr>
            <p:ph type="sldNum" sz="quarter" idx="12"/>
          </p:nvPr>
        </p:nvSpPr>
        <p:spPr/>
        <p:txBody>
          <a:bodyPr/>
          <a:lstStyle/>
          <a:p>
            <a:fld id="{9CB649F6-FEB5-47A3-B493-0BA38151525C}" type="slidenum">
              <a:rPr lang="en-US" smtClean="0"/>
              <a:t>4</a:t>
            </a:fld>
            <a:endParaRPr lang="en-US"/>
          </a:p>
        </p:txBody>
      </p:sp>
    </p:spTree>
    <p:extLst>
      <p:ext uri="{BB962C8B-B14F-4D97-AF65-F5344CB8AC3E}">
        <p14:creationId xmlns:p14="http://schemas.microsoft.com/office/powerpoint/2010/main" val="1311409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Case Introduction</a:t>
            </a:r>
            <a:endParaRPr lang="zh-TW" altLang="en-US" dirty="0"/>
          </a:p>
        </p:txBody>
      </p:sp>
      <p:sp>
        <p:nvSpPr>
          <p:cNvPr id="3" name="內容版面配置區 2"/>
          <p:cNvSpPr>
            <a:spLocks noGrp="1"/>
          </p:cNvSpPr>
          <p:nvPr>
            <p:ph idx="1"/>
          </p:nvPr>
        </p:nvSpPr>
        <p:spPr/>
        <p:txBody>
          <a:bodyPr>
            <a:noAutofit/>
          </a:bodyPr>
          <a:lstStyle/>
          <a:p>
            <a:pPr marL="457200" indent="-457200" algn="l">
              <a:buFont typeface="Arial" panose="020B0604020202020204" pitchFamily="34" charset="0"/>
              <a:buChar char="•"/>
            </a:pPr>
            <a:r>
              <a:rPr lang="en-US" altLang="zh-TW" sz="2400" dirty="0"/>
              <a:t>Carrie once worked as a part-time assistant manager at BEC’s store in Centerville. </a:t>
            </a:r>
          </a:p>
          <a:p>
            <a:pPr marL="457200" indent="-457200" algn="l">
              <a:buFont typeface="Arial" panose="020B0604020202020204" pitchFamily="34" charset="0"/>
              <a:buChar char="•"/>
            </a:pPr>
            <a:r>
              <a:rPr lang="en-US" altLang="zh-TW" sz="2400" dirty="0"/>
              <a:t>She was recruited by BEC after graduation.</a:t>
            </a:r>
          </a:p>
          <a:p>
            <a:pPr marL="457200" indent="-457200" algn="l">
              <a:buFont typeface="Arial" panose="020B0604020202020204" pitchFamily="34" charset="0"/>
              <a:buChar char="•"/>
            </a:pPr>
            <a:r>
              <a:rPr lang="en-US" altLang="zh-TW" sz="2400" dirty="0"/>
              <a:t>She got BEC’s Blueprint for the Decade during development program.</a:t>
            </a:r>
          </a:p>
          <a:p>
            <a:pPr marL="457200" indent="-457200" algn="l">
              <a:buFont typeface="Arial" panose="020B0604020202020204" pitchFamily="34" charset="0"/>
              <a:buChar char="•"/>
            </a:pPr>
            <a:r>
              <a:rPr lang="en-US" altLang="zh-TW" sz="2400" dirty="0"/>
              <a:t>She was appointed to be manager of the Centerville store after development program, due to the previous manager was promoted.</a:t>
            </a:r>
          </a:p>
          <a:p>
            <a:pPr marL="342900" indent="-342900" algn="l">
              <a:buFont typeface="Arial" panose="020B0604020202020204" pitchFamily="34" charset="0"/>
              <a:buChar char="•"/>
            </a:pPr>
            <a:endParaRPr lang="zh-TW" altLang="en-US" sz="2400" dirty="0"/>
          </a:p>
          <a:p>
            <a:pPr marL="342900" indent="-342900" algn="l">
              <a:buFont typeface="Arial" panose="020B0604020202020204" pitchFamily="34" charset="0"/>
              <a:buChar char="•"/>
            </a:pPr>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5</a:t>
            </a:fld>
            <a:endParaRPr lang="en-US"/>
          </a:p>
        </p:txBody>
      </p:sp>
    </p:spTree>
    <p:extLst>
      <p:ext uri="{BB962C8B-B14F-4D97-AF65-F5344CB8AC3E}">
        <p14:creationId xmlns:p14="http://schemas.microsoft.com/office/powerpoint/2010/main" val="1626511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Corporate Strategic Planning</a:t>
            </a:r>
            <a:endParaRPr lang="zh-TW" altLang="en-US" dirty="0"/>
          </a:p>
        </p:txBody>
      </p:sp>
      <p:sp>
        <p:nvSpPr>
          <p:cNvPr id="3" name="內容版面配置區 2"/>
          <p:cNvSpPr>
            <a:spLocks noGrp="1"/>
          </p:cNvSpPr>
          <p:nvPr>
            <p:ph idx="1"/>
          </p:nvPr>
        </p:nvSpPr>
        <p:spPr>
          <a:xfrm>
            <a:off x="1907704" y="1122110"/>
            <a:ext cx="3168352" cy="1515615"/>
          </a:xfrm>
        </p:spPr>
        <p:txBody>
          <a:bodyPr>
            <a:normAutofit fontScale="92500" lnSpcReduction="20000"/>
          </a:bodyPr>
          <a:lstStyle/>
          <a:p>
            <a:r>
              <a:rPr lang="en-US" altLang="zh-TW" sz="2400" dirty="0"/>
              <a:t>An ongoing process that defines the mission, objectives, and strategies of an organization</a:t>
            </a:r>
            <a:endParaRPr lang="zh-TW" altLang="en-US" sz="2400"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987574"/>
            <a:ext cx="4567169" cy="3988933"/>
          </a:xfrm>
          <a:prstGeom prst="rect">
            <a:avLst/>
          </a:prstGeom>
        </p:spPr>
      </p:pic>
      <p:sp>
        <p:nvSpPr>
          <p:cNvPr id="5" name="投影片編號版面配置區 4"/>
          <p:cNvSpPr>
            <a:spLocks noGrp="1"/>
          </p:cNvSpPr>
          <p:nvPr>
            <p:ph type="sldNum" sz="quarter" idx="12"/>
          </p:nvPr>
        </p:nvSpPr>
        <p:spPr/>
        <p:txBody>
          <a:bodyPr/>
          <a:lstStyle/>
          <a:p>
            <a:fld id="{9CB649F6-FEB5-47A3-B493-0BA38151525C}" type="slidenum">
              <a:rPr lang="en-US" smtClean="0"/>
              <a:t>6</a:t>
            </a:fld>
            <a:endParaRPr lang="en-US"/>
          </a:p>
        </p:txBody>
      </p:sp>
    </p:spTree>
    <p:extLst>
      <p:ext uri="{BB962C8B-B14F-4D97-AF65-F5344CB8AC3E}">
        <p14:creationId xmlns:p14="http://schemas.microsoft.com/office/powerpoint/2010/main" val="1632160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Idea for a New System</a:t>
            </a:r>
          </a:p>
        </p:txBody>
      </p:sp>
      <p:sp>
        <p:nvSpPr>
          <p:cNvPr id="3" name="內容版面配置區 2"/>
          <p:cNvSpPr>
            <a:spLocks noGrp="1"/>
          </p:cNvSpPr>
          <p:nvPr>
            <p:ph idx="1"/>
          </p:nvPr>
        </p:nvSpPr>
        <p:spPr>
          <a:xfrm>
            <a:off x="457200" y="1563637"/>
            <a:ext cx="8229600" cy="3384377"/>
          </a:xfrm>
        </p:spPr>
        <p:txBody>
          <a:bodyPr>
            <a:normAutofit/>
          </a:bodyPr>
          <a:lstStyle/>
          <a:p>
            <a:pPr marL="342900" indent="-342900" algn="l">
              <a:buFont typeface="Arial" panose="020B0604020202020204" pitchFamily="34" charset="0"/>
              <a:buChar char="•"/>
            </a:pPr>
            <a:r>
              <a:rPr lang="en-US" altLang="zh-TW" sz="2400" dirty="0" smtClean="0"/>
              <a:t>Carrie saw that Amazon.com was selling some of the same products BEC sells and rents in its stores.</a:t>
            </a:r>
          </a:p>
          <a:p>
            <a:pPr marL="342900" indent="-342900" algn="l">
              <a:buFont typeface="Arial" panose="020B0604020202020204" pitchFamily="34" charset="0"/>
              <a:buChar char="•"/>
            </a:pPr>
            <a:r>
              <a:rPr lang="en-US" altLang="zh-TW" sz="2400" dirty="0" smtClean="0"/>
              <a:t>A </a:t>
            </a:r>
            <a:r>
              <a:rPr lang="en-US" altLang="zh-TW" sz="2400" dirty="0" err="1" smtClean="0"/>
              <a:t>frecrent</a:t>
            </a:r>
            <a:r>
              <a:rPr lang="en-US" altLang="zh-TW" sz="2400" dirty="0" smtClean="0"/>
              <a:t> BEC customer wanted BEC to relate to her, not just sell and rent products to her.</a:t>
            </a:r>
          </a:p>
          <a:p>
            <a:pPr marL="342900" indent="-342900" algn="l">
              <a:buFont typeface="Arial" panose="020B0604020202020204" pitchFamily="34" charset="0"/>
              <a:buChar char="•"/>
            </a:pPr>
            <a:r>
              <a:rPr lang="en-US" altLang="zh-TW" sz="2400" dirty="0" smtClean="0"/>
              <a:t>Carrie mentioned that the next step for BEC is to launch an  online rental subscription service.</a:t>
            </a:r>
          </a:p>
        </p:txBody>
      </p:sp>
      <p:sp>
        <p:nvSpPr>
          <p:cNvPr id="4" name="投影片編號版面配置區 3"/>
          <p:cNvSpPr>
            <a:spLocks noGrp="1"/>
          </p:cNvSpPr>
          <p:nvPr>
            <p:ph type="sldNum" sz="quarter" idx="12"/>
          </p:nvPr>
        </p:nvSpPr>
        <p:spPr/>
        <p:txBody>
          <a:bodyPr/>
          <a:lstStyle/>
          <a:p>
            <a:fld id="{9CB649F6-FEB5-47A3-B493-0BA38151525C}" type="slidenum">
              <a:rPr lang="en-US" smtClean="0"/>
              <a:t>7</a:t>
            </a:fld>
            <a:endParaRPr lang="en-US"/>
          </a:p>
        </p:txBody>
      </p:sp>
    </p:spTree>
    <p:extLst>
      <p:ext uri="{BB962C8B-B14F-4D97-AF65-F5344CB8AC3E}">
        <p14:creationId xmlns:p14="http://schemas.microsoft.com/office/powerpoint/2010/main" val="1207207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Idea for a New System</a:t>
            </a:r>
            <a:endParaRPr lang="zh-TW" altLang="en-US" dirty="0"/>
          </a:p>
        </p:txBody>
      </p:sp>
      <p:sp>
        <p:nvSpPr>
          <p:cNvPr id="3" name="內容版面配置區 2"/>
          <p:cNvSpPr>
            <a:spLocks noGrp="1"/>
          </p:cNvSpPr>
          <p:nvPr>
            <p:ph idx="1"/>
          </p:nvPr>
        </p:nvSpPr>
        <p:spPr/>
        <p:txBody>
          <a:bodyPr>
            <a:normAutofit/>
          </a:bodyPr>
          <a:lstStyle/>
          <a:p>
            <a:pPr marL="342900" indent="-342900" algn="l">
              <a:buFont typeface="Arial" panose="020B0604020202020204" pitchFamily="34" charset="0"/>
              <a:buChar char="•"/>
            </a:pPr>
            <a:r>
              <a:rPr lang="en-US" altLang="zh-TW" sz="2400" dirty="0"/>
              <a:t>She was anxious to  do something about her idea</a:t>
            </a:r>
            <a:r>
              <a:rPr lang="en-US" altLang="zh-TW" sz="2400" dirty="0" smtClean="0"/>
              <a:t>.</a:t>
            </a:r>
          </a:p>
          <a:p>
            <a:pPr marL="342900" indent="-342900" algn="l">
              <a:buFont typeface="Arial" panose="020B0604020202020204" pitchFamily="34" charset="0"/>
              <a:buChar char="•"/>
            </a:pPr>
            <a:endParaRPr lang="en-US" altLang="zh-TW" sz="2400" dirty="0"/>
          </a:p>
          <a:p>
            <a:pPr marL="342900" indent="-342900" algn="l">
              <a:buFont typeface="Arial" panose="020B0604020202020204" pitchFamily="34" charset="0"/>
              <a:buChar char="•"/>
            </a:pPr>
            <a:r>
              <a:rPr lang="en-US" altLang="zh-TW" sz="2400" dirty="0"/>
              <a:t>She needed to  make one phone call, and she thought her idea could take shape. </a:t>
            </a:r>
            <a:endParaRPr lang="zh-TW" altLang="en-US"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8</a:t>
            </a:fld>
            <a:endParaRPr lang="en-US"/>
          </a:p>
        </p:txBody>
      </p:sp>
    </p:spTree>
    <p:extLst>
      <p:ext uri="{BB962C8B-B14F-4D97-AF65-F5344CB8AC3E}">
        <p14:creationId xmlns:p14="http://schemas.microsoft.com/office/powerpoint/2010/main" val="4254714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Formalizing a Project Proposal</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Systems Service Request(SSR)</a:t>
            </a:r>
          </a:p>
          <a:p>
            <a:endParaRPr lang="en-US" altLang="zh-TW" sz="2400" dirty="0"/>
          </a:p>
          <a:p>
            <a:r>
              <a:rPr lang="en-US" altLang="zh-TW" sz="2400" dirty="0" smtClean="0"/>
              <a:t>Customer relationship management system</a:t>
            </a:r>
          </a:p>
          <a:p>
            <a:endParaRPr lang="en-US" altLang="zh-TW" sz="2400" dirty="0"/>
          </a:p>
          <a:p>
            <a:endParaRPr lang="zh-TW" altLang="en-US" sz="2400" dirty="0"/>
          </a:p>
        </p:txBody>
      </p:sp>
      <p:sp>
        <p:nvSpPr>
          <p:cNvPr id="4" name="投影片編號版面配置區 3"/>
          <p:cNvSpPr>
            <a:spLocks noGrp="1"/>
          </p:cNvSpPr>
          <p:nvPr>
            <p:ph type="sldNum" sz="quarter" idx="12"/>
          </p:nvPr>
        </p:nvSpPr>
        <p:spPr/>
        <p:txBody>
          <a:bodyPr/>
          <a:lstStyle/>
          <a:p>
            <a:fld id="{9CB649F6-FEB5-47A3-B493-0BA38151525C}" type="slidenum">
              <a:rPr lang="en-US" smtClean="0"/>
              <a:t>9</a:t>
            </a:fld>
            <a:endParaRPr lang="en-US"/>
          </a:p>
        </p:txBody>
      </p:sp>
    </p:spTree>
    <p:extLst>
      <p:ext uri="{BB962C8B-B14F-4D97-AF65-F5344CB8AC3E}">
        <p14:creationId xmlns:p14="http://schemas.microsoft.com/office/powerpoint/2010/main" val="1503277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2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211</Template>
  <TotalTime>443</TotalTime>
  <Words>873</Words>
  <Application>Microsoft Office PowerPoint</Application>
  <PresentationFormat>如螢幕大小 (16:9)</PresentationFormat>
  <Paragraphs>118</Paragraphs>
  <Slides>28</Slides>
  <Notes>0</Notes>
  <HiddenSlides>0</HiddenSlides>
  <MMClips>0</MMClips>
  <ScaleCrop>false</ScaleCrop>
  <HeadingPairs>
    <vt:vector size="4" baseType="variant">
      <vt:variant>
        <vt:lpstr>佈景主題</vt:lpstr>
      </vt:variant>
      <vt:variant>
        <vt:i4>1</vt:i4>
      </vt:variant>
      <vt:variant>
        <vt:lpstr>投影片標題</vt:lpstr>
      </vt:variant>
      <vt:variant>
        <vt:i4>28</vt:i4>
      </vt:variant>
    </vt:vector>
  </HeadingPairs>
  <TitlesOfParts>
    <vt:vector size="29" baseType="lpstr">
      <vt:lpstr>211</vt:lpstr>
      <vt:lpstr>Identifying and Selecting the Customer Relationship Management System</vt:lpstr>
      <vt:lpstr>Reporting Objectives</vt:lpstr>
      <vt:lpstr>Guideline</vt:lpstr>
      <vt:lpstr>Character introduction</vt:lpstr>
      <vt:lpstr>Case Introduction</vt:lpstr>
      <vt:lpstr>Corporate Strategic Planning</vt:lpstr>
      <vt:lpstr>The Idea for a New System</vt:lpstr>
      <vt:lpstr>The Idea for a New System</vt:lpstr>
      <vt:lpstr>Formalizing a Project Proposal</vt:lpstr>
      <vt:lpstr>Better developing her idea</vt:lpstr>
      <vt:lpstr>System Service Request</vt:lpstr>
      <vt:lpstr>Problem Statement</vt:lpstr>
      <vt:lpstr>Services  the proposed system provides</vt:lpstr>
      <vt:lpstr>SSR</vt:lpstr>
      <vt:lpstr>Why we prepare CRM form?</vt:lpstr>
      <vt:lpstr> The specific IS strategic objectives</vt:lpstr>
      <vt:lpstr>PowerPoint 簡報</vt:lpstr>
      <vt:lpstr>Web-based customer relationship management system alignment with IS plan</vt:lpstr>
      <vt:lpstr>Case Question </vt:lpstr>
      <vt:lpstr>Case Question 1</vt:lpstr>
      <vt:lpstr>Case Question 2</vt:lpstr>
      <vt:lpstr>Case Question 3</vt:lpstr>
      <vt:lpstr>Case Question 4</vt:lpstr>
      <vt:lpstr>Case Question 5</vt:lpstr>
      <vt:lpstr>Case Question 6</vt:lpstr>
      <vt:lpstr>Case Question 7</vt:lpstr>
      <vt:lpstr>Case Question 8</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and Selecting the Customer Relationship Management System</dc:title>
  <dc:creator>林瑋鴻</dc:creator>
  <cp:lastModifiedBy>林瑋鴻</cp:lastModifiedBy>
  <cp:revision>20</cp:revision>
  <dcterms:created xsi:type="dcterms:W3CDTF">2016-10-31T12:13:11Z</dcterms:created>
  <dcterms:modified xsi:type="dcterms:W3CDTF">2016-11-01T11:39:11Z</dcterms:modified>
</cp:coreProperties>
</file>