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95" r:id="rId6"/>
    <p:sldId id="262" r:id="rId7"/>
    <p:sldId id="261" r:id="rId8"/>
    <p:sldId id="263" r:id="rId9"/>
    <p:sldId id="264" r:id="rId10"/>
    <p:sldId id="265" r:id="rId11"/>
    <p:sldId id="266" r:id="rId12"/>
    <p:sldId id="293" r:id="rId13"/>
    <p:sldId id="294" r:id="rId14"/>
    <p:sldId id="301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96" r:id="rId23"/>
    <p:sldId id="298" r:id="rId24"/>
    <p:sldId id="307" r:id="rId25"/>
    <p:sldId id="299" r:id="rId26"/>
    <p:sldId id="308" r:id="rId27"/>
    <p:sldId id="309" r:id="rId28"/>
    <p:sldId id="300" r:id="rId29"/>
    <p:sldId id="302" r:id="rId30"/>
    <p:sldId id="303" r:id="rId31"/>
    <p:sldId id="304" r:id="rId32"/>
    <p:sldId id="305" r:id="rId33"/>
    <p:sldId id="306" r:id="rId34"/>
    <p:sldId id="283" r:id="rId35"/>
    <p:sldId id="291" r:id="rId36"/>
  </p:sldIdLst>
  <p:sldSz cx="12192000" cy="6858000"/>
  <p:notesSz cx="12192000" cy="6858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1565D-A12D-4E0D-97EB-119F45C68FD1}" v="87" dt="2020-08-18T10:55:54.501"/>
    <p1510:client id="{9D17ECC4-6A7B-49D9-86D8-E42E2A470E9E}" v="21" dt="2020-08-18T12:48:17.0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Lens" userId="2a1ac74d-06c5-4ddb-81e9-742bef95fc4c" providerId="ADAL" clId="{9D17ECC4-6A7B-49D9-86D8-E42E2A470E9E}"/>
    <pc:docChg chg="custSel addSld modSld sldOrd">
      <pc:chgData name="Marina Lens" userId="2a1ac74d-06c5-4ddb-81e9-742bef95fc4c" providerId="ADAL" clId="{9D17ECC4-6A7B-49D9-86D8-E42E2A470E9E}" dt="2020-08-18T12:48:17.037" v="204" actId="11529"/>
      <pc:docMkLst>
        <pc:docMk/>
      </pc:docMkLst>
      <pc:sldChg chg="modSp">
        <pc:chgData name="Marina Lens" userId="2a1ac74d-06c5-4ddb-81e9-742bef95fc4c" providerId="ADAL" clId="{9D17ECC4-6A7B-49D9-86D8-E42E2A470E9E}" dt="2020-08-18T12:38:38.344" v="1" actId="20577"/>
        <pc:sldMkLst>
          <pc:docMk/>
          <pc:sldMk cId="0" sldId="270"/>
        </pc:sldMkLst>
        <pc:spChg chg="mod">
          <ac:chgData name="Marina Lens" userId="2a1ac74d-06c5-4ddb-81e9-742bef95fc4c" providerId="ADAL" clId="{9D17ECC4-6A7B-49D9-86D8-E42E2A470E9E}" dt="2020-08-18T12:38:38.344" v="1" actId="20577"/>
          <ac:spMkLst>
            <pc:docMk/>
            <pc:sldMk cId="0" sldId="270"/>
            <ac:spMk id="16" creationId="{1606F1E5-9617-41EB-B553-DAB56C375C11}"/>
          </ac:spMkLst>
        </pc:spChg>
      </pc:sldChg>
      <pc:sldChg chg="modSp">
        <pc:chgData name="Marina Lens" userId="2a1ac74d-06c5-4ddb-81e9-742bef95fc4c" providerId="ADAL" clId="{9D17ECC4-6A7B-49D9-86D8-E42E2A470E9E}" dt="2020-08-18T12:39:59.825" v="81" actId="20577"/>
        <pc:sldMkLst>
          <pc:docMk/>
          <pc:sldMk cId="913909364" sldId="299"/>
        </pc:sldMkLst>
        <pc:spChg chg="mod">
          <ac:chgData name="Marina Lens" userId="2a1ac74d-06c5-4ddb-81e9-742bef95fc4c" providerId="ADAL" clId="{9D17ECC4-6A7B-49D9-86D8-E42E2A470E9E}" dt="2020-08-18T12:39:59.825" v="81" actId="20577"/>
          <ac:spMkLst>
            <pc:docMk/>
            <pc:sldMk cId="913909364" sldId="299"/>
            <ac:spMk id="3" creationId="{00000000-0000-0000-0000-000000000000}"/>
          </ac:spMkLst>
        </pc:spChg>
      </pc:sldChg>
      <pc:sldChg chg="addSp modSp">
        <pc:chgData name="Marina Lens" userId="2a1ac74d-06c5-4ddb-81e9-742bef95fc4c" providerId="ADAL" clId="{9D17ECC4-6A7B-49D9-86D8-E42E2A470E9E}" dt="2020-08-18T12:47:19.379" v="199" actId="11529"/>
        <pc:sldMkLst>
          <pc:docMk/>
          <pc:sldMk cId="3132479419" sldId="302"/>
        </pc:sldMkLst>
        <pc:spChg chg="mod">
          <ac:chgData name="Marina Lens" userId="2a1ac74d-06c5-4ddb-81e9-742bef95fc4c" providerId="ADAL" clId="{9D17ECC4-6A7B-49D9-86D8-E42E2A470E9E}" dt="2020-08-18T12:47:12.043" v="198" actId="14100"/>
          <ac:spMkLst>
            <pc:docMk/>
            <pc:sldMk cId="3132479419" sldId="302"/>
            <ac:spMk id="5" creationId="{7082542C-A2E6-4781-8D8B-D7D6EC070C9B}"/>
          </ac:spMkLst>
        </pc:spChg>
        <pc:cxnChg chg="add mod">
          <ac:chgData name="Marina Lens" userId="2a1ac74d-06c5-4ddb-81e9-742bef95fc4c" providerId="ADAL" clId="{9D17ECC4-6A7B-49D9-86D8-E42E2A470E9E}" dt="2020-08-18T12:47:19.379" v="199" actId="11529"/>
          <ac:cxnSpMkLst>
            <pc:docMk/>
            <pc:sldMk cId="3132479419" sldId="302"/>
            <ac:cxnSpMk id="3" creationId="{AC70975E-584A-4381-804B-6237AA8698B9}"/>
          </ac:cxnSpMkLst>
        </pc:cxnChg>
      </pc:sldChg>
      <pc:sldChg chg="addSp delSp modSp">
        <pc:chgData name="Marina Lens" userId="2a1ac74d-06c5-4ddb-81e9-742bef95fc4c" providerId="ADAL" clId="{9D17ECC4-6A7B-49D9-86D8-E42E2A470E9E}" dt="2020-08-18T12:48:17.037" v="204" actId="11529"/>
        <pc:sldMkLst>
          <pc:docMk/>
          <pc:sldMk cId="2562617416" sldId="303"/>
        </pc:sldMkLst>
        <pc:cxnChg chg="add del mod">
          <ac:chgData name="Marina Lens" userId="2a1ac74d-06c5-4ddb-81e9-742bef95fc4c" providerId="ADAL" clId="{9D17ECC4-6A7B-49D9-86D8-E42E2A470E9E}" dt="2020-08-18T12:48:01.179" v="201" actId="11529"/>
          <ac:cxnSpMkLst>
            <pc:docMk/>
            <pc:sldMk cId="2562617416" sldId="303"/>
            <ac:cxnSpMk id="5" creationId="{782751E3-6B4F-4715-9B92-3DBF0971FD04}"/>
          </ac:cxnSpMkLst>
        </pc:cxnChg>
        <pc:cxnChg chg="add mod">
          <ac:chgData name="Marina Lens" userId="2a1ac74d-06c5-4ddb-81e9-742bef95fc4c" providerId="ADAL" clId="{9D17ECC4-6A7B-49D9-86D8-E42E2A470E9E}" dt="2020-08-18T12:48:05.300" v="202" actId="11529"/>
          <ac:cxnSpMkLst>
            <pc:docMk/>
            <pc:sldMk cId="2562617416" sldId="303"/>
            <ac:cxnSpMk id="7" creationId="{A4945300-38C9-45A4-A0BA-408B051F811D}"/>
          </ac:cxnSpMkLst>
        </pc:cxnChg>
        <pc:cxnChg chg="add mod">
          <ac:chgData name="Marina Lens" userId="2a1ac74d-06c5-4ddb-81e9-742bef95fc4c" providerId="ADAL" clId="{9D17ECC4-6A7B-49D9-86D8-E42E2A470E9E}" dt="2020-08-18T12:48:10.940" v="203" actId="11529"/>
          <ac:cxnSpMkLst>
            <pc:docMk/>
            <pc:sldMk cId="2562617416" sldId="303"/>
            <ac:cxnSpMk id="9" creationId="{9046156C-668D-4DFB-AD74-D22158231E3A}"/>
          </ac:cxnSpMkLst>
        </pc:cxnChg>
        <pc:cxnChg chg="add mod">
          <ac:chgData name="Marina Lens" userId="2a1ac74d-06c5-4ddb-81e9-742bef95fc4c" providerId="ADAL" clId="{9D17ECC4-6A7B-49D9-86D8-E42E2A470E9E}" dt="2020-08-18T12:48:17.037" v="204" actId="11529"/>
          <ac:cxnSpMkLst>
            <pc:docMk/>
            <pc:sldMk cId="2562617416" sldId="303"/>
            <ac:cxnSpMk id="11" creationId="{5D54ED9D-53A9-4538-9912-9BC5875A414C}"/>
          </ac:cxnSpMkLst>
        </pc:cxnChg>
      </pc:sldChg>
      <pc:sldChg chg="modSp add ord">
        <pc:chgData name="Marina Lens" userId="2a1ac74d-06c5-4ddb-81e9-742bef95fc4c" providerId="ADAL" clId="{9D17ECC4-6A7B-49D9-86D8-E42E2A470E9E}" dt="2020-08-18T12:39:46.573" v="71" actId="20577"/>
        <pc:sldMkLst>
          <pc:docMk/>
          <pc:sldMk cId="2962384713" sldId="307"/>
        </pc:sldMkLst>
        <pc:spChg chg="mod">
          <ac:chgData name="Marina Lens" userId="2a1ac74d-06c5-4ddb-81e9-742bef95fc4c" providerId="ADAL" clId="{9D17ECC4-6A7B-49D9-86D8-E42E2A470E9E}" dt="2020-08-18T12:39:46.573" v="71" actId="20577"/>
          <ac:spMkLst>
            <pc:docMk/>
            <pc:sldMk cId="2962384713" sldId="307"/>
            <ac:spMk id="3" creationId="{00000000-0000-0000-0000-000000000000}"/>
          </ac:spMkLst>
        </pc:spChg>
      </pc:sldChg>
      <pc:sldChg chg="addSp delSp modSp add">
        <pc:chgData name="Marina Lens" userId="2a1ac74d-06c5-4ddb-81e9-742bef95fc4c" providerId="ADAL" clId="{9D17ECC4-6A7B-49D9-86D8-E42E2A470E9E}" dt="2020-08-18T12:43:59.885" v="94" actId="20577"/>
        <pc:sldMkLst>
          <pc:docMk/>
          <pc:sldMk cId="995278299" sldId="308"/>
        </pc:sldMkLst>
        <pc:spChg chg="del">
          <ac:chgData name="Marina Lens" userId="2a1ac74d-06c5-4ddb-81e9-742bef95fc4c" providerId="ADAL" clId="{9D17ECC4-6A7B-49D9-86D8-E42E2A470E9E}" dt="2020-08-18T12:41:49.740" v="83" actId="478"/>
          <ac:spMkLst>
            <pc:docMk/>
            <pc:sldMk cId="995278299" sldId="308"/>
            <ac:spMk id="2" creationId="{58F2748B-F47E-4698-98C0-1D74CF05CB4A}"/>
          </ac:spMkLst>
        </pc:spChg>
        <pc:spChg chg="add del mod">
          <ac:chgData name="Marina Lens" userId="2a1ac74d-06c5-4ddb-81e9-742bef95fc4c" providerId="ADAL" clId="{9D17ECC4-6A7B-49D9-86D8-E42E2A470E9E}" dt="2020-08-18T12:43:49.821" v="91"/>
          <ac:spMkLst>
            <pc:docMk/>
            <pc:sldMk cId="995278299" sldId="308"/>
            <ac:spMk id="3" creationId="{D7AC131A-ED8F-4BEA-9E23-46282D1D6A97}"/>
          </ac:spMkLst>
        </pc:spChg>
        <pc:spChg chg="add del mod">
          <ac:chgData name="Marina Lens" userId="2a1ac74d-06c5-4ddb-81e9-742bef95fc4c" providerId="ADAL" clId="{9D17ECC4-6A7B-49D9-86D8-E42E2A470E9E}" dt="2020-08-18T12:42:25.742" v="90"/>
          <ac:spMkLst>
            <pc:docMk/>
            <pc:sldMk cId="995278299" sldId="308"/>
            <ac:spMk id="4" creationId="{94E17C35-5AE9-466C-8184-EAF7BE4A280B}"/>
          </ac:spMkLst>
        </pc:spChg>
        <pc:spChg chg="add mod">
          <ac:chgData name="Marina Lens" userId="2a1ac74d-06c5-4ddb-81e9-742bef95fc4c" providerId="ADAL" clId="{9D17ECC4-6A7B-49D9-86D8-E42E2A470E9E}" dt="2020-08-18T12:43:59.885" v="94" actId="20577"/>
          <ac:spMkLst>
            <pc:docMk/>
            <pc:sldMk cId="995278299" sldId="308"/>
            <ac:spMk id="5" creationId="{1C3DC227-5698-43B6-B237-9491EE363CFB}"/>
          </ac:spMkLst>
        </pc:spChg>
      </pc:sldChg>
      <pc:sldChg chg="addSp delSp modSp add">
        <pc:chgData name="Marina Lens" userId="2a1ac74d-06c5-4ddb-81e9-742bef95fc4c" providerId="ADAL" clId="{9D17ECC4-6A7B-49D9-86D8-E42E2A470E9E}" dt="2020-08-18T12:45:59.532" v="163" actId="20577"/>
        <pc:sldMkLst>
          <pc:docMk/>
          <pc:sldMk cId="2833608617" sldId="309"/>
        </pc:sldMkLst>
        <pc:spChg chg="del">
          <ac:chgData name="Marina Lens" userId="2a1ac74d-06c5-4ddb-81e9-742bef95fc4c" providerId="ADAL" clId="{9D17ECC4-6A7B-49D9-86D8-E42E2A470E9E}" dt="2020-08-18T12:44:44.669" v="96" actId="478"/>
          <ac:spMkLst>
            <pc:docMk/>
            <pc:sldMk cId="2833608617" sldId="309"/>
            <ac:spMk id="2" creationId="{18F9C35C-0BD2-44B7-874F-A6B81E1D186D}"/>
          </ac:spMkLst>
        </pc:spChg>
        <pc:spChg chg="del mod">
          <ac:chgData name="Marina Lens" userId="2a1ac74d-06c5-4ddb-81e9-742bef95fc4c" providerId="ADAL" clId="{9D17ECC4-6A7B-49D9-86D8-E42E2A470E9E}" dt="2020-08-18T12:44:53.823" v="100"/>
          <ac:spMkLst>
            <pc:docMk/>
            <pc:sldMk cId="2833608617" sldId="309"/>
            <ac:spMk id="3" creationId="{211EF56E-5710-489A-8012-BEB9646B6B2A}"/>
          </ac:spMkLst>
        </pc:spChg>
        <pc:spChg chg="add mod">
          <ac:chgData name="Marina Lens" userId="2a1ac74d-06c5-4ddb-81e9-742bef95fc4c" providerId="ADAL" clId="{9D17ECC4-6A7B-49D9-86D8-E42E2A470E9E}" dt="2020-08-18T12:45:59.532" v="163" actId="20577"/>
          <ac:spMkLst>
            <pc:docMk/>
            <pc:sldMk cId="2833608617" sldId="309"/>
            <ac:spMk id="4" creationId="{69C098B9-8C0E-4246-8159-F9851DBD67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00275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7F0055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00275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00275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118134" cy="485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846285"/>
            <a:ext cx="12192000" cy="1646555"/>
          </a:xfrm>
          <a:custGeom>
            <a:avLst/>
            <a:gdLst/>
            <a:ahLst/>
            <a:cxnLst/>
            <a:rect l="l" t="t" r="r" b="b"/>
            <a:pathLst>
              <a:path w="12192000" h="1646554">
                <a:moveTo>
                  <a:pt x="12192000" y="0"/>
                </a:moveTo>
                <a:lnTo>
                  <a:pt x="0" y="0"/>
                </a:lnTo>
                <a:lnTo>
                  <a:pt x="0" y="1646237"/>
                </a:lnTo>
                <a:lnTo>
                  <a:pt x="12192000" y="1646237"/>
                </a:lnTo>
                <a:lnTo>
                  <a:pt x="12192000" y="0"/>
                </a:lnTo>
                <a:close/>
              </a:path>
            </a:pathLst>
          </a:custGeom>
          <a:solidFill>
            <a:srgbClr val="E000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85873" y="5183504"/>
            <a:ext cx="2760700" cy="955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22120" cy="6858000"/>
          </a:xfrm>
          <a:custGeom>
            <a:avLst/>
            <a:gdLst/>
            <a:ahLst/>
            <a:cxnLst/>
            <a:rect l="l" t="t" r="r" b="b"/>
            <a:pathLst>
              <a:path w="1722120" h="6858000">
                <a:moveTo>
                  <a:pt x="1721561" y="0"/>
                </a:moveTo>
                <a:lnTo>
                  <a:pt x="0" y="0"/>
                </a:lnTo>
                <a:lnTo>
                  <a:pt x="0" y="6858000"/>
                </a:lnTo>
                <a:lnTo>
                  <a:pt x="1721561" y="6858000"/>
                </a:lnTo>
                <a:lnTo>
                  <a:pt x="1721561" y="0"/>
                </a:lnTo>
                <a:close/>
              </a:path>
            </a:pathLst>
          </a:custGeom>
          <a:solidFill>
            <a:srgbClr val="E000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6259" y="6147113"/>
            <a:ext cx="1589036" cy="5499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6324" y="630326"/>
            <a:ext cx="9439351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00275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48674" y="2657995"/>
            <a:ext cx="6883400" cy="159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7F0055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44344" y="3612375"/>
            <a:ext cx="2976245" cy="1745614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 indent="-1270" algn="ctr">
              <a:lnSpc>
                <a:spcPts val="4330"/>
              </a:lnSpc>
              <a:spcBef>
                <a:spcPts val="635"/>
              </a:spcBef>
            </a:pPr>
            <a:r>
              <a:rPr sz="4000" spc="-5" dirty="0">
                <a:solidFill>
                  <a:srgbClr val="002757"/>
                </a:solidFill>
                <a:latin typeface="Tahoma"/>
                <a:cs typeface="Tahoma"/>
              </a:rPr>
              <a:t>Test-Driven  Dev</a:t>
            </a:r>
            <a:r>
              <a:rPr sz="4000" spc="-10" dirty="0">
                <a:solidFill>
                  <a:srgbClr val="002757"/>
                </a:solidFill>
                <a:latin typeface="Tahoma"/>
                <a:cs typeface="Tahoma"/>
              </a:rPr>
              <a:t>el</a:t>
            </a:r>
            <a:r>
              <a:rPr sz="4000" dirty="0">
                <a:solidFill>
                  <a:srgbClr val="002757"/>
                </a:solidFill>
                <a:latin typeface="Tahoma"/>
                <a:cs typeface="Tahoma"/>
              </a:rPr>
              <a:t>o</a:t>
            </a:r>
            <a:r>
              <a:rPr sz="4000" spc="-5" dirty="0">
                <a:solidFill>
                  <a:srgbClr val="002757"/>
                </a:solidFill>
                <a:latin typeface="Tahoma"/>
                <a:cs typeface="Tahoma"/>
              </a:rPr>
              <a:t>p</a:t>
            </a:r>
            <a:r>
              <a:rPr sz="4000" dirty="0">
                <a:solidFill>
                  <a:srgbClr val="002757"/>
                </a:solidFill>
                <a:latin typeface="Tahoma"/>
                <a:cs typeface="Tahoma"/>
              </a:rPr>
              <a:t>m</a:t>
            </a:r>
            <a:r>
              <a:rPr sz="4000" spc="-10" dirty="0">
                <a:solidFill>
                  <a:srgbClr val="002757"/>
                </a:solidFill>
                <a:latin typeface="Tahoma"/>
                <a:cs typeface="Tahoma"/>
              </a:rPr>
              <a:t>e</a:t>
            </a:r>
            <a:r>
              <a:rPr sz="4000" spc="-15" dirty="0">
                <a:solidFill>
                  <a:srgbClr val="002757"/>
                </a:solidFill>
                <a:latin typeface="Tahoma"/>
                <a:cs typeface="Tahoma"/>
              </a:rPr>
              <a:t>n</a:t>
            </a:r>
            <a:r>
              <a:rPr sz="4000" dirty="0">
                <a:solidFill>
                  <a:srgbClr val="002757"/>
                </a:solidFill>
                <a:latin typeface="Tahoma"/>
                <a:cs typeface="Tahoma"/>
              </a:rPr>
              <a:t>t</a:t>
            </a:r>
            <a:endParaRPr sz="4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OOP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587604"/>
            <a:ext cx="6421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Testaanpak </a:t>
            </a:r>
            <a:r>
              <a:rPr sz="4800" dirty="0"/>
              <a:t>-</a:t>
            </a:r>
            <a:r>
              <a:rPr sz="4800" spc="-40" dirty="0"/>
              <a:t> </a:t>
            </a:r>
            <a:r>
              <a:rPr sz="4800" spc="-5" dirty="0"/>
              <a:t>Voorbeeld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09786" y="1603732"/>
            <a:ext cx="10053613" cy="2239073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800" dirty="0" err="1">
                <a:solidFill>
                  <a:srgbClr val="002757"/>
                </a:solidFill>
                <a:latin typeface="Tahoma"/>
                <a:cs typeface="Tahoma"/>
              </a:rPr>
              <a:t>Testmethodes</a:t>
            </a:r>
            <a:r>
              <a:rPr lang="nl-BE" sz="2800" dirty="0">
                <a:solidFill>
                  <a:srgbClr val="002757"/>
                </a:solidFill>
                <a:latin typeface="Tahoma"/>
                <a:cs typeface="Tahoma"/>
              </a:rPr>
              <a:t> normale omstandigheden </a:t>
            </a:r>
            <a:r>
              <a:rPr sz="2800" dirty="0">
                <a:solidFill>
                  <a:srgbClr val="002757"/>
                </a:solidFill>
                <a:latin typeface="Tahoma"/>
                <a:cs typeface="Tahoma"/>
              </a:rPr>
              <a:t>:</a:t>
            </a:r>
            <a:endParaRPr sz="2800" dirty="0">
              <a:latin typeface="Tahoma"/>
              <a:cs typeface="Tahoma"/>
            </a:endParaRP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NL" sz="2000" spc="-5" dirty="0">
                <a:solidFill>
                  <a:srgbClr val="002757"/>
                </a:solidFill>
                <a:latin typeface="Tahoma"/>
                <a:cs typeface="Tahoma"/>
              </a:rPr>
              <a:t>test_Vak_Als_geldige_naam_en_geldig_aantal_studiepunten_Maakt_object</a:t>
            </a:r>
            <a:endParaRPr lang="nl-NL" sz="2400" spc="-5" dirty="0">
              <a:solidFill>
                <a:srgbClr val="002757"/>
              </a:solidFill>
              <a:latin typeface="Tahoma"/>
              <a:cs typeface="Tahoma"/>
            </a:endParaRP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lang="nl-NL" sz="2400" dirty="0">
              <a:latin typeface="Tahoma"/>
              <a:cs typeface="Tahoma"/>
            </a:endParaRPr>
          </a:p>
          <a:p>
            <a:pPr marL="927100" indent="-457200">
              <a:lnSpc>
                <a:spcPct val="100000"/>
              </a:lnSpc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696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587604"/>
            <a:ext cx="6421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Testaanpak </a:t>
            </a:r>
            <a:r>
              <a:rPr sz="4800" dirty="0"/>
              <a:t>-</a:t>
            </a:r>
            <a:r>
              <a:rPr sz="4800" spc="-40" dirty="0"/>
              <a:t> </a:t>
            </a:r>
            <a:r>
              <a:rPr sz="4800" spc="-5" dirty="0"/>
              <a:t>Voorbeeld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09786" y="1603732"/>
            <a:ext cx="10053613" cy="4680768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800" dirty="0" err="1">
                <a:solidFill>
                  <a:srgbClr val="002757"/>
                </a:solidFill>
                <a:latin typeface="Tahoma"/>
                <a:cs typeface="Tahoma"/>
              </a:rPr>
              <a:t>Testmethodes</a:t>
            </a:r>
            <a:r>
              <a:rPr lang="nl-BE" sz="2800" dirty="0">
                <a:solidFill>
                  <a:srgbClr val="002757"/>
                </a:solidFill>
                <a:latin typeface="Tahoma"/>
                <a:cs typeface="Tahoma"/>
              </a:rPr>
              <a:t> abnormale omstandigheden die </a:t>
            </a:r>
            <a:r>
              <a:rPr lang="nl-BE" sz="2800" dirty="0" err="1">
                <a:solidFill>
                  <a:srgbClr val="002757"/>
                </a:solidFill>
                <a:latin typeface="Tahoma"/>
                <a:cs typeface="Tahoma"/>
              </a:rPr>
              <a:t>exception</a:t>
            </a:r>
            <a:r>
              <a:rPr lang="nl-BE" sz="2800" dirty="0">
                <a:solidFill>
                  <a:srgbClr val="002757"/>
                </a:solidFill>
                <a:latin typeface="Tahoma"/>
                <a:cs typeface="Tahoma"/>
              </a:rPr>
              <a:t> moeten gooien</a:t>
            </a:r>
            <a:r>
              <a:rPr sz="2800" dirty="0">
                <a:solidFill>
                  <a:srgbClr val="002757"/>
                </a:solidFill>
                <a:latin typeface="Tahoma"/>
                <a:cs typeface="Tahoma"/>
              </a:rPr>
              <a:t>:</a:t>
            </a:r>
            <a:endParaRPr sz="2800" dirty="0">
              <a:latin typeface="Tahoma"/>
              <a:cs typeface="Tahoma"/>
            </a:endParaRPr>
          </a:p>
          <a:p>
            <a:pPr marL="927100" indent="-457200">
              <a:lnSpc>
                <a:spcPct val="100000"/>
              </a:lnSpc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BE" sz="2000" spc="-5" dirty="0" err="1">
                <a:solidFill>
                  <a:srgbClr val="002757"/>
                </a:solidFill>
                <a:highlight>
                  <a:srgbClr val="C0C0C0"/>
                </a:highlight>
                <a:latin typeface="Tahoma"/>
                <a:cs typeface="Tahoma"/>
              </a:rPr>
              <a:t>test_Vak_Als_naam_gelijk_aan_null_Gooit_exception</a:t>
            </a:r>
            <a:endParaRPr lang="nl-BE" sz="2000" spc="-5" dirty="0">
              <a:solidFill>
                <a:srgbClr val="002757"/>
              </a:solidFill>
              <a:highlight>
                <a:srgbClr val="C0C0C0"/>
              </a:highlight>
              <a:latin typeface="Tahoma"/>
              <a:cs typeface="Tahoma"/>
            </a:endParaRP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NL" sz="2000" spc="-5" dirty="0" err="1">
                <a:solidFill>
                  <a:srgbClr val="002757"/>
                </a:solidFill>
                <a:latin typeface="Tahoma"/>
                <a:cs typeface="Tahoma"/>
              </a:rPr>
              <a:t>test_Vak_Als_naam_enkel_spaties_bevat_Gooit_exception</a:t>
            </a:r>
            <a:endParaRPr lang="nl-NL" sz="2000" spc="-5" dirty="0">
              <a:solidFill>
                <a:srgbClr val="002757"/>
              </a:solidFill>
              <a:latin typeface="Tahoma"/>
              <a:cs typeface="Tahoma"/>
            </a:endParaRP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NL" sz="2000" spc="-5" dirty="0">
                <a:solidFill>
                  <a:srgbClr val="002757"/>
                </a:solidFill>
                <a:latin typeface="Tahoma"/>
                <a:cs typeface="Tahoma"/>
              </a:rPr>
              <a:t>test_Vak_Als_aantal_studiepunten_kleiner_is_dan_3_Gooit_exception</a:t>
            </a: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NL" sz="2000" spc="-5" dirty="0">
                <a:solidFill>
                  <a:srgbClr val="002757"/>
                </a:solidFill>
                <a:latin typeface="Tahoma"/>
                <a:cs typeface="Tahoma"/>
              </a:rPr>
              <a:t>test_Vak_Als_aantal_studiepunten_groter_is_dan_20_Gooit_exception</a:t>
            </a: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lang="nl-NL" sz="2400" spc="-5" dirty="0">
              <a:solidFill>
                <a:srgbClr val="002757"/>
              </a:solidFill>
              <a:latin typeface="Tahoma"/>
              <a:cs typeface="Tahoma"/>
            </a:endParaRP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lang="nl-NL" sz="2400" dirty="0">
              <a:latin typeface="Tahoma"/>
              <a:cs typeface="Tahoma"/>
            </a:endParaRPr>
          </a:p>
          <a:p>
            <a:pPr marL="927100" indent="-457200">
              <a:lnSpc>
                <a:spcPct val="100000"/>
              </a:lnSpc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0172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587604"/>
            <a:ext cx="6421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Testaanpak </a:t>
            </a:r>
            <a:r>
              <a:rPr sz="4800" dirty="0"/>
              <a:t>-</a:t>
            </a:r>
            <a:r>
              <a:rPr sz="4800" spc="-40" dirty="0"/>
              <a:t> </a:t>
            </a:r>
            <a:r>
              <a:rPr sz="4800" spc="-5" dirty="0"/>
              <a:t>Voorbeeld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250782" y="2958274"/>
            <a:ext cx="8553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BE" sz="2800" spc="-5" dirty="0" err="1">
                <a:solidFill>
                  <a:srgbClr val="002757"/>
                </a:solidFill>
                <a:latin typeface="Tahoma"/>
                <a:cs typeface="Tahoma"/>
              </a:rPr>
              <a:t>test</a:t>
            </a:r>
            <a:r>
              <a:rPr lang="nl-BE" sz="2800" spc="-5" dirty="0" err="1">
                <a:solidFill>
                  <a:srgbClr val="00B0F0"/>
                </a:solidFill>
                <a:latin typeface="Tahoma"/>
                <a:cs typeface="Tahoma"/>
              </a:rPr>
              <a:t>Vak</a:t>
            </a:r>
            <a:r>
              <a:rPr sz="2800" spc="-5" dirty="0">
                <a:solidFill>
                  <a:srgbClr val="002757"/>
                </a:solidFill>
                <a:latin typeface="Tahoma"/>
                <a:cs typeface="Tahoma"/>
              </a:rPr>
              <a:t>_</a:t>
            </a:r>
            <a:r>
              <a:rPr lang="nl-BE" sz="2800" spc="-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ls_</a:t>
            </a:r>
            <a:r>
              <a:rPr lang="nl-BE" sz="2800" spc="-5" dirty="0" err="1">
                <a:solidFill>
                  <a:srgbClr val="FF0000"/>
                </a:solidFill>
                <a:latin typeface="Tahoma"/>
                <a:cs typeface="Tahoma"/>
              </a:rPr>
              <a:t>naam_gelijk_aan_null</a:t>
            </a:r>
            <a:r>
              <a:rPr sz="2800" spc="-5" dirty="0">
                <a:solidFill>
                  <a:srgbClr val="002757"/>
                </a:solidFill>
                <a:latin typeface="Tahoma"/>
                <a:cs typeface="Tahoma"/>
              </a:rPr>
              <a:t>_</a:t>
            </a:r>
            <a:r>
              <a:rPr lang="nl-BE" sz="2800" spc="-5" dirty="0" err="1">
                <a:solidFill>
                  <a:srgbClr val="00B050"/>
                </a:solidFill>
                <a:latin typeface="Tahoma"/>
                <a:cs typeface="Tahoma"/>
              </a:rPr>
              <a:t>Gooit_exception</a:t>
            </a:r>
            <a:endParaRPr sz="2800" dirty="0">
              <a:solidFill>
                <a:srgbClr val="00B050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19431" y="2216514"/>
            <a:ext cx="448309" cy="647700"/>
          </a:xfrm>
          <a:custGeom>
            <a:avLst/>
            <a:gdLst/>
            <a:ahLst/>
            <a:cxnLst/>
            <a:rect l="l" t="t" r="r" b="b"/>
            <a:pathLst>
              <a:path w="448310" h="647700">
                <a:moveTo>
                  <a:pt x="447944" y="0"/>
                </a:moveTo>
                <a:lnTo>
                  <a:pt x="311652" y="0"/>
                </a:lnTo>
                <a:lnTo>
                  <a:pt x="0" y="6475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03650" y="2144221"/>
            <a:ext cx="1635760" cy="587340"/>
          </a:xfrm>
          <a:prstGeom prst="rect">
            <a:avLst/>
          </a:prstGeom>
          <a:solidFill>
            <a:srgbClr val="FBE5D6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00B0F0"/>
                </a:solidFill>
                <a:latin typeface="Carlito"/>
                <a:cs typeface="Carlito"/>
              </a:rPr>
              <a:t>naam</a:t>
            </a:r>
            <a:r>
              <a:rPr sz="1800" spc="-20" dirty="0">
                <a:solidFill>
                  <a:srgbClr val="00B0F0"/>
                </a:solidFill>
                <a:latin typeface="Carlito"/>
                <a:cs typeface="Carlito"/>
              </a:rPr>
              <a:t> </a:t>
            </a:r>
            <a:r>
              <a:rPr lang="nl-BE" sz="1800" spc="-20" dirty="0">
                <a:solidFill>
                  <a:srgbClr val="00B0F0"/>
                </a:solidFill>
                <a:latin typeface="Carlito"/>
                <a:cs typeface="Carlito"/>
              </a:rPr>
              <a:t>te testen </a:t>
            </a:r>
            <a:r>
              <a:rPr sz="1800" spc="-5" dirty="0" err="1">
                <a:solidFill>
                  <a:srgbClr val="00B0F0"/>
                </a:solidFill>
                <a:latin typeface="Carlito"/>
                <a:cs typeface="Carlito"/>
              </a:rPr>
              <a:t>methode</a:t>
            </a:r>
            <a:endParaRPr sz="1800" dirty="0">
              <a:solidFill>
                <a:srgbClr val="00B0F0"/>
              </a:solidFill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 flipV="1">
            <a:off x="8419683" y="1881816"/>
            <a:ext cx="609158" cy="1076458"/>
          </a:xfrm>
          <a:custGeom>
            <a:avLst/>
            <a:gdLst/>
            <a:ahLst/>
            <a:cxnLst/>
            <a:rect l="l" t="t" r="r" b="b"/>
            <a:pathLst>
              <a:path w="445770" h="857885">
                <a:moveTo>
                  <a:pt x="445624" y="857384"/>
                </a:moveTo>
                <a:lnTo>
                  <a:pt x="282465" y="85738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85324" y="1617473"/>
            <a:ext cx="1958339" cy="584134"/>
          </a:xfrm>
          <a:prstGeom prst="rect">
            <a:avLst/>
          </a:prstGeom>
          <a:solidFill>
            <a:srgbClr val="FBE5D6"/>
          </a:solidFill>
        </p:spPr>
        <p:txBody>
          <a:bodyPr vert="horz" wrap="square" lIns="0" tIns="45085" rIns="0" bIns="0" rtlCol="0">
            <a:spAutoFit/>
          </a:bodyPr>
          <a:lstStyle/>
          <a:p>
            <a:pPr marL="90805" marR="88265">
              <a:lnSpc>
                <a:spcPts val="2130"/>
              </a:lnSpc>
              <a:spcBef>
                <a:spcPts val="355"/>
              </a:spcBef>
            </a:pPr>
            <a:r>
              <a:rPr sz="1800" spc="-5" dirty="0">
                <a:solidFill>
                  <a:srgbClr val="00B050"/>
                </a:solidFill>
                <a:latin typeface="Carlito"/>
                <a:cs typeface="Carlito"/>
              </a:rPr>
              <a:t>Verwacht resultaat  WAT</a:t>
            </a:r>
            <a:endParaRPr sz="18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24600" y="3574185"/>
            <a:ext cx="1718617" cy="452120"/>
          </a:xfrm>
          <a:custGeom>
            <a:avLst/>
            <a:gdLst/>
            <a:ahLst/>
            <a:cxnLst/>
            <a:rect l="l" t="t" r="r" b="b"/>
            <a:pathLst>
              <a:path w="393065" h="523875">
                <a:moveTo>
                  <a:pt x="392863" y="523276"/>
                </a:moveTo>
                <a:lnTo>
                  <a:pt x="229704" y="52327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06155" y="3896273"/>
            <a:ext cx="1958339" cy="584134"/>
          </a:xfrm>
          <a:prstGeom prst="rect">
            <a:avLst/>
          </a:prstGeom>
          <a:solidFill>
            <a:srgbClr val="FBE5D6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 marR="289560">
              <a:lnSpc>
                <a:spcPts val="2130"/>
              </a:lnSpc>
              <a:spcBef>
                <a:spcPts val="355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msta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nd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g</a:t>
            </a:r>
            <a:r>
              <a:rPr sz="1800" spc="5" dirty="0">
                <a:solidFill>
                  <a:srgbClr val="FF0000"/>
                </a:solidFill>
                <a:latin typeface="Carlito"/>
                <a:cs typeface="Carlito"/>
              </a:rPr>
              <a:t>h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eden 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WANNEER</a:t>
            </a:r>
            <a:endParaRPr sz="1800" dirty="0">
              <a:solidFill>
                <a:srgbClr val="FF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00"/>
              </a:spcBef>
            </a:pPr>
            <a:r>
              <a:rPr dirty="0"/>
              <a:t>Testaanpak – </a:t>
            </a:r>
            <a:r>
              <a:rPr spc="-5" dirty="0"/>
              <a:t>Testmethode</a:t>
            </a:r>
            <a:r>
              <a:rPr spc="-35" dirty="0"/>
              <a:t> </a:t>
            </a:r>
            <a:r>
              <a:rPr dirty="0"/>
              <a:t>schrijven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9787" y="1611170"/>
            <a:ext cx="9215413" cy="492442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500" spc="20" dirty="0">
                <a:solidFill>
                  <a:srgbClr val="002757"/>
                </a:solidFill>
                <a:latin typeface="Tahoma"/>
                <a:cs typeface="Tahoma"/>
              </a:rPr>
              <a:t>Stappen:</a:t>
            </a:r>
            <a:endParaRPr sz="2500" dirty="0">
              <a:latin typeface="Tahoma"/>
              <a:cs typeface="Tahoma"/>
            </a:endParaRPr>
          </a:p>
          <a:p>
            <a:pPr marL="682625" indent="-415925">
              <a:lnSpc>
                <a:spcPct val="100000"/>
              </a:lnSpc>
              <a:spcBef>
                <a:spcPts val="1235"/>
              </a:spcBef>
              <a:buClr>
                <a:srgbClr val="BD212E"/>
              </a:buClr>
              <a:buAutoNum type="arabicPeriod"/>
              <a:tabLst>
                <a:tab pos="681990" algn="l"/>
                <a:tab pos="682625" algn="l"/>
              </a:tabLst>
            </a:pPr>
            <a:r>
              <a:rPr sz="1800" spc="10" dirty="0">
                <a:solidFill>
                  <a:srgbClr val="002757"/>
                </a:solidFill>
                <a:latin typeface="Tahoma"/>
                <a:cs typeface="Tahoma"/>
              </a:rPr>
              <a:t>Testmethode</a:t>
            </a:r>
            <a:r>
              <a:rPr sz="1800" dirty="0">
                <a:solidFill>
                  <a:srgbClr val="002757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002757"/>
                </a:solidFill>
                <a:latin typeface="Tahoma"/>
                <a:cs typeface="Tahoma"/>
              </a:rPr>
              <a:t>schrijven</a:t>
            </a:r>
            <a:endParaRPr sz="1800" dirty="0">
              <a:latin typeface="Tahoma"/>
              <a:cs typeface="Tahoma"/>
            </a:endParaRPr>
          </a:p>
          <a:p>
            <a:pPr marL="1009650" lvl="1" indent="-415925">
              <a:lnSpc>
                <a:spcPct val="100000"/>
              </a:lnSpc>
              <a:spcBef>
                <a:spcPts val="340"/>
              </a:spcBef>
              <a:buClr>
                <a:srgbClr val="E2D5B9"/>
              </a:buClr>
              <a:buFont typeface="Arial"/>
              <a:buChar char="•"/>
              <a:tabLst>
                <a:tab pos="1009015" algn="l"/>
                <a:tab pos="1009650" algn="l"/>
              </a:tabLst>
            </a:pPr>
            <a:r>
              <a:rPr sz="1600" spc="20" dirty="0">
                <a:solidFill>
                  <a:srgbClr val="002757"/>
                </a:solidFill>
                <a:latin typeface="Tahoma"/>
                <a:cs typeface="Tahoma"/>
              </a:rPr>
              <a:t>Te </a:t>
            </a:r>
            <a:r>
              <a:rPr sz="1600" spc="10" dirty="0">
                <a:solidFill>
                  <a:srgbClr val="002757"/>
                </a:solidFill>
                <a:latin typeface="Tahoma"/>
                <a:cs typeface="Tahoma"/>
              </a:rPr>
              <a:t>testen </a:t>
            </a:r>
            <a:r>
              <a:rPr sz="1600" spc="15" dirty="0">
                <a:solidFill>
                  <a:srgbClr val="002757"/>
                </a:solidFill>
                <a:latin typeface="Tahoma"/>
                <a:cs typeface="Tahoma"/>
              </a:rPr>
              <a:t>methode</a:t>
            </a:r>
            <a:r>
              <a:rPr sz="1600" spc="-5" dirty="0">
                <a:solidFill>
                  <a:srgbClr val="002757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002757"/>
                </a:solidFill>
                <a:latin typeface="Tahoma"/>
                <a:cs typeface="Tahoma"/>
              </a:rPr>
              <a:t>oproepen</a:t>
            </a:r>
            <a:endParaRPr sz="1600" dirty="0">
              <a:latin typeface="Tahoma"/>
              <a:cs typeface="Tahoma"/>
            </a:endParaRPr>
          </a:p>
          <a:p>
            <a:pPr marL="1009650" lvl="1" indent="-415925">
              <a:lnSpc>
                <a:spcPct val="100000"/>
              </a:lnSpc>
              <a:spcBef>
                <a:spcPts val="345"/>
              </a:spcBef>
              <a:buClr>
                <a:srgbClr val="E2D5B9"/>
              </a:buClr>
              <a:buFont typeface="Arial"/>
              <a:buChar char="•"/>
              <a:tabLst>
                <a:tab pos="1009015" algn="l"/>
                <a:tab pos="1009650" algn="l"/>
              </a:tabLst>
            </a:pPr>
            <a:r>
              <a:rPr sz="1600" spc="10" dirty="0" err="1">
                <a:solidFill>
                  <a:srgbClr val="002757"/>
                </a:solidFill>
                <a:latin typeface="Tahoma"/>
                <a:cs typeface="Tahoma"/>
              </a:rPr>
              <a:t>Resultaat</a:t>
            </a:r>
            <a:r>
              <a:rPr sz="1600" spc="10" dirty="0">
                <a:solidFill>
                  <a:srgbClr val="002757"/>
                </a:solidFill>
                <a:latin typeface="Tahoma"/>
                <a:cs typeface="Tahoma"/>
              </a:rPr>
              <a:t> </a:t>
            </a:r>
            <a:r>
              <a:rPr sz="1600" spc="10" dirty="0" err="1">
                <a:solidFill>
                  <a:srgbClr val="002757"/>
                </a:solidFill>
                <a:latin typeface="Tahoma"/>
                <a:cs typeface="Tahoma"/>
              </a:rPr>
              <a:t>controleren</a:t>
            </a:r>
            <a:endParaRPr lang="nl-BE" sz="1600" spc="10" dirty="0">
              <a:solidFill>
                <a:srgbClr val="002757"/>
              </a:solidFill>
              <a:latin typeface="Tahoma"/>
              <a:cs typeface="Tahoma"/>
            </a:endParaRPr>
          </a:p>
          <a:p>
            <a:pPr marL="1336675" lvl="2" indent="-285750">
              <a:spcBef>
                <a:spcPts val="345"/>
              </a:spcBef>
              <a:buClr>
                <a:srgbClr val="E2D5B9"/>
              </a:buClr>
              <a:buFontTx/>
              <a:buChar char="-"/>
              <a:tabLst>
                <a:tab pos="1009015" algn="l"/>
                <a:tab pos="1009650" algn="l"/>
              </a:tabLst>
            </a:pPr>
            <a:r>
              <a:rPr lang="nl-BE" sz="1600" spc="10" dirty="0">
                <a:solidFill>
                  <a:srgbClr val="002757"/>
                </a:solidFill>
                <a:latin typeface="Tahoma"/>
                <a:cs typeface="Tahoma"/>
              </a:rPr>
              <a:t>Of er wordt </a:t>
            </a:r>
            <a:r>
              <a:rPr lang="nl-BE" sz="1600" spc="10" dirty="0" err="1">
                <a:solidFill>
                  <a:srgbClr val="002757"/>
                </a:solidFill>
                <a:latin typeface="Tahoma"/>
                <a:cs typeface="Tahoma"/>
              </a:rPr>
              <a:t>exception</a:t>
            </a:r>
            <a:r>
              <a:rPr lang="nl-BE" sz="1600" spc="10" dirty="0">
                <a:solidFill>
                  <a:srgbClr val="002757"/>
                </a:solidFill>
                <a:latin typeface="Tahoma"/>
                <a:cs typeface="Tahoma"/>
              </a:rPr>
              <a:t> verwacht </a:t>
            </a:r>
            <a:r>
              <a:rPr lang="nl-BE" sz="1600" spc="10" dirty="0">
                <a:solidFill>
                  <a:srgbClr val="002757"/>
                </a:solidFill>
                <a:latin typeface="Tahoma"/>
                <a:cs typeface="Tahoma"/>
                <a:sym typeface="Wingdings" panose="05000000000000000000" pitchFamily="2" charset="2"/>
              </a:rPr>
              <a:t> na @Test  (</a:t>
            </a:r>
            <a:r>
              <a:rPr lang="nl-BE" sz="1600" spc="10" dirty="0" err="1">
                <a:solidFill>
                  <a:srgbClr val="002757"/>
                </a:solidFill>
                <a:latin typeface="Tahoma"/>
                <a:cs typeface="Tahoma"/>
                <a:sym typeface="Wingdings" panose="05000000000000000000" pitchFamily="2" charset="2"/>
              </a:rPr>
              <a:t>expected</a:t>
            </a:r>
            <a:r>
              <a:rPr lang="nl-BE" sz="1600" spc="10" dirty="0">
                <a:solidFill>
                  <a:srgbClr val="002757"/>
                </a:solidFill>
                <a:latin typeface="Tahoma"/>
                <a:cs typeface="Tahoma"/>
                <a:sym typeface="Wingdings" panose="05000000000000000000" pitchFamily="2" charset="2"/>
              </a:rPr>
              <a:t> = </a:t>
            </a:r>
            <a:r>
              <a:rPr lang="nl-BE" sz="1600" spc="10" dirty="0" err="1">
                <a:solidFill>
                  <a:srgbClr val="002757"/>
                </a:solidFill>
                <a:latin typeface="Tahoma"/>
                <a:cs typeface="Tahoma"/>
                <a:sym typeface="Wingdings" panose="05000000000000000000" pitchFamily="2" charset="2"/>
              </a:rPr>
              <a:t>soortException.class</a:t>
            </a:r>
            <a:r>
              <a:rPr lang="nl-BE" sz="1600" spc="10" dirty="0">
                <a:solidFill>
                  <a:srgbClr val="002757"/>
                </a:solidFill>
                <a:latin typeface="Tahoma"/>
                <a:cs typeface="Tahoma"/>
                <a:sym typeface="Wingdings" panose="05000000000000000000" pitchFamily="2" charset="2"/>
              </a:rPr>
              <a:t>)</a:t>
            </a:r>
          </a:p>
          <a:p>
            <a:pPr marL="1336675" lvl="2" indent="-285750">
              <a:spcBef>
                <a:spcPts val="345"/>
              </a:spcBef>
              <a:buClr>
                <a:srgbClr val="E2D5B9"/>
              </a:buClr>
              <a:buFontTx/>
              <a:buChar char="-"/>
              <a:tabLst>
                <a:tab pos="1009015" algn="l"/>
                <a:tab pos="1009650" algn="l"/>
              </a:tabLst>
            </a:pPr>
            <a:r>
              <a:rPr lang="nl-BE" sz="1600" spc="10" dirty="0">
                <a:solidFill>
                  <a:srgbClr val="002757"/>
                </a:solidFill>
                <a:latin typeface="Tahoma"/>
                <a:cs typeface="Tahoma"/>
                <a:sym typeface="Wingdings" panose="05000000000000000000" pitchFamily="2" charset="2"/>
              </a:rPr>
              <a:t>Of er wordt geen </a:t>
            </a:r>
            <a:r>
              <a:rPr lang="nl-BE" sz="1600" spc="10" dirty="0" err="1">
                <a:solidFill>
                  <a:srgbClr val="002757"/>
                </a:solidFill>
                <a:latin typeface="Tahoma"/>
                <a:cs typeface="Tahoma"/>
                <a:sym typeface="Wingdings" panose="05000000000000000000" pitchFamily="2" charset="2"/>
              </a:rPr>
              <a:t>exception</a:t>
            </a:r>
            <a:r>
              <a:rPr lang="nl-BE" sz="1600" spc="10" dirty="0">
                <a:solidFill>
                  <a:srgbClr val="002757"/>
                </a:solidFill>
                <a:latin typeface="Tahoma"/>
                <a:cs typeface="Tahoma"/>
                <a:sym typeface="Wingdings" panose="05000000000000000000" pitchFamily="2" charset="2"/>
              </a:rPr>
              <a:t> verwacht  </a:t>
            </a:r>
            <a:r>
              <a:rPr lang="nl-BE" sz="1600" spc="10" dirty="0" err="1">
                <a:solidFill>
                  <a:srgbClr val="002757"/>
                </a:solidFill>
                <a:latin typeface="Tahoma"/>
                <a:cs typeface="Tahoma"/>
                <a:sym typeface="Wingdings" panose="05000000000000000000" pitchFamily="2" charset="2"/>
              </a:rPr>
              <a:t>assert</a:t>
            </a:r>
            <a:r>
              <a:rPr lang="nl-BE" sz="1600" spc="10" dirty="0">
                <a:solidFill>
                  <a:srgbClr val="002757"/>
                </a:solidFill>
                <a:latin typeface="Tahoma"/>
                <a:cs typeface="Tahoma"/>
              </a:rPr>
              <a:t> </a:t>
            </a:r>
            <a:endParaRPr sz="1600" dirty="0">
              <a:latin typeface="Tahoma"/>
              <a:cs typeface="Tahoma"/>
            </a:endParaRPr>
          </a:p>
          <a:p>
            <a:pPr marL="682625" indent="-415925">
              <a:lnSpc>
                <a:spcPct val="100000"/>
              </a:lnSpc>
              <a:spcBef>
                <a:spcPts val="1245"/>
              </a:spcBef>
              <a:buClr>
                <a:srgbClr val="BD212E"/>
              </a:buClr>
              <a:buAutoNum type="arabicPeriod"/>
              <a:tabLst>
                <a:tab pos="681990" algn="l"/>
                <a:tab pos="682625" algn="l"/>
              </a:tabLst>
            </a:pPr>
            <a:r>
              <a:rPr sz="1800" spc="10" dirty="0">
                <a:solidFill>
                  <a:srgbClr val="002757"/>
                </a:solidFill>
                <a:latin typeface="Tahoma"/>
                <a:cs typeface="Tahoma"/>
              </a:rPr>
              <a:t>Testmethode </a:t>
            </a:r>
            <a:r>
              <a:rPr sz="1800" spc="5" dirty="0">
                <a:solidFill>
                  <a:srgbClr val="002757"/>
                </a:solidFill>
                <a:latin typeface="Tahoma"/>
                <a:cs typeface="Tahoma"/>
              </a:rPr>
              <a:t>laten</a:t>
            </a:r>
            <a:r>
              <a:rPr sz="1800" spc="-25" dirty="0">
                <a:solidFill>
                  <a:srgbClr val="002757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002757"/>
                </a:solidFill>
                <a:latin typeface="Tahoma"/>
                <a:cs typeface="Tahoma"/>
              </a:rPr>
              <a:t>compileren</a:t>
            </a:r>
            <a:endParaRPr sz="1800" dirty="0">
              <a:latin typeface="Tahoma"/>
              <a:cs typeface="Tahoma"/>
            </a:endParaRPr>
          </a:p>
          <a:p>
            <a:pPr marL="1009650" lvl="1" indent="-415925">
              <a:lnSpc>
                <a:spcPct val="100000"/>
              </a:lnSpc>
              <a:spcBef>
                <a:spcPts val="340"/>
              </a:spcBef>
              <a:buClr>
                <a:srgbClr val="E2D5B9"/>
              </a:buClr>
              <a:buFont typeface="Arial"/>
              <a:buChar char="•"/>
              <a:tabLst>
                <a:tab pos="1009015" algn="l"/>
                <a:tab pos="1009650" algn="l"/>
              </a:tabLst>
            </a:pPr>
            <a:r>
              <a:rPr sz="1600" spc="15" dirty="0">
                <a:solidFill>
                  <a:srgbClr val="002757"/>
                </a:solidFill>
                <a:latin typeface="Tahoma"/>
                <a:cs typeface="Tahoma"/>
              </a:rPr>
              <a:t>Lege </a:t>
            </a:r>
            <a:r>
              <a:rPr sz="1600" spc="10" dirty="0">
                <a:solidFill>
                  <a:srgbClr val="002757"/>
                </a:solidFill>
                <a:latin typeface="Tahoma"/>
                <a:cs typeface="Tahoma"/>
              </a:rPr>
              <a:t>klasse </a:t>
            </a:r>
            <a:r>
              <a:rPr sz="1600" spc="15" dirty="0">
                <a:solidFill>
                  <a:srgbClr val="002757"/>
                </a:solidFill>
                <a:latin typeface="Tahoma"/>
                <a:cs typeface="Tahoma"/>
              </a:rPr>
              <a:t>en methode</a:t>
            </a:r>
            <a:r>
              <a:rPr sz="1600" spc="-20" dirty="0">
                <a:solidFill>
                  <a:srgbClr val="002757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002757"/>
                </a:solidFill>
                <a:latin typeface="Tahoma"/>
                <a:cs typeface="Tahoma"/>
              </a:rPr>
              <a:t>schrijven</a:t>
            </a:r>
            <a:endParaRPr sz="1600" dirty="0">
              <a:latin typeface="Tahoma"/>
              <a:cs typeface="Tahoma"/>
            </a:endParaRPr>
          </a:p>
          <a:p>
            <a:pPr marL="682625" indent="-415925">
              <a:lnSpc>
                <a:spcPct val="100000"/>
              </a:lnSpc>
              <a:spcBef>
                <a:spcPts val="1250"/>
              </a:spcBef>
              <a:buClr>
                <a:srgbClr val="BD212E"/>
              </a:buClr>
              <a:buAutoNum type="arabicPeriod"/>
              <a:tabLst>
                <a:tab pos="681990" algn="l"/>
                <a:tab pos="682625" algn="l"/>
              </a:tabLst>
            </a:pPr>
            <a:r>
              <a:rPr sz="1800" spc="10" dirty="0">
                <a:solidFill>
                  <a:srgbClr val="002757"/>
                </a:solidFill>
                <a:latin typeface="Tahoma"/>
                <a:cs typeface="Tahoma"/>
              </a:rPr>
              <a:t>Testmethode</a:t>
            </a:r>
            <a:r>
              <a:rPr sz="1800" spc="5" dirty="0">
                <a:solidFill>
                  <a:srgbClr val="002757"/>
                </a:solidFill>
                <a:latin typeface="Tahoma"/>
                <a:cs typeface="Tahoma"/>
              </a:rPr>
              <a:t> runnen</a:t>
            </a:r>
            <a:endParaRPr sz="1800" dirty="0">
              <a:latin typeface="Tahoma"/>
              <a:cs typeface="Tahoma"/>
            </a:endParaRPr>
          </a:p>
          <a:p>
            <a:pPr marL="1009650" lvl="1" indent="-415925">
              <a:lnSpc>
                <a:spcPct val="100000"/>
              </a:lnSpc>
              <a:spcBef>
                <a:spcPts val="340"/>
              </a:spcBef>
              <a:buClr>
                <a:srgbClr val="E2D5B9"/>
              </a:buClr>
              <a:buFont typeface="Arial"/>
              <a:buChar char="•"/>
              <a:tabLst>
                <a:tab pos="1009015" algn="l"/>
                <a:tab pos="1009650" algn="l"/>
              </a:tabLst>
            </a:pPr>
            <a:r>
              <a:rPr sz="1600" spc="10" dirty="0">
                <a:solidFill>
                  <a:srgbClr val="002757"/>
                </a:solidFill>
                <a:latin typeface="Tahoma"/>
                <a:cs typeface="Tahoma"/>
              </a:rPr>
              <a:t>Resultaat rood?</a:t>
            </a:r>
            <a:endParaRPr sz="1600" dirty="0">
              <a:latin typeface="Tahoma"/>
              <a:cs typeface="Tahoma"/>
            </a:endParaRPr>
          </a:p>
          <a:p>
            <a:pPr marL="682625" indent="-415925">
              <a:lnSpc>
                <a:spcPct val="100000"/>
              </a:lnSpc>
              <a:spcBef>
                <a:spcPts val="1245"/>
              </a:spcBef>
              <a:buClr>
                <a:srgbClr val="BD212E"/>
              </a:buClr>
              <a:buAutoNum type="arabicPeriod"/>
              <a:tabLst>
                <a:tab pos="681990" algn="l"/>
                <a:tab pos="682625" algn="l"/>
              </a:tabLst>
            </a:pPr>
            <a:r>
              <a:rPr sz="1800" spc="10" dirty="0">
                <a:solidFill>
                  <a:srgbClr val="002757"/>
                </a:solidFill>
                <a:latin typeface="Tahoma"/>
                <a:cs typeface="Tahoma"/>
              </a:rPr>
              <a:t>Testmethode </a:t>
            </a:r>
            <a:r>
              <a:rPr sz="1800" spc="5" dirty="0">
                <a:solidFill>
                  <a:srgbClr val="002757"/>
                </a:solidFill>
                <a:latin typeface="Tahoma"/>
                <a:cs typeface="Tahoma"/>
              </a:rPr>
              <a:t>laten</a:t>
            </a:r>
            <a:r>
              <a:rPr sz="1800" spc="-15" dirty="0">
                <a:solidFill>
                  <a:srgbClr val="002757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002757"/>
                </a:solidFill>
                <a:latin typeface="Tahoma"/>
                <a:cs typeface="Tahoma"/>
              </a:rPr>
              <a:t>slagen</a:t>
            </a:r>
            <a:endParaRPr sz="1800" dirty="0">
              <a:latin typeface="Tahoma"/>
              <a:cs typeface="Tahoma"/>
            </a:endParaRPr>
          </a:p>
          <a:p>
            <a:pPr marL="1009650" lvl="1" indent="-415925">
              <a:lnSpc>
                <a:spcPct val="100000"/>
              </a:lnSpc>
              <a:spcBef>
                <a:spcPts val="340"/>
              </a:spcBef>
              <a:buClr>
                <a:srgbClr val="E2D5B9"/>
              </a:buClr>
              <a:buFont typeface="Arial"/>
              <a:buChar char="•"/>
              <a:tabLst>
                <a:tab pos="1009015" algn="l"/>
                <a:tab pos="1009650" algn="l"/>
              </a:tabLst>
            </a:pPr>
            <a:r>
              <a:rPr sz="1600" spc="15" dirty="0">
                <a:solidFill>
                  <a:srgbClr val="002757"/>
                </a:solidFill>
                <a:latin typeface="Tahoma"/>
                <a:cs typeface="Tahoma"/>
              </a:rPr>
              <a:t>Methode</a:t>
            </a:r>
            <a:r>
              <a:rPr sz="1600" spc="10" dirty="0">
                <a:solidFill>
                  <a:srgbClr val="002757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002757"/>
                </a:solidFill>
                <a:latin typeface="Tahoma"/>
                <a:cs typeface="Tahoma"/>
              </a:rPr>
              <a:t>aanpassen</a:t>
            </a:r>
            <a:endParaRPr sz="1600" dirty="0">
              <a:latin typeface="Tahoma"/>
              <a:cs typeface="Tahoma"/>
            </a:endParaRPr>
          </a:p>
          <a:p>
            <a:pPr marL="1009650" lvl="1" indent="-415925">
              <a:lnSpc>
                <a:spcPct val="100000"/>
              </a:lnSpc>
              <a:spcBef>
                <a:spcPts val="345"/>
              </a:spcBef>
              <a:buClr>
                <a:srgbClr val="E2D5B9"/>
              </a:buClr>
              <a:buFont typeface="Arial"/>
              <a:buChar char="•"/>
              <a:tabLst>
                <a:tab pos="1009015" algn="l"/>
                <a:tab pos="1009650" algn="l"/>
              </a:tabLst>
            </a:pPr>
            <a:r>
              <a:rPr sz="1600" spc="15" dirty="0">
                <a:solidFill>
                  <a:srgbClr val="002757"/>
                </a:solidFill>
                <a:latin typeface="Tahoma"/>
                <a:cs typeface="Tahoma"/>
              </a:rPr>
              <a:t>Test</a:t>
            </a:r>
            <a:r>
              <a:rPr sz="1600" spc="10" dirty="0">
                <a:solidFill>
                  <a:srgbClr val="002757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002757"/>
                </a:solidFill>
                <a:latin typeface="Tahoma"/>
                <a:cs typeface="Tahoma"/>
              </a:rPr>
              <a:t>runnen</a:t>
            </a:r>
            <a:endParaRPr sz="1600" dirty="0">
              <a:latin typeface="Tahoma"/>
              <a:cs typeface="Tahoma"/>
            </a:endParaRPr>
          </a:p>
          <a:p>
            <a:pPr marL="1009650" lvl="1" indent="-415925">
              <a:lnSpc>
                <a:spcPct val="100000"/>
              </a:lnSpc>
              <a:spcBef>
                <a:spcPts val="350"/>
              </a:spcBef>
              <a:buClr>
                <a:srgbClr val="E2D5B9"/>
              </a:buClr>
              <a:buFont typeface="Arial"/>
              <a:buChar char="•"/>
              <a:tabLst>
                <a:tab pos="1009015" algn="l"/>
                <a:tab pos="1009650" algn="l"/>
              </a:tabLst>
            </a:pPr>
            <a:r>
              <a:rPr sz="1600" spc="10" dirty="0">
                <a:solidFill>
                  <a:srgbClr val="002757"/>
                </a:solidFill>
                <a:latin typeface="Tahoma"/>
                <a:cs typeface="Tahoma"/>
              </a:rPr>
              <a:t>Resultaat groen?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5791200"/>
            <a:ext cx="323850" cy="654685"/>
          </a:xfrm>
          <a:custGeom>
            <a:avLst/>
            <a:gdLst/>
            <a:ahLst/>
            <a:cxnLst/>
            <a:rect l="l" t="t" r="r" b="b"/>
            <a:pathLst>
              <a:path w="323850" h="654685">
                <a:moveTo>
                  <a:pt x="318706" y="0"/>
                </a:moveTo>
                <a:lnTo>
                  <a:pt x="260553" y="42163"/>
                </a:lnTo>
                <a:lnTo>
                  <a:pt x="204114" y="84315"/>
                </a:lnTo>
                <a:lnTo>
                  <a:pt x="151155" y="126415"/>
                </a:lnTo>
                <a:lnTo>
                  <a:pt x="103378" y="168478"/>
                </a:lnTo>
                <a:lnTo>
                  <a:pt x="62611" y="210426"/>
                </a:lnTo>
                <a:lnTo>
                  <a:pt x="30581" y="252310"/>
                </a:lnTo>
                <a:lnTo>
                  <a:pt x="9080" y="294220"/>
                </a:lnTo>
                <a:lnTo>
                  <a:pt x="0" y="336232"/>
                </a:lnTo>
                <a:lnTo>
                  <a:pt x="711" y="357243"/>
                </a:lnTo>
                <a:lnTo>
                  <a:pt x="12128" y="398838"/>
                </a:lnTo>
                <a:lnTo>
                  <a:pt x="35191" y="439722"/>
                </a:lnTo>
                <a:lnTo>
                  <a:pt x="67919" y="480014"/>
                </a:lnTo>
                <a:lnTo>
                  <a:pt x="108508" y="519888"/>
                </a:lnTo>
                <a:lnTo>
                  <a:pt x="180225" y="579163"/>
                </a:lnTo>
                <a:lnTo>
                  <a:pt x="225437" y="612825"/>
                </a:lnTo>
                <a:lnTo>
                  <a:pt x="205435" y="640346"/>
                </a:lnTo>
                <a:lnTo>
                  <a:pt x="289483" y="654307"/>
                </a:lnTo>
                <a:lnTo>
                  <a:pt x="250228" y="578697"/>
                </a:lnTo>
                <a:lnTo>
                  <a:pt x="230403" y="605976"/>
                </a:lnTo>
                <a:lnTo>
                  <a:pt x="185534" y="572566"/>
                </a:lnTo>
                <a:lnTo>
                  <a:pt x="136766" y="533336"/>
                </a:lnTo>
                <a:lnTo>
                  <a:pt x="93421" y="494092"/>
                </a:lnTo>
                <a:lnTo>
                  <a:pt x="57213" y="454821"/>
                </a:lnTo>
                <a:lnTo>
                  <a:pt x="29908" y="415585"/>
                </a:lnTo>
                <a:lnTo>
                  <a:pt x="13081" y="376168"/>
                </a:lnTo>
                <a:lnTo>
                  <a:pt x="8445" y="336994"/>
                </a:lnTo>
                <a:lnTo>
                  <a:pt x="11074" y="317284"/>
                </a:lnTo>
                <a:lnTo>
                  <a:pt x="25717" y="277507"/>
                </a:lnTo>
                <a:lnTo>
                  <a:pt x="51943" y="236740"/>
                </a:lnTo>
                <a:lnTo>
                  <a:pt x="87947" y="195491"/>
                </a:lnTo>
                <a:lnTo>
                  <a:pt x="131991" y="153911"/>
                </a:lnTo>
                <a:lnTo>
                  <a:pt x="209181" y="91097"/>
                </a:lnTo>
                <a:lnTo>
                  <a:pt x="265518" y="49021"/>
                </a:lnTo>
                <a:lnTo>
                  <a:pt x="323672" y="6857"/>
                </a:lnTo>
                <a:lnTo>
                  <a:pt x="318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400" y="5791199"/>
            <a:ext cx="323850" cy="654685"/>
          </a:xfrm>
          <a:custGeom>
            <a:avLst/>
            <a:gdLst/>
            <a:ahLst/>
            <a:cxnLst/>
            <a:rect l="l" t="t" r="r" b="b"/>
            <a:pathLst>
              <a:path w="323850" h="654685">
                <a:moveTo>
                  <a:pt x="34188" y="0"/>
                </a:moveTo>
                <a:lnTo>
                  <a:pt x="73444" y="75615"/>
                </a:lnTo>
                <a:lnTo>
                  <a:pt x="93256" y="48336"/>
                </a:lnTo>
                <a:lnTo>
                  <a:pt x="138137" y="81749"/>
                </a:lnTo>
                <a:lnTo>
                  <a:pt x="186893" y="120980"/>
                </a:lnTo>
                <a:lnTo>
                  <a:pt x="230250" y="160223"/>
                </a:lnTo>
                <a:lnTo>
                  <a:pt x="266445" y="199491"/>
                </a:lnTo>
                <a:lnTo>
                  <a:pt x="293763" y="238721"/>
                </a:lnTo>
                <a:lnTo>
                  <a:pt x="310591" y="278142"/>
                </a:lnTo>
                <a:lnTo>
                  <a:pt x="315226" y="317309"/>
                </a:lnTo>
                <a:lnTo>
                  <a:pt x="312597" y="337019"/>
                </a:lnTo>
                <a:lnTo>
                  <a:pt x="297941" y="376800"/>
                </a:lnTo>
                <a:lnTo>
                  <a:pt x="271729" y="417565"/>
                </a:lnTo>
                <a:lnTo>
                  <a:pt x="235712" y="458814"/>
                </a:lnTo>
                <a:lnTo>
                  <a:pt x="191681" y="500405"/>
                </a:lnTo>
                <a:lnTo>
                  <a:pt x="114477" y="563210"/>
                </a:lnTo>
                <a:lnTo>
                  <a:pt x="58140" y="605289"/>
                </a:lnTo>
                <a:lnTo>
                  <a:pt x="0" y="647451"/>
                </a:lnTo>
                <a:lnTo>
                  <a:pt x="4965" y="654306"/>
                </a:lnTo>
                <a:lnTo>
                  <a:pt x="63118" y="612143"/>
                </a:lnTo>
                <a:lnTo>
                  <a:pt x="119545" y="569995"/>
                </a:lnTo>
                <a:lnTo>
                  <a:pt x="172504" y="527898"/>
                </a:lnTo>
                <a:lnTo>
                  <a:pt x="220281" y="485838"/>
                </a:lnTo>
                <a:lnTo>
                  <a:pt x="261048" y="443889"/>
                </a:lnTo>
                <a:lnTo>
                  <a:pt x="293077" y="401998"/>
                </a:lnTo>
                <a:lnTo>
                  <a:pt x="314591" y="360089"/>
                </a:lnTo>
                <a:lnTo>
                  <a:pt x="323659" y="318071"/>
                </a:lnTo>
                <a:lnTo>
                  <a:pt x="322961" y="297065"/>
                </a:lnTo>
                <a:lnTo>
                  <a:pt x="311543" y="255473"/>
                </a:lnTo>
                <a:lnTo>
                  <a:pt x="288480" y="214591"/>
                </a:lnTo>
                <a:lnTo>
                  <a:pt x="255739" y="174294"/>
                </a:lnTo>
                <a:lnTo>
                  <a:pt x="215150" y="134416"/>
                </a:lnTo>
                <a:lnTo>
                  <a:pt x="143446" y="75145"/>
                </a:lnTo>
                <a:lnTo>
                  <a:pt x="98234" y="41490"/>
                </a:lnTo>
                <a:lnTo>
                  <a:pt x="118224" y="13969"/>
                </a:lnTo>
                <a:lnTo>
                  <a:pt x="34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587604"/>
            <a:ext cx="3248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Voorbeeld</a:t>
            </a:r>
            <a:r>
              <a:rPr sz="4800" spc="-80" dirty="0"/>
              <a:t> </a:t>
            </a:r>
            <a:r>
              <a:rPr sz="4800" dirty="0"/>
              <a:t>1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09786" y="1812099"/>
            <a:ext cx="9444013" cy="190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2757"/>
                </a:solidFill>
                <a:latin typeface="Tahoma"/>
                <a:cs typeface="Tahoma"/>
              </a:rPr>
              <a:t>Test</a:t>
            </a:r>
            <a:r>
              <a:rPr sz="2800" spc="-5" dirty="0">
                <a:solidFill>
                  <a:srgbClr val="002757"/>
                </a:solidFill>
                <a:latin typeface="Tahoma"/>
                <a:cs typeface="Tahoma"/>
              </a:rPr>
              <a:t> constructor...</a:t>
            </a:r>
            <a:endParaRPr lang="nl-BE" sz="2800" spc="-5" dirty="0">
              <a:solidFill>
                <a:srgbClr val="002757"/>
              </a:solidFill>
              <a:latin typeface="Tahoma"/>
              <a:cs typeface="Tahoma"/>
            </a:endParaRPr>
          </a:p>
          <a:p>
            <a:pPr marL="755650" indent="-285750">
              <a:lnSpc>
                <a:spcPct val="100000"/>
              </a:lnSpc>
              <a:spcBef>
                <a:spcPts val="1440"/>
              </a:spcBef>
              <a:buClr>
                <a:srgbClr val="BD212E"/>
              </a:buClr>
              <a:buFont typeface="Times New Roman"/>
              <a:buChar char="▪"/>
              <a:tabLst>
                <a:tab pos="755015" algn="l"/>
                <a:tab pos="755650" algn="l"/>
              </a:tabLst>
            </a:pPr>
            <a:r>
              <a:rPr lang="nl-NL" sz="2000" spc="-5" dirty="0" err="1">
                <a:solidFill>
                  <a:srgbClr val="002757"/>
                </a:solidFill>
                <a:latin typeface="Tahoma"/>
                <a:cs typeface="Tahoma"/>
              </a:rPr>
              <a:t>testVak_Als_naam_gelijk_aan_null_Gooit_exception</a:t>
            </a:r>
            <a:endParaRPr lang="nl-NL" sz="2000" dirty="0">
              <a:latin typeface="Tahoma"/>
              <a:cs typeface="Tahoma"/>
            </a:endParaRPr>
          </a:p>
          <a:p>
            <a:pPr marL="755650" indent="-285750">
              <a:lnSpc>
                <a:spcPct val="100000"/>
              </a:lnSpc>
              <a:spcBef>
                <a:spcPts val="1400"/>
              </a:spcBef>
              <a:buClr>
                <a:srgbClr val="BD212E"/>
              </a:buClr>
              <a:buFont typeface="Times New Roman"/>
              <a:buChar char="▪"/>
              <a:tabLst>
                <a:tab pos="755015" algn="l"/>
                <a:tab pos="755650" algn="l"/>
              </a:tabLst>
            </a:pPr>
            <a:r>
              <a:rPr lang="nl-NL" sz="2000" spc="-5" dirty="0" err="1">
                <a:solidFill>
                  <a:srgbClr val="A6A6A6"/>
                </a:solidFill>
                <a:latin typeface="Tahoma"/>
                <a:cs typeface="Tahoma"/>
              </a:rPr>
              <a:t>testVak_Als_naam_enkel_spaties_bevat_Gooit_exception</a:t>
            </a:r>
            <a:endParaRPr lang="nl-NL" sz="2000" dirty="0">
              <a:latin typeface="Tahoma"/>
              <a:cs typeface="Tahoma"/>
            </a:endParaRPr>
          </a:p>
          <a:p>
            <a:pPr marL="755650" indent="-285750">
              <a:lnSpc>
                <a:spcPct val="100000"/>
              </a:lnSpc>
              <a:spcBef>
                <a:spcPts val="1400"/>
              </a:spcBef>
              <a:buClr>
                <a:srgbClr val="BD212E"/>
              </a:buClr>
              <a:buFont typeface="Times New Roman"/>
              <a:buChar char="▪"/>
              <a:tabLst>
                <a:tab pos="755015" algn="l"/>
                <a:tab pos="755650" algn="l"/>
              </a:tabLst>
            </a:pPr>
            <a:r>
              <a:rPr lang="nl-NL" sz="2000" spc="-5" dirty="0">
                <a:solidFill>
                  <a:srgbClr val="A6A6A6"/>
                </a:solidFill>
                <a:latin typeface="Tahoma"/>
                <a:cs typeface="Tahoma"/>
              </a:rPr>
              <a:t>…</a:t>
            </a:r>
            <a:endParaRPr lang="nl-NL"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357141"/>
            <a:ext cx="7981315" cy="12039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645"/>
              </a:spcBef>
            </a:pPr>
            <a:r>
              <a:rPr sz="4050" spc="10" dirty="0"/>
              <a:t>Voorbeeld </a:t>
            </a:r>
            <a:r>
              <a:rPr sz="4050" spc="5" dirty="0"/>
              <a:t>1: stap 1 – </a:t>
            </a:r>
            <a:r>
              <a:rPr sz="4050" spc="10" dirty="0"/>
              <a:t>testmethode  </a:t>
            </a:r>
            <a:r>
              <a:rPr sz="4050" spc="15" dirty="0"/>
              <a:t>schrijven</a:t>
            </a:r>
            <a:endParaRPr sz="4050"/>
          </a:p>
        </p:txBody>
      </p:sp>
      <p:sp>
        <p:nvSpPr>
          <p:cNvPr id="3" name="object 3"/>
          <p:cNvSpPr txBox="1"/>
          <p:nvPr/>
        </p:nvSpPr>
        <p:spPr>
          <a:xfrm>
            <a:off x="2090420" y="1999246"/>
            <a:ext cx="4059554" cy="29879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600" dirty="0">
                <a:solidFill>
                  <a:srgbClr val="7F0055"/>
                </a:solidFill>
                <a:latin typeface="Courier New"/>
                <a:cs typeface="Courier New"/>
              </a:rPr>
              <a:t>public class </a:t>
            </a:r>
            <a:r>
              <a:rPr sz="1600" dirty="0">
                <a:solidFill>
                  <a:srgbClr val="002757"/>
                </a:solidFill>
                <a:latin typeface="Courier New"/>
                <a:cs typeface="Courier New"/>
              </a:rPr>
              <a:t>VakTest</a:t>
            </a:r>
            <a:r>
              <a:rPr sz="1600" spc="-25" dirty="0">
                <a:solidFill>
                  <a:srgbClr val="00275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2757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3358" y="2573126"/>
            <a:ext cx="7980680" cy="85587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solidFill>
                  <a:srgbClr val="646464"/>
                </a:solidFill>
                <a:latin typeface="Courier New"/>
                <a:cs typeface="Courier New"/>
              </a:rPr>
              <a:t>@Test</a:t>
            </a:r>
            <a:r>
              <a:rPr lang="nl-BE" sz="1600" dirty="0">
                <a:solidFill>
                  <a:srgbClr val="646464"/>
                </a:solidFill>
                <a:latin typeface="Courier New"/>
                <a:cs typeface="Courier New"/>
              </a:rPr>
              <a:t>( </a:t>
            </a:r>
            <a:r>
              <a:rPr lang="nl-BE" sz="1600" dirty="0" err="1">
                <a:solidFill>
                  <a:srgbClr val="646464"/>
                </a:solidFill>
                <a:latin typeface="Courier New"/>
                <a:cs typeface="Courier New"/>
              </a:rPr>
              <a:t>expected</a:t>
            </a:r>
            <a:r>
              <a:rPr lang="nl-BE" sz="1600" dirty="0">
                <a:solidFill>
                  <a:srgbClr val="646464"/>
                </a:solidFill>
                <a:latin typeface="Courier New"/>
                <a:cs typeface="Courier New"/>
              </a:rPr>
              <a:t> = </a:t>
            </a:r>
            <a:r>
              <a:rPr lang="nl-BE" sz="1600" dirty="0" err="1">
                <a:solidFill>
                  <a:srgbClr val="646464"/>
                </a:solidFill>
                <a:latin typeface="Courier New"/>
                <a:cs typeface="Courier New"/>
              </a:rPr>
              <a:t>IllegalArgumentException.class</a:t>
            </a:r>
            <a:r>
              <a:rPr lang="nl-BE" sz="1600" dirty="0">
                <a:solidFill>
                  <a:srgbClr val="646464"/>
                </a:solidFill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1489075" marR="5080" indent="-1476375">
              <a:lnSpc>
                <a:spcPct val="114599"/>
              </a:lnSpc>
              <a:spcBef>
                <a:spcPts val="35"/>
              </a:spcBef>
            </a:pPr>
            <a:r>
              <a:rPr sz="1600" dirty="0">
                <a:solidFill>
                  <a:srgbClr val="7F0055"/>
                </a:solidFill>
                <a:latin typeface="Courier New"/>
                <a:cs typeface="Courier New"/>
              </a:rPr>
              <a:t>public void </a:t>
            </a:r>
            <a:r>
              <a:rPr lang="nl-NL" sz="1600" spc="-5" dirty="0" err="1">
                <a:solidFill>
                  <a:srgbClr val="002757"/>
                </a:solidFill>
                <a:latin typeface="Tahoma"/>
                <a:cs typeface="Tahoma"/>
              </a:rPr>
              <a:t>testVak_Als_naam_gelijk_aan_null_Gooit_exception</a:t>
            </a:r>
            <a:r>
              <a:rPr sz="1600" dirty="0">
                <a:solidFill>
                  <a:srgbClr val="002757"/>
                </a:solidFill>
                <a:latin typeface="Courier New"/>
                <a:cs typeface="Courier New"/>
              </a:rPr>
              <a:t>){  </a:t>
            </a:r>
            <a:endParaRPr lang="nl-BE" sz="1600" dirty="0">
              <a:solidFill>
                <a:srgbClr val="002757"/>
              </a:solidFill>
              <a:latin typeface="Courier New"/>
              <a:cs typeface="Courier New"/>
            </a:endParaRPr>
          </a:p>
          <a:p>
            <a:pPr marL="1489075" marR="5080" indent="-1476375">
              <a:lnSpc>
                <a:spcPct val="114599"/>
              </a:lnSpc>
              <a:spcBef>
                <a:spcPts val="35"/>
              </a:spcBef>
            </a:pPr>
            <a:r>
              <a:rPr lang="nl-BE" sz="1600" dirty="0">
                <a:solidFill>
                  <a:srgbClr val="002757"/>
                </a:solidFill>
                <a:latin typeface="Courier New"/>
                <a:cs typeface="Courier New"/>
              </a:rPr>
              <a:t>	</a:t>
            </a:r>
            <a:r>
              <a:rPr sz="1600" dirty="0">
                <a:solidFill>
                  <a:srgbClr val="7F0055"/>
                </a:solidFill>
                <a:latin typeface="Courier New"/>
                <a:cs typeface="Courier New"/>
              </a:rPr>
              <a:t>new </a:t>
            </a:r>
            <a:r>
              <a:rPr sz="1600" dirty="0" err="1">
                <a:solidFill>
                  <a:srgbClr val="002757"/>
                </a:solidFill>
                <a:latin typeface="Courier New"/>
                <a:cs typeface="Courier New"/>
              </a:rPr>
              <a:t>V</a:t>
            </a:r>
            <a:r>
              <a:rPr sz="1600" u="heavy" dirty="0" err="1">
                <a:solidFill>
                  <a:srgbClr val="002757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ak</a:t>
            </a:r>
            <a:r>
              <a:rPr lang="nl-BE" sz="1600" u="heavy" dirty="0">
                <a:solidFill>
                  <a:srgbClr val="002757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(</a:t>
            </a:r>
            <a:r>
              <a:rPr lang="nl-BE" sz="1600" u="heavy" dirty="0" err="1">
                <a:solidFill>
                  <a:srgbClr val="002757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null</a:t>
            </a:r>
            <a:r>
              <a:rPr lang="nl-BE" sz="1600" u="heavy" dirty="0">
                <a:solidFill>
                  <a:srgbClr val="002757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, </a:t>
            </a:r>
            <a:r>
              <a:rPr lang="nl-BE" sz="1600" u="heavy" dirty="0" err="1">
                <a:solidFill>
                  <a:srgbClr val="92D05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geldigAantalStudiepunten</a:t>
            </a:r>
            <a:r>
              <a:rPr sz="1600" dirty="0">
                <a:solidFill>
                  <a:srgbClr val="002757"/>
                </a:solidFill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3358" y="3430913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2757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5403" y="3798671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2757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0" y="3571565"/>
            <a:ext cx="311785" cy="257175"/>
          </a:xfrm>
          <a:custGeom>
            <a:avLst/>
            <a:gdLst/>
            <a:ahLst/>
            <a:cxnLst/>
            <a:rect l="l" t="t" r="r" b="b"/>
            <a:pathLst>
              <a:path w="311784" h="257175">
                <a:moveTo>
                  <a:pt x="311227" y="257172"/>
                </a:moveTo>
                <a:lnTo>
                  <a:pt x="117539" y="25717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83174" y="3628779"/>
            <a:ext cx="2133600" cy="457200"/>
          </a:xfrm>
          <a:prstGeom prst="rect">
            <a:avLst/>
          </a:prstGeom>
          <a:solidFill>
            <a:srgbClr val="FBE5D6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latin typeface="Carlito"/>
                <a:cs typeface="Carlito"/>
              </a:rPr>
              <a:t>methode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oproepen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 rot="5400000">
            <a:off x="8135164" y="1594738"/>
            <a:ext cx="611883" cy="1286033"/>
          </a:xfrm>
          <a:custGeom>
            <a:avLst/>
            <a:gdLst/>
            <a:ahLst/>
            <a:cxnLst/>
            <a:rect l="l" t="t" r="r" b="b"/>
            <a:pathLst>
              <a:path w="344804" h="257175">
                <a:moveTo>
                  <a:pt x="344573" y="257171"/>
                </a:moveTo>
                <a:lnTo>
                  <a:pt x="130133" y="257171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84122" y="1486504"/>
            <a:ext cx="2362200" cy="587340"/>
          </a:xfrm>
          <a:prstGeom prst="rect">
            <a:avLst/>
          </a:prstGeom>
          <a:solidFill>
            <a:srgbClr val="FBE5D6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lang="nl-BE" sz="1800" spc="-5" dirty="0">
                <a:latin typeface="Carlito"/>
                <a:cs typeface="Carlito"/>
              </a:rPr>
              <a:t>Verwacht </a:t>
            </a:r>
            <a:r>
              <a:rPr sz="1800" spc="-5" dirty="0" err="1">
                <a:latin typeface="Carlito"/>
                <a:cs typeface="Carlito"/>
              </a:rPr>
              <a:t>resultaat</a:t>
            </a:r>
            <a:r>
              <a:rPr sz="1800" spc="-5" dirty="0">
                <a:latin typeface="Carlito"/>
                <a:cs typeface="Carlito"/>
              </a:rPr>
              <a:t> controleren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606F1E5-9617-41EB-B553-DAB56C375C11}"/>
              </a:ext>
            </a:extLst>
          </p:cNvPr>
          <p:cNvSpPr txBox="1"/>
          <p:nvPr/>
        </p:nvSpPr>
        <p:spPr>
          <a:xfrm>
            <a:off x="2309380" y="2245895"/>
            <a:ext cx="5245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nl-BE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geldigAantalStudiepunten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611607"/>
            <a:ext cx="98539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Voorbeeld 1: stap 2 – laten</a:t>
            </a:r>
            <a:r>
              <a:rPr sz="4500" spc="50" dirty="0"/>
              <a:t> </a:t>
            </a:r>
            <a:r>
              <a:rPr sz="4500" dirty="0"/>
              <a:t>compileren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2438400" y="3412503"/>
            <a:ext cx="22256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F0055"/>
                </a:solidFill>
                <a:latin typeface="Courier New"/>
                <a:cs typeface="Courier New"/>
              </a:rPr>
              <a:t>public class </a:t>
            </a:r>
            <a:r>
              <a:rPr sz="1600" dirty="0">
                <a:latin typeface="Courier New"/>
                <a:cs typeface="Courier New"/>
              </a:rPr>
              <a:t>Vak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28208"/>
              </p:ext>
            </p:extLst>
          </p:nvPr>
        </p:nvGraphicFramePr>
        <p:xfrm>
          <a:off x="2743200" y="3763395"/>
          <a:ext cx="8915400" cy="2588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6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9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9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7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7F0055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 err="1">
                          <a:latin typeface="Courier New"/>
                          <a:cs typeface="Courier New"/>
                        </a:rPr>
                        <a:t>Vak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lang="nl-BE" sz="1600" dirty="0">
                          <a:latin typeface="Courier New"/>
                          <a:cs typeface="Courier New"/>
                        </a:rPr>
                        <a:t>String naam, </a:t>
                      </a:r>
                      <a:r>
                        <a:rPr lang="nl-BE" sz="1600" dirty="0">
                          <a:solidFill>
                            <a:srgbClr val="7F0055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lang="nl-BE" sz="1600" dirty="0" err="1">
                          <a:solidFill>
                            <a:srgbClr val="7F0055"/>
                          </a:solidFill>
                          <a:latin typeface="Courier New"/>
                          <a:cs typeface="Courier New"/>
                        </a:rPr>
                        <a:t>aantalStudiepunten</a:t>
                      </a:r>
                      <a:r>
                        <a:rPr lang="nl-BE" sz="1600" dirty="0">
                          <a:latin typeface="Courier New"/>
                          <a:cs typeface="Courier New"/>
                        </a:rPr>
                        <a:t>){</a:t>
                      </a:r>
                      <a:r>
                        <a:rPr lang="nl-BE" sz="1600" spc="-90" dirty="0">
                          <a:latin typeface="Courier New"/>
                          <a:cs typeface="Courier New"/>
                        </a:rPr>
                        <a:t> 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9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solidFill>
                            <a:srgbClr val="002757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0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29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  <a:spcBef>
                          <a:spcPts val="1015"/>
                        </a:spcBef>
                      </a:pP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28905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914"/>
                        </a:lnSpc>
                        <a:spcBef>
                          <a:spcPts val="1015"/>
                        </a:spcBef>
                      </a:pP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28905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914"/>
                        </a:lnSpc>
                        <a:spcBef>
                          <a:spcPts val="1015"/>
                        </a:spcBef>
                      </a:pP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28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ts val="1914"/>
                        </a:lnSpc>
                        <a:spcBef>
                          <a:spcPts val="15"/>
                        </a:spcBef>
                      </a:pP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64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647">
                <a:tc>
                  <a:txBody>
                    <a:bodyPr/>
                    <a:lstStyle/>
                    <a:p>
                      <a:pPr marL="31750">
                        <a:lnSpc>
                          <a:spcPts val="1914"/>
                        </a:lnSpc>
                        <a:spcBef>
                          <a:spcPts val="1030"/>
                        </a:spcBef>
                      </a:pP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3081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914"/>
                        </a:lnSpc>
                        <a:spcBef>
                          <a:spcPts val="1030"/>
                        </a:spcBef>
                      </a:pP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3081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914"/>
                        </a:lnSpc>
                        <a:spcBef>
                          <a:spcPts val="1030"/>
                        </a:spcBef>
                      </a:pP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308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73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  <a:spcBef>
                          <a:spcPts val="1030"/>
                        </a:spcBef>
                      </a:pP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3081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900"/>
                        </a:lnSpc>
                        <a:spcBef>
                          <a:spcPts val="1030"/>
                        </a:spcBef>
                      </a:pP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3081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900"/>
                        </a:lnSpc>
                        <a:spcBef>
                          <a:spcPts val="1030"/>
                        </a:spcBef>
                      </a:pP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308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284094" y="4343400"/>
            <a:ext cx="2534285" cy="532197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14"/>
              </a:spcBef>
            </a:pP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dirty="0">
                <a:solidFill>
                  <a:srgbClr val="002757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0BAF261-AFB0-4681-BB26-A4DF6E493245}"/>
              </a:ext>
            </a:extLst>
          </p:cNvPr>
          <p:cNvSpPr txBox="1"/>
          <p:nvPr/>
        </p:nvSpPr>
        <p:spPr>
          <a:xfrm>
            <a:off x="1909787" y="1570672"/>
            <a:ext cx="90191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- </a:t>
            </a:r>
            <a:r>
              <a:rPr lang="nl-BE" dirty="0" err="1"/>
              <a:t>Junit</a:t>
            </a:r>
            <a:r>
              <a:rPr lang="nl-BE" dirty="0"/>
              <a:t> is nog niet geïntegreerd in je project </a:t>
            </a:r>
            <a:r>
              <a:rPr lang="nl-BE" dirty="0">
                <a:sym typeface="Wingdings" panose="05000000000000000000" pitchFamily="2" charset="2"/>
              </a:rPr>
              <a:t> ga op @Test staan  ctrl Alt  integreer </a:t>
            </a:r>
            <a:r>
              <a:rPr lang="nl-BE" dirty="0" err="1">
                <a:sym typeface="Wingdings" panose="05000000000000000000" pitchFamily="2" charset="2"/>
              </a:rPr>
              <a:t>Junit</a:t>
            </a:r>
            <a:r>
              <a:rPr lang="nl-BE" dirty="0">
                <a:sym typeface="Wingdings" panose="05000000000000000000" pitchFamily="2" charset="2"/>
              </a:rPr>
              <a:t> 4</a:t>
            </a:r>
          </a:p>
          <a:p>
            <a:r>
              <a:rPr lang="nl-BE" dirty="0">
                <a:sym typeface="Wingdings" panose="05000000000000000000" pitchFamily="2" charset="2"/>
              </a:rPr>
              <a:t>- klasse Vak bestaan nog niet  ga op oproep van </a:t>
            </a:r>
            <a:r>
              <a:rPr lang="nl-BE" dirty="0" err="1">
                <a:sym typeface="Wingdings" panose="05000000000000000000" pitchFamily="2" charset="2"/>
              </a:rPr>
              <a:t>constructor</a:t>
            </a:r>
            <a:r>
              <a:rPr lang="nl-BE" dirty="0">
                <a:sym typeface="Wingdings" panose="05000000000000000000" pitchFamily="2" charset="2"/>
              </a:rPr>
              <a:t> staan  ctrl Alt  </a:t>
            </a:r>
          </a:p>
          <a:p>
            <a:r>
              <a:rPr lang="nl-BE" dirty="0" err="1">
                <a:sym typeface="Wingdings" panose="05000000000000000000" pitchFamily="2" charset="2"/>
              </a:rPr>
              <a:t>create</a:t>
            </a:r>
            <a:r>
              <a:rPr lang="nl-BE" dirty="0">
                <a:sym typeface="Wingdings" panose="05000000000000000000" pitchFamily="2" charset="2"/>
              </a:rPr>
              <a:t> Vak klasse in domain package van </a:t>
            </a:r>
            <a:r>
              <a:rPr lang="nl-BE" dirty="0" err="1">
                <a:sym typeface="Wingdings" panose="05000000000000000000" pitchFamily="2" charset="2"/>
              </a:rPr>
              <a:t>src</a:t>
            </a:r>
            <a:r>
              <a:rPr lang="nl-BE" dirty="0">
                <a:sym typeface="Wingdings" panose="05000000000000000000" pitchFamily="2" charset="2"/>
              </a:rPr>
              <a:t>  </a:t>
            </a:r>
          </a:p>
          <a:p>
            <a:r>
              <a:rPr lang="nl-BE" dirty="0">
                <a:sym typeface="Wingdings" panose="05000000000000000000" pitchFamily="2" charset="2"/>
              </a:rPr>
              <a:t>- maak </a:t>
            </a:r>
            <a:r>
              <a:rPr lang="nl-BE" dirty="0" err="1">
                <a:sym typeface="Wingdings" panose="05000000000000000000" pitchFamily="2" charset="2"/>
              </a:rPr>
              <a:t>constructor</a:t>
            </a:r>
            <a:r>
              <a:rPr lang="nl-BE" dirty="0">
                <a:sym typeface="Wingdings" panose="05000000000000000000" pitchFamily="2" charset="2"/>
              </a:rPr>
              <a:t> in deze klasse met String en int als parameter, maar leeg body gedeelte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587604"/>
            <a:ext cx="7924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Voorbeeld 1: stap </a:t>
            </a:r>
            <a:r>
              <a:rPr sz="4800" dirty="0"/>
              <a:t>3 –</a:t>
            </a:r>
            <a:r>
              <a:rPr sz="4800" spc="-10" dirty="0"/>
              <a:t> </a:t>
            </a:r>
            <a:r>
              <a:rPr lang="nl-BE" sz="4800" spc="-10" dirty="0" err="1"/>
              <a:t>Junit</a:t>
            </a:r>
            <a:r>
              <a:rPr lang="nl-BE" sz="4800" spc="-10" dirty="0"/>
              <a:t> </a:t>
            </a:r>
            <a:r>
              <a:rPr sz="4800" spc="-10" dirty="0" err="1"/>
              <a:t>runnen</a:t>
            </a:r>
            <a:endParaRPr sz="48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6225FFB-C5B1-41BE-A9E8-B9F5EF97C518}"/>
              </a:ext>
            </a:extLst>
          </p:cNvPr>
          <p:cNvSpPr txBox="1"/>
          <p:nvPr/>
        </p:nvSpPr>
        <p:spPr>
          <a:xfrm flipH="1">
            <a:off x="4160519" y="2926081"/>
            <a:ext cx="452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Testcase </a:t>
            </a:r>
            <a:r>
              <a:rPr lang="nl-BE" dirty="0" err="1"/>
              <a:t>failt</a:t>
            </a:r>
            <a:endParaRPr lang="nl-B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649647"/>
            <a:ext cx="8892540" cy="645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50" spc="10" dirty="0"/>
              <a:t>Voorbeeld </a:t>
            </a:r>
            <a:r>
              <a:rPr sz="4050" spc="5" dirty="0"/>
              <a:t>1: stap 4 – </a:t>
            </a:r>
            <a:r>
              <a:rPr sz="4050" spc="10" dirty="0"/>
              <a:t>test </a:t>
            </a:r>
            <a:r>
              <a:rPr sz="4050" spc="5" dirty="0"/>
              <a:t>laten</a:t>
            </a:r>
            <a:r>
              <a:rPr sz="4050" spc="40" dirty="0"/>
              <a:t> </a:t>
            </a:r>
            <a:r>
              <a:rPr sz="4050" spc="10" dirty="0"/>
              <a:t>slagen</a:t>
            </a:r>
            <a:endParaRPr sz="4050"/>
          </a:p>
        </p:txBody>
      </p:sp>
      <p:sp>
        <p:nvSpPr>
          <p:cNvPr id="3" name="object 3"/>
          <p:cNvSpPr txBox="1"/>
          <p:nvPr/>
        </p:nvSpPr>
        <p:spPr>
          <a:xfrm>
            <a:off x="1909800" y="1601670"/>
            <a:ext cx="8758200" cy="144507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5125" marR="3195320" indent="-352425">
              <a:lnSpc>
                <a:spcPct val="113100"/>
              </a:lnSpc>
              <a:spcBef>
                <a:spcPts val="90"/>
              </a:spcBef>
            </a:pPr>
            <a:r>
              <a:rPr sz="1400" spc="-5" dirty="0">
                <a:solidFill>
                  <a:srgbClr val="7F0055"/>
                </a:solidFill>
                <a:latin typeface="Courier New"/>
                <a:cs typeface="Courier New"/>
              </a:rPr>
              <a:t>public class </a:t>
            </a:r>
            <a:r>
              <a:rPr sz="1400" spc="-5" dirty="0" err="1">
                <a:solidFill>
                  <a:srgbClr val="002757"/>
                </a:solidFill>
                <a:latin typeface="Courier New"/>
                <a:cs typeface="Courier New"/>
              </a:rPr>
              <a:t>Vak</a:t>
            </a:r>
            <a:r>
              <a:rPr sz="1400" spc="-5" dirty="0">
                <a:solidFill>
                  <a:srgbClr val="002757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2757"/>
                </a:solidFill>
                <a:latin typeface="Courier New"/>
                <a:cs typeface="Courier New"/>
              </a:rPr>
              <a:t>{</a:t>
            </a:r>
            <a:endParaRPr lang="nl-BE" sz="1400" dirty="0">
              <a:solidFill>
                <a:srgbClr val="002757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</a:pPr>
            <a:r>
              <a:rPr sz="1400" spc="-5" dirty="0">
                <a:solidFill>
                  <a:srgbClr val="7F0055"/>
                </a:solidFill>
                <a:latin typeface="Courier New"/>
                <a:cs typeface="Courier New"/>
              </a:rPr>
              <a:t>public </a:t>
            </a:r>
            <a:r>
              <a:rPr sz="1400" spc="-5" dirty="0" err="1">
                <a:solidFill>
                  <a:srgbClr val="002757"/>
                </a:solidFill>
                <a:latin typeface="Courier New"/>
                <a:cs typeface="Courier New"/>
              </a:rPr>
              <a:t>Vak</a:t>
            </a:r>
            <a:r>
              <a:rPr sz="1400" spc="-5" dirty="0">
                <a:solidFill>
                  <a:srgbClr val="002757"/>
                </a:solidFill>
                <a:latin typeface="Courier New"/>
                <a:cs typeface="Courier New"/>
              </a:rPr>
              <a:t>(String naam, </a:t>
            </a:r>
            <a:r>
              <a:rPr sz="1400" spc="-5" dirty="0">
                <a:solidFill>
                  <a:srgbClr val="7F0055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solidFill>
                  <a:srgbClr val="002757"/>
                </a:solidFill>
                <a:latin typeface="Courier New"/>
                <a:cs typeface="Courier New"/>
              </a:rPr>
              <a:t>credits)</a:t>
            </a:r>
            <a:r>
              <a:rPr sz="1400" spc="-100" dirty="0">
                <a:solidFill>
                  <a:srgbClr val="002757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2757"/>
                </a:solidFill>
                <a:latin typeface="Courier New"/>
                <a:cs typeface="Courier New"/>
              </a:rPr>
              <a:t>{</a:t>
            </a:r>
            <a:endParaRPr lang="nl-BE" sz="1400" dirty="0">
              <a:solidFill>
                <a:srgbClr val="002757"/>
              </a:solidFill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</a:pPr>
            <a:r>
              <a:rPr lang="nl-BE" sz="1400" dirty="0">
                <a:solidFill>
                  <a:srgbClr val="002757"/>
                </a:solidFill>
                <a:latin typeface="Courier New"/>
                <a:cs typeface="Courier New"/>
              </a:rPr>
              <a:t>	</a:t>
            </a:r>
            <a:r>
              <a:rPr lang="nl-BE" sz="1400" dirty="0" err="1">
                <a:solidFill>
                  <a:srgbClr val="002757"/>
                </a:solidFill>
                <a:latin typeface="Courier New"/>
                <a:cs typeface="Courier New"/>
              </a:rPr>
              <a:t>if</a:t>
            </a:r>
            <a:r>
              <a:rPr lang="nl-BE" sz="1400" dirty="0">
                <a:solidFill>
                  <a:srgbClr val="002757"/>
                </a:solidFill>
                <a:latin typeface="Courier New"/>
                <a:cs typeface="Courier New"/>
              </a:rPr>
              <a:t> (naam == </a:t>
            </a:r>
            <a:r>
              <a:rPr lang="nl-BE" sz="1400" dirty="0" err="1">
                <a:solidFill>
                  <a:srgbClr val="002757"/>
                </a:solidFill>
                <a:latin typeface="Courier New"/>
                <a:cs typeface="Courier New"/>
              </a:rPr>
              <a:t>null</a:t>
            </a:r>
            <a:r>
              <a:rPr lang="nl-BE" sz="1400" dirty="0">
                <a:solidFill>
                  <a:srgbClr val="002757"/>
                </a:solidFill>
                <a:latin typeface="Courier New"/>
                <a:cs typeface="Courier New"/>
              </a:rPr>
              <a:t>) </a:t>
            </a:r>
            <a:r>
              <a:rPr lang="nl-BE" sz="1400" dirty="0" err="1">
                <a:solidFill>
                  <a:srgbClr val="002757"/>
                </a:solidFill>
                <a:latin typeface="Courier New"/>
                <a:cs typeface="Courier New"/>
              </a:rPr>
              <a:t>throw</a:t>
            </a:r>
            <a:r>
              <a:rPr lang="nl-BE" sz="1400" dirty="0">
                <a:solidFill>
                  <a:srgbClr val="002757"/>
                </a:solidFill>
                <a:latin typeface="Courier New"/>
                <a:cs typeface="Courier New"/>
              </a:rPr>
              <a:t> new </a:t>
            </a:r>
            <a:r>
              <a:rPr lang="nl-BE" sz="1400" dirty="0" err="1">
                <a:solidFill>
                  <a:srgbClr val="002757"/>
                </a:solidFill>
                <a:latin typeface="Courier New"/>
                <a:cs typeface="Courier New"/>
              </a:rPr>
              <a:t>IllegalArgumentException</a:t>
            </a:r>
            <a:r>
              <a:rPr lang="nl-BE" sz="1400" dirty="0">
                <a:solidFill>
                  <a:srgbClr val="002757"/>
                </a:solidFill>
                <a:latin typeface="Courier New"/>
                <a:cs typeface="Courier New"/>
              </a:rPr>
              <a:t>();</a:t>
            </a:r>
            <a:endParaRPr sz="1350" dirty="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solidFill>
                  <a:srgbClr val="002757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400" dirty="0">
                <a:solidFill>
                  <a:srgbClr val="002757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587604"/>
            <a:ext cx="9825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BE" sz="4800" spc="-5" dirty="0"/>
              <a:t>Maak nu zelf nieuwe testmethode voor de </a:t>
            </a:r>
            <a:r>
              <a:rPr lang="nl-BE" sz="4800" spc="-5" dirty="0">
                <a:highlight>
                  <a:srgbClr val="FF0000"/>
                </a:highlight>
              </a:rPr>
              <a:t>2</a:t>
            </a:r>
            <a:r>
              <a:rPr lang="nl-BE" sz="4800" spc="-5" baseline="30000" dirty="0">
                <a:highlight>
                  <a:srgbClr val="FF0000"/>
                </a:highlight>
              </a:rPr>
              <a:t>de</a:t>
            </a:r>
            <a:r>
              <a:rPr lang="nl-BE" sz="4800" spc="-5" dirty="0">
                <a:highlight>
                  <a:srgbClr val="FF0000"/>
                </a:highlight>
              </a:rPr>
              <a:t> testcase</a:t>
            </a:r>
            <a:endParaRPr sz="4800" dirty="0">
              <a:highlight>
                <a:srgbClr val="FF00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0293" y="2743200"/>
            <a:ext cx="9444013" cy="190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2757"/>
                </a:solidFill>
                <a:latin typeface="Tahoma"/>
                <a:cs typeface="Tahoma"/>
              </a:rPr>
              <a:t>Test</a:t>
            </a:r>
            <a:r>
              <a:rPr sz="2800" spc="-5" dirty="0">
                <a:solidFill>
                  <a:srgbClr val="002757"/>
                </a:solidFill>
                <a:latin typeface="Tahoma"/>
                <a:cs typeface="Tahoma"/>
              </a:rPr>
              <a:t> constructor...</a:t>
            </a:r>
            <a:endParaRPr lang="nl-BE" sz="2800" spc="-5" dirty="0">
              <a:solidFill>
                <a:srgbClr val="002757"/>
              </a:solidFill>
              <a:latin typeface="Tahoma"/>
              <a:cs typeface="Tahoma"/>
            </a:endParaRPr>
          </a:p>
          <a:p>
            <a:pPr marL="755650" indent="-285750">
              <a:lnSpc>
                <a:spcPct val="100000"/>
              </a:lnSpc>
              <a:spcBef>
                <a:spcPts val="1440"/>
              </a:spcBef>
              <a:buClr>
                <a:srgbClr val="BD212E"/>
              </a:buClr>
              <a:buFont typeface="Times New Roman"/>
              <a:buChar char="▪"/>
              <a:tabLst>
                <a:tab pos="755015" algn="l"/>
                <a:tab pos="755650" algn="l"/>
              </a:tabLst>
            </a:pPr>
            <a:r>
              <a:rPr lang="nl-NL" sz="2000" spc="-5" dirty="0" err="1">
                <a:solidFill>
                  <a:srgbClr val="92D050"/>
                </a:solidFill>
                <a:latin typeface="Tahoma"/>
                <a:cs typeface="Tahoma"/>
              </a:rPr>
              <a:t>testVak_Als_naam_gelijk_aan_null_Gooit_exception</a:t>
            </a:r>
            <a:endParaRPr lang="nl-NL" sz="2000" dirty="0">
              <a:solidFill>
                <a:srgbClr val="92D050"/>
              </a:solidFill>
              <a:latin typeface="Tahoma"/>
              <a:cs typeface="Tahoma"/>
            </a:endParaRPr>
          </a:p>
          <a:p>
            <a:pPr marL="755650" indent="-285750">
              <a:lnSpc>
                <a:spcPct val="100000"/>
              </a:lnSpc>
              <a:spcBef>
                <a:spcPts val="1400"/>
              </a:spcBef>
              <a:buClr>
                <a:srgbClr val="BD212E"/>
              </a:buClr>
              <a:buFont typeface="Times New Roman"/>
              <a:buChar char="▪"/>
              <a:tabLst>
                <a:tab pos="755015" algn="l"/>
                <a:tab pos="755650" algn="l"/>
              </a:tabLst>
            </a:pPr>
            <a:r>
              <a:rPr lang="nl-NL" sz="2000" spc="-5" dirty="0" err="1">
                <a:highlight>
                  <a:srgbClr val="FF0000"/>
                </a:highlight>
                <a:latin typeface="Tahoma"/>
                <a:cs typeface="Tahoma"/>
              </a:rPr>
              <a:t>testVak_Als_naam_enkel_spaties_bevat_Gooit_exception</a:t>
            </a:r>
            <a:endParaRPr lang="nl-NL" sz="2000" dirty="0">
              <a:highlight>
                <a:srgbClr val="FF0000"/>
              </a:highlight>
              <a:latin typeface="Tahoma"/>
              <a:cs typeface="Tahoma"/>
            </a:endParaRPr>
          </a:p>
          <a:p>
            <a:pPr marL="755650" indent="-285750">
              <a:lnSpc>
                <a:spcPct val="100000"/>
              </a:lnSpc>
              <a:spcBef>
                <a:spcPts val="1400"/>
              </a:spcBef>
              <a:buClr>
                <a:srgbClr val="BD212E"/>
              </a:buClr>
              <a:buFont typeface="Times New Roman"/>
              <a:buChar char="▪"/>
              <a:tabLst>
                <a:tab pos="755015" algn="l"/>
                <a:tab pos="755650" algn="l"/>
              </a:tabLst>
            </a:pPr>
            <a:r>
              <a:rPr lang="nl-NL" sz="2000" spc="-5" dirty="0">
                <a:solidFill>
                  <a:srgbClr val="A6A6A6"/>
                </a:solidFill>
                <a:highlight>
                  <a:srgbClr val="FF0000"/>
                </a:highlight>
                <a:latin typeface="Tahoma"/>
                <a:cs typeface="Tahoma"/>
              </a:rPr>
              <a:t>…</a:t>
            </a:r>
            <a:endParaRPr lang="nl-NL" sz="2000" dirty="0">
              <a:highlight>
                <a:srgbClr val="FF0000"/>
              </a:highlight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5119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7DFE2-0A4F-4E18-9BB8-718EF634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voorbereiding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4CB4A26-0805-4CBE-AFA8-98B4F36D0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8674" y="2657995"/>
            <a:ext cx="6883400" cy="207749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nl-BE" dirty="0"/>
              <a:t>Start </a:t>
            </a:r>
            <a:r>
              <a:rPr lang="nl-BE" dirty="0" err="1"/>
              <a:t>IntelliJ</a:t>
            </a:r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/>
              <a:t>Maak een nieuw </a:t>
            </a:r>
            <a:r>
              <a:rPr lang="nl-BE" dirty="0" err="1"/>
              <a:t>javaproject</a:t>
            </a:r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/>
              <a:t>Maak in de </a:t>
            </a:r>
            <a:r>
              <a:rPr lang="nl-BE" dirty="0" err="1"/>
              <a:t>src</a:t>
            </a:r>
            <a:r>
              <a:rPr lang="nl-BE" dirty="0"/>
              <a:t> map een package met de naam domain</a:t>
            </a:r>
          </a:p>
          <a:p>
            <a:pPr marL="285750" indent="-285750">
              <a:buFontTx/>
              <a:buChar char="-"/>
            </a:pPr>
            <a:r>
              <a:rPr lang="nl-BE" dirty="0"/>
              <a:t>Maak een nieuwe directory met de naam tests</a:t>
            </a:r>
          </a:p>
          <a:p>
            <a:pPr marL="285750" indent="-285750">
              <a:buFontTx/>
              <a:buChar char="-"/>
            </a:pPr>
            <a:r>
              <a:rPr lang="nl-BE" dirty="0"/>
              <a:t>Ga via File naar Project </a:t>
            </a:r>
            <a:r>
              <a:rPr lang="nl-BE" dirty="0" err="1"/>
              <a:t>structure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ga naar Modules en maak van je directory tests een Test-</a:t>
            </a:r>
            <a:r>
              <a:rPr lang="nl-BE" dirty="0" err="1">
                <a:sym typeface="Wingdings" panose="05000000000000000000" pitchFamily="2" charset="2"/>
              </a:rPr>
              <a:t>src</a:t>
            </a:r>
            <a:r>
              <a:rPr lang="nl-BE" dirty="0">
                <a:sym typeface="Wingdings" panose="05000000000000000000" pitchFamily="2" charset="2"/>
              </a:rPr>
              <a:t> folder (groene Tests klikken en </a:t>
            </a:r>
            <a:r>
              <a:rPr lang="nl-BE" dirty="0" err="1">
                <a:sym typeface="Wingdings" panose="05000000000000000000" pitchFamily="2" charset="2"/>
              </a:rPr>
              <a:t>apply</a:t>
            </a:r>
            <a:r>
              <a:rPr lang="nl-BE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nl-BE" dirty="0">
                <a:sym typeface="Wingdings" panose="05000000000000000000" pitchFamily="2" charset="2"/>
              </a:rPr>
              <a:t>Maak in je directory tests een package met de naam domain</a:t>
            </a:r>
            <a:endParaRPr lang="nl-BE" dirty="0"/>
          </a:p>
          <a:p>
            <a:pPr marL="285750" indent="-285750">
              <a:buFontTx/>
              <a:buChar char="-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201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833BE96-B534-44B9-BA1D-A2BB8ABA4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48674" y="576257"/>
            <a:ext cx="6356227" cy="5755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domain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org.junit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VakTest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int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geldigAantalStudiepunten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Before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setUp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geldigAantalStudiepunten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expected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IllegalArgumentException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testVak_Als_naam_gelijk_is_aan_null_Gooit_exception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Vak(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geldigAantalStudiepunten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expected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IllegalArgumentException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testVak_Als_naam_enkel_spaties_bevat_Gooit_exception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Vak(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  "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geldigAantalStudiepunten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l-BE" altLang="nl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9CEB9D6-A396-4597-BDF2-96A04B6FE77D}"/>
              </a:ext>
            </a:extLst>
          </p:cNvPr>
          <p:cNvSpPr txBox="1"/>
          <p:nvPr/>
        </p:nvSpPr>
        <p:spPr>
          <a:xfrm>
            <a:off x="5791200" y="516894"/>
            <a:ext cx="620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highlight>
                  <a:srgbClr val="FF0000"/>
                </a:highlight>
              </a:rPr>
              <a:t>@</a:t>
            </a:r>
            <a:r>
              <a:rPr lang="nl-BE" dirty="0" err="1">
                <a:highlight>
                  <a:srgbClr val="FF0000"/>
                </a:highlight>
              </a:rPr>
              <a:t>Before</a:t>
            </a:r>
            <a:r>
              <a:rPr lang="nl-BE" dirty="0">
                <a:highlight>
                  <a:srgbClr val="FF0000"/>
                </a:highlight>
              </a:rPr>
              <a:t> </a:t>
            </a:r>
            <a:r>
              <a:rPr lang="nl-BE" dirty="0">
                <a:highlight>
                  <a:srgbClr val="FF0000"/>
                </a:highlight>
                <a:sym typeface="Wingdings" panose="05000000000000000000" pitchFamily="2" charset="2"/>
              </a:rPr>
              <a:t> </a:t>
            </a:r>
            <a:r>
              <a:rPr lang="nl-BE" dirty="0" err="1">
                <a:highlight>
                  <a:srgbClr val="FF0000"/>
                </a:highlight>
                <a:sym typeface="Wingdings" panose="05000000000000000000" pitchFamily="2" charset="2"/>
              </a:rPr>
              <a:t>setUp</a:t>
            </a:r>
            <a:r>
              <a:rPr lang="nl-BE" dirty="0">
                <a:highlight>
                  <a:srgbClr val="FF0000"/>
                </a:highlight>
                <a:sym typeface="Wingdings" panose="05000000000000000000" pitchFamily="2" charset="2"/>
              </a:rPr>
              <a:t> methode wordt uitgevoerd voor elke testcase</a:t>
            </a:r>
            <a:endParaRPr lang="nl-BE" dirty="0">
              <a:highlight>
                <a:srgbClr val="FF0000"/>
              </a:highlight>
            </a:endParaRPr>
          </a:p>
        </p:txBody>
      </p:sp>
      <p:cxnSp>
        <p:nvCxnSpPr>
          <p:cNvPr id="7" name="Verbindingslijn: gebogen 6">
            <a:extLst>
              <a:ext uri="{FF2B5EF4-FFF2-40B4-BE49-F238E27FC236}">
                <a16:creationId xmlns:a16="http://schemas.microsoft.com/office/drawing/2014/main" id="{476E03A8-54E7-4A8C-8A8E-F16976326574}"/>
              </a:ext>
            </a:extLst>
          </p:cNvPr>
          <p:cNvCxnSpPr/>
          <p:nvPr/>
        </p:nvCxnSpPr>
        <p:spPr>
          <a:xfrm rot="10800000" flipV="1">
            <a:off x="5638800" y="914400"/>
            <a:ext cx="2590800" cy="23622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43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649647"/>
            <a:ext cx="8892540" cy="645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50" spc="10" dirty="0"/>
              <a:t>Voorbeeld </a:t>
            </a:r>
            <a:r>
              <a:rPr sz="4050" spc="5" dirty="0"/>
              <a:t>1: stap 4 – </a:t>
            </a:r>
            <a:r>
              <a:rPr sz="4050" spc="10" dirty="0"/>
              <a:t>test </a:t>
            </a:r>
            <a:r>
              <a:rPr sz="4050" spc="5" dirty="0"/>
              <a:t>laten</a:t>
            </a:r>
            <a:r>
              <a:rPr sz="4050" spc="40" dirty="0"/>
              <a:t> </a:t>
            </a:r>
            <a:r>
              <a:rPr sz="4050" spc="10" dirty="0"/>
              <a:t>slagen</a:t>
            </a:r>
            <a:endParaRPr sz="4050"/>
          </a:p>
        </p:txBody>
      </p:sp>
      <p:sp>
        <p:nvSpPr>
          <p:cNvPr id="3" name="object 3"/>
          <p:cNvSpPr txBox="1"/>
          <p:nvPr/>
        </p:nvSpPr>
        <p:spPr>
          <a:xfrm>
            <a:off x="1909800" y="1601670"/>
            <a:ext cx="8758200" cy="1652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5125" marR="3195320" indent="-352425">
              <a:lnSpc>
                <a:spcPct val="113100"/>
              </a:lnSpc>
              <a:spcBef>
                <a:spcPts val="90"/>
              </a:spcBef>
            </a:pPr>
            <a:r>
              <a:rPr sz="1400" spc="-5" dirty="0">
                <a:solidFill>
                  <a:srgbClr val="7F0055"/>
                </a:solidFill>
                <a:latin typeface="Courier New"/>
                <a:cs typeface="Courier New"/>
              </a:rPr>
              <a:t>public class </a:t>
            </a:r>
            <a:r>
              <a:rPr sz="1400" spc="-5" dirty="0" err="1">
                <a:solidFill>
                  <a:srgbClr val="002757"/>
                </a:solidFill>
                <a:latin typeface="Courier New"/>
                <a:cs typeface="Courier New"/>
              </a:rPr>
              <a:t>Vak</a:t>
            </a:r>
            <a:r>
              <a:rPr sz="1400" spc="-5" dirty="0">
                <a:solidFill>
                  <a:srgbClr val="002757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2757"/>
                </a:solidFill>
                <a:latin typeface="Courier New"/>
                <a:cs typeface="Courier New"/>
              </a:rPr>
              <a:t>{</a:t>
            </a:r>
            <a:endParaRPr lang="nl-BE" sz="1400" dirty="0">
              <a:solidFill>
                <a:srgbClr val="002757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</a:pPr>
            <a:r>
              <a:rPr sz="1400" spc="-5" dirty="0">
                <a:solidFill>
                  <a:srgbClr val="7F0055"/>
                </a:solidFill>
                <a:latin typeface="Courier New"/>
                <a:cs typeface="Courier New"/>
              </a:rPr>
              <a:t>public </a:t>
            </a:r>
            <a:r>
              <a:rPr sz="1400" spc="-5" dirty="0" err="1">
                <a:solidFill>
                  <a:srgbClr val="002757"/>
                </a:solidFill>
                <a:latin typeface="Courier New"/>
                <a:cs typeface="Courier New"/>
              </a:rPr>
              <a:t>Vak</a:t>
            </a:r>
            <a:r>
              <a:rPr sz="1400" spc="-5" dirty="0">
                <a:solidFill>
                  <a:srgbClr val="002757"/>
                </a:solidFill>
                <a:latin typeface="Courier New"/>
                <a:cs typeface="Courier New"/>
              </a:rPr>
              <a:t>(String naam, </a:t>
            </a:r>
            <a:r>
              <a:rPr sz="1400" spc="-5" dirty="0">
                <a:solidFill>
                  <a:srgbClr val="7F0055"/>
                </a:solidFill>
                <a:latin typeface="Courier New"/>
                <a:cs typeface="Courier New"/>
              </a:rPr>
              <a:t>int </a:t>
            </a:r>
            <a:r>
              <a:rPr sz="1400" spc="-5" dirty="0">
                <a:solidFill>
                  <a:srgbClr val="002757"/>
                </a:solidFill>
                <a:latin typeface="Courier New"/>
                <a:cs typeface="Courier New"/>
              </a:rPr>
              <a:t>credits)</a:t>
            </a:r>
            <a:r>
              <a:rPr sz="1400" spc="-100" dirty="0">
                <a:solidFill>
                  <a:srgbClr val="002757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2757"/>
                </a:solidFill>
                <a:latin typeface="Courier New"/>
                <a:cs typeface="Courier New"/>
              </a:rPr>
              <a:t>{</a:t>
            </a:r>
            <a:endParaRPr lang="nl-BE" sz="1400" dirty="0">
              <a:solidFill>
                <a:srgbClr val="002757"/>
              </a:solidFill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</a:pPr>
            <a:r>
              <a:rPr lang="nl-BE" sz="1400" dirty="0">
                <a:solidFill>
                  <a:srgbClr val="002757"/>
                </a:solidFill>
                <a:latin typeface="Courier New"/>
                <a:cs typeface="Courier New"/>
              </a:rPr>
              <a:t>	</a:t>
            </a:r>
            <a:r>
              <a:rPr lang="nl-BE" sz="1400" dirty="0" err="1">
                <a:solidFill>
                  <a:srgbClr val="002757"/>
                </a:solidFill>
                <a:latin typeface="Courier New"/>
                <a:cs typeface="Courier New"/>
              </a:rPr>
              <a:t>if</a:t>
            </a:r>
            <a:r>
              <a:rPr lang="nl-BE" sz="1400" dirty="0">
                <a:solidFill>
                  <a:srgbClr val="002757"/>
                </a:solidFill>
                <a:latin typeface="Courier New"/>
                <a:cs typeface="Courier New"/>
              </a:rPr>
              <a:t> (naam == </a:t>
            </a:r>
            <a:r>
              <a:rPr lang="nl-BE" sz="1400" dirty="0" err="1">
                <a:solidFill>
                  <a:srgbClr val="002757"/>
                </a:solidFill>
                <a:latin typeface="Courier New"/>
                <a:cs typeface="Courier New"/>
              </a:rPr>
              <a:t>null</a:t>
            </a:r>
            <a:r>
              <a:rPr lang="nl-BE" sz="1400" dirty="0">
                <a:solidFill>
                  <a:srgbClr val="002757"/>
                </a:solidFill>
                <a:latin typeface="Courier New"/>
                <a:cs typeface="Courier New"/>
              </a:rPr>
              <a:t>) </a:t>
            </a:r>
            <a:r>
              <a:rPr lang="nl-BE" sz="1400" dirty="0" err="1">
                <a:solidFill>
                  <a:srgbClr val="002757"/>
                </a:solidFill>
                <a:latin typeface="Courier New"/>
                <a:cs typeface="Courier New"/>
              </a:rPr>
              <a:t>throw</a:t>
            </a:r>
            <a:r>
              <a:rPr lang="nl-BE" sz="1400" dirty="0">
                <a:solidFill>
                  <a:srgbClr val="002757"/>
                </a:solidFill>
                <a:latin typeface="Courier New"/>
                <a:cs typeface="Courier New"/>
              </a:rPr>
              <a:t> new </a:t>
            </a:r>
            <a:r>
              <a:rPr lang="nl-BE" sz="1400" dirty="0" err="1">
                <a:solidFill>
                  <a:srgbClr val="002757"/>
                </a:solidFill>
                <a:latin typeface="Courier New"/>
                <a:cs typeface="Courier New"/>
              </a:rPr>
              <a:t>IllegalArgumentException</a:t>
            </a:r>
            <a:r>
              <a:rPr lang="nl-BE" sz="1400" dirty="0">
                <a:solidFill>
                  <a:srgbClr val="002757"/>
                </a:solidFill>
                <a:latin typeface="Courier New"/>
                <a:cs typeface="Courier New"/>
              </a:rPr>
              <a:t>();</a:t>
            </a:r>
          </a:p>
          <a:p>
            <a:pPr marL="365125">
              <a:lnSpc>
                <a:spcPct val="100000"/>
              </a:lnSpc>
            </a:pPr>
            <a:r>
              <a:rPr lang="nl-BE" sz="1400" dirty="0">
                <a:solidFill>
                  <a:srgbClr val="002757"/>
                </a:solidFill>
                <a:latin typeface="Courier New"/>
                <a:cs typeface="Courier New"/>
              </a:rPr>
              <a:t>	</a:t>
            </a:r>
            <a:r>
              <a:rPr lang="nl-BE" sz="1400" dirty="0" err="1">
                <a:solidFill>
                  <a:srgbClr val="002757"/>
                </a:solidFill>
                <a:latin typeface="Courier New"/>
                <a:cs typeface="Courier New"/>
              </a:rPr>
              <a:t>if</a:t>
            </a:r>
            <a:r>
              <a:rPr lang="nl-BE" sz="1400" dirty="0">
                <a:solidFill>
                  <a:srgbClr val="002757"/>
                </a:solidFill>
                <a:latin typeface="Courier New"/>
                <a:cs typeface="Courier New"/>
              </a:rPr>
              <a:t> (</a:t>
            </a:r>
            <a:r>
              <a:rPr lang="nl-BE" sz="1400" dirty="0" err="1">
                <a:solidFill>
                  <a:srgbClr val="002757"/>
                </a:solidFill>
                <a:latin typeface="Courier New"/>
                <a:cs typeface="Courier New"/>
              </a:rPr>
              <a:t>naam.trim</a:t>
            </a:r>
            <a:r>
              <a:rPr lang="nl-BE" sz="1400" dirty="0">
                <a:solidFill>
                  <a:srgbClr val="002757"/>
                </a:solidFill>
                <a:latin typeface="Courier New"/>
                <a:cs typeface="Courier New"/>
              </a:rPr>
              <a:t>().</a:t>
            </a:r>
            <a:r>
              <a:rPr lang="nl-BE" sz="1400" dirty="0" err="1">
                <a:solidFill>
                  <a:srgbClr val="002757"/>
                </a:solidFill>
                <a:latin typeface="Courier New"/>
                <a:cs typeface="Courier New"/>
              </a:rPr>
              <a:t>isEmpty</a:t>
            </a:r>
            <a:r>
              <a:rPr lang="nl-BE" sz="1400" dirty="0">
                <a:solidFill>
                  <a:srgbClr val="002757"/>
                </a:solidFill>
                <a:latin typeface="Courier New"/>
                <a:cs typeface="Courier New"/>
              </a:rPr>
              <a:t>()) </a:t>
            </a:r>
            <a:r>
              <a:rPr lang="nl-BE" sz="1400" dirty="0" err="1">
                <a:solidFill>
                  <a:srgbClr val="002757"/>
                </a:solidFill>
                <a:latin typeface="Courier New"/>
                <a:cs typeface="Courier New"/>
              </a:rPr>
              <a:t>throw</a:t>
            </a:r>
            <a:r>
              <a:rPr lang="nl-BE" sz="1400" dirty="0">
                <a:solidFill>
                  <a:srgbClr val="002757"/>
                </a:solidFill>
                <a:latin typeface="Courier New"/>
                <a:cs typeface="Courier New"/>
              </a:rPr>
              <a:t> new </a:t>
            </a:r>
            <a:r>
              <a:rPr lang="nl-BE" sz="1400" dirty="0" err="1">
                <a:solidFill>
                  <a:srgbClr val="002757"/>
                </a:solidFill>
                <a:latin typeface="Courier New"/>
                <a:cs typeface="Courier New"/>
              </a:rPr>
              <a:t>IllegalArgumentException</a:t>
            </a:r>
            <a:r>
              <a:rPr lang="nl-BE" sz="1400" dirty="0">
                <a:solidFill>
                  <a:srgbClr val="002757"/>
                </a:solidFill>
                <a:latin typeface="Courier New"/>
                <a:cs typeface="Courier New"/>
              </a:rPr>
              <a:t>();</a:t>
            </a:r>
            <a:endParaRPr sz="1350" dirty="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solidFill>
                  <a:srgbClr val="002757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400" dirty="0">
                <a:solidFill>
                  <a:srgbClr val="002757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238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587604"/>
            <a:ext cx="6421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Testaanpak </a:t>
            </a:r>
            <a:r>
              <a:rPr sz="4800" dirty="0"/>
              <a:t>-</a:t>
            </a:r>
            <a:r>
              <a:rPr sz="4800" spc="-40" dirty="0"/>
              <a:t> </a:t>
            </a:r>
            <a:r>
              <a:rPr sz="4800" spc="-5" dirty="0"/>
              <a:t>Voorbeeld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09786" y="1603732"/>
            <a:ext cx="10053613" cy="4501231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lang="nl-BE" sz="2800" dirty="0">
                <a:solidFill>
                  <a:srgbClr val="002757"/>
                </a:solidFill>
                <a:latin typeface="Tahoma"/>
                <a:cs typeface="Tahoma"/>
              </a:rPr>
              <a:t>DIY: </a:t>
            </a:r>
            <a:r>
              <a:rPr sz="2800" dirty="0" err="1">
                <a:solidFill>
                  <a:srgbClr val="002757"/>
                </a:solidFill>
                <a:latin typeface="Tahoma"/>
                <a:cs typeface="Tahoma"/>
              </a:rPr>
              <a:t>Testmethodes</a:t>
            </a:r>
            <a:r>
              <a:rPr lang="nl-BE" sz="2800" dirty="0">
                <a:solidFill>
                  <a:srgbClr val="002757"/>
                </a:solidFill>
                <a:latin typeface="Tahoma"/>
                <a:cs typeface="Tahoma"/>
              </a:rPr>
              <a:t> abnormale omstandigheden die </a:t>
            </a:r>
            <a:r>
              <a:rPr lang="nl-BE" sz="2800" dirty="0" err="1">
                <a:solidFill>
                  <a:srgbClr val="002757"/>
                </a:solidFill>
                <a:latin typeface="Tahoma"/>
                <a:cs typeface="Tahoma"/>
              </a:rPr>
              <a:t>exception</a:t>
            </a:r>
            <a:r>
              <a:rPr lang="nl-BE" sz="2800" dirty="0">
                <a:solidFill>
                  <a:srgbClr val="002757"/>
                </a:solidFill>
                <a:latin typeface="Tahoma"/>
                <a:cs typeface="Tahoma"/>
              </a:rPr>
              <a:t> moeten gooien laatste 2</a:t>
            </a:r>
            <a:r>
              <a:rPr sz="2800" dirty="0">
                <a:solidFill>
                  <a:srgbClr val="002757"/>
                </a:solidFill>
                <a:latin typeface="Tahoma"/>
                <a:cs typeface="Tahoma"/>
              </a:rPr>
              <a:t>:</a:t>
            </a:r>
            <a:endParaRPr sz="2800" dirty="0">
              <a:latin typeface="Tahoma"/>
              <a:cs typeface="Tahoma"/>
            </a:endParaRPr>
          </a:p>
          <a:p>
            <a:pPr marL="927100" indent="-457200">
              <a:lnSpc>
                <a:spcPct val="100000"/>
              </a:lnSpc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BE" sz="2000" spc="-5" dirty="0" err="1">
                <a:solidFill>
                  <a:srgbClr val="002757"/>
                </a:solidFill>
                <a:highlight>
                  <a:srgbClr val="00FF00"/>
                </a:highlight>
                <a:latin typeface="Tahoma"/>
                <a:cs typeface="Tahoma"/>
              </a:rPr>
              <a:t>test_Vak_Als_naam_gelijk_aan_null_Gooit_exception</a:t>
            </a:r>
            <a:endParaRPr lang="nl-BE" sz="2000" spc="-5" dirty="0">
              <a:solidFill>
                <a:srgbClr val="002757"/>
              </a:solidFill>
              <a:highlight>
                <a:srgbClr val="00FF00"/>
              </a:highlight>
              <a:latin typeface="Tahoma"/>
              <a:cs typeface="Tahoma"/>
            </a:endParaRP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NL" sz="2000" spc="-5" dirty="0" err="1">
                <a:solidFill>
                  <a:srgbClr val="002757"/>
                </a:solidFill>
                <a:highlight>
                  <a:srgbClr val="00FF00"/>
                </a:highlight>
                <a:latin typeface="Tahoma"/>
                <a:cs typeface="Tahoma"/>
              </a:rPr>
              <a:t>test_Vak_Als_naam_enkel_spaties_bevat_Gooit_exception</a:t>
            </a:r>
            <a:endParaRPr lang="nl-NL" sz="2000" spc="-5" dirty="0">
              <a:solidFill>
                <a:srgbClr val="002757"/>
              </a:solidFill>
              <a:highlight>
                <a:srgbClr val="00FF00"/>
              </a:highlight>
              <a:latin typeface="Tahoma"/>
              <a:cs typeface="Tahoma"/>
            </a:endParaRP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NL" sz="2000" spc="-5" dirty="0">
                <a:solidFill>
                  <a:srgbClr val="002757"/>
                </a:solidFill>
                <a:highlight>
                  <a:srgbClr val="FF0000"/>
                </a:highlight>
                <a:latin typeface="Tahoma"/>
                <a:cs typeface="Tahoma"/>
              </a:rPr>
              <a:t>test_Vak_Als_aantal_studiepunten_kleiner_is_dan_3_Gooit_exception</a:t>
            </a: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NL" sz="2000" spc="-5" dirty="0">
                <a:solidFill>
                  <a:srgbClr val="002757"/>
                </a:solidFill>
                <a:highlight>
                  <a:srgbClr val="FF0000"/>
                </a:highlight>
                <a:latin typeface="Tahoma"/>
                <a:cs typeface="Tahoma"/>
              </a:rPr>
              <a:t>test_Vak_Als_aantal_studiepunten_groter_is_dan_20_Gooit_exception</a:t>
            </a:r>
          </a:p>
          <a:p>
            <a:pPr marL="469900">
              <a:spcBef>
                <a:spcPts val="1405"/>
              </a:spcBef>
              <a:buClr>
                <a:srgbClr val="BD212E"/>
              </a:buClr>
              <a:buSzPct val="83333"/>
              <a:tabLst>
                <a:tab pos="926465" algn="l"/>
                <a:tab pos="927100" algn="l"/>
              </a:tabLst>
            </a:pPr>
            <a:r>
              <a:rPr lang="nl-NL" sz="2400" dirty="0">
                <a:latin typeface="Tahoma"/>
                <a:cs typeface="Tahoma"/>
              </a:rPr>
              <a:t>Tip: maak private String </a:t>
            </a:r>
            <a:r>
              <a:rPr lang="nl-NL" sz="2400" dirty="0" err="1">
                <a:latin typeface="Tahoma"/>
                <a:cs typeface="Tahoma"/>
              </a:rPr>
              <a:t>geldigeNaam</a:t>
            </a:r>
            <a:r>
              <a:rPr lang="nl-NL" sz="2400" dirty="0">
                <a:latin typeface="Tahoma"/>
                <a:cs typeface="Tahoma"/>
              </a:rPr>
              <a:t> die je in </a:t>
            </a:r>
            <a:r>
              <a:rPr lang="nl-NL" sz="2400" dirty="0" err="1">
                <a:latin typeface="Tahoma"/>
                <a:cs typeface="Tahoma"/>
              </a:rPr>
              <a:t>setUp</a:t>
            </a:r>
            <a:r>
              <a:rPr lang="nl-NL" sz="2400" dirty="0">
                <a:latin typeface="Tahoma"/>
                <a:cs typeface="Tahoma"/>
              </a:rPr>
              <a:t> op bijvoorbeeld “OO Programmeren” </a:t>
            </a:r>
            <a:r>
              <a:rPr lang="nl-NL" sz="2400" dirty="0" err="1">
                <a:latin typeface="Tahoma"/>
                <a:cs typeface="Tahoma"/>
              </a:rPr>
              <a:t>initialiseert</a:t>
            </a:r>
            <a:r>
              <a:rPr lang="nl-NL" sz="2400" dirty="0">
                <a:latin typeface="Tahoma"/>
                <a:cs typeface="Tahoma"/>
              </a:rPr>
              <a:t>)</a:t>
            </a:r>
          </a:p>
          <a:p>
            <a:pPr marL="927100" indent="-457200">
              <a:lnSpc>
                <a:spcPct val="100000"/>
              </a:lnSpc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13909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C3DC227-5698-43B6-B237-9491EE363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47900" y="444311"/>
            <a:ext cx="5589992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VakTest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int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geldigAantalStudiepunten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geldigeNaam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Before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setUp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geldigAantalStudiepunten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geldigeNaam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"OO Programmeren"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expected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IllegalArgumentException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testVak_Als_naam_gelijk_is_aan_null_Gooit_exception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Vak(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geldigAantalStudiepunten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expected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IllegalArgumentException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testVak_Als_naam_enkel_spaties_bevat_Gooit_exception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Vak(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    "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geldigAantalStudiepunten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expected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IllegalArgumentException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testVak_Als_aantal_studiepunten_kleiner_is_dan_3_Gooit_exception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Vak(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geldigeNaam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expected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IllegalArgumentException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testVak_Als_aantal_studiepunten_groter_is_dan_20_Gooit_exception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Vak(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geldigeNaam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7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9C098B9-8C0E-4246-8159-F9851DBD6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47900" y="2151727"/>
            <a:ext cx="778450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Vak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Vak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naam,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aantalStudiepunten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(naam ==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nl-BE" altLang="nl-BE" sz="2000" dirty="0">
                <a:solidFill>
                  <a:srgbClr val="0033B3"/>
                </a:solidFill>
                <a:latin typeface="JetBrains Mono"/>
              </a:rPr>
              <a:t>)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new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IllegalArgumentException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2000" dirty="0">
                <a:solidFill>
                  <a:srgbClr val="080808"/>
                </a:solidFill>
                <a:latin typeface="JetBrains Mono"/>
              </a:rPr>
              <a:t>         </a:t>
            </a:r>
            <a:r>
              <a:rPr lang="nl-BE" altLang="nl-BE" sz="2000" dirty="0" err="1">
                <a:solidFill>
                  <a:srgbClr val="0033B3"/>
                </a:solidFill>
                <a:latin typeface="JetBrains Mono"/>
              </a:rPr>
              <a:t>if</a:t>
            </a:r>
            <a:r>
              <a:rPr lang="nl-BE" altLang="nl-BE" sz="20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nl-BE" altLang="nl-BE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nl-BE" altLang="nl-BE" sz="2000" dirty="0" err="1">
                <a:solidFill>
                  <a:srgbClr val="080808"/>
                </a:solidFill>
                <a:latin typeface="JetBrains Mono"/>
              </a:rPr>
              <a:t>naam.trim</a:t>
            </a:r>
            <a:r>
              <a:rPr lang="nl-BE" altLang="nl-BE" sz="2000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nl-BE" altLang="nl-BE" sz="2000" dirty="0" err="1">
                <a:solidFill>
                  <a:srgbClr val="080808"/>
                </a:solidFill>
                <a:latin typeface="JetBrains Mono"/>
              </a:rPr>
              <a:t>isEmpty</a:t>
            </a:r>
            <a:r>
              <a:rPr lang="nl-BE" altLang="nl-BE" sz="2000" dirty="0">
                <a:solidFill>
                  <a:srgbClr val="080808"/>
                </a:solidFill>
                <a:latin typeface="JetBrains Mono"/>
              </a:rPr>
              <a:t>())</a:t>
            </a:r>
            <a:r>
              <a:rPr lang="nl-BE" altLang="nl-BE" sz="20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nl-BE" altLang="nl-BE" sz="2000" dirty="0" err="1">
                <a:solidFill>
                  <a:srgbClr val="0033B3"/>
                </a:solidFill>
                <a:latin typeface="JetBrains Mono"/>
              </a:rPr>
              <a:t>throw</a:t>
            </a:r>
            <a:r>
              <a:rPr lang="nl-BE" altLang="nl-BE" sz="2000" dirty="0">
                <a:solidFill>
                  <a:srgbClr val="0033B3"/>
                </a:solidFill>
                <a:latin typeface="JetBrains Mono"/>
              </a:rPr>
              <a:t> new </a:t>
            </a:r>
            <a:r>
              <a:rPr lang="nl-BE" altLang="nl-BE" sz="2000" dirty="0" err="1">
                <a:solidFill>
                  <a:srgbClr val="080808"/>
                </a:solidFill>
                <a:latin typeface="JetBrains Mono"/>
              </a:rPr>
              <a:t>IllegalArgumentException</a:t>
            </a:r>
            <a:r>
              <a:rPr lang="nl-BE" altLang="nl-BE" sz="20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aantalStudiepunten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new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IllegalArgumentException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aantalStudiepunten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&gt;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new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IllegalArgumentException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08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587604"/>
            <a:ext cx="6421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Testaanpak </a:t>
            </a:r>
            <a:r>
              <a:rPr sz="4800" dirty="0"/>
              <a:t>-</a:t>
            </a:r>
            <a:r>
              <a:rPr sz="4800" spc="-40" dirty="0"/>
              <a:t> </a:t>
            </a:r>
            <a:r>
              <a:rPr sz="4800" spc="-5" dirty="0"/>
              <a:t>Voorbeeld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09786" y="1603732"/>
            <a:ext cx="10053613" cy="3275255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800" dirty="0" err="1">
                <a:solidFill>
                  <a:srgbClr val="002757"/>
                </a:solidFill>
                <a:latin typeface="Tahoma"/>
                <a:cs typeface="Tahoma"/>
              </a:rPr>
              <a:t>Testmethodes</a:t>
            </a:r>
            <a:r>
              <a:rPr lang="nl-BE" sz="2800" dirty="0">
                <a:solidFill>
                  <a:srgbClr val="002757"/>
                </a:solidFill>
                <a:latin typeface="Tahoma"/>
                <a:cs typeface="Tahoma"/>
              </a:rPr>
              <a:t> abnormale omstandigheden randvoorwaarden</a:t>
            </a:r>
            <a:r>
              <a:rPr sz="2800" dirty="0">
                <a:solidFill>
                  <a:srgbClr val="002757"/>
                </a:solidFill>
                <a:latin typeface="Tahoma"/>
                <a:cs typeface="Tahoma"/>
              </a:rPr>
              <a:t>:</a:t>
            </a:r>
            <a:endParaRPr sz="2800" dirty="0">
              <a:latin typeface="Tahoma"/>
              <a:cs typeface="Tahoma"/>
            </a:endParaRP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NL" sz="2000" spc="-5" dirty="0">
                <a:solidFill>
                  <a:srgbClr val="002757"/>
                </a:solidFill>
                <a:highlight>
                  <a:srgbClr val="C0C0C0"/>
                </a:highlight>
                <a:latin typeface="Tahoma"/>
                <a:cs typeface="Tahoma"/>
              </a:rPr>
              <a:t>test_Vak_Als_aantal_studiepunten_gelijk_is_aan_3_Maakt_object</a:t>
            </a: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NL" sz="2000" spc="-5" dirty="0">
                <a:solidFill>
                  <a:srgbClr val="002757"/>
                </a:solidFill>
                <a:latin typeface="Tahoma"/>
                <a:cs typeface="Tahoma"/>
              </a:rPr>
              <a:t>test_Vak_Als_aantal_studiepunten_gelijk_is_aan_20_Maakt_object</a:t>
            </a: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lang="nl-NL" sz="2400" spc="-5" dirty="0">
              <a:solidFill>
                <a:srgbClr val="002757"/>
              </a:solidFill>
              <a:latin typeface="Tahoma"/>
              <a:cs typeface="Tahoma"/>
            </a:endParaRP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lang="nl-NL" sz="2400" dirty="0">
              <a:latin typeface="Tahoma"/>
              <a:cs typeface="Tahoma"/>
            </a:endParaRPr>
          </a:p>
          <a:p>
            <a:pPr marL="927100" indent="-457200">
              <a:lnSpc>
                <a:spcPct val="100000"/>
              </a:lnSpc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25050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7F2EF34-7FEB-43F3-9283-2B13B1D72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62200" y="513624"/>
            <a:ext cx="8454559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testVak_Als_aantal_studiepunten_gelijk_is_aan_3_Maakt_object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Vak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vak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Vak(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geldigeNaam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vak</a:t>
            </a: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.getAantalStudiepunten());</a:t>
            </a:r>
            <a:b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l-BE" altLang="nl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082542C-A2E6-4781-8D8B-D7D6EC070C9B}"/>
              </a:ext>
            </a:extLst>
          </p:cNvPr>
          <p:cNvSpPr txBox="1"/>
          <p:nvPr/>
        </p:nvSpPr>
        <p:spPr>
          <a:xfrm flipH="1">
            <a:off x="1904999" y="2895567"/>
            <a:ext cx="8911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Compilatiefouten fixen:</a:t>
            </a:r>
          </a:p>
          <a:p>
            <a:r>
              <a:rPr lang="nl-BE" dirty="0"/>
              <a:t>- </a:t>
            </a:r>
            <a:r>
              <a:rPr lang="nl-BE" dirty="0" err="1"/>
              <a:t>assertEquals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ctr Alt en fixen</a:t>
            </a:r>
          </a:p>
          <a:p>
            <a:r>
              <a:rPr lang="nl-BE" dirty="0">
                <a:sym typeface="Wingdings" panose="05000000000000000000" pitchFamily="2" charset="2"/>
              </a:rPr>
              <a:t>- </a:t>
            </a:r>
            <a:r>
              <a:rPr lang="nl-BE" dirty="0" err="1">
                <a:sym typeface="Wingdings" panose="05000000000000000000" pitchFamily="2" charset="2"/>
              </a:rPr>
              <a:t>getter</a:t>
            </a:r>
            <a:r>
              <a:rPr lang="nl-BE" dirty="0">
                <a:sym typeface="Wingdings" panose="05000000000000000000" pitchFamily="2" charset="2"/>
              </a:rPr>
              <a:t> op aantal studiepunten nodig in Vak-klasse  minimale code om te compileren </a:t>
            </a:r>
            <a:endParaRPr lang="nl-BE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C040B51-CE5A-491C-AC96-2C7D04ACF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311130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getAantalStudiepunten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l-BE" altLang="nl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AC70975E-584A-4381-804B-6237AA8698B9}"/>
              </a:ext>
            </a:extLst>
          </p:cNvPr>
          <p:cNvCxnSpPr/>
          <p:nvPr/>
        </p:nvCxnSpPr>
        <p:spPr>
          <a:xfrm flipH="1">
            <a:off x="5791200" y="3810000"/>
            <a:ext cx="1600200" cy="71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47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4FA6D-EEE7-42DB-9D1D-2503314B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Testcase runnen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failt</a:t>
            </a:r>
            <a:r>
              <a:rPr lang="nl-BE" dirty="0">
                <a:sym typeface="Wingdings" panose="05000000000000000000" pitchFamily="2" charset="2"/>
              </a:rPr>
              <a:t>  klasse Vak</a:t>
            </a:r>
            <a:endParaRPr lang="nl-B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FB8965-C34D-4B98-9AE2-F04A1214D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48674" y="1684253"/>
            <a:ext cx="7345281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Vak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int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aantalStudiepunten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Vak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naam,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aantalStudiepunten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               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(naam ==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||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naam.trim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isEmpty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new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IllegalArgumentException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aantalStudiepunten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new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IllegalArgumentException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aantalStudiepunten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&gt;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new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IllegalArgumentException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aantalStudiepunten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aantalStudiepunten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getAantalStudiepunten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aantalStudiepunten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nl-BE" altLang="nl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A4945300-38C9-45A4-A0BA-408B051F811D}"/>
              </a:ext>
            </a:extLst>
          </p:cNvPr>
          <p:cNvCxnSpPr/>
          <p:nvPr/>
        </p:nvCxnSpPr>
        <p:spPr>
          <a:xfrm flipH="1">
            <a:off x="5791200" y="205740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9046156C-668D-4DFB-AD74-D22158231E3A}"/>
              </a:ext>
            </a:extLst>
          </p:cNvPr>
          <p:cNvCxnSpPr/>
          <p:nvPr/>
        </p:nvCxnSpPr>
        <p:spPr>
          <a:xfrm flipH="1" flipV="1">
            <a:off x="6629400" y="3657600"/>
            <a:ext cx="20574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5D54ED9D-53A9-4538-9912-9BC5875A414C}"/>
              </a:ext>
            </a:extLst>
          </p:cNvPr>
          <p:cNvCxnSpPr/>
          <p:nvPr/>
        </p:nvCxnSpPr>
        <p:spPr>
          <a:xfrm flipH="1" flipV="1">
            <a:off x="5486400" y="4648200"/>
            <a:ext cx="2133600" cy="57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617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587604"/>
            <a:ext cx="6421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Testaanpak </a:t>
            </a:r>
            <a:r>
              <a:rPr sz="4800" dirty="0"/>
              <a:t>-</a:t>
            </a:r>
            <a:r>
              <a:rPr sz="4800" spc="-40" dirty="0"/>
              <a:t> </a:t>
            </a:r>
            <a:r>
              <a:rPr sz="4800" spc="-5" dirty="0"/>
              <a:t>Voorbeeld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09786" y="1603732"/>
            <a:ext cx="10053613" cy="3706142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lang="nl-BE" sz="2800" dirty="0">
                <a:solidFill>
                  <a:srgbClr val="002757"/>
                </a:solidFill>
                <a:latin typeface="Tahoma"/>
                <a:cs typeface="Tahoma"/>
              </a:rPr>
              <a:t>DIY: </a:t>
            </a:r>
            <a:r>
              <a:rPr sz="2800" dirty="0" err="1">
                <a:solidFill>
                  <a:srgbClr val="002757"/>
                </a:solidFill>
                <a:latin typeface="Tahoma"/>
                <a:cs typeface="Tahoma"/>
              </a:rPr>
              <a:t>Testmethodes</a:t>
            </a:r>
            <a:r>
              <a:rPr lang="nl-BE" sz="2800" dirty="0">
                <a:solidFill>
                  <a:srgbClr val="002757"/>
                </a:solidFill>
                <a:latin typeface="Tahoma"/>
                <a:cs typeface="Tahoma"/>
              </a:rPr>
              <a:t> abnormale omstandigheden randvoorwaarden</a:t>
            </a:r>
            <a:r>
              <a:rPr sz="2800" dirty="0">
                <a:solidFill>
                  <a:srgbClr val="002757"/>
                </a:solidFill>
                <a:latin typeface="Tahoma"/>
                <a:cs typeface="Tahoma"/>
              </a:rPr>
              <a:t>:</a:t>
            </a:r>
            <a:endParaRPr sz="2800" dirty="0">
              <a:latin typeface="Tahoma"/>
              <a:cs typeface="Tahoma"/>
            </a:endParaRP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NL" sz="2000" spc="-5" dirty="0">
                <a:solidFill>
                  <a:srgbClr val="002757"/>
                </a:solidFill>
                <a:latin typeface="Tahoma"/>
                <a:cs typeface="Tahoma"/>
              </a:rPr>
              <a:t>test_Vak_Als_aantal_studiepunten_gelijk_is_aan_3_Maakt_object</a:t>
            </a: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NL" sz="2000" spc="-5" dirty="0">
                <a:solidFill>
                  <a:srgbClr val="002757"/>
                </a:solidFill>
                <a:highlight>
                  <a:srgbClr val="C0C0C0"/>
                </a:highlight>
                <a:latin typeface="Tahoma"/>
                <a:cs typeface="Tahoma"/>
              </a:rPr>
              <a:t>test_Vak_Als_aantal_studiepunten_gelijk_is_aan_20_Maakt_object</a:t>
            </a: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lang="nl-NL" sz="2400" spc="-5" dirty="0">
              <a:solidFill>
                <a:srgbClr val="002757"/>
              </a:solidFill>
              <a:highlight>
                <a:srgbClr val="C0C0C0"/>
              </a:highlight>
              <a:latin typeface="Tahoma"/>
              <a:cs typeface="Tahoma"/>
            </a:endParaRP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lang="nl-NL" sz="2400" dirty="0">
              <a:latin typeface="Tahoma"/>
              <a:cs typeface="Tahoma"/>
            </a:endParaRPr>
          </a:p>
          <a:p>
            <a:pPr marL="927100" indent="-457200">
              <a:lnSpc>
                <a:spcPct val="100000"/>
              </a:lnSpc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7550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587604"/>
            <a:ext cx="6421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Testaanpak </a:t>
            </a:r>
            <a:r>
              <a:rPr sz="4800" dirty="0"/>
              <a:t>-</a:t>
            </a:r>
            <a:r>
              <a:rPr sz="4800" spc="-40" dirty="0"/>
              <a:t> </a:t>
            </a:r>
            <a:r>
              <a:rPr sz="4800" spc="-5" dirty="0"/>
              <a:t>Voorbeeld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09786" y="1603732"/>
            <a:ext cx="10053613" cy="2239073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lang="nl-BE" sz="2800" dirty="0">
                <a:solidFill>
                  <a:srgbClr val="002757"/>
                </a:solidFill>
                <a:latin typeface="Tahoma"/>
                <a:cs typeface="Tahoma"/>
              </a:rPr>
              <a:t>DIY: t</a:t>
            </a:r>
            <a:r>
              <a:rPr sz="2800" dirty="0" err="1">
                <a:solidFill>
                  <a:srgbClr val="002757"/>
                </a:solidFill>
                <a:latin typeface="Tahoma"/>
                <a:cs typeface="Tahoma"/>
              </a:rPr>
              <a:t>estmethodes</a:t>
            </a:r>
            <a:r>
              <a:rPr lang="nl-BE" sz="2800" dirty="0">
                <a:solidFill>
                  <a:srgbClr val="002757"/>
                </a:solidFill>
                <a:latin typeface="Tahoma"/>
                <a:cs typeface="Tahoma"/>
              </a:rPr>
              <a:t> normale omstandigheden </a:t>
            </a:r>
            <a:r>
              <a:rPr sz="2800" dirty="0">
                <a:solidFill>
                  <a:srgbClr val="002757"/>
                </a:solidFill>
                <a:latin typeface="Tahoma"/>
                <a:cs typeface="Tahoma"/>
              </a:rPr>
              <a:t>:</a:t>
            </a:r>
            <a:endParaRPr sz="2800" dirty="0">
              <a:latin typeface="Tahoma"/>
              <a:cs typeface="Tahoma"/>
            </a:endParaRP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NL" sz="2000" spc="-5" dirty="0">
                <a:solidFill>
                  <a:srgbClr val="002757"/>
                </a:solidFill>
                <a:latin typeface="Tahoma"/>
                <a:cs typeface="Tahoma"/>
              </a:rPr>
              <a:t>test_Vak_Als_geldige_naam_en_geldig_aantal_studiepunten_Maakt_object</a:t>
            </a:r>
            <a:endParaRPr lang="nl-NL" sz="2400" spc="-5" dirty="0">
              <a:solidFill>
                <a:srgbClr val="002757"/>
              </a:solidFill>
              <a:latin typeface="Tahoma"/>
              <a:cs typeface="Tahoma"/>
            </a:endParaRP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lang="nl-NL" sz="2400" dirty="0">
              <a:latin typeface="Tahoma"/>
              <a:cs typeface="Tahoma"/>
            </a:endParaRPr>
          </a:p>
          <a:p>
            <a:pPr marL="927100" indent="-457200">
              <a:lnSpc>
                <a:spcPct val="100000"/>
              </a:lnSpc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35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587604"/>
            <a:ext cx="9632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Testaanpak </a:t>
            </a:r>
            <a:r>
              <a:rPr sz="4800" dirty="0"/>
              <a:t>- </a:t>
            </a:r>
            <a:r>
              <a:rPr sz="4800" spc="-5" dirty="0"/>
              <a:t>Voorbeeld: klasse</a:t>
            </a:r>
            <a:r>
              <a:rPr sz="4800" dirty="0"/>
              <a:t> </a:t>
            </a:r>
            <a:r>
              <a:rPr sz="4800" spc="-5" dirty="0"/>
              <a:t>Vak</a:t>
            </a:r>
            <a:endParaRPr sz="4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42018"/>
              </p:ext>
            </p:extLst>
          </p:nvPr>
        </p:nvGraphicFramePr>
        <p:xfrm>
          <a:off x="2817282" y="1826683"/>
          <a:ext cx="7393518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3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Vak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412">
                <a:tc>
                  <a:txBody>
                    <a:bodyPr/>
                    <a:lstStyle/>
                    <a:p>
                      <a:pPr marL="44450" indent="0">
                        <a:lnSpc>
                          <a:spcPts val="2300"/>
                        </a:lnSpc>
                        <a:buNone/>
                        <a:tabLst>
                          <a:tab pos="200025" algn="l"/>
                        </a:tabLst>
                      </a:pPr>
                      <a:r>
                        <a:rPr lang="nl-BE" sz="20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naam :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String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199390" indent="-154940">
                        <a:lnSpc>
                          <a:spcPts val="2350"/>
                        </a:lnSpc>
                        <a:buChar char="-"/>
                        <a:tabLst>
                          <a:tab pos="200025" algn="l"/>
                        </a:tabLst>
                      </a:pPr>
                      <a:r>
                        <a:rPr lang="nl-BE" sz="2000" spc="-5" dirty="0" err="1">
                          <a:latin typeface="Arial"/>
                          <a:cs typeface="Arial"/>
                        </a:rPr>
                        <a:t>aantalStudiepunten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int</a:t>
                      </a:r>
                    </a:p>
                  </a:txBody>
                  <a:tcPr marL="0" marR="0" marT="787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3394">
                <a:tc>
                  <a:txBody>
                    <a:bodyPr/>
                    <a:lstStyle/>
                    <a:p>
                      <a:pPr marL="45085">
                        <a:lnSpc>
                          <a:spcPts val="2350"/>
                        </a:lnSpc>
                        <a:spcBef>
                          <a:spcPts val="830"/>
                        </a:spcBef>
                      </a:pPr>
                      <a:r>
                        <a:rPr lang="nl-BE" sz="2000" i="1" spc="-5" dirty="0">
                          <a:latin typeface="Arial"/>
                          <a:cs typeface="Arial"/>
                        </a:rPr>
                        <a:t>+ Vak(naam: String, </a:t>
                      </a:r>
                      <a:r>
                        <a:rPr lang="nl-BE" sz="2000" i="1" spc="-5" dirty="0" err="1">
                          <a:latin typeface="Arial"/>
                          <a:cs typeface="Arial"/>
                        </a:rPr>
                        <a:t>aantalStudiepunten:int</a:t>
                      </a:r>
                      <a:r>
                        <a:rPr lang="nl-BE" sz="2000" i="1" spc="-5" dirty="0">
                          <a:latin typeface="Arial"/>
                          <a:cs typeface="Arial"/>
                        </a:rPr>
                        <a:t>)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45085">
                        <a:lnSpc>
                          <a:spcPts val="2300"/>
                        </a:lnSpc>
                      </a:pPr>
                      <a:r>
                        <a:rPr lang="nl-BE" sz="2000" i="1" spc="-5" dirty="0">
                          <a:latin typeface="Arial"/>
                          <a:cs typeface="Arial"/>
                        </a:rPr>
                        <a:t>+ </a:t>
                      </a:r>
                      <a:r>
                        <a:rPr lang="nl-BE" sz="2000" i="1" spc="-5" dirty="0" err="1">
                          <a:latin typeface="Arial"/>
                          <a:cs typeface="Arial"/>
                        </a:rPr>
                        <a:t>getNaam</a:t>
                      </a:r>
                      <a:r>
                        <a:rPr lang="nl-BE" sz="2000" i="1" spc="-5" dirty="0">
                          <a:latin typeface="Arial"/>
                          <a:cs typeface="Arial"/>
                        </a:rPr>
                        <a:t>(): String</a:t>
                      </a:r>
                    </a:p>
                    <a:p>
                      <a:pPr marL="45085">
                        <a:lnSpc>
                          <a:spcPts val="2300"/>
                        </a:lnSpc>
                      </a:pPr>
                      <a:r>
                        <a:rPr lang="nl-BE" sz="2000" i="1" spc="-5" dirty="0">
                          <a:latin typeface="Arial"/>
                          <a:cs typeface="Arial"/>
                        </a:rPr>
                        <a:t>+ </a:t>
                      </a:r>
                      <a:r>
                        <a:rPr lang="nl-BE" sz="2000" i="1" spc="-5" dirty="0" err="1">
                          <a:latin typeface="Arial"/>
                          <a:cs typeface="Arial"/>
                        </a:rPr>
                        <a:t>getAantalStudiepunten</a:t>
                      </a:r>
                      <a:r>
                        <a:rPr lang="nl-BE" sz="2000" i="1" spc="-5" dirty="0">
                          <a:latin typeface="Arial"/>
                          <a:cs typeface="Arial"/>
                        </a:rPr>
                        <a:t>(): int</a:t>
                      </a:r>
                    </a:p>
                    <a:p>
                      <a:pPr marL="45085">
                        <a:lnSpc>
                          <a:spcPts val="2300"/>
                        </a:lnSpc>
                      </a:pPr>
                      <a:r>
                        <a:rPr lang="nl-BE" sz="2000" i="1" spc="-5" dirty="0">
                          <a:latin typeface="Arial"/>
                          <a:cs typeface="Arial"/>
                        </a:rPr>
                        <a:t>+ </a:t>
                      </a:r>
                      <a:r>
                        <a:rPr lang="nl-BE" sz="2000" i="1" spc="-5" dirty="0" err="1">
                          <a:latin typeface="Arial"/>
                          <a:cs typeface="Arial"/>
                        </a:rPr>
                        <a:t>isZelfde</a:t>
                      </a:r>
                      <a:r>
                        <a:rPr lang="nl-BE" sz="2000" i="1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nl-BE" sz="2000" i="1" spc="-5" dirty="0" err="1">
                          <a:latin typeface="Arial"/>
                          <a:cs typeface="Arial"/>
                        </a:rPr>
                        <a:t>vak:Vak</a:t>
                      </a:r>
                      <a:r>
                        <a:rPr lang="nl-BE" sz="2000" i="1" spc="-5" dirty="0">
                          <a:latin typeface="Arial"/>
                          <a:cs typeface="Arial"/>
                        </a:rPr>
                        <a:t>): </a:t>
                      </a:r>
                      <a:r>
                        <a:rPr lang="nl-BE" sz="2000" i="1" spc="-5" dirty="0" err="1">
                          <a:latin typeface="Arial"/>
                          <a:cs typeface="Arial"/>
                        </a:rPr>
                        <a:t>boolean</a:t>
                      </a:r>
                      <a:r>
                        <a:rPr lang="nl-BE" sz="20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nl-BE" sz="1200" i="1" spc="-5" dirty="0">
                          <a:latin typeface="Arial"/>
                          <a:cs typeface="Arial"/>
                        </a:rPr>
                        <a:t>// twee vakken zijn zelfde als ze zelfde naam hebben</a:t>
                      </a:r>
                      <a:endParaRPr sz="1200" i="1" dirty="0">
                        <a:latin typeface="Arial"/>
                        <a:cs typeface="Arial"/>
                      </a:endParaRPr>
                    </a:p>
                    <a:p>
                      <a:pPr marL="45085">
                        <a:lnSpc>
                          <a:spcPts val="2350"/>
                        </a:lnSpc>
                      </a:pPr>
                      <a:r>
                        <a:rPr lang="nl-BE" sz="2000" i="1" spc="-5" dirty="0">
                          <a:latin typeface="Arial"/>
                          <a:cs typeface="Arial"/>
                        </a:rPr>
                        <a:t>+ </a:t>
                      </a:r>
                      <a:r>
                        <a:rPr lang="nl-BE" sz="2000" i="1" spc="-5" dirty="0" err="1">
                          <a:latin typeface="Arial"/>
                          <a:cs typeface="Arial"/>
                        </a:rPr>
                        <a:t>geefInfoAlsString</a:t>
                      </a:r>
                      <a:r>
                        <a:rPr lang="nl-BE" sz="2000" i="1" spc="-5" dirty="0">
                          <a:latin typeface="Arial"/>
                          <a:cs typeface="Arial"/>
                        </a:rPr>
                        <a:t>():String </a:t>
                      </a:r>
                      <a:r>
                        <a:rPr lang="nl-BE" sz="1200" i="1" spc="-5" dirty="0">
                          <a:latin typeface="Arial"/>
                          <a:cs typeface="Arial"/>
                        </a:rPr>
                        <a:t>// voorbeeld “OO programmeren, 6 studiepunten”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5CF39351-D7B0-4B95-89D9-96C00DF0F71A}"/>
              </a:ext>
            </a:extLst>
          </p:cNvPr>
          <p:cNvSpPr txBox="1"/>
          <p:nvPr/>
        </p:nvSpPr>
        <p:spPr>
          <a:xfrm flipH="1">
            <a:off x="2057400" y="5867400"/>
            <a:ext cx="9439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FF0000"/>
                </a:solidFill>
              </a:rPr>
              <a:t>restricities</a:t>
            </a:r>
            <a:r>
              <a:rPr lang="nl-BE" dirty="0">
                <a:solidFill>
                  <a:srgbClr val="FF0000"/>
                </a:solidFill>
              </a:rPr>
              <a:t> op eigenschappen van Vak-object:</a:t>
            </a:r>
          </a:p>
          <a:p>
            <a:pPr marL="285750" indent="-285750">
              <a:buFontTx/>
              <a:buChar char="-"/>
            </a:pPr>
            <a:r>
              <a:rPr lang="nl-BE" dirty="0">
                <a:solidFill>
                  <a:srgbClr val="FF0000"/>
                </a:solidFill>
              </a:rPr>
              <a:t>naam mag niet leeg zijn</a:t>
            </a:r>
          </a:p>
          <a:p>
            <a:pPr marL="285750" indent="-285750">
              <a:buFontTx/>
              <a:buChar char="-"/>
            </a:pPr>
            <a:r>
              <a:rPr lang="nl-BE" dirty="0">
                <a:solidFill>
                  <a:srgbClr val="FF0000"/>
                </a:solidFill>
              </a:rPr>
              <a:t>aantal studiepunten &gt;= 3 en &lt;= 20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587604"/>
            <a:ext cx="9632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Testaanpak </a:t>
            </a:r>
            <a:r>
              <a:rPr sz="4800" dirty="0"/>
              <a:t>- </a:t>
            </a:r>
            <a:r>
              <a:rPr sz="4800" spc="-5" dirty="0"/>
              <a:t>Voorbeeld: klasse</a:t>
            </a:r>
            <a:r>
              <a:rPr sz="4800" dirty="0"/>
              <a:t> </a:t>
            </a:r>
            <a:r>
              <a:rPr sz="4800" spc="-5" dirty="0"/>
              <a:t>Vak</a:t>
            </a:r>
            <a:endParaRPr sz="4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65998"/>
              </p:ext>
            </p:extLst>
          </p:nvPr>
        </p:nvGraphicFramePr>
        <p:xfrm>
          <a:off x="2817282" y="1826683"/>
          <a:ext cx="7393518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3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Vak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412">
                <a:tc>
                  <a:txBody>
                    <a:bodyPr/>
                    <a:lstStyle/>
                    <a:p>
                      <a:pPr marL="44450" indent="0">
                        <a:lnSpc>
                          <a:spcPts val="2300"/>
                        </a:lnSpc>
                        <a:buNone/>
                        <a:tabLst>
                          <a:tab pos="200025" algn="l"/>
                        </a:tabLst>
                      </a:pPr>
                      <a:r>
                        <a:rPr lang="nl-BE" sz="20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naam :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String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199390" indent="-154940">
                        <a:lnSpc>
                          <a:spcPts val="2350"/>
                        </a:lnSpc>
                        <a:buChar char="-"/>
                        <a:tabLst>
                          <a:tab pos="200025" algn="l"/>
                        </a:tabLst>
                      </a:pPr>
                      <a:r>
                        <a:rPr lang="nl-BE" sz="2000" spc="-5" dirty="0" err="1">
                          <a:latin typeface="Arial"/>
                          <a:cs typeface="Arial"/>
                        </a:rPr>
                        <a:t>aantalStudiepunten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int</a:t>
                      </a:r>
                    </a:p>
                  </a:txBody>
                  <a:tcPr marL="0" marR="0" marT="787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3394">
                <a:tc>
                  <a:txBody>
                    <a:bodyPr/>
                    <a:lstStyle/>
                    <a:p>
                      <a:pPr marL="45085">
                        <a:lnSpc>
                          <a:spcPts val="2350"/>
                        </a:lnSpc>
                        <a:spcBef>
                          <a:spcPts val="830"/>
                        </a:spcBef>
                      </a:pPr>
                      <a:r>
                        <a:rPr lang="nl-BE" sz="2000" i="1" spc="-5" dirty="0">
                          <a:latin typeface="Arial"/>
                          <a:cs typeface="Arial"/>
                        </a:rPr>
                        <a:t>+ Vak(naam: String, </a:t>
                      </a:r>
                      <a:r>
                        <a:rPr lang="nl-BE" sz="2000" i="1" spc="-5" dirty="0" err="1">
                          <a:latin typeface="Arial"/>
                          <a:cs typeface="Arial"/>
                        </a:rPr>
                        <a:t>aantalStudiepunten:int</a:t>
                      </a:r>
                      <a:r>
                        <a:rPr lang="nl-BE" sz="2000" i="1" spc="-5" dirty="0">
                          <a:latin typeface="Arial"/>
                          <a:cs typeface="Arial"/>
                        </a:rPr>
                        <a:t>)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45085">
                        <a:lnSpc>
                          <a:spcPts val="2300"/>
                        </a:lnSpc>
                      </a:pPr>
                      <a:r>
                        <a:rPr lang="nl-BE" sz="2000" i="1" spc="-5" dirty="0">
                          <a:latin typeface="Arial"/>
                          <a:cs typeface="Arial"/>
                        </a:rPr>
                        <a:t>+ </a:t>
                      </a:r>
                      <a:r>
                        <a:rPr lang="nl-BE" sz="2000" i="1" spc="-5" dirty="0" err="1">
                          <a:latin typeface="Arial"/>
                          <a:cs typeface="Arial"/>
                        </a:rPr>
                        <a:t>getNaam</a:t>
                      </a:r>
                      <a:r>
                        <a:rPr lang="nl-BE" sz="2000" i="1" spc="-5" dirty="0">
                          <a:latin typeface="Arial"/>
                          <a:cs typeface="Arial"/>
                        </a:rPr>
                        <a:t>(): String</a:t>
                      </a:r>
                    </a:p>
                    <a:p>
                      <a:pPr marL="45085">
                        <a:lnSpc>
                          <a:spcPts val="2300"/>
                        </a:lnSpc>
                      </a:pPr>
                      <a:r>
                        <a:rPr lang="nl-BE" sz="2000" i="1" spc="-5" dirty="0">
                          <a:latin typeface="Arial"/>
                          <a:cs typeface="Arial"/>
                        </a:rPr>
                        <a:t>+ </a:t>
                      </a:r>
                      <a:r>
                        <a:rPr lang="nl-BE" sz="2000" i="1" spc="-5" dirty="0" err="1">
                          <a:latin typeface="Arial"/>
                          <a:cs typeface="Arial"/>
                        </a:rPr>
                        <a:t>getAantalStudiepunten</a:t>
                      </a:r>
                      <a:r>
                        <a:rPr lang="nl-BE" sz="2000" i="1" spc="-5" dirty="0">
                          <a:latin typeface="Arial"/>
                          <a:cs typeface="Arial"/>
                        </a:rPr>
                        <a:t>(): int</a:t>
                      </a:r>
                    </a:p>
                    <a:p>
                      <a:pPr marL="45085">
                        <a:lnSpc>
                          <a:spcPts val="2300"/>
                        </a:lnSpc>
                      </a:pPr>
                      <a:r>
                        <a:rPr lang="nl-BE" sz="2000" i="1" spc="-5" dirty="0">
                          <a:latin typeface="Arial"/>
                          <a:cs typeface="Arial"/>
                        </a:rPr>
                        <a:t>+ </a:t>
                      </a:r>
                      <a:r>
                        <a:rPr lang="nl-BE" sz="2000" i="1" spc="-5" dirty="0" err="1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isZelfde</a:t>
                      </a:r>
                      <a:r>
                        <a:rPr lang="nl-BE" sz="2000" i="1" spc="-5" dirty="0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(</a:t>
                      </a:r>
                      <a:r>
                        <a:rPr lang="nl-BE" sz="2000" i="1" spc="-5" dirty="0" err="1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vak:Vak</a:t>
                      </a:r>
                      <a:r>
                        <a:rPr lang="nl-BE" sz="2000" i="1" spc="-5" dirty="0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): </a:t>
                      </a:r>
                      <a:r>
                        <a:rPr lang="nl-BE" sz="2000" i="1" spc="-5" dirty="0" err="1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boolean</a:t>
                      </a:r>
                      <a:r>
                        <a:rPr lang="nl-BE" sz="2000" i="1" spc="-5" dirty="0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lang="nl-BE" sz="1200" i="1" spc="-5" dirty="0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// twee vakken zijn zelfde als ze zelfde naam hebben</a:t>
                      </a:r>
                      <a:endParaRPr sz="1200" i="1" dirty="0">
                        <a:highlight>
                          <a:srgbClr val="00FF00"/>
                        </a:highlight>
                        <a:latin typeface="Arial"/>
                        <a:cs typeface="Arial"/>
                      </a:endParaRPr>
                    </a:p>
                    <a:p>
                      <a:pPr marL="45085">
                        <a:lnSpc>
                          <a:spcPts val="2350"/>
                        </a:lnSpc>
                      </a:pPr>
                      <a:r>
                        <a:rPr lang="nl-BE" sz="2000" i="1" spc="-5" dirty="0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+ </a:t>
                      </a:r>
                      <a:r>
                        <a:rPr lang="nl-BE" sz="2000" i="1" spc="-5" dirty="0" err="1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geefInfoAlsString</a:t>
                      </a:r>
                      <a:r>
                        <a:rPr lang="nl-BE" sz="2000" i="1" spc="-5" dirty="0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():String </a:t>
                      </a:r>
                      <a:r>
                        <a:rPr lang="nl-BE" sz="1200" i="1" spc="-5" dirty="0">
                          <a:latin typeface="Arial"/>
                          <a:cs typeface="Arial"/>
                        </a:rPr>
                        <a:t>// voorbeeld “OO programmeren, 6 studiepunten”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5CF39351-D7B0-4B95-89D9-96C00DF0F71A}"/>
              </a:ext>
            </a:extLst>
          </p:cNvPr>
          <p:cNvSpPr txBox="1"/>
          <p:nvPr/>
        </p:nvSpPr>
        <p:spPr>
          <a:xfrm flipH="1">
            <a:off x="2057400" y="5867400"/>
            <a:ext cx="943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 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A6A51A6-C922-40B2-9D19-00D00C4FC681}"/>
              </a:ext>
            </a:extLst>
          </p:cNvPr>
          <p:cNvSpPr txBox="1"/>
          <p:nvPr/>
        </p:nvSpPr>
        <p:spPr>
          <a:xfrm>
            <a:off x="2209800" y="1344524"/>
            <a:ext cx="512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highlight>
                  <a:srgbClr val="00FF00"/>
                </a:highlight>
              </a:rPr>
              <a:t>DIY: alle </a:t>
            </a:r>
            <a:r>
              <a:rPr lang="nl-BE" dirty="0" err="1">
                <a:highlight>
                  <a:srgbClr val="00FF00"/>
                </a:highlight>
              </a:rPr>
              <a:t>tescases</a:t>
            </a:r>
            <a:r>
              <a:rPr lang="nl-BE" dirty="0">
                <a:highlight>
                  <a:srgbClr val="00FF00"/>
                </a:highlight>
              </a:rPr>
              <a:t> voor methodes </a:t>
            </a:r>
            <a:r>
              <a:rPr lang="nl-BE" dirty="0" err="1">
                <a:highlight>
                  <a:srgbClr val="00FF00"/>
                </a:highlight>
              </a:rPr>
              <a:t>isZelfde</a:t>
            </a:r>
            <a:r>
              <a:rPr lang="nl-BE" dirty="0">
                <a:highlight>
                  <a:srgbClr val="00FF00"/>
                </a:highlight>
              </a:rPr>
              <a:t> en </a:t>
            </a:r>
            <a:r>
              <a:rPr lang="nl-BE" dirty="0" err="1">
                <a:highlight>
                  <a:srgbClr val="00FF00"/>
                </a:highlight>
              </a:rPr>
              <a:t>geefInfo</a:t>
            </a:r>
            <a:endParaRPr lang="nl-BE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5195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92300" y="1511300"/>
            <a:ext cx="7721600" cy="4749800"/>
            <a:chOff x="1892300" y="1511300"/>
            <a:chExt cx="7721600" cy="4749800"/>
          </a:xfrm>
        </p:grpSpPr>
        <p:sp>
          <p:nvSpPr>
            <p:cNvPr id="3" name="object 3"/>
            <p:cNvSpPr/>
            <p:nvPr/>
          </p:nvSpPr>
          <p:spPr>
            <a:xfrm>
              <a:off x="1905000" y="1524000"/>
              <a:ext cx="7696200" cy="4724400"/>
            </a:xfrm>
            <a:custGeom>
              <a:avLst/>
              <a:gdLst/>
              <a:ahLst/>
              <a:cxnLst/>
              <a:rect l="l" t="t" r="r" b="b"/>
              <a:pathLst>
                <a:path w="7696200" h="4724400">
                  <a:moveTo>
                    <a:pt x="7696200" y="0"/>
                  </a:moveTo>
                  <a:lnTo>
                    <a:pt x="0" y="0"/>
                  </a:lnTo>
                  <a:lnTo>
                    <a:pt x="0" y="4724400"/>
                  </a:lnTo>
                  <a:lnTo>
                    <a:pt x="7696200" y="4724400"/>
                  </a:lnTo>
                  <a:lnTo>
                    <a:pt x="7696200" y="0"/>
                  </a:lnTo>
                  <a:close/>
                </a:path>
              </a:pathLst>
            </a:custGeom>
            <a:solidFill>
              <a:srgbClr val="AAE2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05000" y="1524000"/>
              <a:ext cx="7696200" cy="4724400"/>
            </a:xfrm>
            <a:custGeom>
              <a:avLst/>
              <a:gdLst/>
              <a:ahLst/>
              <a:cxnLst/>
              <a:rect l="l" t="t" r="r" b="b"/>
              <a:pathLst>
                <a:path w="7696200" h="4724400">
                  <a:moveTo>
                    <a:pt x="0" y="0"/>
                  </a:moveTo>
                  <a:lnTo>
                    <a:pt x="7696204" y="0"/>
                  </a:lnTo>
                  <a:lnTo>
                    <a:pt x="7696204" y="4724402"/>
                  </a:lnTo>
                  <a:lnTo>
                    <a:pt x="0" y="47244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CA6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00"/>
              </a:spcBef>
            </a:pPr>
            <a:r>
              <a:rPr dirty="0"/>
              <a:t>Testaanpak – </a:t>
            </a:r>
            <a:r>
              <a:rPr spc="-5" dirty="0"/>
              <a:t>Testmethode</a:t>
            </a:r>
            <a:r>
              <a:rPr spc="-35" dirty="0"/>
              <a:t> </a:t>
            </a:r>
            <a:r>
              <a:rPr dirty="0"/>
              <a:t>schrijven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2487" y="1611170"/>
            <a:ext cx="4105275" cy="436181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80"/>
              </a:spcBef>
            </a:pPr>
            <a:r>
              <a:rPr sz="2500" spc="20" dirty="0">
                <a:solidFill>
                  <a:srgbClr val="002757"/>
                </a:solidFill>
                <a:latin typeface="Tahoma"/>
                <a:cs typeface="Tahoma"/>
              </a:rPr>
              <a:t>Stappen:</a:t>
            </a:r>
            <a:endParaRPr sz="2500">
              <a:latin typeface="Tahoma"/>
              <a:cs typeface="Tahoma"/>
            </a:endParaRPr>
          </a:p>
          <a:p>
            <a:pPr marL="669925" indent="-415925">
              <a:lnSpc>
                <a:spcPct val="100000"/>
              </a:lnSpc>
              <a:spcBef>
                <a:spcPts val="1235"/>
              </a:spcBef>
              <a:buClr>
                <a:srgbClr val="BD212E"/>
              </a:buClr>
              <a:buAutoNum type="arabicPeriod"/>
              <a:tabLst>
                <a:tab pos="669290" algn="l"/>
                <a:tab pos="669925" algn="l"/>
              </a:tabLst>
            </a:pPr>
            <a:r>
              <a:rPr sz="1800" spc="10" dirty="0">
                <a:solidFill>
                  <a:srgbClr val="002757"/>
                </a:solidFill>
                <a:latin typeface="Tahoma"/>
                <a:cs typeface="Tahoma"/>
              </a:rPr>
              <a:t>Testmethode</a:t>
            </a:r>
            <a:r>
              <a:rPr sz="1800" dirty="0">
                <a:solidFill>
                  <a:srgbClr val="002757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002757"/>
                </a:solidFill>
                <a:latin typeface="Tahoma"/>
                <a:cs typeface="Tahoma"/>
              </a:rPr>
              <a:t>schrijven</a:t>
            </a:r>
            <a:endParaRPr sz="1800">
              <a:latin typeface="Tahoma"/>
              <a:cs typeface="Tahoma"/>
            </a:endParaRPr>
          </a:p>
          <a:p>
            <a:pPr marL="996950" lvl="1" indent="-415925">
              <a:lnSpc>
                <a:spcPct val="100000"/>
              </a:lnSpc>
              <a:spcBef>
                <a:spcPts val="340"/>
              </a:spcBef>
              <a:buClr>
                <a:srgbClr val="E2D5B9"/>
              </a:buClr>
              <a:buFont typeface="Arial"/>
              <a:buChar char="•"/>
              <a:tabLst>
                <a:tab pos="996315" algn="l"/>
                <a:tab pos="996950" algn="l"/>
              </a:tabLst>
            </a:pPr>
            <a:r>
              <a:rPr sz="1600" spc="20" dirty="0">
                <a:solidFill>
                  <a:srgbClr val="002757"/>
                </a:solidFill>
                <a:latin typeface="Tahoma"/>
                <a:cs typeface="Tahoma"/>
              </a:rPr>
              <a:t>Te </a:t>
            </a:r>
            <a:r>
              <a:rPr sz="1600" spc="10" dirty="0">
                <a:solidFill>
                  <a:srgbClr val="002757"/>
                </a:solidFill>
                <a:latin typeface="Tahoma"/>
                <a:cs typeface="Tahoma"/>
              </a:rPr>
              <a:t>testen </a:t>
            </a:r>
            <a:r>
              <a:rPr sz="1600" spc="15" dirty="0">
                <a:solidFill>
                  <a:srgbClr val="002757"/>
                </a:solidFill>
                <a:latin typeface="Tahoma"/>
                <a:cs typeface="Tahoma"/>
              </a:rPr>
              <a:t>methode</a:t>
            </a:r>
            <a:r>
              <a:rPr sz="1600" spc="-5" dirty="0">
                <a:solidFill>
                  <a:srgbClr val="002757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002757"/>
                </a:solidFill>
                <a:latin typeface="Tahoma"/>
                <a:cs typeface="Tahoma"/>
              </a:rPr>
              <a:t>oproepen</a:t>
            </a:r>
            <a:endParaRPr sz="1600">
              <a:latin typeface="Tahoma"/>
              <a:cs typeface="Tahoma"/>
            </a:endParaRPr>
          </a:p>
          <a:p>
            <a:pPr marL="996950" lvl="1" indent="-415925">
              <a:lnSpc>
                <a:spcPct val="100000"/>
              </a:lnSpc>
              <a:spcBef>
                <a:spcPts val="345"/>
              </a:spcBef>
              <a:buClr>
                <a:srgbClr val="E2D5B9"/>
              </a:buClr>
              <a:buFont typeface="Arial"/>
              <a:buChar char="•"/>
              <a:tabLst>
                <a:tab pos="996315" algn="l"/>
                <a:tab pos="996950" algn="l"/>
              </a:tabLst>
            </a:pPr>
            <a:r>
              <a:rPr sz="1600" spc="10" dirty="0">
                <a:solidFill>
                  <a:srgbClr val="002757"/>
                </a:solidFill>
                <a:latin typeface="Tahoma"/>
                <a:cs typeface="Tahoma"/>
              </a:rPr>
              <a:t>Resultaat controleren</a:t>
            </a:r>
            <a:endParaRPr sz="1600">
              <a:latin typeface="Tahoma"/>
              <a:cs typeface="Tahoma"/>
            </a:endParaRPr>
          </a:p>
          <a:p>
            <a:pPr marL="669925" indent="-415925">
              <a:lnSpc>
                <a:spcPct val="100000"/>
              </a:lnSpc>
              <a:spcBef>
                <a:spcPts val="1245"/>
              </a:spcBef>
              <a:buClr>
                <a:srgbClr val="BD212E"/>
              </a:buClr>
              <a:buAutoNum type="arabicPeriod"/>
              <a:tabLst>
                <a:tab pos="669290" algn="l"/>
                <a:tab pos="669925" algn="l"/>
              </a:tabLst>
            </a:pPr>
            <a:r>
              <a:rPr sz="1800" spc="10" dirty="0">
                <a:solidFill>
                  <a:srgbClr val="002757"/>
                </a:solidFill>
                <a:latin typeface="Tahoma"/>
                <a:cs typeface="Tahoma"/>
              </a:rPr>
              <a:t>Testmethode </a:t>
            </a:r>
            <a:r>
              <a:rPr sz="1800" spc="5" dirty="0">
                <a:solidFill>
                  <a:srgbClr val="002757"/>
                </a:solidFill>
                <a:latin typeface="Tahoma"/>
                <a:cs typeface="Tahoma"/>
              </a:rPr>
              <a:t>laten</a:t>
            </a:r>
            <a:r>
              <a:rPr sz="1800" spc="-25" dirty="0">
                <a:solidFill>
                  <a:srgbClr val="002757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002757"/>
                </a:solidFill>
                <a:latin typeface="Tahoma"/>
                <a:cs typeface="Tahoma"/>
              </a:rPr>
              <a:t>compileren</a:t>
            </a:r>
            <a:endParaRPr sz="1800">
              <a:latin typeface="Tahoma"/>
              <a:cs typeface="Tahoma"/>
            </a:endParaRPr>
          </a:p>
          <a:p>
            <a:pPr marL="996950" lvl="1" indent="-415925">
              <a:lnSpc>
                <a:spcPct val="100000"/>
              </a:lnSpc>
              <a:spcBef>
                <a:spcPts val="340"/>
              </a:spcBef>
              <a:buClr>
                <a:srgbClr val="E2D5B9"/>
              </a:buClr>
              <a:buFont typeface="Arial"/>
              <a:buChar char="•"/>
              <a:tabLst>
                <a:tab pos="996315" algn="l"/>
                <a:tab pos="996950" algn="l"/>
              </a:tabLst>
            </a:pPr>
            <a:r>
              <a:rPr sz="1600" spc="15" dirty="0">
                <a:solidFill>
                  <a:srgbClr val="002757"/>
                </a:solidFill>
                <a:latin typeface="Tahoma"/>
                <a:cs typeface="Tahoma"/>
              </a:rPr>
              <a:t>Lege </a:t>
            </a:r>
            <a:r>
              <a:rPr sz="1600" spc="10" dirty="0">
                <a:solidFill>
                  <a:srgbClr val="002757"/>
                </a:solidFill>
                <a:latin typeface="Tahoma"/>
                <a:cs typeface="Tahoma"/>
              </a:rPr>
              <a:t>klasse </a:t>
            </a:r>
            <a:r>
              <a:rPr sz="1600" spc="15" dirty="0">
                <a:solidFill>
                  <a:srgbClr val="002757"/>
                </a:solidFill>
                <a:latin typeface="Tahoma"/>
                <a:cs typeface="Tahoma"/>
              </a:rPr>
              <a:t>en methode</a:t>
            </a:r>
            <a:r>
              <a:rPr sz="1600" spc="-20" dirty="0">
                <a:solidFill>
                  <a:srgbClr val="002757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002757"/>
                </a:solidFill>
                <a:latin typeface="Tahoma"/>
                <a:cs typeface="Tahoma"/>
              </a:rPr>
              <a:t>schrijven</a:t>
            </a:r>
            <a:endParaRPr sz="1600">
              <a:latin typeface="Tahoma"/>
              <a:cs typeface="Tahoma"/>
            </a:endParaRPr>
          </a:p>
          <a:p>
            <a:pPr marL="669925" indent="-415925">
              <a:lnSpc>
                <a:spcPct val="100000"/>
              </a:lnSpc>
              <a:spcBef>
                <a:spcPts val="1250"/>
              </a:spcBef>
              <a:buClr>
                <a:srgbClr val="BD212E"/>
              </a:buClr>
              <a:buAutoNum type="arabicPeriod"/>
              <a:tabLst>
                <a:tab pos="669290" algn="l"/>
                <a:tab pos="669925" algn="l"/>
              </a:tabLst>
            </a:pPr>
            <a:r>
              <a:rPr sz="1800" spc="10" dirty="0">
                <a:solidFill>
                  <a:srgbClr val="002757"/>
                </a:solidFill>
                <a:latin typeface="Tahoma"/>
                <a:cs typeface="Tahoma"/>
              </a:rPr>
              <a:t>Testmethode</a:t>
            </a:r>
            <a:r>
              <a:rPr sz="1800" spc="5" dirty="0">
                <a:solidFill>
                  <a:srgbClr val="002757"/>
                </a:solidFill>
                <a:latin typeface="Tahoma"/>
                <a:cs typeface="Tahoma"/>
              </a:rPr>
              <a:t> runnen</a:t>
            </a:r>
            <a:endParaRPr sz="1800">
              <a:latin typeface="Tahoma"/>
              <a:cs typeface="Tahoma"/>
            </a:endParaRPr>
          </a:p>
          <a:p>
            <a:pPr marL="996950" lvl="1" indent="-415925">
              <a:lnSpc>
                <a:spcPct val="100000"/>
              </a:lnSpc>
              <a:spcBef>
                <a:spcPts val="340"/>
              </a:spcBef>
              <a:buClr>
                <a:srgbClr val="E2D5B9"/>
              </a:buClr>
              <a:buFont typeface="Arial"/>
              <a:buChar char="•"/>
              <a:tabLst>
                <a:tab pos="996315" algn="l"/>
                <a:tab pos="996950" algn="l"/>
              </a:tabLst>
            </a:pPr>
            <a:r>
              <a:rPr sz="1600" spc="10" dirty="0">
                <a:solidFill>
                  <a:srgbClr val="002757"/>
                </a:solidFill>
                <a:latin typeface="Tahoma"/>
                <a:cs typeface="Tahoma"/>
              </a:rPr>
              <a:t>Resultaat rood?</a:t>
            </a:r>
            <a:endParaRPr sz="1600">
              <a:latin typeface="Tahoma"/>
              <a:cs typeface="Tahoma"/>
            </a:endParaRPr>
          </a:p>
          <a:p>
            <a:pPr marL="669925" indent="-415925">
              <a:lnSpc>
                <a:spcPct val="100000"/>
              </a:lnSpc>
              <a:spcBef>
                <a:spcPts val="1245"/>
              </a:spcBef>
              <a:buClr>
                <a:srgbClr val="BD212E"/>
              </a:buClr>
              <a:buAutoNum type="arabicPeriod"/>
              <a:tabLst>
                <a:tab pos="669290" algn="l"/>
                <a:tab pos="669925" algn="l"/>
              </a:tabLst>
            </a:pPr>
            <a:r>
              <a:rPr sz="1800" spc="10" dirty="0">
                <a:solidFill>
                  <a:srgbClr val="002757"/>
                </a:solidFill>
                <a:latin typeface="Tahoma"/>
                <a:cs typeface="Tahoma"/>
              </a:rPr>
              <a:t>Testmethode </a:t>
            </a:r>
            <a:r>
              <a:rPr sz="1800" spc="5" dirty="0">
                <a:solidFill>
                  <a:srgbClr val="002757"/>
                </a:solidFill>
                <a:latin typeface="Tahoma"/>
                <a:cs typeface="Tahoma"/>
              </a:rPr>
              <a:t>laten</a:t>
            </a:r>
            <a:r>
              <a:rPr sz="1800" spc="-15" dirty="0">
                <a:solidFill>
                  <a:srgbClr val="002757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002757"/>
                </a:solidFill>
                <a:latin typeface="Tahoma"/>
                <a:cs typeface="Tahoma"/>
              </a:rPr>
              <a:t>slagen</a:t>
            </a:r>
            <a:endParaRPr sz="1800">
              <a:latin typeface="Tahoma"/>
              <a:cs typeface="Tahoma"/>
            </a:endParaRPr>
          </a:p>
          <a:p>
            <a:pPr marL="996950" lvl="1" indent="-415925">
              <a:lnSpc>
                <a:spcPct val="100000"/>
              </a:lnSpc>
              <a:spcBef>
                <a:spcPts val="340"/>
              </a:spcBef>
              <a:buClr>
                <a:srgbClr val="E2D5B9"/>
              </a:buClr>
              <a:buFont typeface="Arial"/>
              <a:buChar char="•"/>
              <a:tabLst>
                <a:tab pos="996315" algn="l"/>
                <a:tab pos="996950" algn="l"/>
              </a:tabLst>
            </a:pPr>
            <a:r>
              <a:rPr sz="1600" spc="15" dirty="0">
                <a:solidFill>
                  <a:srgbClr val="002757"/>
                </a:solidFill>
                <a:latin typeface="Tahoma"/>
                <a:cs typeface="Tahoma"/>
              </a:rPr>
              <a:t>Methode</a:t>
            </a:r>
            <a:r>
              <a:rPr sz="1600" spc="10" dirty="0">
                <a:solidFill>
                  <a:srgbClr val="002757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002757"/>
                </a:solidFill>
                <a:latin typeface="Tahoma"/>
                <a:cs typeface="Tahoma"/>
              </a:rPr>
              <a:t>aanpassen</a:t>
            </a:r>
            <a:endParaRPr sz="1600">
              <a:latin typeface="Tahoma"/>
              <a:cs typeface="Tahoma"/>
            </a:endParaRPr>
          </a:p>
          <a:p>
            <a:pPr marL="996950" lvl="1" indent="-415925">
              <a:lnSpc>
                <a:spcPct val="100000"/>
              </a:lnSpc>
              <a:spcBef>
                <a:spcPts val="345"/>
              </a:spcBef>
              <a:buClr>
                <a:srgbClr val="E2D5B9"/>
              </a:buClr>
              <a:buFont typeface="Arial"/>
              <a:buChar char="•"/>
              <a:tabLst>
                <a:tab pos="996315" algn="l"/>
                <a:tab pos="996950" algn="l"/>
              </a:tabLst>
            </a:pPr>
            <a:r>
              <a:rPr sz="1600" spc="15" dirty="0">
                <a:solidFill>
                  <a:srgbClr val="002757"/>
                </a:solidFill>
                <a:latin typeface="Tahoma"/>
                <a:cs typeface="Tahoma"/>
              </a:rPr>
              <a:t>Test</a:t>
            </a:r>
            <a:r>
              <a:rPr sz="1600" spc="10" dirty="0">
                <a:solidFill>
                  <a:srgbClr val="002757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002757"/>
                </a:solidFill>
                <a:latin typeface="Tahoma"/>
                <a:cs typeface="Tahoma"/>
              </a:rPr>
              <a:t>runnen</a:t>
            </a:r>
            <a:endParaRPr sz="1600">
              <a:latin typeface="Tahoma"/>
              <a:cs typeface="Tahoma"/>
            </a:endParaRPr>
          </a:p>
          <a:p>
            <a:pPr marL="996950" lvl="1" indent="-415925">
              <a:lnSpc>
                <a:spcPct val="100000"/>
              </a:lnSpc>
              <a:spcBef>
                <a:spcPts val="350"/>
              </a:spcBef>
              <a:buClr>
                <a:srgbClr val="E2D5B9"/>
              </a:buClr>
              <a:buFont typeface="Arial"/>
              <a:buChar char="•"/>
              <a:tabLst>
                <a:tab pos="996315" algn="l"/>
                <a:tab pos="996950" algn="l"/>
              </a:tabLst>
            </a:pPr>
            <a:r>
              <a:rPr sz="1600" spc="10" dirty="0">
                <a:solidFill>
                  <a:srgbClr val="002757"/>
                </a:solidFill>
                <a:latin typeface="Tahoma"/>
                <a:cs typeface="Tahoma"/>
              </a:rPr>
              <a:t>Resultaat groen?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2317" y="5346446"/>
            <a:ext cx="323850" cy="654685"/>
          </a:xfrm>
          <a:custGeom>
            <a:avLst/>
            <a:gdLst/>
            <a:ahLst/>
            <a:cxnLst/>
            <a:rect l="l" t="t" r="r" b="b"/>
            <a:pathLst>
              <a:path w="323850" h="654685">
                <a:moveTo>
                  <a:pt x="318693" y="0"/>
                </a:moveTo>
                <a:lnTo>
                  <a:pt x="260553" y="42163"/>
                </a:lnTo>
                <a:lnTo>
                  <a:pt x="204114" y="84315"/>
                </a:lnTo>
                <a:lnTo>
                  <a:pt x="151155" y="126403"/>
                </a:lnTo>
                <a:lnTo>
                  <a:pt x="103377" y="168465"/>
                </a:lnTo>
                <a:lnTo>
                  <a:pt x="62610" y="210413"/>
                </a:lnTo>
                <a:lnTo>
                  <a:pt x="30581" y="252309"/>
                </a:lnTo>
                <a:lnTo>
                  <a:pt x="9067" y="294218"/>
                </a:lnTo>
                <a:lnTo>
                  <a:pt x="0" y="336232"/>
                </a:lnTo>
                <a:lnTo>
                  <a:pt x="698" y="357239"/>
                </a:lnTo>
                <a:lnTo>
                  <a:pt x="12128" y="398834"/>
                </a:lnTo>
                <a:lnTo>
                  <a:pt x="35191" y="439718"/>
                </a:lnTo>
                <a:lnTo>
                  <a:pt x="67919" y="480010"/>
                </a:lnTo>
                <a:lnTo>
                  <a:pt x="108508" y="519884"/>
                </a:lnTo>
                <a:lnTo>
                  <a:pt x="180212" y="579159"/>
                </a:lnTo>
                <a:lnTo>
                  <a:pt x="225425" y="612821"/>
                </a:lnTo>
                <a:lnTo>
                  <a:pt x="205435" y="640342"/>
                </a:lnTo>
                <a:lnTo>
                  <a:pt x="289483" y="654303"/>
                </a:lnTo>
                <a:lnTo>
                  <a:pt x="250228" y="578693"/>
                </a:lnTo>
                <a:lnTo>
                  <a:pt x="230403" y="605972"/>
                </a:lnTo>
                <a:lnTo>
                  <a:pt x="185521" y="572562"/>
                </a:lnTo>
                <a:lnTo>
                  <a:pt x="136766" y="533332"/>
                </a:lnTo>
                <a:lnTo>
                  <a:pt x="93408" y="494088"/>
                </a:lnTo>
                <a:lnTo>
                  <a:pt x="57213" y="454817"/>
                </a:lnTo>
                <a:lnTo>
                  <a:pt x="29908" y="415582"/>
                </a:lnTo>
                <a:lnTo>
                  <a:pt x="13068" y="376165"/>
                </a:lnTo>
                <a:lnTo>
                  <a:pt x="8445" y="336995"/>
                </a:lnTo>
                <a:lnTo>
                  <a:pt x="11074" y="317285"/>
                </a:lnTo>
                <a:lnTo>
                  <a:pt x="25717" y="277507"/>
                </a:lnTo>
                <a:lnTo>
                  <a:pt x="51943" y="236740"/>
                </a:lnTo>
                <a:lnTo>
                  <a:pt x="87947" y="195491"/>
                </a:lnTo>
                <a:lnTo>
                  <a:pt x="131991" y="153898"/>
                </a:lnTo>
                <a:lnTo>
                  <a:pt x="209181" y="91097"/>
                </a:lnTo>
                <a:lnTo>
                  <a:pt x="265518" y="49021"/>
                </a:lnTo>
                <a:lnTo>
                  <a:pt x="323672" y="6857"/>
                </a:lnTo>
                <a:lnTo>
                  <a:pt x="318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1510" y="5445125"/>
            <a:ext cx="323850" cy="654685"/>
          </a:xfrm>
          <a:custGeom>
            <a:avLst/>
            <a:gdLst/>
            <a:ahLst/>
            <a:cxnLst/>
            <a:rect l="l" t="t" r="r" b="b"/>
            <a:pathLst>
              <a:path w="323850" h="654685">
                <a:moveTo>
                  <a:pt x="34188" y="0"/>
                </a:moveTo>
                <a:lnTo>
                  <a:pt x="73444" y="75615"/>
                </a:lnTo>
                <a:lnTo>
                  <a:pt x="93268" y="48336"/>
                </a:lnTo>
                <a:lnTo>
                  <a:pt x="138150" y="81737"/>
                </a:lnTo>
                <a:lnTo>
                  <a:pt x="186905" y="120967"/>
                </a:lnTo>
                <a:lnTo>
                  <a:pt x="230263" y="160216"/>
                </a:lnTo>
                <a:lnTo>
                  <a:pt x="266458" y="199486"/>
                </a:lnTo>
                <a:lnTo>
                  <a:pt x="293763" y="238721"/>
                </a:lnTo>
                <a:lnTo>
                  <a:pt x="310603" y="278138"/>
                </a:lnTo>
                <a:lnTo>
                  <a:pt x="315226" y="317308"/>
                </a:lnTo>
                <a:lnTo>
                  <a:pt x="312597" y="337018"/>
                </a:lnTo>
                <a:lnTo>
                  <a:pt x="297954" y="376796"/>
                </a:lnTo>
                <a:lnTo>
                  <a:pt x="271729" y="417562"/>
                </a:lnTo>
                <a:lnTo>
                  <a:pt x="235724" y="458810"/>
                </a:lnTo>
                <a:lnTo>
                  <a:pt x="191681" y="500401"/>
                </a:lnTo>
                <a:lnTo>
                  <a:pt x="114490" y="563206"/>
                </a:lnTo>
                <a:lnTo>
                  <a:pt x="58153" y="605285"/>
                </a:lnTo>
                <a:lnTo>
                  <a:pt x="0" y="647447"/>
                </a:lnTo>
                <a:lnTo>
                  <a:pt x="4978" y="654302"/>
                </a:lnTo>
                <a:lnTo>
                  <a:pt x="63119" y="612140"/>
                </a:lnTo>
                <a:lnTo>
                  <a:pt x="119557" y="569991"/>
                </a:lnTo>
                <a:lnTo>
                  <a:pt x="172516" y="527894"/>
                </a:lnTo>
                <a:lnTo>
                  <a:pt x="220294" y="485834"/>
                </a:lnTo>
                <a:lnTo>
                  <a:pt x="261061" y="443885"/>
                </a:lnTo>
                <a:lnTo>
                  <a:pt x="293090" y="401994"/>
                </a:lnTo>
                <a:lnTo>
                  <a:pt x="314604" y="360085"/>
                </a:lnTo>
                <a:lnTo>
                  <a:pt x="323672" y="318071"/>
                </a:lnTo>
                <a:lnTo>
                  <a:pt x="322973" y="297064"/>
                </a:lnTo>
                <a:lnTo>
                  <a:pt x="311543" y="255469"/>
                </a:lnTo>
                <a:lnTo>
                  <a:pt x="288480" y="214586"/>
                </a:lnTo>
                <a:lnTo>
                  <a:pt x="255752" y="174293"/>
                </a:lnTo>
                <a:lnTo>
                  <a:pt x="215163" y="134416"/>
                </a:lnTo>
                <a:lnTo>
                  <a:pt x="143446" y="75145"/>
                </a:lnTo>
                <a:lnTo>
                  <a:pt x="98247" y="41478"/>
                </a:lnTo>
                <a:lnTo>
                  <a:pt x="118237" y="13957"/>
                </a:lnTo>
                <a:lnTo>
                  <a:pt x="34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587604"/>
            <a:ext cx="2214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V</a:t>
            </a:r>
            <a:r>
              <a:rPr sz="4800" spc="-5" dirty="0"/>
              <a:t>r</a:t>
            </a:r>
            <a:r>
              <a:rPr sz="4800" spc="5" dirty="0"/>
              <a:t>a</a:t>
            </a:r>
            <a:r>
              <a:rPr sz="4800" spc="-10" dirty="0"/>
              <a:t>g</a:t>
            </a:r>
            <a:r>
              <a:rPr sz="4800" spc="-5" dirty="0"/>
              <a:t>e</a:t>
            </a:r>
            <a:r>
              <a:rPr sz="4800" spc="-10" dirty="0"/>
              <a:t>n</a:t>
            </a:r>
            <a:r>
              <a:rPr sz="4800" spc="-5" dirty="0"/>
              <a:t>?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955397" y="1289874"/>
            <a:ext cx="3964895" cy="4855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587604"/>
            <a:ext cx="6713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Test-driven</a:t>
            </a:r>
            <a:r>
              <a:rPr sz="4800" spc="-55" dirty="0"/>
              <a:t> </a:t>
            </a:r>
            <a:r>
              <a:rPr sz="4800" spc="-5" dirty="0"/>
              <a:t>development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865423" y="4638014"/>
            <a:ext cx="1243965" cy="7804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64769">
              <a:lnSpc>
                <a:spcPts val="2930"/>
              </a:lnSpc>
              <a:spcBef>
                <a:spcPts val="265"/>
              </a:spcBef>
            </a:pPr>
            <a:r>
              <a:rPr sz="2500" spc="-85" dirty="0">
                <a:latin typeface="Arial"/>
                <a:cs typeface="Arial"/>
              </a:rPr>
              <a:t>Code </a:t>
            </a:r>
            <a:r>
              <a:rPr sz="2500" spc="65" dirty="0">
                <a:latin typeface="Arial"/>
                <a:cs typeface="Arial"/>
              </a:rPr>
              <a:t>to  </a:t>
            </a:r>
            <a:r>
              <a:rPr sz="2500" spc="-409" dirty="0">
                <a:solidFill>
                  <a:srgbClr val="99B063"/>
                </a:solidFill>
                <a:latin typeface="Arial"/>
                <a:cs typeface="Arial"/>
              </a:rPr>
              <a:t>PASS</a:t>
            </a:r>
            <a:r>
              <a:rPr sz="2500" spc="-360" dirty="0">
                <a:solidFill>
                  <a:srgbClr val="99B063"/>
                </a:solidFill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test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10389" y="4111472"/>
            <a:ext cx="2945765" cy="1686560"/>
            <a:chOff x="5910389" y="4111472"/>
            <a:chExt cx="2945765" cy="1686560"/>
          </a:xfrm>
        </p:grpSpPr>
        <p:sp>
          <p:nvSpPr>
            <p:cNvPr id="5" name="object 5"/>
            <p:cNvSpPr/>
            <p:nvPr/>
          </p:nvSpPr>
          <p:spPr>
            <a:xfrm>
              <a:off x="7451483" y="4111472"/>
              <a:ext cx="1404454" cy="1389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92415" y="4138802"/>
              <a:ext cx="1321396" cy="13034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92413" y="4138794"/>
              <a:ext cx="1321435" cy="1303655"/>
            </a:xfrm>
            <a:custGeom>
              <a:avLst/>
              <a:gdLst/>
              <a:ahLst/>
              <a:cxnLst/>
              <a:rect l="l" t="t" r="r" b="b"/>
              <a:pathLst>
                <a:path w="1321434" h="1303654">
                  <a:moveTo>
                    <a:pt x="0" y="651702"/>
                  </a:moveTo>
                  <a:lnTo>
                    <a:pt x="1812" y="603064"/>
                  </a:lnTo>
                  <a:lnTo>
                    <a:pt x="7163" y="555398"/>
                  </a:lnTo>
                  <a:lnTo>
                    <a:pt x="15926" y="508829"/>
                  </a:lnTo>
                  <a:lnTo>
                    <a:pt x="27973" y="463482"/>
                  </a:lnTo>
                  <a:lnTo>
                    <a:pt x="43176" y="419484"/>
                  </a:lnTo>
                  <a:lnTo>
                    <a:pt x="61406" y="376961"/>
                  </a:lnTo>
                  <a:lnTo>
                    <a:pt x="82538" y="336039"/>
                  </a:lnTo>
                  <a:lnTo>
                    <a:pt x="106442" y="296844"/>
                  </a:lnTo>
                  <a:lnTo>
                    <a:pt x="132991" y="259501"/>
                  </a:lnTo>
                  <a:lnTo>
                    <a:pt x="162058" y="224138"/>
                  </a:lnTo>
                  <a:lnTo>
                    <a:pt x="193514" y="190879"/>
                  </a:lnTo>
                  <a:lnTo>
                    <a:pt x="227231" y="159852"/>
                  </a:lnTo>
                  <a:lnTo>
                    <a:pt x="263083" y="131181"/>
                  </a:lnTo>
                  <a:lnTo>
                    <a:pt x="300941" y="104993"/>
                  </a:lnTo>
                  <a:lnTo>
                    <a:pt x="340677" y="81414"/>
                  </a:lnTo>
                  <a:lnTo>
                    <a:pt x="382164" y="60571"/>
                  </a:lnTo>
                  <a:lnTo>
                    <a:pt x="425274" y="42588"/>
                  </a:lnTo>
                  <a:lnTo>
                    <a:pt x="469880" y="27592"/>
                  </a:lnTo>
                  <a:lnTo>
                    <a:pt x="515853" y="15709"/>
                  </a:lnTo>
                  <a:lnTo>
                    <a:pt x="563065" y="7066"/>
                  </a:lnTo>
                  <a:lnTo>
                    <a:pt x="611390" y="1787"/>
                  </a:lnTo>
                  <a:lnTo>
                    <a:pt x="660698" y="0"/>
                  </a:lnTo>
                  <a:lnTo>
                    <a:pt x="710006" y="1787"/>
                  </a:lnTo>
                  <a:lnTo>
                    <a:pt x="758330" y="7066"/>
                  </a:lnTo>
                  <a:lnTo>
                    <a:pt x="805542" y="15709"/>
                  </a:lnTo>
                  <a:lnTo>
                    <a:pt x="851514" y="27592"/>
                  </a:lnTo>
                  <a:lnTo>
                    <a:pt x="896119" y="42588"/>
                  </a:lnTo>
                  <a:lnTo>
                    <a:pt x="939229" y="60571"/>
                  </a:lnTo>
                  <a:lnTo>
                    <a:pt x="980716" y="81414"/>
                  </a:lnTo>
                  <a:lnTo>
                    <a:pt x="1020452" y="104993"/>
                  </a:lnTo>
                  <a:lnTo>
                    <a:pt x="1058309" y="131181"/>
                  </a:lnTo>
                  <a:lnTo>
                    <a:pt x="1094161" y="159852"/>
                  </a:lnTo>
                  <a:lnTo>
                    <a:pt x="1127878" y="190879"/>
                  </a:lnTo>
                  <a:lnTo>
                    <a:pt x="1159334" y="224138"/>
                  </a:lnTo>
                  <a:lnTo>
                    <a:pt x="1188400" y="259501"/>
                  </a:lnTo>
                  <a:lnTo>
                    <a:pt x="1214949" y="296844"/>
                  </a:lnTo>
                  <a:lnTo>
                    <a:pt x="1238853" y="336039"/>
                  </a:lnTo>
                  <a:lnTo>
                    <a:pt x="1259985" y="376961"/>
                  </a:lnTo>
                  <a:lnTo>
                    <a:pt x="1278215" y="419484"/>
                  </a:lnTo>
                  <a:lnTo>
                    <a:pt x="1293418" y="463482"/>
                  </a:lnTo>
                  <a:lnTo>
                    <a:pt x="1305465" y="508829"/>
                  </a:lnTo>
                  <a:lnTo>
                    <a:pt x="1314228" y="555398"/>
                  </a:lnTo>
                  <a:lnTo>
                    <a:pt x="1319579" y="603064"/>
                  </a:lnTo>
                  <a:lnTo>
                    <a:pt x="1321391" y="651702"/>
                  </a:lnTo>
                  <a:lnTo>
                    <a:pt x="1319579" y="700340"/>
                  </a:lnTo>
                  <a:lnTo>
                    <a:pt x="1314228" y="748007"/>
                  </a:lnTo>
                  <a:lnTo>
                    <a:pt x="1305465" y="794577"/>
                  </a:lnTo>
                  <a:lnTo>
                    <a:pt x="1293418" y="839924"/>
                  </a:lnTo>
                  <a:lnTo>
                    <a:pt x="1278215" y="883922"/>
                  </a:lnTo>
                  <a:lnTo>
                    <a:pt x="1259985" y="926446"/>
                  </a:lnTo>
                  <a:lnTo>
                    <a:pt x="1238853" y="967368"/>
                  </a:lnTo>
                  <a:lnTo>
                    <a:pt x="1214949" y="1006564"/>
                  </a:lnTo>
                  <a:lnTo>
                    <a:pt x="1188400" y="1043907"/>
                  </a:lnTo>
                  <a:lnTo>
                    <a:pt x="1159334" y="1079271"/>
                  </a:lnTo>
                  <a:lnTo>
                    <a:pt x="1127878" y="1112529"/>
                  </a:lnTo>
                  <a:lnTo>
                    <a:pt x="1094161" y="1143557"/>
                  </a:lnTo>
                  <a:lnTo>
                    <a:pt x="1058309" y="1172228"/>
                  </a:lnTo>
                  <a:lnTo>
                    <a:pt x="1020452" y="1198416"/>
                  </a:lnTo>
                  <a:lnTo>
                    <a:pt x="980716" y="1221995"/>
                  </a:lnTo>
                  <a:lnTo>
                    <a:pt x="939229" y="1242839"/>
                  </a:lnTo>
                  <a:lnTo>
                    <a:pt x="896119" y="1260821"/>
                  </a:lnTo>
                  <a:lnTo>
                    <a:pt x="851514" y="1275817"/>
                  </a:lnTo>
                  <a:lnTo>
                    <a:pt x="805542" y="1287700"/>
                  </a:lnTo>
                  <a:lnTo>
                    <a:pt x="758330" y="1296344"/>
                  </a:lnTo>
                  <a:lnTo>
                    <a:pt x="710006" y="1301622"/>
                  </a:lnTo>
                  <a:lnTo>
                    <a:pt x="660698" y="1303410"/>
                  </a:lnTo>
                  <a:lnTo>
                    <a:pt x="611390" y="1301622"/>
                  </a:lnTo>
                  <a:lnTo>
                    <a:pt x="563065" y="1296344"/>
                  </a:lnTo>
                  <a:lnTo>
                    <a:pt x="515853" y="1287700"/>
                  </a:lnTo>
                  <a:lnTo>
                    <a:pt x="469880" y="1275817"/>
                  </a:lnTo>
                  <a:lnTo>
                    <a:pt x="425274" y="1260821"/>
                  </a:lnTo>
                  <a:lnTo>
                    <a:pt x="382164" y="1242839"/>
                  </a:lnTo>
                  <a:lnTo>
                    <a:pt x="340677" y="1221995"/>
                  </a:lnTo>
                  <a:lnTo>
                    <a:pt x="300941" y="1198416"/>
                  </a:lnTo>
                  <a:lnTo>
                    <a:pt x="263083" y="1172228"/>
                  </a:lnTo>
                  <a:lnTo>
                    <a:pt x="227231" y="1143557"/>
                  </a:lnTo>
                  <a:lnTo>
                    <a:pt x="193514" y="1112529"/>
                  </a:lnTo>
                  <a:lnTo>
                    <a:pt x="162058" y="1079271"/>
                  </a:lnTo>
                  <a:lnTo>
                    <a:pt x="132991" y="1043907"/>
                  </a:lnTo>
                  <a:lnTo>
                    <a:pt x="106442" y="1006564"/>
                  </a:lnTo>
                  <a:lnTo>
                    <a:pt x="82538" y="967368"/>
                  </a:lnTo>
                  <a:lnTo>
                    <a:pt x="61406" y="926446"/>
                  </a:lnTo>
                  <a:lnTo>
                    <a:pt x="43176" y="883922"/>
                  </a:lnTo>
                  <a:lnTo>
                    <a:pt x="27973" y="839924"/>
                  </a:lnTo>
                  <a:lnTo>
                    <a:pt x="15926" y="794577"/>
                  </a:lnTo>
                  <a:lnTo>
                    <a:pt x="7163" y="748007"/>
                  </a:lnTo>
                  <a:lnTo>
                    <a:pt x="1812" y="700340"/>
                  </a:lnTo>
                  <a:lnTo>
                    <a:pt x="0" y="651702"/>
                  </a:lnTo>
                  <a:close/>
                </a:path>
              </a:pathLst>
            </a:custGeom>
            <a:ln w="7593">
              <a:solidFill>
                <a:srgbClr val="A7C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10389" y="5106408"/>
              <a:ext cx="1700529" cy="691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48616" y="5138064"/>
              <a:ext cx="1617217" cy="6061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48611" y="5138058"/>
              <a:ext cx="1617345" cy="606425"/>
            </a:xfrm>
            <a:custGeom>
              <a:avLst/>
              <a:gdLst/>
              <a:ahLst/>
              <a:cxnLst/>
              <a:rect l="l" t="t" r="r" b="b"/>
              <a:pathLst>
                <a:path w="1617345" h="606425">
                  <a:moveTo>
                    <a:pt x="1617214" y="265871"/>
                  </a:moveTo>
                  <a:lnTo>
                    <a:pt x="1573605" y="289701"/>
                  </a:lnTo>
                  <a:lnTo>
                    <a:pt x="1529404" y="312118"/>
                  </a:lnTo>
                  <a:lnTo>
                    <a:pt x="1484647" y="333118"/>
                  </a:lnTo>
                  <a:lnTo>
                    <a:pt x="1439366" y="352698"/>
                  </a:lnTo>
                  <a:lnTo>
                    <a:pt x="1393596" y="370854"/>
                  </a:lnTo>
                  <a:lnTo>
                    <a:pt x="1347369" y="387581"/>
                  </a:lnTo>
                  <a:lnTo>
                    <a:pt x="1300720" y="402875"/>
                  </a:lnTo>
                  <a:lnTo>
                    <a:pt x="1253683" y="416732"/>
                  </a:lnTo>
                  <a:lnTo>
                    <a:pt x="1206291" y="429148"/>
                  </a:lnTo>
                  <a:lnTo>
                    <a:pt x="1158578" y="440120"/>
                  </a:lnTo>
                  <a:lnTo>
                    <a:pt x="1110578" y="449642"/>
                  </a:lnTo>
                  <a:lnTo>
                    <a:pt x="1062324" y="457711"/>
                  </a:lnTo>
                  <a:lnTo>
                    <a:pt x="1013850" y="464323"/>
                  </a:lnTo>
                  <a:lnTo>
                    <a:pt x="965190" y="469473"/>
                  </a:lnTo>
                  <a:lnTo>
                    <a:pt x="916377" y="473158"/>
                  </a:lnTo>
                  <a:lnTo>
                    <a:pt x="867446" y="475374"/>
                  </a:lnTo>
                  <a:lnTo>
                    <a:pt x="818430" y="476116"/>
                  </a:lnTo>
                  <a:lnTo>
                    <a:pt x="769363" y="475380"/>
                  </a:lnTo>
                  <a:lnTo>
                    <a:pt x="720279" y="473163"/>
                  </a:lnTo>
                  <a:lnTo>
                    <a:pt x="671210" y="469460"/>
                  </a:lnTo>
                  <a:lnTo>
                    <a:pt x="622192" y="464266"/>
                  </a:lnTo>
                  <a:lnTo>
                    <a:pt x="573257" y="457579"/>
                  </a:lnTo>
                  <a:lnTo>
                    <a:pt x="524440" y="449394"/>
                  </a:lnTo>
                  <a:lnTo>
                    <a:pt x="475774" y="439707"/>
                  </a:lnTo>
                  <a:lnTo>
                    <a:pt x="427293" y="428513"/>
                  </a:lnTo>
                  <a:lnTo>
                    <a:pt x="379031" y="415809"/>
                  </a:lnTo>
                  <a:lnTo>
                    <a:pt x="255987" y="606120"/>
                  </a:lnTo>
                  <a:lnTo>
                    <a:pt x="0" y="106485"/>
                  </a:lnTo>
                  <a:lnTo>
                    <a:pt x="647876" y="0"/>
                  </a:lnTo>
                  <a:lnTo>
                    <a:pt x="525555" y="189180"/>
                  </a:lnTo>
                  <a:lnTo>
                    <a:pt x="575049" y="199016"/>
                  </a:lnTo>
                  <a:lnTo>
                    <a:pt x="624705" y="207011"/>
                  </a:lnTo>
                  <a:lnTo>
                    <a:pt x="674474" y="213170"/>
                  </a:lnTo>
                  <a:lnTo>
                    <a:pt x="724308" y="217502"/>
                  </a:lnTo>
                  <a:lnTo>
                    <a:pt x="774156" y="220014"/>
                  </a:lnTo>
                  <a:lnTo>
                    <a:pt x="823971" y="220713"/>
                  </a:lnTo>
                  <a:lnTo>
                    <a:pt x="873702" y="219607"/>
                  </a:lnTo>
                  <a:lnTo>
                    <a:pt x="923301" y="216703"/>
                  </a:lnTo>
                  <a:lnTo>
                    <a:pt x="972718" y="212009"/>
                  </a:lnTo>
                  <a:lnTo>
                    <a:pt x="1021904" y="205531"/>
                  </a:lnTo>
                  <a:lnTo>
                    <a:pt x="1070810" y="197277"/>
                  </a:lnTo>
                  <a:lnTo>
                    <a:pt x="1119386" y="187256"/>
                  </a:lnTo>
                  <a:lnTo>
                    <a:pt x="1167584" y="175473"/>
                  </a:lnTo>
                  <a:lnTo>
                    <a:pt x="1215354" y="161937"/>
                  </a:lnTo>
                  <a:lnTo>
                    <a:pt x="1262647" y="146654"/>
                  </a:lnTo>
                  <a:lnTo>
                    <a:pt x="1309414" y="129633"/>
                  </a:lnTo>
                  <a:lnTo>
                    <a:pt x="1355606" y="110880"/>
                  </a:lnTo>
                  <a:lnTo>
                    <a:pt x="1401173" y="90404"/>
                  </a:lnTo>
                  <a:lnTo>
                    <a:pt x="1446066" y="68210"/>
                  </a:lnTo>
                  <a:lnTo>
                    <a:pt x="1490236" y="44307"/>
                  </a:lnTo>
                  <a:lnTo>
                    <a:pt x="1617214" y="265871"/>
                  </a:lnTo>
                  <a:close/>
                </a:path>
              </a:pathLst>
            </a:custGeom>
            <a:ln w="7594">
              <a:solidFill>
                <a:srgbClr val="A7C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61728" y="3992413"/>
            <a:ext cx="1581150" cy="1164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ts val="2980"/>
              </a:lnSpc>
              <a:spcBef>
                <a:spcPts val="135"/>
              </a:spcBef>
            </a:pPr>
            <a:r>
              <a:rPr sz="2500" spc="-340" dirty="0">
                <a:solidFill>
                  <a:srgbClr val="942192"/>
                </a:solidFill>
                <a:latin typeface="Arial"/>
                <a:cs typeface="Arial"/>
              </a:rPr>
              <a:t>RE</a:t>
            </a:r>
            <a:r>
              <a:rPr sz="2500" spc="-470" dirty="0">
                <a:solidFill>
                  <a:srgbClr val="942192"/>
                </a:solidFill>
                <a:latin typeface="Arial"/>
                <a:cs typeface="Arial"/>
              </a:rPr>
              <a:t>F</a:t>
            </a:r>
            <a:r>
              <a:rPr sz="2500" spc="-80" dirty="0">
                <a:solidFill>
                  <a:srgbClr val="942192"/>
                </a:solidFill>
                <a:latin typeface="Arial"/>
                <a:cs typeface="Arial"/>
              </a:rPr>
              <a:t>A</a:t>
            </a:r>
            <a:r>
              <a:rPr sz="2500" spc="-10" dirty="0">
                <a:solidFill>
                  <a:srgbClr val="942192"/>
                </a:solidFill>
                <a:latin typeface="Arial"/>
                <a:cs typeface="Arial"/>
              </a:rPr>
              <a:t>C</a:t>
            </a:r>
            <a:r>
              <a:rPr sz="2500" spc="-160" dirty="0">
                <a:solidFill>
                  <a:srgbClr val="942192"/>
                </a:solidFill>
                <a:latin typeface="Arial"/>
                <a:cs typeface="Arial"/>
              </a:rPr>
              <a:t>T</a:t>
            </a:r>
            <a:r>
              <a:rPr sz="2500" spc="140" dirty="0">
                <a:solidFill>
                  <a:srgbClr val="942192"/>
                </a:solidFill>
                <a:latin typeface="Arial"/>
                <a:cs typeface="Arial"/>
              </a:rPr>
              <a:t>O</a:t>
            </a:r>
            <a:r>
              <a:rPr sz="2500" spc="-275" dirty="0">
                <a:solidFill>
                  <a:srgbClr val="942192"/>
                </a:solidFill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269875" marR="262890" algn="ctr">
              <a:lnSpc>
                <a:spcPts val="2960"/>
              </a:lnSpc>
              <a:spcBef>
                <a:spcPts val="114"/>
              </a:spcBef>
            </a:pPr>
            <a:r>
              <a:rPr sz="2500" spc="80" dirty="0">
                <a:latin typeface="Arial"/>
                <a:cs typeface="Arial"/>
              </a:rPr>
              <a:t>to</a:t>
            </a:r>
            <a:r>
              <a:rPr sz="2500" spc="-85" dirty="0">
                <a:latin typeface="Arial"/>
                <a:cs typeface="Arial"/>
              </a:rPr>
              <a:t> </a:t>
            </a:r>
            <a:r>
              <a:rPr sz="2500" spc="-150" dirty="0">
                <a:latin typeface="Arial"/>
                <a:cs typeface="Arial"/>
              </a:rPr>
              <a:t>clean  </a:t>
            </a:r>
            <a:r>
              <a:rPr sz="2500" spc="-105" dirty="0">
                <a:latin typeface="Arial"/>
                <a:cs typeface="Arial"/>
              </a:rPr>
              <a:t>code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66119" y="2635250"/>
            <a:ext cx="1481455" cy="2916555"/>
            <a:chOff x="4566119" y="2635250"/>
            <a:chExt cx="1481455" cy="2916555"/>
          </a:xfrm>
        </p:grpSpPr>
        <p:sp>
          <p:nvSpPr>
            <p:cNvPr id="13" name="object 13"/>
            <p:cNvSpPr/>
            <p:nvPr/>
          </p:nvSpPr>
          <p:spPr>
            <a:xfrm>
              <a:off x="4566119" y="4154766"/>
              <a:ext cx="1419948" cy="13967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08982" y="4180103"/>
              <a:ext cx="1335976" cy="13170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08979" y="4180110"/>
              <a:ext cx="1336040" cy="1317625"/>
            </a:xfrm>
            <a:custGeom>
              <a:avLst/>
              <a:gdLst/>
              <a:ahLst/>
              <a:cxnLst/>
              <a:rect l="l" t="t" r="r" b="b"/>
              <a:pathLst>
                <a:path w="1336039" h="1317625">
                  <a:moveTo>
                    <a:pt x="0" y="658509"/>
                  </a:moveTo>
                  <a:lnTo>
                    <a:pt x="1677" y="611482"/>
                  </a:lnTo>
                  <a:lnTo>
                    <a:pt x="6633" y="565346"/>
                  </a:lnTo>
                  <a:lnTo>
                    <a:pt x="14755" y="520214"/>
                  </a:lnTo>
                  <a:lnTo>
                    <a:pt x="25930" y="476198"/>
                  </a:lnTo>
                  <a:lnTo>
                    <a:pt x="40046" y="433408"/>
                  </a:lnTo>
                  <a:lnTo>
                    <a:pt x="56988" y="391957"/>
                  </a:lnTo>
                  <a:lnTo>
                    <a:pt x="76644" y="351955"/>
                  </a:lnTo>
                  <a:lnTo>
                    <a:pt x="98901" y="313514"/>
                  </a:lnTo>
                  <a:lnTo>
                    <a:pt x="123645" y="276746"/>
                  </a:lnTo>
                  <a:lnTo>
                    <a:pt x="150765" y="241761"/>
                  </a:lnTo>
                  <a:lnTo>
                    <a:pt x="180146" y="208672"/>
                  </a:lnTo>
                  <a:lnTo>
                    <a:pt x="211675" y="177590"/>
                  </a:lnTo>
                  <a:lnTo>
                    <a:pt x="245241" y="148626"/>
                  </a:lnTo>
                  <a:lnTo>
                    <a:pt x="280729" y="121891"/>
                  </a:lnTo>
                  <a:lnTo>
                    <a:pt x="318027" y="97497"/>
                  </a:lnTo>
                  <a:lnTo>
                    <a:pt x="357021" y="75556"/>
                  </a:lnTo>
                  <a:lnTo>
                    <a:pt x="397599" y="56179"/>
                  </a:lnTo>
                  <a:lnTo>
                    <a:pt x="439647" y="39478"/>
                  </a:lnTo>
                  <a:lnTo>
                    <a:pt x="483053" y="25563"/>
                  </a:lnTo>
                  <a:lnTo>
                    <a:pt x="527703" y="14546"/>
                  </a:lnTo>
                  <a:lnTo>
                    <a:pt x="573484" y="6539"/>
                  </a:lnTo>
                  <a:lnTo>
                    <a:pt x="620284" y="1653"/>
                  </a:lnTo>
                  <a:lnTo>
                    <a:pt x="667989" y="0"/>
                  </a:lnTo>
                  <a:lnTo>
                    <a:pt x="715694" y="1653"/>
                  </a:lnTo>
                  <a:lnTo>
                    <a:pt x="762493" y="6539"/>
                  </a:lnTo>
                  <a:lnTo>
                    <a:pt x="808274" y="14546"/>
                  </a:lnTo>
                  <a:lnTo>
                    <a:pt x="852923" y="25563"/>
                  </a:lnTo>
                  <a:lnTo>
                    <a:pt x="896328" y="39478"/>
                  </a:lnTo>
                  <a:lnTo>
                    <a:pt x="938376" y="56179"/>
                  </a:lnTo>
                  <a:lnTo>
                    <a:pt x="978954" y="75556"/>
                  </a:lnTo>
                  <a:lnTo>
                    <a:pt x="1017948" y="97497"/>
                  </a:lnTo>
                  <a:lnTo>
                    <a:pt x="1055245" y="121891"/>
                  </a:lnTo>
                  <a:lnTo>
                    <a:pt x="1090733" y="148626"/>
                  </a:lnTo>
                  <a:lnTo>
                    <a:pt x="1124298" y="177590"/>
                  </a:lnTo>
                  <a:lnTo>
                    <a:pt x="1155828" y="208672"/>
                  </a:lnTo>
                  <a:lnTo>
                    <a:pt x="1185209" y="241761"/>
                  </a:lnTo>
                  <a:lnTo>
                    <a:pt x="1212328" y="276746"/>
                  </a:lnTo>
                  <a:lnTo>
                    <a:pt x="1237072" y="313514"/>
                  </a:lnTo>
                  <a:lnTo>
                    <a:pt x="1259329" y="351955"/>
                  </a:lnTo>
                  <a:lnTo>
                    <a:pt x="1278985" y="391957"/>
                  </a:lnTo>
                  <a:lnTo>
                    <a:pt x="1295927" y="433408"/>
                  </a:lnTo>
                  <a:lnTo>
                    <a:pt x="1310042" y="476198"/>
                  </a:lnTo>
                  <a:lnTo>
                    <a:pt x="1321217" y="520214"/>
                  </a:lnTo>
                  <a:lnTo>
                    <a:pt x="1329340" y="565346"/>
                  </a:lnTo>
                  <a:lnTo>
                    <a:pt x="1334296" y="611482"/>
                  </a:lnTo>
                  <a:lnTo>
                    <a:pt x="1335973" y="658509"/>
                  </a:lnTo>
                  <a:lnTo>
                    <a:pt x="1334296" y="705538"/>
                  </a:lnTo>
                  <a:lnTo>
                    <a:pt x="1329340" y="751674"/>
                  </a:lnTo>
                  <a:lnTo>
                    <a:pt x="1321217" y="796807"/>
                  </a:lnTo>
                  <a:lnTo>
                    <a:pt x="1310042" y="840824"/>
                  </a:lnTo>
                  <a:lnTo>
                    <a:pt x="1295927" y="883614"/>
                  </a:lnTo>
                  <a:lnTo>
                    <a:pt x="1278985" y="925066"/>
                  </a:lnTo>
                  <a:lnTo>
                    <a:pt x="1259329" y="965068"/>
                  </a:lnTo>
                  <a:lnTo>
                    <a:pt x="1237072" y="1003509"/>
                  </a:lnTo>
                  <a:lnTo>
                    <a:pt x="1212328" y="1040278"/>
                  </a:lnTo>
                  <a:lnTo>
                    <a:pt x="1185209" y="1075263"/>
                  </a:lnTo>
                  <a:lnTo>
                    <a:pt x="1155828" y="1108352"/>
                  </a:lnTo>
                  <a:lnTo>
                    <a:pt x="1124298" y="1139435"/>
                  </a:lnTo>
                  <a:lnTo>
                    <a:pt x="1090733" y="1168399"/>
                  </a:lnTo>
                  <a:lnTo>
                    <a:pt x="1055245" y="1195134"/>
                  </a:lnTo>
                  <a:lnTo>
                    <a:pt x="1017948" y="1219527"/>
                  </a:lnTo>
                  <a:lnTo>
                    <a:pt x="978954" y="1241468"/>
                  </a:lnTo>
                  <a:lnTo>
                    <a:pt x="938376" y="1260846"/>
                  </a:lnTo>
                  <a:lnTo>
                    <a:pt x="896328" y="1277547"/>
                  </a:lnTo>
                  <a:lnTo>
                    <a:pt x="852923" y="1291462"/>
                  </a:lnTo>
                  <a:lnTo>
                    <a:pt x="808274" y="1302479"/>
                  </a:lnTo>
                  <a:lnTo>
                    <a:pt x="762493" y="1310486"/>
                  </a:lnTo>
                  <a:lnTo>
                    <a:pt x="715694" y="1315372"/>
                  </a:lnTo>
                  <a:lnTo>
                    <a:pt x="667989" y="1317025"/>
                  </a:lnTo>
                  <a:lnTo>
                    <a:pt x="620284" y="1315372"/>
                  </a:lnTo>
                  <a:lnTo>
                    <a:pt x="573484" y="1310486"/>
                  </a:lnTo>
                  <a:lnTo>
                    <a:pt x="527703" y="1302479"/>
                  </a:lnTo>
                  <a:lnTo>
                    <a:pt x="483053" y="1291462"/>
                  </a:lnTo>
                  <a:lnTo>
                    <a:pt x="439647" y="1277547"/>
                  </a:lnTo>
                  <a:lnTo>
                    <a:pt x="397599" y="1260846"/>
                  </a:lnTo>
                  <a:lnTo>
                    <a:pt x="357021" y="1241468"/>
                  </a:lnTo>
                  <a:lnTo>
                    <a:pt x="318027" y="1219527"/>
                  </a:lnTo>
                  <a:lnTo>
                    <a:pt x="280729" y="1195134"/>
                  </a:lnTo>
                  <a:lnTo>
                    <a:pt x="245241" y="1168399"/>
                  </a:lnTo>
                  <a:lnTo>
                    <a:pt x="211675" y="1139435"/>
                  </a:lnTo>
                  <a:lnTo>
                    <a:pt x="180146" y="1108352"/>
                  </a:lnTo>
                  <a:lnTo>
                    <a:pt x="150765" y="1075263"/>
                  </a:lnTo>
                  <a:lnTo>
                    <a:pt x="123645" y="1040278"/>
                  </a:lnTo>
                  <a:lnTo>
                    <a:pt x="98901" y="1003509"/>
                  </a:lnTo>
                  <a:lnTo>
                    <a:pt x="76644" y="965068"/>
                  </a:lnTo>
                  <a:lnTo>
                    <a:pt x="56988" y="925066"/>
                  </a:lnTo>
                  <a:lnTo>
                    <a:pt x="40046" y="883614"/>
                  </a:lnTo>
                  <a:lnTo>
                    <a:pt x="25930" y="840824"/>
                  </a:lnTo>
                  <a:lnTo>
                    <a:pt x="14755" y="796807"/>
                  </a:lnTo>
                  <a:lnTo>
                    <a:pt x="6633" y="751674"/>
                  </a:lnTo>
                  <a:lnTo>
                    <a:pt x="1677" y="705538"/>
                  </a:lnTo>
                  <a:lnTo>
                    <a:pt x="0" y="658509"/>
                  </a:lnTo>
                  <a:close/>
                </a:path>
              </a:pathLst>
            </a:custGeom>
            <a:ln w="7674">
              <a:solidFill>
                <a:srgbClr val="9076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41988" y="2635250"/>
              <a:ext cx="1005476" cy="14581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84677" y="2667164"/>
              <a:ext cx="924250" cy="13726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84676" y="2667172"/>
              <a:ext cx="924560" cy="1372870"/>
            </a:xfrm>
            <a:custGeom>
              <a:avLst/>
              <a:gdLst/>
              <a:ahLst/>
              <a:cxnLst/>
              <a:rect l="l" t="t" r="r" b="b"/>
              <a:pathLst>
                <a:path w="924560" h="1372870">
                  <a:moveTo>
                    <a:pt x="33" y="1372691"/>
                  </a:moveTo>
                  <a:lnTo>
                    <a:pt x="0" y="1322460"/>
                  </a:lnTo>
                  <a:lnTo>
                    <a:pt x="1505" y="1272388"/>
                  </a:lnTo>
                  <a:lnTo>
                    <a:pt x="4537" y="1222507"/>
                  </a:lnTo>
                  <a:lnTo>
                    <a:pt x="9082" y="1172848"/>
                  </a:lnTo>
                  <a:lnTo>
                    <a:pt x="15129" y="1123443"/>
                  </a:lnTo>
                  <a:lnTo>
                    <a:pt x="22664" y="1074325"/>
                  </a:lnTo>
                  <a:lnTo>
                    <a:pt x="31675" y="1025525"/>
                  </a:lnTo>
                  <a:lnTo>
                    <a:pt x="42148" y="977076"/>
                  </a:lnTo>
                  <a:lnTo>
                    <a:pt x="54072" y="929009"/>
                  </a:lnTo>
                  <a:lnTo>
                    <a:pt x="67433" y="881355"/>
                  </a:lnTo>
                  <a:lnTo>
                    <a:pt x="82219" y="834148"/>
                  </a:lnTo>
                  <a:lnTo>
                    <a:pt x="98417" y="787419"/>
                  </a:lnTo>
                  <a:lnTo>
                    <a:pt x="116014" y="741199"/>
                  </a:lnTo>
                  <a:lnTo>
                    <a:pt x="134998" y="695522"/>
                  </a:lnTo>
                  <a:lnTo>
                    <a:pt x="155356" y="650417"/>
                  </a:lnTo>
                  <a:lnTo>
                    <a:pt x="177075" y="605919"/>
                  </a:lnTo>
                  <a:lnTo>
                    <a:pt x="200143" y="562058"/>
                  </a:lnTo>
                  <a:lnTo>
                    <a:pt x="224547" y="518866"/>
                  </a:lnTo>
                  <a:lnTo>
                    <a:pt x="250274" y="476376"/>
                  </a:lnTo>
                  <a:lnTo>
                    <a:pt x="277311" y="434618"/>
                  </a:lnTo>
                  <a:lnTo>
                    <a:pt x="305646" y="393626"/>
                  </a:lnTo>
                  <a:lnTo>
                    <a:pt x="335266" y="353431"/>
                  </a:lnTo>
                  <a:lnTo>
                    <a:pt x="366158" y="314065"/>
                  </a:lnTo>
                  <a:lnTo>
                    <a:pt x="398310" y="275560"/>
                  </a:lnTo>
                  <a:lnTo>
                    <a:pt x="431708" y="237947"/>
                  </a:lnTo>
                  <a:lnTo>
                    <a:pt x="466341" y="201260"/>
                  </a:lnTo>
                  <a:lnTo>
                    <a:pt x="357048" y="0"/>
                  </a:lnTo>
                  <a:lnTo>
                    <a:pt x="924255" y="14514"/>
                  </a:lnTo>
                  <a:lnTo>
                    <a:pt x="705131" y="641016"/>
                  </a:lnTo>
                  <a:lnTo>
                    <a:pt x="596491" y="440940"/>
                  </a:lnTo>
                  <a:lnTo>
                    <a:pt x="563806" y="480107"/>
                  </a:lnTo>
                  <a:lnTo>
                    <a:pt x="532677" y="520310"/>
                  </a:lnTo>
                  <a:lnTo>
                    <a:pt x="503121" y="561502"/>
                  </a:lnTo>
                  <a:lnTo>
                    <a:pt x="475156" y="603634"/>
                  </a:lnTo>
                  <a:lnTo>
                    <a:pt x="448798" y="646660"/>
                  </a:lnTo>
                  <a:lnTo>
                    <a:pt x="424065" y="690533"/>
                  </a:lnTo>
                  <a:lnTo>
                    <a:pt x="400974" y="735205"/>
                  </a:lnTo>
                  <a:lnTo>
                    <a:pt x="379543" y="780629"/>
                  </a:lnTo>
                  <a:lnTo>
                    <a:pt x="359788" y="826758"/>
                  </a:lnTo>
                  <a:lnTo>
                    <a:pt x="341727" y="873544"/>
                  </a:lnTo>
                  <a:lnTo>
                    <a:pt x="325377" y="920941"/>
                  </a:lnTo>
                  <a:lnTo>
                    <a:pt x="310756" y="968901"/>
                  </a:lnTo>
                  <a:lnTo>
                    <a:pt x="297880" y="1017377"/>
                  </a:lnTo>
                  <a:lnTo>
                    <a:pt x="286767" y="1066322"/>
                  </a:lnTo>
                  <a:lnTo>
                    <a:pt x="277435" y="1115688"/>
                  </a:lnTo>
                  <a:lnTo>
                    <a:pt x="269899" y="1165428"/>
                  </a:lnTo>
                  <a:lnTo>
                    <a:pt x="264179" y="1215495"/>
                  </a:lnTo>
                  <a:lnTo>
                    <a:pt x="260290" y="1265842"/>
                  </a:lnTo>
                  <a:lnTo>
                    <a:pt x="258251" y="1316422"/>
                  </a:lnTo>
                  <a:lnTo>
                    <a:pt x="258078" y="1367186"/>
                  </a:lnTo>
                  <a:lnTo>
                    <a:pt x="33" y="1372691"/>
                  </a:lnTo>
                  <a:close/>
                </a:path>
              </a:pathLst>
            </a:custGeom>
            <a:ln w="7675">
              <a:solidFill>
                <a:srgbClr val="9076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481880" y="1788839"/>
            <a:ext cx="1386205" cy="7785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1750" marR="5080" indent="-19685">
              <a:lnSpc>
                <a:spcPts val="2920"/>
              </a:lnSpc>
              <a:spcBef>
                <a:spcPts val="270"/>
              </a:spcBef>
            </a:pPr>
            <a:r>
              <a:rPr sz="2500" spc="70" dirty="0">
                <a:latin typeface="Arial"/>
                <a:cs typeface="Arial"/>
              </a:rPr>
              <a:t>Write</a:t>
            </a:r>
            <a:r>
              <a:rPr sz="2500" spc="-80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test  </a:t>
            </a:r>
            <a:r>
              <a:rPr sz="2500" spc="-50" dirty="0">
                <a:latin typeface="Arial"/>
                <a:cs typeface="Arial"/>
              </a:rPr>
              <a:t>that </a:t>
            </a:r>
            <a:r>
              <a:rPr sz="2500" spc="-250" dirty="0">
                <a:solidFill>
                  <a:srgbClr val="FF2600"/>
                </a:solidFill>
                <a:latin typeface="Arial"/>
                <a:cs typeface="Arial"/>
              </a:rPr>
              <a:t>FAILS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1989" y="1759877"/>
            <a:ext cx="2545080" cy="2280920"/>
            <a:chOff x="6011989" y="1759877"/>
            <a:chExt cx="2545080" cy="2280920"/>
          </a:xfrm>
        </p:grpSpPr>
        <p:sp>
          <p:nvSpPr>
            <p:cNvPr id="21" name="object 21"/>
            <p:cNvSpPr/>
            <p:nvPr/>
          </p:nvSpPr>
          <p:spPr>
            <a:xfrm>
              <a:off x="6011989" y="1759877"/>
              <a:ext cx="1401000" cy="13787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55563" y="1786534"/>
              <a:ext cx="1318145" cy="13001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55551" y="1786537"/>
              <a:ext cx="1318260" cy="1300480"/>
            </a:xfrm>
            <a:custGeom>
              <a:avLst/>
              <a:gdLst/>
              <a:ahLst/>
              <a:cxnLst/>
              <a:rect l="l" t="t" r="r" b="b"/>
              <a:pathLst>
                <a:path w="1318259" h="1300480">
                  <a:moveTo>
                    <a:pt x="0" y="650057"/>
                  </a:moveTo>
                  <a:lnTo>
                    <a:pt x="1807" y="601543"/>
                  </a:lnTo>
                  <a:lnTo>
                    <a:pt x="7146" y="553997"/>
                  </a:lnTo>
                  <a:lnTo>
                    <a:pt x="15887" y="507544"/>
                  </a:lnTo>
                  <a:lnTo>
                    <a:pt x="27904" y="462312"/>
                  </a:lnTo>
                  <a:lnTo>
                    <a:pt x="43069" y="418425"/>
                  </a:lnTo>
                  <a:lnTo>
                    <a:pt x="61256" y="376009"/>
                  </a:lnTo>
                  <a:lnTo>
                    <a:pt x="82335" y="335190"/>
                  </a:lnTo>
                  <a:lnTo>
                    <a:pt x="106180" y="296094"/>
                  </a:lnTo>
                  <a:lnTo>
                    <a:pt x="132664" y="258846"/>
                  </a:lnTo>
                  <a:lnTo>
                    <a:pt x="161659" y="223572"/>
                  </a:lnTo>
                  <a:lnTo>
                    <a:pt x="193038" y="190397"/>
                  </a:lnTo>
                  <a:lnTo>
                    <a:pt x="226673" y="159448"/>
                  </a:lnTo>
                  <a:lnTo>
                    <a:pt x="262436" y="130849"/>
                  </a:lnTo>
                  <a:lnTo>
                    <a:pt x="300201" y="104728"/>
                  </a:lnTo>
                  <a:lnTo>
                    <a:pt x="339840" y="81209"/>
                  </a:lnTo>
                  <a:lnTo>
                    <a:pt x="381225" y="60418"/>
                  </a:lnTo>
                  <a:lnTo>
                    <a:pt x="424229" y="42480"/>
                  </a:lnTo>
                  <a:lnTo>
                    <a:pt x="468725" y="27522"/>
                  </a:lnTo>
                  <a:lnTo>
                    <a:pt x="514585" y="15670"/>
                  </a:lnTo>
                  <a:lnTo>
                    <a:pt x="561681" y="7048"/>
                  </a:lnTo>
                  <a:lnTo>
                    <a:pt x="609887" y="1783"/>
                  </a:lnTo>
                  <a:lnTo>
                    <a:pt x="659074" y="0"/>
                  </a:lnTo>
                  <a:lnTo>
                    <a:pt x="708262" y="1783"/>
                  </a:lnTo>
                  <a:lnTo>
                    <a:pt x="756468" y="7048"/>
                  </a:lnTo>
                  <a:lnTo>
                    <a:pt x="803564" y="15670"/>
                  </a:lnTo>
                  <a:lnTo>
                    <a:pt x="849424" y="27522"/>
                  </a:lnTo>
                  <a:lnTo>
                    <a:pt x="893920" y="42480"/>
                  </a:lnTo>
                  <a:lnTo>
                    <a:pt x="936924" y="60418"/>
                  </a:lnTo>
                  <a:lnTo>
                    <a:pt x="978309" y="81209"/>
                  </a:lnTo>
                  <a:lnTo>
                    <a:pt x="1017948" y="104728"/>
                  </a:lnTo>
                  <a:lnTo>
                    <a:pt x="1055713" y="130849"/>
                  </a:lnTo>
                  <a:lnTo>
                    <a:pt x="1091476" y="159448"/>
                  </a:lnTo>
                  <a:lnTo>
                    <a:pt x="1125111" y="190397"/>
                  </a:lnTo>
                  <a:lnTo>
                    <a:pt x="1156489" y="223572"/>
                  </a:lnTo>
                  <a:lnTo>
                    <a:pt x="1185484" y="258846"/>
                  </a:lnTo>
                  <a:lnTo>
                    <a:pt x="1211968" y="296094"/>
                  </a:lnTo>
                  <a:lnTo>
                    <a:pt x="1235814" y="335190"/>
                  </a:lnTo>
                  <a:lnTo>
                    <a:pt x="1256893" y="376009"/>
                  </a:lnTo>
                  <a:lnTo>
                    <a:pt x="1275079" y="418425"/>
                  </a:lnTo>
                  <a:lnTo>
                    <a:pt x="1290245" y="462312"/>
                  </a:lnTo>
                  <a:lnTo>
                    <a:pt x="1302262" y="507544"/>
                  </a:lnTo>
                  <a:lnTo>
                    <a:pt x="1311003" y="553997"/>
                  </a:lnTo>
                  <a:lnTo>
                    <a:pt x="1316341" y="601543"/>
                  </a:lnTo>
                  <a:lnTo>
                    <a:pt x="1318149" y="650057"/>
                  </a:lnTo>
                  <a:lnTo>
                    <a:pt x="1316341" y="698572"/>
                  </a:lnTo>
                  <a:lnTo>
                    <a:pt x="1311003" y="746119"/>
                  </a:lnTo>
                  <a:lnTo>
                    <a:pt x="1302262" y="792572"/>
                  </a:lnTo>
                  <a:lnTo>
                    <a:pt x="1290245" y="837804"/>
                  </a:lnTo>
                  <a:lnTo>
                    <a:pt x="1275079" y="881692"/>
                  </a:lnTo>
                  <a:lnTo>
                    <a:pt x="1256893" y="924108"/>
                  </a:lnTo>
                  <a:lnTo>
                    <a:pt x="1235814" y="964927"/>
                  </a:lnTo>
                  <a:lnTo>
                    <a:pt x="1211968" y="1004024"/>
                  </a:lnTo>
                  <a:lnTo>
                    <a:pt x="1185484" y="1041272"/>
                  </a:lnTo>
                  <a:lnTo>
                    <a:pt x="1156489" y="1076547"/>
                  </a:lnTo>
                  <a:lnTo>
                    <a:pt x="1125111" y="1109721"/>
                  </a:lnTo>
                  <a:lnTo>
                    <a:pt x="1091476" y="1140671"/>
                  </a:lnTo>
                  <a:lnTo>
                    <a:pt x="1055713" y="1169269"/>
                  </a:lnTo>
                  <a:lnTo>
                    <a:pt x="1017948" y="1195391"/>
                  </a:lnTo>
                  <a:lnTo>
                    <a:pt x="978309" y="1218910"/>
                  </a:lnTo>
                  <a:lnTo>
                    <a:pt x="936924" y="1239702"/>
                  </a:lnTo>
                  <a:lnTo>
                    <a:pt x="893920" y="1257639"/>
                  </a:lnTo>
                  <a:lnTo>
                    <a:pt x="849424" y="1272597"/>
                  </a:lnTo>
                  <a:lnTo>
                    <a:pt x="803564" y="1284450"/>
                  </a:lnTo>
                  <a:lnTo>
                    <a:pt x="756468" y="1293071"/>
                  </a:lnTo>
                  <a:lnTo>
                    <a:pt x="708262" y="1298337"/>
                  </a:lnTo>
                  <a:lnTo>
                    <a:pt x="659074" y="1300120"/>
                  </a:lnTo>
                  <a:lnTo>
                    <a:pt x="609887" y="1298337"/>
                  </a:lnTo>
                  <a:lnTo>
                    <a:pt x="561681" y="1293071"/>
                  </a:lnTo>
                  <a:lnTo>
                    <a:pt x="514585" y="1284450"/>
                  </a:lnTo>
                  <a:lnTo>
                    <a:pt x="468725" y="1272597"/>
                  </a:lnTo>
                  <a:lnTo>
                    <a:pt x="424229" y="1257639"/>
                  </a:lnTo>
                  <a:lnTo>
                    <a:pt x="381225" y="1239702"/>
                  </a:lnTo>
                  <a:lnTo>
                    <a:pt x="339840" y="1218910"/>
                  </a:lnTo>
                  <a:lnTo>
                    <a:pt x="300201" y="1195391"/>
                  </a:lnTo>
                  <a:lnTo>
                    <a:pt x="262436" y="1169269"/>
                  </a:lnTo>
                  <a:lnTo>
                    <a:pt x="226673" y="1140671"/>
                  </a:lnTo>
                  <a:lnTo>
                    <a:pt x="193038" y="1109721"/>
                  </a:lnTo>
                  <a:lnTo>
                    <a:pt x="161659" y="1076547"/>
                  </a:lnTo>
                  <a:lnTo>
                    <a:pt x="132664" y="1041272"/>
                  </a:lnTo>
                  <a:lnTo>
                    <a:pt x="106180" y="1004024"/>
                  </a:lnTo>
                  <a:lnTo>
                    <a:pt x="82335" y="964927"/>
                  </a:lnTo>
                  <a:lnTo>
                    <a:pt x="61256" y="924108"/>
                  </a:lnTo>
                  <a:lnTo>
                    <a:pt x="43069" y="881692"/>
                  </a:lnTo>
                  <a:lnTo>
                    <a:pt x="27904" y="837804"/>
                  </a:lnTo>
                  <a:lnTo>
                    <a:pt x="15887" y="792572"/>
                  </a:lnTo>
                  <a:lnTo>
                    <a:pt x="7146" y="746119"/>
                  </a:lnTo>
                  <a:lnTo>
                    <a:pt x="1807" y="698572"/>
                  </a:lnTo>
                  <a:lnTo>
                    <a:pt x="0" y="650057"/>
                  </a:lnTo>
                  <a:close/>
                </a:path>
              </a:pathLst>
            </a:custGeom>
            <a:ln w="7574">
              <a:solidFill>
                <a:srgbClr val="CB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37247" y="2517457"/>
              <a:ext cx="1219246" cy="152272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79093" y="2542679"/>
              <a:ext cx="1134948" cy="14455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79092" y="2542674"/>
              <a:ext cx="1135380" cy="1445895"/>
            </a:xfrm>
            <a:custGeom>
              <a:avLst/>
              <a:gdLst/>
              <a:ahLst/>
              <a:cxnLst/>
              <a:rect l="l" t="t" r="r" b="b"/>
              <a:pathLst>
                <a:path w="1135379" h="1445895">
                  <a:moveTo>
                    <a:pt x="117977" y="0"/>
                  </a:moveTo>
                  <a:lnTo>
                    <a:pt x="161421" y="23874"/>
                  </a:lnTo>
                  <a:lnTo>
                    <a:pt x="203995" y="49004"/>
                  </a:lnTo>
                  <a:lnTo>
                    <a:pt x="245679" y="75363"/>
                  </a:lnTo>
                  <a:lnTo>
                    <a:pt x="286450" y="102925"/>
                  </a:lnTo>
                  <a:lnTo>
                    <a:pt x="326287" y="131665"/>
                  </a:lnTo>
                  <a:lnTo>
                    <a:pt x="365169" y="161555"/>
                  </a:lnTo>
                  <a:lnTo>
                    <a:pt x="403074" y="192569"/>
                  </a:lnTo>
                  <a:lnTo>
                    <a:pt x="439980" y="224682"/>
                  </a:lnTo>
                  <a:lnTo>
                    <a:pt x="475866" y="257867"/>
                  </a:lnTo>
                  <a:lnTo>
                    <a:pt x="510711" y="292098"/>
                  </a:lnTo>
                  <a:lnTo>
                    <a:pt x="544492" y="327349"/>
                  </a:lnTo>
                  <a:lnTo>
                    <a:pt x="577188" y="363594"/>
                  </a:lnTo>
                  <a:lnTo>
                    <a:pt x="608778" y="400806"/>
                  </a:lnTo>
                  <a:lnTo>
                    <a:pt x="639240" y="438959"/>
                  </a:lnTo>
                  <a:lnTo>
                    <a:pt x="668553" y="478028"/>
                  </a:lnTo>
                  <a:lnTo>
                    <a:pt x="696695" y="517986"/>
                  </a:lnTo>
                  <a:lnTo>
                    <a:pt x="723644" y="558806"/>
                  </a:lnTo>
                  <a:lnTo>
                    <a:pt x="749379" y="600463"/>
                  </a:lnTo>
                  <a:lnTo>
                    <a:pt x="773878" y="642931"/>
                  </a:lnTo>
                  <a:lnTo>
                    <a:pt x="797120" y="686183"/>
                  </a:lnTo>
                  <a:lnTo>
                    <a:pt x="819084" y="730193"/>
                  </a:lnTo>
                  <a:lnTo>
                    <a:pt x="839747" y="774935"/>
                  </a:lnTo>
                  <a:lnTo>
                    <a:pt x="859088" y="820383"/>
                  </a:lnTo>
                  <a:lnTo>
                    <a:pt x="877086" y="866510"/>
                  </a:lnTo>
                  <a:lnTo>
                    <a:pt x="893718" y="913291"/>
                  </a:lnTo>
                  <a:lnTo>
                    <a:pt x="908964" y="960699"/>
                  </a:lnTo>
                  <a:lnTo>
                    <a:pt x="1134955" y="961964"/>
                  </a:lnTo>
                  <a:lnTo>
                    <a:pt x="852620" y="1445556"/>
                  </a:lnTo>
                  <a:lnTo>
                    <a:pt x="415189" y="957931"/>
                  </a:lnTo>
                  <a:lnTo>
                    <a:pt x="639844" y="959190"/>
                  </a:lnTo>
                  <a:lnTo>
                    <a:pt x="621526" y="912287"/>
                  </a:lnTo>
                  <a:lnTo>
                    <a:pt x="601574" y="866237"/>
                  </a:lnTo>
                  <a:lnTo>
                    <a:pt x="580018" y="821077"/>
                  </a:lnTo>
                  <a:lnTo>
                    <a:pt x="556893" y="776844"/>
                  </a:lnTo>
                  <a:lnTo>
                    <a:pt x="532231" y="733576"/>
                  </a:lnTo>
                  <a:lnTo>
                    <a:pt x="506064" y="691310"/>
                  </a:lnTo>
                  <a:lnTo>
                    <a:pt x="478424" y="650084"/>
                  </a:lnTo>
                  <a:lnTo>
                    <a:pt x="449346" y="609935"/>
                  </a:lnTo>
                  <a:lnTo>
                    <a:pt x="418860" y="570900"/>
                  </a:lnTo>
                  <a:lnTo>
                    <a:pt x="387001" y="533017"/>
                  </a:lnTo>
                  <a:lnTo>
                    <a:pt x="353799" y="496323"/>
                  </a:lnTo>
                  <a:lnTo>
                    <a:pt x="319289" y="460856"/>
                  </a:lnTo>
                  <a:lnTo>
                    <a:pt x="283503" y="426653"/>
                  </a:lnTo>
                  <a:lnTo>
                    <a:pt x="246472" y="393751"/>
                  </a:lnTo>
                  <a:lnTo>
                    <a:pt x="208231" y="362188"/>
                  </a:lnTo>
                  <a:lnTo>
                    <a:pt x="168811" y="332001"/>
                  </a:lnTo>
                  <a:lnTo>
                    <a:pt x="128245" y="303228"/>
                  </a:lnTo>
                  <a:lnTo>
                    <a:pt x="86567" y="275906"/>
                  </a:lnTo>
                  <a:lnTo>
                    <a:pt x="43807" y="250072"/>
                  </a:lnTo>
                  <a:lnTo>
                    <a:pt x="0" y="225764"/>
                  </a:lnTo>
                  <a:lnTo>
                    <a:pt x="117977" y="0"/>
                  </a:lnTo>
                  <a:close/>
                </a:path>
              </a:pathLst>
            </a:custGeom>
            <a:ln w="7574">
              <a:solidFill>
                <a:srgbClr val="CB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087389" y="3546666"/>
            <a:ext cx="12160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800000"/>
                </a:solidFill>
                <a:latin typeface="Verdana"/>
                <a:cs typeface="Verdana"/>
              </a:rPr>
              <a:t>T</a:t>
            </a:r>
            <a:r>
              <a:rPr sz="4000" b="1" spc="5" dirty="0">
                <a:solidFill>
                  <a:srgbClr val="800000"/>
                </a:solidFill>
                <a:latin typeface="Verdana"/>
                <a:cs typeface="Verdana"/>
              </a:rPr>
              <a:t>D</a:t>
            </a:r>
            <a:r>
              <a:rPr sz="4000" b="1" dirty="0">
                <a:solidFill>
                  <a:srgbClr val="800000"/>
                </a:solidFill>
                <a:latin typeface="Verdana"/>
                <a:cs typeface="Verdana"/>
              </a:rPr>
              <a:t>D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587604"/>
            <a:ext cx="6532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Testaanpak </a:t>
            </a:r>
            <a:r>
              <a:rPr sz="4800" dirty="0"/>
              <a:t>–</a:t>
            </a:r>
            <a:r>
              <a:rPr sz="4800" spc="-40" dirty="0"/>
              <a:t> </a:t>
            </a:r>
            <a:r>
              <a:rPr sz="4800" spc="-5" dirty="0"/>
              <a:t>Voorbeeld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133600" y="3782540"/>
            <a:ext cx="27146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F0055"/>
                </a:solidFill>
                <a:latin typeface="Courier New"/>
                <a:cs typeface="Courier New"/>
              </a:rPr>
              <a:t>public class </a:t>
            </a:r>
            <a:r>
              <a:rPr sz="1600" dirty="0">
                <a:latin typeface="Courier New"/>
                <a:cs typeface="Courier New"/>
              </a:rPr>
              <a:t>VakTest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3600" y="4387934"/>
            <a:ext cx="147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2757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4083" y="2456336"/>
            <a:ext cx="297815" cy="484505"/>
          </a:xfrm>
          <a:custGeom>
            <a:avLst/>
            <a:gdLst/>
            <a:ahLst/>
            <a:cxnLst/>
            <a:rect l="l" t="t" r="r" b="b"/>
            <a:pathLst>
              <a:path w="297814" h="484505">
                <a:moveTo>
                  <a:pt x="297192" y="483955"/>
                </a:moveTo>
                <a:lnTo>
                  <a:pt x="81275" y="48395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07166" y="2854566"/>
            <a:ext cx="2590800" cy="457200"/>
          </a:xfrm>
          <a:prstGeom prst="rect">
            <a:avLst/>
          </a:prstGeom>
          <a:solidFill>
            <a:srgbClr val="FBE5D6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sz="1800" dirty="0">
                <a:latin typeface="Carlito"/>
                <a:cs typeface="Carlito"/>
              </a:rPr>
              <a:t>&lt;naam </a:t>
            </a:r>
            <a:r>
              <a:rPr sz="1800" spc="-5" dirty="0">
                <a:latin typeface="Carlito"/>
                <a:cs typeface="Carlito"/>
              </a:rPr>
              <a:t>klasse&gt; </a:t>
            </a:r>
            <a:r>
              <a:rPr sz="1800" dirty="0">
                <a:latin typeface="Carlito"/>
                <a:cs typeface="Carlito"/>
              </a:rPr>
              <a:t>+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Test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A7600D4-344E-4DA2-B53E-A6A49734352B}"/>
              </a:ext>
            </a:extLst>
          </p:cNvPr>
          <p:cNvSpPr txBox="1"/>
          <p:nvPr/>
        </p:nvSpPr>
        <p:spPr>
          <a:xfrm flipH="1">
            <a:off x="2484119" y="1402081"/>
            <a:ext cx="566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Maak in de domain package van de tests-directory een nieuwe </a:t>
            </a:r>
            <a:r>
              <a:rPr lang="nl-BE" dirty="0" err="1"/>
              <a:t>javaklasse</a:t>
            </a:r>
            <a:r>
              <a:rPr lang="nl-BE" dirty="0"/>
              <a:t> met de naam </a:t>
            </a:r>
            <a:r>
              <a:rPr lang="nl-BE" dirty="0" err="1"/>
              <a:t>VakTest</a:t>
            </a:r>
            <a:endParaRPr lang="nl-B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587604"/>
            <a:ext cx="988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Testaanpak </a:t>
            </a:r>
            <a:r>
              <a:rPr sz="4800" dirty="0"/>
              <a:t>- </a:t>
            </a:r>
            <a:r>
              <a:rPr sz="4800" spc="-5" dirty="0"/>
              <a:t>Testmethoden</a:t>
            </a:r>
            <a:r>
              <a:rPr sz="4800" spc="-45" dirty="0"/>
              <a:t> </a:t>
            </a:r>
            <a:r>
              <a:rPr sz="4800" spc="-5" dirty="0"/>
              <a:t>bepalen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2366987" y="2243874"/>
            <a:ext cx="5215890" cy="98745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  <a:buClr>
                <a:srgbClr val="BD212E"/>
              </a:buClr>
              <a:tabLst>
                <a:tab pos="297815" algn="l"/>
                <a:tab pos="298450" algn="l"/>
              </a:tabLst>
            </a:pPr>
            <a:r>
              <a:rPr lang="nl-BE" sz="2000" spc="-5" dirty="0">
                <a:solidFill>
                  <a:srgbClr val="002757"/>
                </a:solidFill>
                <a:latin typeface="Tahoma"/>
                <a:cs typeface="Tahoma"/>
              </a:rPr>
              <a:t>Welke methodes moeten worden getest?</a:t>
            </a:r>
            <a:endParaRPr sz="2000" dirty="0">
              <a:latin typeface="Tahoma"/>
              <a:cs typeface="Tahoma"/>
            </a:endParaRPr>
          </a:p>
          <a:p>
            <a:pPr marL="755650" lvl="1" indent="-285750">
              <a:spcBef>
                <a:spcPts val="1400"/>
              </a:spcBef>
              <a:buClr>
                <a:srgbClr val="BD212E"/>
              </a:buClr>
              <a:buFont typeface="Times New Roman"/>
              <a:buChar char="▪"/>
              <a:tabLst>
                <a:tab pos="297815" algn="l"/>
                <a:tab pos="298450" algn="l"/>
              </a:tabLst>
            </a:pPr>
            <a:r>
              <a:rPr lang="nl-BE" sz="2000" spc="-5" dirty="0">
                <a:solidFill>
                  <a:srgbClr val="002757"/>
                </a:solidFill>
                <a:latin typeface="Tahoma"/>
                <a:cs typeface="Tahoma"/>
              </a:rPr>
              <a:t>Alle public methodes, behalve </a:t>
            </a:r>
            <a:r>
              <a:rPr lang="nl-BE" sz="2000" spc="-5" dirty="0" err="1">
                <a:solidFill>
                  <a:srgbClr val="002757"/>
                </a:solidFill>
                <a:latin typeface="Tahoma"/>
                <a:cs typeface="Tahoma"/>
              </a:rPr>
              <a:t>getters</a:t>
            </a:r>
            <a:r>
              <a:rPr lang="nl-BE" sz="2000" spc="-5" dirty="0">
                <a:solidFill>
                  <a:srgbClr val="002757"/>
                </a:solidFill>
                <a:latin typeface="Tahoma"/>
                <a:cs typeface="Tahoma"/>
              </a:rPr>
              <a:t> 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587604"/>
            <a:ext cx="6421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Testaanpak </a:t>
            </a:r>
            <a:r>
              <a:rPr sz="4800" dirty="0"/>
              <a:t>-</a:t>
            </a:r>
            <a:r>
              <a:rPr sz="4800" spc="-40" dirty="0"/>
              <a:t> </a:t>
            </a:r>
            <a:r>
              <a:rPr sz="4800" spc="-5" dirty="0"/>
              <a:t>Voorbeeld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09786" y="1603732"/>
            <a:ext cx="8529613" cy="1192633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800" dirty="0">
                <a:solidFill>
                  <a:srgbClr val="002757"/>
                </a:solidFill>
                <a:latin typeface="Tahoma"/>
                <a:cs typeface="Tahoma"/>
              </a:rPr>
              <a:t>Te testen</a:t>
            </a:r>
            <a:r>
              <a:rPr sz="2800" spc="-10" dirty="0">
                <a:solidFill>
                  <a:srgbClr val="002757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2757"/>
                </a:solidFill>
                <a:latin typeface="Tahoma"/>
                <a:cs typeface="Tahoma"/>
              </a:rPr>
              <a:t>methode:</a:t>
            </a:r>
            <a:endParaRPr sz="2800" dirty="0">
              <a:latin typeface="Tahoma"/>
              <a:cs typeface="Tahoma"/>
            </a:endParaRPr>
          </a:p>
          <a:p>
            <a:pPr marL="755650" indent="-285750">
              <a:lnSpc>
                <a:spcPts val="2825"/>
              </a:lnSpc>
              <a:spcBef>
                <a:spcPts val="1405"/>
              </a:spcBef>
              <a:buClr>
                <a:srgbClr val="BD212E"/>
              </a:buClr>
              <a:buFont typeface="Times New Roman"/>
              <a:buChar char="▪"/>
              <a:tabLst>
                <a:tab pos="755015" algn="l"/>
                <a:tab pos="755650" algn="l"/>
              </a:tabLst>
            </a:pPr>
            <a:r>
              <a:rPr lang="nl-BE" sz="2400" spc="-5" dirty="0" err="1">
                <a:solidFill>
                  <a:srgbClr val="002757"/>
                </a:solidFill>
                <a:latin typeface="Tahoma"/>
                <a:cs typeface="Tahoma"/>
              </a:rPr>
              <a:t>constructor</a:t>
            </a:r>
            <a:r>
              <a:rPr lang="nl-BE" sz="2400" spc="-5" dirty="0">
                <a:solidFill>
                  <a:srgbClr val="002757"/>
                </a:solidFill>
                <a:latin typeface="Tahoma"/>
                <a:cs typeface="Tahoma"/>
              </a:rPr>
              <a:t> Vak(</a:t>
            </a:r>
            <a:r>
              <a:rPr lang="nl-BE" sz="2400" spc="-5" dirty="0" err="1">
                <a:solidFill>
                  <a:srgbClr val="002757"/>
                </a:solidFill>
                <a:latin typeface="Tahoma"/>
                <a:cs typeface="Tahoma"/>
              </a:rPr>
              <a:t>naam:String</a:t>
            </a:r>
            <a:r>
              <a:rPr lang="nl-BE" sz="2400" spc="-5" dirty="0">
                <a:solidFill>
                  <a:srgbClr val="002757"/>
                </a:solidFill>
                <a:latin typeface="Tahoma"/>
                <a:cs typeface="Tahoma"/>
              </a:rPr>
              <a:t>, </a:t>
            </a:r>
            <a:r>
              <a:rPr lang="nl-BE" sz="2400" spc="-5" dirty="0" err="1">
                <a:solidFill>
                  <a:srgbClr val="002757"/>
                </a:solidFill>
                <a:latin typeface="Tahoma"/>
                <a:cs typeface="Tahoma"/>
              </a:rPr>
              <a:t>aantalStudiepunten</a:t>
            </a:r>
            <a:r>
              <a:rPr lang="nl-BE" sz="2400" spc="-5" dirty="0">
                <a:solidFill>
                  <a:srgbClr val="002757"/>
                </a:solidFill>
                <a:latin typeface="Tahoma"/>
                <a:cs typeface="Tahoma"/>
              </a:rPr>
              <a:t>: int)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587604"/>
            <a:ext cx="6421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Testaanpak </a:t>
            </a:r>
            <a:r>
              <a:rPr sz="4800" dirty="0"/>
              <a:t>-</a:t>
            </a:r>
            <a:r>
              <a:rPr sz="4800" spc="-40" dirty="0"/>
              <a:t> </a:t>
            </a:r>
            <a:r>
              <a:rPr sz="4800" spc="-5" dirty="0"/>
              <a:t>Voorbeeld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09786" y="1603732"/>
            <a:ext cx="10053613" cy="4680768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800" dirty="0" err="1">
                <a:solidFill>
                  <a:srgbClr val="002757"/>
                </a:solidFill>
                <a:latin typeface="Tahoma"/>
                <a:cs typeface="Tahoma"/>
              </a:rPr>
              <a:t>Testmethodes</a:t>
            </a:r>
            <a:r>
              <a:rPr lang="nl-BE" sz="2800" dirty="0">
                <a:solidFill>
                  <a:srgbClr val="002757"/>
                </a:solidFill>
                <a:latin typeface="Tahoma"/>
                <a:cs typeface="Tahoma"/>
              </a:rPr>
              <a:t> abnormale omstandigheden die </a:t>
            </a:r>
            <a:r>
              <a:rPr lang="nl-BE" sz="2800" dirty="0" err="1">
                <a:solidFill>
                  <a:srgbClr val="002757"/>
                </a:solidFill>
                <a:latin typeface="Tahoma"/>
                <a:cs typeface="Tahoma"/>
              </a:rPr>
              <a:t>exception</a:t>
            </a:r>
            <a:r>
              <a:rPr lang="nl-BE" sz="2800" dirty="0">
                <a:solidFill>
                  <a:srgbClr val="002757"/>
                </a:solidFill>
                <a:latin typeface="Tahoma"/>
                <a:cs typeface="Tahoma"/>
              </a:rPr>
              <a:t> moeten gooien</a:t>
            </a:r>
            <a:r>
              <a:rPr sz="2800" dirty="0">
                <a:solidFill>
                  <a:srgbClr val="002757"/>
                </a:solidFill>
                <a:latin typeface="Tahoma"/>
                <a:cs typeface="Tahoma"/>
              </a:rPr>
              <a:t>:</a:t>
            </a:r>
            <a:endParaRPr sz="2800" dirty="0">
              <a:latin typeface="Tahoma"/>
              <a:cs typeface="Tahoma"/>
            </a:endParaRPr>
          </a:p>
          <a:p>
            <a:pPr marL="927100" indent="-457200">
              <a:lnSpc>
                <a:spcPct val="100000"/>
              </a:lnSpc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BE" sz="2000" spc="-5" dirty="0" err="1">
                <a:solidFill>
                  <a:srgbClr val="002757"/>
                </a:solidFill>
                <a:latin typeface="Tahoma"/>
                <a:cs typeface="Tahoma"/>
              </a:rPr>
              <a:t>test_Vak_Als_naam_gelijk_aan_null_Gooit_exception</a:t>
            </a:r>
            <a:endParaRPr lang="nl-BE" sz="2000" spc="-5" dirty="0">
              <a:solidFill>
                <a:srgbClr val="002757"/>
              </a:solidFill>
              <a:latin typeface="Tahoma"/>
              <a:cs typeface="Tahoma"/>
            </a:endParaRP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NL" sz="2000" spc="-5" dirty="0" err="1">
                <a:solidFill>
                  <a:srgbClr val="002757"/>
                </a:solidFill>
                <a:latin typeface="Tahoma"/>
                <a:cs typeface="Tahoma"/>
              </a:rPr>
              <a:t>test_Vak_Als_naam_enkel_spaties_bevat_Gooit_exception</a:t>
            </a:r>
            <a:endParaRPr lang="nl-NL" sz="2000" spc="-5" dirty="0">
              <a:solidFill>
                <a:srgbClr val="002757"/>
              </a:solidFill>
              <a:latin typeface="Tahoma"/>
              <a:cs typeface="Tahoma"/>
            </a:endParaRP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NL" sz="2000" spc="-5" dirty="0">
                <a:solidFill>
                  <a:srgbClr val="002757"/>
                </a:solidFill>
                <a:latin typeface="Tahoma"/>
                <a:cs typeface="Tahoma"/>
              </a:rPr>
              <a:t>test_Vak_Als_aantal_studiepunten_kleiner_is_dan_3_Gooit_exception</a:t>
            </a: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NL" sz="2000" spc="-5" dirty="0">
                <a:solidFill>
                  <a:srgbClr val="002757"/>
                </a:solidFill>
                <a:latin typeface="Tahoma"/>
                <a:cs typeface="Tahoma"/>
              </a:rPr>
              <a:t>test_Vak_Als_aantal_studiepunten_groter_is_dan_20_Gooit_exception</a:t>
            </a: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lang="nl-NL" sz="2400" spc="-5" dirty="0">
              <a:solidFill>
                <a:srgbClr val="002757"/>
              </a:solidFill>
              <a:latin typeface="Tahoma"/>
              <a:cs typeface="Tahoma"/>
            </a:endParaRP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lang="nl-NL" sz="2400" dirty="0">
              <a:latin typeface="Tahoma"/>
              <a:cs typeface="Tahoma"/>
            </a:endParaRPr>
          </a:p>
          <a:p>
            <a:pPr marL="927100" indent="-457200">
              <a:lnSpc>
                <a:spcPct val="100000"/>
              </a:lnSpc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00" y="587604"/>
            <a:ext cx="6421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Testaanpak </a:t>
            </a:r>
            <a:r>
              <a:rPr sz="4800" dirty="0"/>
              <a:t>-</a:t>
            </a:r>
            <a:r>
              <a:rPr sz="4800" spc="-40" dirty="0"/>
              <a:t> </a:t>
            </a:r>
            <a:r>
              <a:rPr sz="4800" spc="-5" dirty="0"/>
              <a:t>Voorbeeld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09786" y="1603732"/>
            <a:ext cx="10053613" cy="3275255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800" dirty="0" err="1">
                <a:solidFill>
                  <a:srgbClr val="002757"/>
                </a:solidFill>
                <a:latin typeface="Tahoma"/>
                <a:cs typeface="Tahoma"/>
              </a:rPr>
              <a:t>Testmethodes</a:t>
            </a:r>
            <a:r>
              <a:rPr lang="nl-BE" sz="2800" dirty="0">
                <a:solidFill>
                  <a:srgbClr val="002757"/>
                </a:solidFill>
                <a:latin typeface="Tahoma"/>
                <a:cs typeface="Tahoma"/>
              </a:rPr>
              <a:t> abnormale omstandigheden randvoorwaarden</a:t>
            </a:r>
            <a:r>
              <a:rPr sz="2800" dirty="0">
                <a:solidFill>
                  <a:srgbClr val="002757"/>
                </a:solidFill>
                <a:latin typeface="Tahoma"/>
                <a:cs typeface="Tahoma"/>
              </a:rPr>
              <a:t>:</a:t>
            </a:r>
            <a:endParaRPr sz="2800" dirty="0">
              <a:latin typeface="Tahoma"/>
              <a:cs typeface="Tahoma"/>
            </a:endParaRP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NL" sz="2000" spc="-5" dirty="0">
                <a:solidFill>
                  <a:srgbClr val="002757"/>
                </a:solidFill>
                <a:latin typeface="Tahoma"/>
                <a:cs typeface="Tahoma"/>
              </a:rPr>
              <a:t>test_Vak_Als_aantal_studiepunten_gelijk_is_aan_3_Maakt_object</a:t>
            </a: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r>
              <a:rPr lang="nl-NL" sz="2000" spc="-5" dirty="0">
                <a:solidFill>
                  <a:srgbClr val="002757"/>
                </a:solidFill>
                <a:latin typeface="Tahoma"/>
                <a:cs typeface="Tahoma"/>
              </a:rPr>
              <a:t>test_Vak_Als_aantal_studiepunten_gelijk_is_aan_20_Maakt_object</a:t>
            </a: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lang="nl-NL" sz="2400" spc="-5" dirty="0">
              <a:solidFill>
                <a:srgbClr val="002757"/>
              </a:solidFill>
              <a:latin typeface="Tahoma"/>
              <a:cs typeface="Tahoma"/>
            </a:endParaRPr>
          </a:p>
          <a:p>
            <a:pPr marL="927100" indent="-457200"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lang="nl-NL" sz="2400" dirty="0">
              <a:latin typeface="Tahoma"/>
              <a:cs typeface="Tahoma"/>
            </a:endParaRPr>
          </a:p>
          <a:p>
            <a:pPr marL="927100" indent="-457200">
              <a:lnSpc>
                <a:spcPct val="100000"/>
              </a:lnSpc>
              <a:spcBef>
                <a:spcPts val="1405"/>
              </a:spcBef>
              <a:buClr>
                <a:srgbClr val="BD212E"/>
              </a:buClr>
              <a:buSzPct val="83333"/>
              <a:buFont typeface="Times New Roman"/>
              <a:buChar char="▪"/>
              <a:tabLst>
                <a:tab pos="926465" algn="l"/>
                <a:tab pos="927100" algn="l"/>
              </a:tabLst>
            </a:pPr>
            <a:endParaRPr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5420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546402C1B6848AAEAB9054195BBCD" ma:contentTypeVersion="12" ma:contentTypeDescription="Een nieuw document maken." ma:contentTypeScope="" ma:versionID="d13aed95220298b4bf2a6a04c3b60fdf">
  <xsd:schema xmlns:xsd="http://www.w3.org/2001/XMLSchema" xmlns:xs="http://www.w3.org/2001/XMLSchema" xmlns:p="http://schemas.microsoft.com/office/2006/metadata/properties" xmlns:ns3="89d96fb2-318b-4996-8e2d-29208574d168" xmlns:ns4="f12e873b-751b-42f8-a191-167fe4f33b1c" targetNamespace="http://schemas.microsoft.com/office/2006/metadata/properties" ma:root="true" ma:fieldsID="ded19e90f36da8fe2f652c378a3a99b2" ns3:_="" ns4:_="">
    <xsd:import namespace="89d96fb2-318b-4996-8e2d-29208574d168"/>
    <xsd:import namespace="f12e873b-751b-42f8-a191-167fe4f33b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96fb2-318b-4996-8e2d-29208574d16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2e873b-751b-42f8-a191-167fe4f33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FE638E-21A0-4007-BF32-611C5BDE712C}">
  <ds:schemaRefs>
    <ds:schemaRef ds:uri="89d96fb2-318b-4996-8e2d-29208574d168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f12e873b-751b-42f8-a191-167fe4f33b1c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C2E83C2-A8F2-47D1-9400-3B1A761CCF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59BF80-2E19-479D-BBBC-4B2B5385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d96fb2-318b-4996-8e2d-29208574d168"/>
    <ds:schemaRef ds:uri="f12e873b-751b-42f8-a191-167fe4f33b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1261</Words>
  <Application>Microsoft Office PowerPoint</Application>
  <PresentationFormat>Breedbeeld</PresentationFormat>
  <Paragraphs>187</Paragraphs>
  <Slides>32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Carlito</vt:lpstr>
      <vt:lpstr>Courier New</vt:lpstr>
      <vt:lpstr>JetBrains Mono</vt:lpstr>
      <vt:lpstr>Tahoma</vt:lpstr>
      <vt:lpstr>Times New Roman</vt:lpstr>
      <vt:lpstr>Verdana</vt:lpstr>
      <vt:lpstr>Office Theme</vt:lpstr>
      <vt:lpstr>PowerPoint-presentatie</vt:lpstr>
      <vt:lpstr>voorbereiding</vt:lpstr>
      <vt:lpstr>Testaanpak - Voorbeeld: klasse Vak</vt:lpstr>
      <vt:lpstr>Test-driven development</vt:lpstr>
      <vt:lpstr>Testaanpak – Voorbeeld</vt:lpstr>
      <vt:lpstr>Testaanpak - Testmethoden bepalen</vt:lpstr>
      <vt:lpstr>Testaanpak - Voorbeeld</vt:lpstr>
      <vt:lpstr>Testaanpak - Voorbeeld</vt:lpstr>
      <vt:lpstr>Testaanpak - Voorbeeld</vt:lpstr>
      <vt:lpstr>Testaanpak - Voorbeeld</vt:lpstr>
      <vt:lpstr>Testaanpak - Voorbeeld</vt:lpstr>
      <vt:lpstr>Testaanpak - Voorbeeld</vt:lpstr>
      <vt:lpstr>Testaanpak – Testmethode schrijven</vt:lpstr>
      <vt:lpstr>Voorbeeld 1</vt:lpstr>
      <vt:lpstr>Voorbeeld 1: stap 1 – testmethode  schrijven</vt:lpstr>
      <vt:lpstr>Voorbeeld 1: stap 2 – laten compileren</vt:lpstr>
      <vt:lpstr>Voorbeeld 1: stap 3 – Junit runnen</vt:lpstr>
      <vt:lpstr>Voorbeeld 1: stap 4 – test laten slagen</vt:lpstr>
      <vt:lpstr>Maak nu zelf nieuwe testmethode voor de 2de testcase</vt:lpstr>
      <vt:lpstr>PowerPoint-presentatie</vt:lpstr>
      <vt:lpstr>Voorbeeld 1: stap 4 – test laten slagen</vt:lpstr>
      <vt:lpstr>Testaanpak - Voorbeeld</vt:lpstr>
      <vt:lpstr>PowerPoint-presentatie</vt:lpstr>
      <vt:lpstr>PowerPoint-presentatie</vt:lpstr>
      <vt:lpstr>Testaanpak - Voorbeeld</vt:lpstr>
      <vt:lpstr>PowerPoint-presentatie</vt:lpstr>
      <vt:lpstr>Testcase runnen  failt  klasse Vak</vt:lpstr>
      <vt:lpstr>Testaanpak - Voorbeeld</vt:lpstr>
      <vt:lpstr>Testaanpak - Voorbeeld</vt:lpstr>
      <vt:lpstr>Testaanpak - Voorbeeld: klasse Vak</vt:lpstr>
      <vt:lpstr>Testaanpak – Testmethode schrijven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Marina Lens</dc:creator>
  <cp:lastModifiedBy>Marina Lens</cp:lastModifiedBy>
  <cp:revision>1</cp:revision>
  <dcterms:created xsi:type="dcterms:W3CDTF">2020-01-28T13:35:57Z</dcterms:created>
  <dcterms:modified xsi:type="dcterms:W3CDTF">2020-08-18T12:48:19Z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2020-01-28T00:00:00Z</vt:filetime>
  </property>
  <property fmtid="{D5CDD505-2E9C-101B-9397-08002B2CF9AE}" pid="3" name="ContentTypeId">
    <vt:lpwstr>0x0101006BF546402C1B6848AAEAB9054195BBCD</vt:lpwstr>
  </property>
</Properties>
</file>