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12192000" cy="6858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01FBC-4E53-4161-BCD2-282CD68783C6}" v="7" dt="2021-02-08T15:17:45.9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D2301FBC-4E53-4161-BCD2-282CD68783C6}"/>
    <pc:docChg chg="delSld modSld">
      <pc:chgData name="Karen Baerts" userId="a06d292e-c1df-42a7-ab23-dcf3ffef2529" providerId="ADAL" clId="{D2301FBC-4E53-4161-BCD2-282CD68783C6}" dt="2021-02-08T15:27:13.072" v="16" actId="15"/>
      <pc:docMkLst>
        <pc:docMk/>
      </pc:docMkLst>
      <pc:sldChg chg="del">
        <pc:chgData name="Karen Baerts" userId="a06d292e-c1df-42a7-ab23-dcf3ffef2529" providerId="ADAL" clId="{D2301FBC-4E53-4161-BCD2-282CD68783C6}" dt="2021-02-08T15:15:39.240" v="0" actId="2696"/>
        <pc:sldMkLst>
          <pc:docMk/>
          <pc:sldMk cId="0" sldId="266"/>
        </pc:sldMkLst>
      </pc:sldChg>
      <pc:sldChg chg="modSp">
        <pc:chgData name="Karen Baerts" userId="a06d292e-c1df-42a7-ab23-dcf3ffef2529" providerId="ADAL" clId="{D2301FBC-4E53-4161-BCD2-282CD68783C6}" dt="2021-02-08T15:16:35.673" v="4" actId="20577"/>
        <pc:sldMkLst>
          <pc:docMk/>
          <pc:sldMk cId="0" sldId="271"/>
        </pc:sldMkLst>
        <pc:spChg chg="mod">
          <ac:chgData name="Karen Baerts" userId="a06d292e-c1df-42a7-ab23-dcf3ffef2529" providerId="ADAL" clId="{D2301FBC-4E53-4161-BCD2-282CD68783C6}" dt="2021-02-08T15:16:35.673" v="4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Karen Baerts" userId="a06d292e-c1df-42a7-ab23-dcf3ffef2529" providerId="ADAL" clId="{D2301FBC-4E53-4161-BCD2-282CD68783C6}" dt="2021-02-08T15:17:16.395" v="10" actId="20578"/>
        <pc:sldMkLst>
          <pc:docMk/>
          <pc:sldMk cId="0" sldId="272"/>
        </pc:sldMkLst>
        <pc:spChg chg="mod">
          <ac:chgData name="Karen Baerts" userId="a06d292e-c1df-42a7-ab23-dcf3ffef2529" providerId="ADAL" clId="{D2301FBC-4E53-4161-BCD2-282CD68783C6}" dt="2021-02-08T15:17:16.395" v="10" actId="20578"/>
          <ac:spMkLst>
            <pc:docMk/>
            <pc:sldMk cId="0" sldId="272"/>
            <ac:spMk id="5" creationId="{00000000-0000-0000-0000-000000000000}"/>
          </ac:spMkLst>
        </pc:spChg>
      </pc:sldChg>
      <pc:sldChg chg="del">
        <pc:chgData name="Karen Baerts" userId="a06d292e-c1df-42a7-ab23-dcf3ffef2529" providerId="ADAL" clId="{D2301FBC-4E53-4161-BCD2-282CD68783C6}" dt="2021-02-08T15:18:54.572" v="11" actId="2696"/>
        <pc:sldMkLst>
          <pc:docMk/>
          <pc:sldMk cId="0" sldId="281"/>
        </pc:sldMkLst>
      </pc:sldChg>
      <pc:sldChg chg="modSp">
        <pc:chgData name="Karen Baerts" userId="a06d292e-c1df-42a7-ab23-dcf3ffef2529" providerId="ADAL" clId="{D2301FBC-4E53-4161-BCD2-282CD68783C6}" dt="2021-02-08T15:27:13.072" v="16" actId="15"/>
        <pc:sldMkLst>
          <pc:docMk/>
          <pc:sldMk cId="0" sldId="293"/>
        </pc:sldMkLst>
        <pc:spChg chg="mod">
          <ac:chgData name="Karen Baerts" userId="a06d292e-c1df-42a7-ab23-dcf3ffef2529" providerId="ADAL" clId="{D2301FBC-4E53-4161-BCD2-282CD68783C6}" dt="2021-02-08T15:27:13.072" v="16" actId="15"/>
          <ac:spMkLst>
            <pc:docMk/>
            <pc:sldMk cId="0" sldId="293"/>
            <ac:spMk id="3" creationId="{00000000-0000-0000-0000-000000000000}"/>
          </ac:spMkLst>
        </pc:spChg>
      </pc:sldChg>
      <pc:sldChg chg="del">
        <pc:chgData name="Karen Baerts" userId="a06d292e-c1df-42a7-ab23-dcf3ffef2529" providerId="ADAL" clId="{D2301FBC-4E53-4161-BCD2-282CD68783C6}" dt="2021-02-08T15:26:22.776" v="12" actId="2696"/>
        <pc:sldMkLst>
          <pc:docMk/>
          <pc:sldMk cId="0" sldId="304"/>
        </pc:sldMkLst>
      </pc:sldChg>
      <pc:sldChg chg="del">
        <pc:chgData name="Karen Baerts" userId="a06d292e-c1df-42a7-ab23-dcf3ffef2529" providerId="ADAL" clId="{D2301FBC-4E53-4161-BCD2-282CD68783C6}" dt="2021-02-08T15:26:22.784" v="13" actId="2696"/>
        <pc:sldMkLst>
          <pc:docMk/>
          <pc:sldMk cId="0" sldId="305"/>
        </pc:sldMkLst>
      </pc:sldChg>
      <pc:sldChg chg="del">
        <pc:chgData name="Karen Baerts" userId="a06d292e-c1df-42a7-ab23-dcf3ffef2529" providerId="ADAL" clId="{D2301FBC-4E53-4161-BCD2-282CD68783C6}" dt="2021-02-08T15:26:22.805" v="14" actId="2696"/>
        <pc:sldMkLst>
          <pc:docMk/>
          <pc:sldMk cId="0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76044" cy="1645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451" y="367995"/>
            <a:ext cx="11055096" cy="119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4438" y="3228594"/>
            <a:ext cx="6897370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92240"/>
            <a:chOff x="0" y="0"/>
            <a:chExt cx="12192000" cy="64922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18604" cy="4858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46320"/>
              <a:ext cx="12192000" cy="1645920"/>
            </a:xfrm>
            <a:custGeom>
              <a:avLst/>
              <a:gdLst/>
              <a:ahLst/>
              <a:cxnLst/>
              <a:rect l="l" t="t" r="r" b="b"/>
              <a:pathLst>
                <a:path w="12192000" h="1645920">
                  <a:moveTo>
                    <a:pt x="12192000" y="0"/>
                  </a:moveTo>
                  <a:lnTo>
                    <a:pt x="0" y="0"/>
                  </a:lnTo>
                  <a:lnTo>
                    <a:pt x="0" y="1645919"/>
                  </a:lnTo>
                  <a:lnTo>
                    <a:pt x="12192000" y="1645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F0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511" y="5183123"/>
              <a:ext cx="2759964" cy="955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22589" y="4094344"/>
            <a:ext cx="2222500" cy="126555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3600" spc="-10" dirty="0">
                <a:solidFill>
                  <a:srgbClr val="002756"/>
                </a:solidFill>
                <a:latin typeface="Tahoma"/>
                <a:cs typeface="Tahoma"/>
              </a:rPr>
              <a:t>Overerving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OOP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3484" y="2916986"/>
            <a:ext cx="1660855" cy="1430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338" y="26923"/>
            <a:ext cx="6376035" cy="408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400" spc="-4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domain;</a:t>
            </a:r>
            <a:endParaRPr sz="1400">
              <a:latin typeface="Arial"/>
              <a:cs typeface="Arial"/>
            </a:endParaRPr>
          </a:p>
          <a:p>
            <a:pPr marL="12700" marR="4407535">
              <a:lnSpc>
                <a:spcPct val="200000"/>
              </a:lnSpc>
              <a:spcBef>
                <a:spcPts val="5"/>
              </a:spcBef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import</a:t>
            </a:r>
            <a:r>
              <a:rPr sz="1400" spc="-114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java.util.ArrayList;  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400" dirty="0">
                <a:latin typeface="Arial"/>
                <a:cs typeface="Arial"/>
              </a:rPr>
              <a:t>Bank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100" marR="1248410">
              <a:lnSpc>
                <a:spcPct val="100000"/>
              </a:lnSpc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400" spc="-5" dirty="0">
                <a:latin typeface="Arial"/>
                <a:cs typeface="Arial"/>
              </a:rPr>
              <a:t>ArrayList&lt;SpaarRekening&gt; </a:t>
            </a:r>
            <a:r>
              <a:rPr sz="1400" spc="-5" dirty="0">
                <a:solidFill>
                  <a:srgbClr val="0000C0"/>
                </a:solidFill>
                <a:latin typeface="Arial"/>
                <a:cs typeface="Arial"/>
              </a:rPr>
              <a:t>spaarRekeningen</a:t>
            </a:r>
            <a:r>
              <a:rPr sz="1400" spc="-5" dirty="0">
                <a:latin typeface="Arial"/>
                <a:cs typeface="Arial"/>
              </a:rPr>
              <a:t>;  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400" spc="-5" dirty="0">
                <a:latin typeface="Arial"/>
                <a:cs typeface="Arial"/>
              </a:rPr>
              <a:t>ArrayList&lt;BankRekening&gt;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C0"/>
                </a:solidFill>
                <a:latin typeface="Arial"/>
                <a:cs typeface="Arial"/>
              </a:rPr>
              <a:t>bankRekeningen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dirty="0">
                <a:latin typeface="Arial"/>
                <a:cs typeface="Arial"/>
              </a:rPr>
              <a:t>Bank ()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000C0"/>
                </a:solidFill>
                <a:latin typeface="Arial"/>
                <a:cs typeface="Arial"/>
              </a:rPr>
              <a:t>spaarRekeningen </a:t>
            </a:r>
            <a:r>
              <a:rPr sz="1400" b="1" dirty="0">
                <a:latin typeface="Arial"/>
                <a:cs typeface="Arial"/>
              </a:rPr>
              <a:t>= </a:t>
            </a:r>
            <a:r>
              <a:rPr sz="1400" b="1" spc="-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400" b="1" spc="-114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ArrayList&lt;SpaarRekening&gt;();  </a:t>
            </a:r>
            <a:r>
              <a:rPr sz="1400" b="1" spc="-5" dirty="0">
                <a:solidFill>
                  <a:srgbClr val="0000C0"/>
                </a:solidFill>
                <a:latin typeface="Arial"/>
                <a:cs typeface="Arial"/>
              </a:rPr>
              <a:t>bankRekeningen </a:t>
            </a:r>
            <a:r>
              <a:rPr sz="1400" b="1" dirty="0">
                <a:latin typeface="Arial"/>
                <a:cs typeface="Arial"/>
              </a:rPr>
              <a:t>= </a:t>
            </a:r>
            <a:r>
              <a:rPr sz="1400" b="1" spc="-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400" b="1" spc="-13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ArrayList&lt;BankRekening&gt;();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1400" b="1" spc="-10" dirty="0">
                <a:latin typeface="Arial"/>
                <a:cs typeface="Arial"/>
              </a:rPr>
              <a:t>voegSpaarRekeningToe </a:t>
            </a:r>
            <a:r>
              <a:rPr sz="1400" b="1" spc="-5" dirty="0">
                <a:latin typeface="Arial"/>
                <a:cs typeface="Arial"/>
              </a:rPr>
              <a:t>(SpaarRekening </a:t>
            </a:r>
            <a:r>
              <a:rPr sz="1400" b="1" spc="-5" dirty="0">
                <a:solidFill>
                  <a:srgbClr val="6A3D3D"/>
                </a:solidFill>
                <a:latin typeface="Arial"/>
                <a:cs typeface="Arial"/>
              </a:rPr>
              <a:t>rekening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400" b="1" spc="-5" dirty="0">
                <a:solidFill>
                  <a:srgbClr val="0000C0"/>
                </a:solidFill>
                <a:latin typeface="Arial"/>
                <a:cs typeface="Arial"/>
              </a:rPr>
              <a:t>spaarRekeningen</a:t>
            </a:r>
            <a:r>
              <a:rPr sz="1400" b="1" spc="-5" dirty="0">
                <a:latin typeface="Arial"/>
                <a:cs typeface="Arial"/>
              </a:rPr>
              <a:t>.add(</a:t>
            </a:r>
            <a:r>
              <a:rPr sz="1400" b="1" spc="-5" dirty="0">
                <a:solidFill>
                  <a:srgbClr val="6A3D3D"/>
                </a:solidFill>
                <a:latin typeface="Arial"/>
                <a:cs typeface="Arial"/>
              </a:rPr>
              <a:t>rekening</a:t>
            </a:r>
            <a:r>
              <a:rPr sz="1400" b="1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841500" marR="210185" indent="-914400">
              <a:lnSpc>
                <a:spcPct val="100000"/>
              </a:lnSpc>
            </a:pPr>
            <a:r>
              <a:rPr sz="1400" b="1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1400" b="1" spc="-10" dirty="0">
                <a:latin typeface="Arial"/>
                <a:cs typeface="Arial"/>
              </a:rPr>
              <a:t>voegBankRekeningToe </a:t>
            </a:r>
            <a:r>
              <a:rPr sz="1400" b="1" spc="-5" dirty="0">
                <a:latin typeface="Arial"/>
                <a:cs typeface="Arial"/>
              </a:rPr>
              <a:t>(BankRekening </a:t>
            </a:r>
            <a:r>
              <a:rPr sz="1400" b="1" spc="-5" dirty="0">
                <a:solidFill>
                  <a:srgbClr val="6A3D3D"/>
                </a:solidFill>
                <a:latin typeface="Arial"/>
                <a:cs typeface="Arial"/>
              </a:rPr>
              <a:t>rekening</a:t>
            </a:r>
            <a:r>
              <a:rPr sz="1400" b="1" spc="-5" dirty="0">
                <a:latin typeface="Arial"/>
                <a:cs typeface="Arial"/>
              </a:rPr>
              <a:t>) </a:t>
            </a:r>
            <a:r>
              <a:rPr sz="1400" b="1" dirty="0">
                <a:latin typeface="Arial"/>
                <a:cs typeface="Arial"/>
              </a:rPr>
              <a:t>{  </a:t>
            </a:r>
            <a:r>
              <a:rPr sz="1400" b="1" spc="-10" dirty="0">
                <a:solidFill>
                  <a:srgbClr val="0000C0"/>
                </a:solidFill>
                <a:latin typeface="Arial"/>
                <a:cs typeface="Arial"/>
              </a:rPr>
              <a:t>bankRekeningen</a:t>
            </a:r>
            <a:r>
              <a:rPr sz="1400" b="1" spc="-10" dirty="0">
                <a:latin typeface="Arial"/>
                <a:cs typeface="Arial"/>
              </a:rPr>
              <a:t>.add(</a:t>
            </a:r>
            <a:r>
              <a:rPr sz="1400" b="1" spc="-10" dirty="0">
                <a:solidFill>
                  <a:srgbClr val="6A3D3D"/>
                </a:solidFill>
                <a:latin typeface="Arial"/>
                <a:cs typeface="Arial"/>
              </a:rPr>
              <a:t>rekening</a:t>
            </a:r>
            <a:r>
              <a:rPr sz="1400" b="1" spc="-1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2" y="4295013"/>
            <a:ext cx="4505960" cy="234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dirty="0">
                <a:latin typeface="Arial"/>
                <a:cs typeface="Arial"/>
              </a:rPr>
              <a:t>String format()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String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A00FF"/>
                </a:solidFill>
                <a:latin typeface="Arial"/>
                <a:cs typeface="Arial"/>
              </a:rPr>
              <a:t>""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840864" marR="5080" indent="-914400">
              <a:lnSpc>
                <a:spcPct val="100000"/>
              </a:lnSpc>
            </a:pPr>
            <a:r>
              <a:rPr sz="1400" b="1" spc="-5" dirty="0">
                <a:solidFill>
                  <a:srgbClr val="7E0054"/>
                </a:solidFill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(SpaarRekening </a:t>
            </a:r>
            <a:r>
              <a:rPr sz="1400" b="1" dirty="0">
                <a:solidFill>
                  <a:srgbClr val="6A3D3D"/>
                </a:solidFill>
                <a:latin typeface="Arial"/>
                <a:cs typeface="Arial"/>
              </a:rPr>
              <a:t>r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solidFill>
                  <a:srgbClr val="0000C0"/>
                </a:solidFill>
                <a:latin typeface="Arial"/>
                <a:cs typeface="Arial"/>
              </a:rPr>
              <a:t>spaarRekeningen</a:t>
            </a:r>
            <a:r>
              <a:rPr sz="1400" b="1" spc="-5" dirty="0">
                <a:latin typeface="Arial"/>
                <a:cs typeface="Arial"/>
              </a:rPr>
              <a:t>) </a:t>
            </a:r>
            <a:r>
              <a:rPr sz="1400" b="1" dirty="0">
                <a:latin typeface="Arial"/>
                <a:cs typeface="Arial"/>
              </a:rPr>
              <a:t>{  </a:t>
            </a:r>
            <a:r>
              <a:rPr sz="1400" b="1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400" b="1" spc="-5" dirty="0">
                <a:latin typeface="Arial"/>
                <a:cs typeface="Arial"/>
              </a:rPr>
              <a:t>+= </a:t>
            </a:r>
            <a:r>
              <a:rPr sz="1400" b="1" spc="-5" dirty="0">
                <a:solidFill>
                  <a:srgbClr val="2A00FF"/>
                </a:solidFill>
                <a:latin typeface="Arial"/>
                <a:cs typeface="Arial"/>
              </a:rPr>
              <a:t>"\n"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6A3D3D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.format();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840864" marR="125095" indent="-914400">
              <a:lnSpc>
                <a:spcPct val="100000"/>
              </a:lnSpc>
            </a:pPr>
            <a:r>
              <a:rPr sz="1400" b="1" spc="-5" dirty="0">
                <a:solidFill>
                  <a:srgbClr val="7E0054"/>
                </a:solidFill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(BankRekening </a:t>
            </a:r>
            <a:r>
              <a:rPr sz="1400" b="1" dirty="0">
                <a:solidFill>
                  <a:srgbClr val="6A3D3D"/>
                </a:solidFill>
                <a:latin typeface="Arial"/>
                <a:cs typeface="Arial"/>
              </a:rPr>
              <a:t>r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solidFill>
                  <a:srgbClr val="0000C0"/>
                </a:solidFill>
                <a:latin typeface="Arial"/>
                <a:cs typeface="Arial"/>
              </a:rPr>
              <a:t>bankRekeningen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{  </a:t>
            </a:r>
            <a:r>
              <a:rPr sz="1400" b="1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400" b="1" spc="-5" dirty="0">
                <a:latin typeface="Arial"/>
                <a:cs typeface="Arial"/>
              </a:rPr>
              <a:t>+= </a:t>
            </a:r>
            <a:r>
              <a:rPr sz="1400" b="1" spc="-5" dirty="0">
                <a:solidFill>
                  <a:srgbClr val="2A00FF"/>
                </a:solidFill>
                <a:latin typeface="Arial"/>
                <a:cs typeface="Arial"/>
              </a:rPr>
              <a:t>"\n"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6A3D3D"/>
                </a:solidFill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.format();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400" spc="-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resultaat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R="1174750" algn="r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2338" y="6429247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0845" y="3292030"/>
            <a:ext cx="5356733" cy="2699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klasse </a:t>
            </a:r>
            <a:r>
              <a:rPr sz="4800" spc="5" dirty="0"/>
              <a:t>Bank </a:t>
            </a:r>
            <a:r>
              <a:rPr sz="4800" dirty="0"/>
              <a:t>- </a:t>
            </a:r>
            <a:r>
              <a:rPr sz="4800" dirty="0">
                <a:solidFill>
                  <a:srgbClr val="FF0000"/>
                </a:solidFill>
              </a:rPr>
              <a:t>Oplossing</a:t>
            </a:r>
            <a:r>
              <a:rPr sz="4800" spc="-114" dirty="0">
                <a:solidFill>
                  <a:srgbClr val="FF0000"/>
                </a:solidFill>
              </a:rPr>
              <a:t> </a:t>
            </a:r>
            <a:r>
              <a:rPr sz="4800" dirty="0">
                <a:solidFill>
                  <a:srgbClr val="FF0000"/>
                </a:solidFill>
              </a:rPr>
              <a:t>2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7393305" cy="25673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1 lijst in 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Bank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alle</a:t>
            </a:r>
            <a:r>
              <a:rPr sz="2800" spc="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rekeningen: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Bankrekeningen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Spaarrekeningen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2756"/>
              </a:buClr>
              <a:buFont typeface="Wingdings"/>
              <a:buChar char=""/>
            </a:pPr>
            <a:endParaRPr sz="31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private ArrayList&lt;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&gt;</a:t>
            </a:r>
            <a:r>
              <a:rPr sz="28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rekeningen;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4516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klasse</a:t>
            </a:r>
            <a:r>
              <a:rPr sz="4800" spc="-90" dirty="0"/>
              <a:t> </a:t>
            </a:r>
            <a:r>
              <a:rPr sz="4800" dirty="0"/>
              <a:t>Object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855673"/>
            <a:ext cx="5982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Tahoma"/>
                <a:cs typeface="Tahoma"/>
              </a:rPr>
              <a:t>= de moeder </a:t>
            </a:r>
            <a:r>
              <a:rPr sz="3600" spc="-30" dirty="0">
                <a:solidFill>
                  <a:srgbClr val="FF0000"/>
                </a:solidFill>
                <a:latin typeface="Tahoma"/>
                <a:cs typeface="Tahoma"/>
              </a:rPr>
              <a:t>van </a:t>
            </a:r>
            <a:r>
              <a:rPr sz="3600" dirty="0">
                <a:solidFill>
                  <a:srgbClr val="FF0000"/>
                </a:solidFill>
                <a:latin typeface="Tahoma"/>
                <a:cs typeface="Tahoma"/>
              </a:rPr>
              <a:t>alle</a:t>
            </a:r>
            <a:r>
              <a:rPr sz="36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klassen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2854" y="6591172"/>
            <a:ext cx="8696325" cy="20320"/>
          </a:xfrm>
          <a:custGeom>
            <a:avLst/>
            <a:gdLst/>
            <a:ahLst/>
            <a:cxnLst/>
            <a:rect l="l" t="t" r="r" b="b"/>
            <a:pathLst>
              <a:path w="8696325" h="20320">
                <a:moveTo>
                  <a:pt x="8695944" y="0"/>
                </a:moveTo>
                <a:lnTo>
                  <a:pt x="0" y="0"/>
                </a:lnTo>
                <a:lnTo>
                  <a:pt x="0" y="19811"/>
                </a:lnTo>
                <a:lnTo>
                  <a:pt x="8695944" y="19811"/>
                </a:lnTo>
                <a:lnTo>
                  <a:pt x="8695944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7573" y="3019171"/>
            <a:ext cx="9853295" cy="363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marR="4271010" indent="-343535">
              <a:lnSpc>
                <a:spcPct val="100000"/>
              </a:lnSpc>
              <a:spcBef>
                <a:spcPts val="100"/>
              </a:spcBef>
              <a:buClr>
                <a:srgbClr val="002756"/>
              </a:buClr>
              <a:buFont typeface="Wingdings"/>
              <a:buChar char=""/>
              <a:tabLst>
                <a:tab pos="541655" algn="l"/>
                <a:tab pos="542290" algn="l"/>
              </a:tabLst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BankRekening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is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Object,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Punt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is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Object,</a:t>
            </a:r>
            <a:endParaRPr sz="2400">
              <a:latin typeface="Tahoma"/>
              <a:cs typeface="Tahoma"/>
            </a:endParaRPr>
          </a:p>
          <a:p>
            <a:pPr marL="541655" marR="4998085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ArrayList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is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Object, 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Land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is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Object,</a:t>
            </a:r>
            <a:endParaRPr sz="2400">
              <a:latin typeface="Tahoma"/>
              <a:cs typeface="Tahoma"/>
            </a:endParaRPr>
          </a:p>
          <a:p>
            <a:pPr marL="541655">
              <a:lnSpc>
                <a:spcPct val="100000"/>
              </a:lnSpc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...</a:t>
            </a:r>
            <a:endParaRPr sz="2400">
              <a:latin typeface="Tahoma"/>
              <a:cs typeface="Tahoma"/>
            </a:endParaRPr>
          </a:p>
          <a:p>
            <a:pPr marL="541655" indent="-344170">
              <a:lnSpc>
                <a:spcPts val="2855"/>
              </a:lnSpc>
              <a:spcBef>
                <a:spcPts val="490"/>
              </a:spcBef>
              <a:buClr>
                <a:srgbClr val="002756"/>
              </a:buClr>
              <a:buFont typeface="Wingdings"/>
              <a:buChar char=""/>
              <a:tabLst>
                <a:tab pos="541655" algn="l"/>
                <a:tab pos="542290" algn="l"/>
              </a:tabLst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alle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klassen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die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je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verzonnen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hebt of ooit nog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zult verzinnen</a:t>
            </a:r>
            <a:r>
              <a:rPr sz="2400" spc="-1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zijn</a:t>
            </a:r>
            <a:endParaRPr sz="2400">
              <a:latin typeface="Tahoma"/>
              <a:cs typeface="Tahoma"/>
            </a:endParaRPr>
          </a:p>
          <a:p>
            <a:pPr marL="541655">
              <a:lnSpc>
                <a:spcPts val="2855"/>
              </a:lnSpc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automatisch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ahoma"/>
              <a:cs typeface="Tahoma"/>
            </a:endParaRPr>
          </a:p>
          <a:p>
            <a:pPr marL="4025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402590" algn="l"/>
                <a:tab pos="4032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Zie: </a:t>
            </a:r>
            <a:r>
              <a:rPr sz="2400" spc="-65" dirty="0">
                <a:solidFill>
                  <a:srgbClr val="0462C1"/>
                </a:solidFill>
                <a:latin typeface="Tahoma"/>
                <a:cs typeface="Tahoma"/>
                <a:hlinkClick r:id="rId2"/>
              </a:rPr>
              <a:t>https://docs.oracle.com</a:t>
            </a:r>
            <a:r>
              <a:rPr sz="1800" spc="-97" baseline="-11574" dirty="0">
                <a:solidFill>
                  <a:srgbClr val="888888"/>
                </a:solidFill>
                <a:latin typeface="Tahoma"/>
                <a:cs typeface="Tahoma"/>
                <a:hlinkClick r:id="rId2"/>
              </a:rPr>
              <a:t>13</a:t>
            </a:r>
            <a:r>
              <a:rPr sz="1800" spc="-315" baseline="-11574" dirty="0">
                <a:solidFill>
                  <a:srgbClr val="888888"/>
                </a:solidFill>
                <a:latin typeface="Tahoma"/>
                <a:cs typeface="Tahoma"/>
                <a:hlinkClick r:id="rId2"/>
              </a:rPr>
              <a:t> </a:t>
            </a:r>
            <a:r>
              <a:rPr sz="2400" spc="-5" dirty="0">
                <a:solidFill>
                  <a:srgbClr val="0462C1"/>
                </a:solidFill>
                <a:latin typeface="Tahoma"/>
                <a:cs typeface="Tahoma"/>
                <a:hlinkClick r:id="rId2"/>
              </a:rPr>
              <a:t>/javase/8/docs/api/java/lang/Object.html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6507" y="365759"/>
            <a:ext cx="3352800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6736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Overerving </a:t>
            </a:r>
            <a:r>
              <a:rPr dirty="0"/>
              <a:t>of</a:t>
            </a:r>
            <a:r>
              <a:rPr spc="195" dirty="0"/>
              <a:t> </a:t>
            </a:r>
            <a:r>
              <a:rPr sz="4800" spc="-5" dirty="0"/>
              <a:t>inheritance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746208"/>
            <a:ext cx="9589770" cy="334200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63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Alle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klassen ‘erven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over’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1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8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464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ze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krijgen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automatisch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instantievariabelen 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methodes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400" spc="1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4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...tenzij deze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private</a:t>
            </a:r>
            <a:r>
              <a:rPr sz="2400" spc="10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zijn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Object is de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superklasse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F0048"/>
              </a:buClr>
              <a:buFont typeface="Arial"/>
              <a:buChar char="•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Alle andere </a:t>
            </a:r>
            <a:r>
              <a:rPr sz="2800" spc="-25" dirty="0">
                <a:solidFill>
                  <a:srgbClr val="002756"/>
                </a:solidFill>
                <a:latin typeface="Tahoma"/>
                <a:cs typeface="Tahoma"/>
              </a:rPr>
              <a:t>Java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zijn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subklassen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2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1840992"/>
            <a:ext cx="10058400" cy="4432300"/>
            <a:chOff x="748283" y="1840992"/>
            <a:chExt cx="10058400" cy="4432300"/>
          </a:xfrm>
        </p:grpSpPr>
        <p:sp>
          <p:nvSpPr>
            <p:cNvPr id="3" name="object 3"/>
            <p:cNvSpPr/>
            <p:nvPr/>
          </p:nvSpPr>
          <p:spPr>
            <a:xfrm>
              <a:off x="748283" y="1840992"/>
              <a:ext cx="10058400" cy="4431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27597" y="2351913"/>
              <a:ext cx="570230" cy="737870"/>
            </a:xfrm>
            <a:custGeom>
              <a:avLst/>
              <a:gdLst/>
              <a:ahLst/>
              <a:cxnLst/>
              <a:rect l="l" t="t" r="r" b="b"/>
              <a:pathLst>
                <a:path w="570229" h="737869">
                  <a:moveTo>
                    <a:pt x="570229" y="0"/>
                  </a:moveTo>
                  <a:lnTo>
                    <a:pt x="466217" y="0"/>
                  </a:lnTo>
                  <a:lnTo>
                    <a:pt x="0" y="73787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4986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Overerving </a:t>
            </a:r>
            <a:r>
              <a:rPr sz="4800" spc="-5" dirty="0"/>
              <a:t>in</a:t>
            </a:r>
            <a:r>
              <a:rPr sz="4800" spc="-75" dirty="0"/>
              <a:t> </a:t>
            </a:r>
            <a:r>
              <a:rPr sz="4800" spc="-5" dirty="0"/>
              <a:t>UML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7101840" y="2266188"/>
            <a:ext cx="1248410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erft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over…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1082" y="2062733"/>
            <a:ext cx="2961640" cy="866140"/>
          </a:xfrm>
          <a:custGeom>
            <a:avLst/>
            <a:gdLst/>
            <a:ahLst/>
            <a:cxnLst/>
            <a:rect l="l" t="t" r="r" b="b"/>
            <a:pathLst>
              <a:path w="2961640" h="866139">
                <a:moveTo>
                  <a:pt x="0" y="432815"/>
                </a:moveTo>
                <a:lnTo>
                  <a:pt x="6777" y="391136"/>
                </a:lnTo>
                <a:lnTo>
                  <a:pt x="26694" y="350577"/>
                </a:lnTo>
                <a:lnTo>
                  <a:pt x="59132" y="311319"/>
                </a:lnTo>
                <a:lnTo>
                  <a:pt x="103470" y="273545"/>
                </a:lnTo>
                <a:lnTo>
                  <a:pt x="159088" y="237435"/>
                </a:lnTo>
                <a:lnTo>
                  <a:pt x="225366" y="203170"/>
                </a:lnTo>
                <a:lnTo>
                  <a:pt x="262308" y="186787"/>
                </a:lnTo>
                <a:lnTo>
                  <a:pt x="301683" y="170934"/>
                </a:lnTo>
                <a:lnTo>
                  <a:pt x="343412" y="155632"/>
                </a:lnTo>
                <a:lnTo>
                  <a:pt x="387419" y="140906"/>
                </a:lnTo>
                <a:lnTo>
                  <a:pt x="433625" y="126777"/>
                </a:lnTo>
                <a:lnTo>
                  <a:pt x="481954" y="113269"/>
                </a:lnTo>
                <a:lnTo>
                  <a:pt x="532327" y="100403"/>
                </a:lnTo>
                <a:lnTo>
                  <a:pt x="584667" y="88203"/>
                </a:lnTo>
                <a:lnTo>
                  <a:pt x="638897" y="76692"/>
                </a:lnTo>
                <a:lnTo>
                  <a:pt x="694939" y="65891"/>
                </a:lnTo>
                <a:lnTo>
                  <a:pt x="752716" y="55824"/>
                </a:lnTo>
                <a:lnTo>
                  <a:pt x="812150" y="46514"/>
                </a:lnTo>
                <a:lnTo>
                  <a:pt x="873163" y="37982"/>
                </a:lnTo>
                <a:lnTo>
                  <a:pt x="935678" y="30252"/>
                </a:lnTo>
                <a:lnTo>
                  <a:pt x="999617" y="23347"/>
                </a:lnTo>
                <a:lnTo>
                  <a:pt x="1064904" y="17289"/>
                </a:lnTo>
                <a:lnTo>
                  <a:pt x="1131460" y="12101"/>
                </a:lnTo>
                <a:lnTo>
                  <a:pt x="1199207" y="7805"/>
                </a:lnTo>
                <a:lnTo>
                  <a:pt x="1268069" y="4424"/>
                </a:lnTo>
                <a:lnTo>
                  <a:pt x="1337968" y="1981"/>
                </a:lnTo>
                <a:lnTo>
                  <a:pt x="1408826" y="499"/>
                </a:lnTo>
                <a:lnTo>
                  <a:pt x="1480566" y="0"/>
                </a:lnTo>
                <a:lnTo>
                  <a:pt x="1552305" y="499"/>
                </a:lnTo>
                <a:lnTo>
                  <a:pt x="1623163" y="1981"/>
                </a:lnTo>
                <a:lnTo>
                  <a:pt x="1693062" y="4424"/>
                </a:lnTo>
                <a:lnTo>
                  <a:pt x="1761924" y="7805"/>
                </a:lnTo>
                <a:lnTo>
                  <a:pt x="1829671" y="12101"/>
                </a:lnTo>
                <a:lnTo>
                  <a:pt x="1896227" y="17289"/>
                </a:lnTo>
                <a:lnTo>
                  <a:pt x="1961514" y="23347"/>
                </a:lnTo>
                <a:lnTo>
                  <a:pt x="2025453" y="30252"/>
                </a:lnTo>
                <a:lnTo>
                  <a:pt x="2087968" y="37982"/>
                </a:lnTo>
                <a:lnTo>
                  <a:pt x="2148981" y="46514"/>
                </a:lnTo>
                <a:lnTo>
                  <a:pt x="2208415" y="55824"/>
                </a:lnTo>
                <a:lnTo>
                  <a:pt x="2266192" y="65891"/>
                </a:lnTo>
                <a:lnTo>
                  <a:pt x="2322234" y="76692"/>
                </a:lnTo>
                <a:lnTo>
                  <a:pt x="2376464" y="88203"/>
                </a:lnTo>
                <a:lnTo>
                  <a:pt x="2428804" y="100403"/>
                </a:lnTo>
                <a:lnTo>
                  <a:pt x="2479177" y="113269"/>
                </a:lnTo>
                <a:lnTo>
                  <a:pt x="2527506" y="126777"/>
                </a:lnTo>
                <a:lnTo>
                  <a:pt x="2573712" y="140906"/>
                </a:lnTo>
                <a:lnTo>
                  <a:pt x="2617719" y="155632"/>
                </a:lnTo>
                <a:lnTo>
                  <a:pt x="2659448" y="170934"/>
                </a:lnTo>
                <a:lnTo>
                  <a:pt x="2698823" y="186787"/>
                </a:lnTo>
                <a:lnTo>
                  <a:pt x="2735765" y="203170"/>
                </a:lnTo>
                <a:lnTo>
                  <a:pt x="2770198" y="220060"/>
                </a:lnTo>
                <a:lnTo>
                  <a:pt x="2831223" y="255270"/>
                </a:lnTo>
                <a:lnTo>
                  <a:pt x="2881279" y="292235"/>
                </a:lnTo>
                <a:lnTo>
                  <a:pt x="2919744" y="330774"/>
                </a:lnTo>
                <a:lnTo>
                  <a:pt x="2945999" y="370705"/>
                </a:lnTo>
                <a:lnTo>
                  <a:pt x="2959424" y="411847"/>
                </a:lnTo>
                <a:lnTo>
                  <a:pt x="2961132" y="432815"/>
                </a:lnTo>
                <a:lnTo>
                  <a:pt x="2959424" y="453784"/>
                </a:lnTo>
                <a:lnTo>
                  <a:pt x="2945999" y="494926"/>
                </a:lnTo>
                <a:lnTo>
                  <a:pt x="2919744" y="534857"/>
                </a:lnTo>
                <a:lnTo>
                  <a:pt x="2881279" y="573396"/>
                </a:lnTo>
                <a:lnTo>
                  <a:pt x="2831223" y="610361"/>
                </a:lnTo>
                <a:lnTo>
                  <a:pt x="2770198" y="645571"/>
                </a:lnTo>
                <a:lnTo>
                  <a:pt x="2735765" y="662461"/>
                </a:lnTo>
                <a:lnTo>
                  <a:pt x="2698823" y="678844"/>
                </a:lnTo>
                <a:lnTo>
                  <a:pt x="2659448" y="694697"/>
                </a:lnTo>
                <a:lnTo>
                  <a:pt x="2617719" y="709999"/>
                </a:lnTo>
                <a:lnTo>
                  <a:pt x="2573712" y="724725"/>
                </a:lnTo>
                <a:lnTo>
                  <a:pt x="2527506" y="738854"/>
                </a:lnTo>
                <a:lnTo>
                  <a:pt x="2479177" y="752362"/>
                </a:lnTo>
                <a:lnTo>
                  <a:pt x="2428804" y="765228"/>
                </a:lnTo>
                <a:lnTo>
                  <a:pt x="2376464" y="777428"/>
                </a:lnTo>
                <a:lnTo>
                  <a:pt x="2322234" y="788939"/>
                </a:lnTo>
                <a:lnTo>
                  <a:pt x="2266192" y="799740"/>
                </a:lnTo>
                <a:lnTo>
                  <a:pt x="2208415" y="809807"/>
                </a:lnTo>
                <a:lnTo>
                  <a:pt x="2148981" y="819117"/>
                </a:lnTo>
                <a:lnTo>
                  <a:pt x="2087968" y="827649"/>
                </a:lnTo>
                <a:lnTo>
                  <a:pt x="2025453" y="835379"/>
                </a:lnTo>
                <a:lnTo>
                  <a:pt x="1961514" y="842284"/>
                </a:lnTo>
                <a:lnTo>
                  <a:pt x="1896227" y="848342"/>
                </a:lnTo>
                <a:lnTo>
                  <a:pt x="1829671" y="853530"/>
                </a:lnTo>
                <a:lnTo>
                  <a:pt x="1761924" y="857826"/>
                </a:lnTo>
                <a:lnTo>
                  <a:pt x="1693062" y="861207"/>
                </a:lnTo>
                <a:lnTo>
                  <a:pt x="1623163" y="863650"/>
                </a:lnTo>
                <a:lnTo>
                  <a:pt x="1552305" y="865132"/>
                </a:lnTo>
                <a:lnTo>
                  <a:pt x="1480566" y="865631"/>
                </a:lnTo>
                <a:lnTo>
                  <a:pt x="1408826" y="865132"/>
                </a:lnTo>
                <a:lnTo>
                  <a:pt x="1337968" y="863650"/>
                </a:lnTo>
                <a:lnTo>
                  <a:pt x="1268069" y="861207"/>
                </a:lnTo>
                <a:lnTo>
                  <a:pt x="1199207" y="857826"/>
                </a:lnTo>
                <a:lnTo>
                  <a:pt x="1131460" y="853530"/>
                </a:lnTo>
                <a:lnTo>
                  <a:pt x="1064904" y="848342"/>
                </a:lnTo>
                <a:lnTo>
                  <a:pt x="999617" y="842284"/>
                </a:lnTo>
                <a:lnTo>
                  <a:pt x="935678" y="835379"/>
                </a:lnTo>
                <a:lnTo>
                  <a:pt x="873163" y="827649"/>
                </a:lnTo>
                <a:lnTo>
                  <a:pt x="812150" y="819117"/>
                </a:lnTo>
                <a:lnTo>
                  <a:pt x="752716" y="809807"/>
                </a:lnTo>
                <a:lnTo>
                  <a:pt x="694939" y="799740"/>
                </a:lnTo>
                <a:lnTo>
                  <a:pt x="638897" y="788939"/>
                </a:lnTo>
                <a:lnTo>
                  <a:pt x="584667" y="777428"/>
                </a:lnTo>
                <a:lnTo>
                  <a:pt x="532327" y="765228"/>
                </a:lnTo>
                <a:lnTo>
                  <a:pt x="481954" y="752362"/>
                </a:lnTo>
                <a:lnTo>
                  <a:pt x="433625" y="738854"/>
                </a:lnTo>
                <a:lnTo>
                  <a:pt x="387419" y="724725"/>
                </a:lnTo>
                <a:lnTo>
                  <a:pt x="343412" y="709999"/>
                </a:lnTo>
                <a:lnTo>
                  <a:pt x="301683" y="694697"/>
                </a:lnTo>
                <a:lnTo>
                  <a:pt x="262308" y="678844"/>
                </a:lnTo>
                <a:lnTo>
                  <a:pt x="225366" y="662461"/>
                </a:lnTo>
                <a:lnTo>
                  <a:pt x="190933" y="645571"/>
                </a:lnTo>
                <a:lnTo>
                  <a:pt x="129908" y="610361"/>
                </a:lnTo>
                <a:lnTo>
                  <a:pt x="79852" y="573396"/>
                </a:lnTo>
                <a:lnTo>
                  <a:pt x="41387" y="534857"/>
                </a:lnTo>
                <a:lnTo>
                  <a:pt x="15132" y="494926"/>
                </a:lnTo>
                <a:lnTo>
                  <a:pt x="1707" y="453784"/>
                </a:lnTo>
                <a:lnTo>
                  <a:pt x="0" y="43281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5759" y="400811"/>
            <a:ext cx="3839210" cy="124523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800" b="1" dirty="0">
                <a:latin typeface="Tahoma"/>
                <a:cs typeface="Tahoma"/>
              </a:rPr>
              <a:t>Alle </a:t>
            </a:r>
            <a:r>
              <a:rPr sz="1800" spc="-5" dirty="0">
                <a:latin typeface="Tahoma"/>
                <a:cs typeface="Tahoma"/>
              </a:rPr>
              <a:t>klassen hebben een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methode:</a:t>
            </a:r>
            <a:endParaRPr sz="1800">
              <a:latin typeface="Tahoma"/>
              <a:cs typeface="Tahoma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8460" algn="l"/>
                <a:tab pos="379095" algn="l"/>
              </a:tabLst>
            </a:pPr>
            <a:r>
              <a:rPr sz="1800" spc="-5" dirty="0">
                <a:latin typeface="Tahoma"/>
                <a:cs typeface="Tahoma"/>
              </a:rPr>
              <a:t>equals()</a:t>
            </a:r>
            <a:endParaRPr sz="1800">
              <a:latin typeface="Tahoma"/>
              <a:cs typeface="Tahoma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8460" algn="l"/>
                <a:tab pos="379095" algn="l"/>
              </a:tabLst>
            </a:pPr>
            <a:r>
              <a:rPr sz="1800" spc="-5" dirty="0">
                <a:latin typeface="Tahoma"/>
                <a:cs typeface="Tahoma"/>
              </a:rPr>
              <a:t>toString ()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tabLst>
                <a:tab pos="378460" algn="l"/>
              </a:tabLst>
            </a:pPr>
            <a:r>
              <a:rPr sz="1800" dirty="0">
                <a:latin typeface="Tahoma"/>
                <a:cs typeface="Tahoma"/>
              </a:rPr>
              <a:t>-	…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0454" y="5094223"/>
            <a:ext cx="6083935" cy="15494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26465" marR="5080" indent="-914400">
              <a:lnSpc>
                <a:spcPct val="102499"/>
              </a:lnSpc>
              <a:spcBef>
                <a:spcPts val="40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2000" spc="-10" dirty="0">
                <a:latin typeface="Arial"/>
                <a:cs typeface="Arial"/>
              </a:rPr>
              <a:t>voegRekeningToe </a:t>
            </a:r>
            <a:r>
              <a:rPr sz="2000" dirty="0">
                <a:latin typeface="Arial"/>
                <a:cs typeface="Arial"/>
              </a:rPr>
              <a:t>(Object rekening)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2000" dirty="0">
                <a:latin typeface="Arial"/>
                <a:cs typeface="Arial"/>
              </a:rPr>
              <a:t>.add(rekening);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solidFill>
                  <a:srgbClr val="7E0054"/>
                </a:solidFill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367030" algn="ctr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16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1672208"/>
            <a:ext cx="28067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2000" spc="-3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domain;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import</a:t>
            </a:r>
            <a:r>
              <a:rPr sz="2000" spc="-9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java.util.ArrayList;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673" y="2906344"/>
            <a:ext cx="5192395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Bank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2000" dirty="0">
                <a:latin typeface="Arial"/>
                <a:cs typeface="Arial"/>
              </a:rPr>
              <a:t>ArrayList&lt;Object&gt;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454" y="3844290"/>
            <a:ext cx="4548505" cy="95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Bank ()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rekeningen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2000" spc="-2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ArrayList&lt;&gt;();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673" y="6353352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8197" y="3510153"/>
            <a:ext cx="967105" cy="444500"/>
          </a:xfrm>
          <a:custGeom>
            <a:avLst/>
            <a:gdLst/>
            <a:ahLst/>
            <a:cxnLst/>
            <a:rect l="l" t="t" r="r" b="b"/>
            <a:pathLst>
              <a:path w="967104" h="444500">
                <a:moveTo>
                  <a:pt x="966977" y="0"/>
                </a:moveTo>
                <a:lnTo>
                  <a:pt x="698753" y="0"/>
                </a:lnTo>
                <a:lnTo>
                  <a:pt x="0" y="444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53400" y="3424428"/>
            <a:ext cx="3218815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Tahoma"/>
                <a:cs typeface="Tahoma"/>
              </a:rPr>
              <a:t>Geen dubbele code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1105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8581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Voordeel…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5399"/>
            <a:ext cx="1961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2000" spc="-8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domain;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673" y="635253"/>
            <a:ext cx="2806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import</a:t>
            </a:r>
            <a:r>
              <a:rPr sz="2000" spc="-9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java.util.ArrayList;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673" y="1260094"/>
            <a:ext cx="6998334" cy="251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Bank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2000" dirty="0">
                <a:latin typeface="Arial"/>
                <a:cs typeface="Arial"/>
              </a:rPr>
              <a:t>ArrayList&lt;Object&gt;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2000" dirty="0">
                <a:latin typeface="Arial"/>
                <a:cs typeface="Arial"/>
              </a:rPr>
              <a:t>;</a:t>
            </a:r>
          </a:p>
          <a:p>
            <a:pPr marL="9271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Bank ()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18415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rekeningen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2000" spc="-18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ArrayList&lt;&gt;();</a:t>
            </a: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Arial"/>
              <a:cs typeface="Arial"/>
            </a:endParaRPr>
          </a:p>
          <a:p>
            <a:pPr marL="1841500" marR="5080" indent="-914400">
              <a:lnSpc>
                <a:spcPct val="102499"/>
              </a:lnSpc>
              <a:spcBef>
                <a:spcPts val="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2000" spc="-10" dirty="0">
                <a:latin typeface="Arial"/>
                <a:cs typeface="Arial"/>
              </a:rPr>
              <a:t>voegRekeningToe </a:t>
            </a:r>
            <a:r>
              <a:rPr sz="2000" dirty="0">
                <a:latin typeface="Arial"/>
                <a:cs typeface="Arial"/>
              </a:rPr>
              <a:t>(Object rekening)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2000" dirty="0">
                <a:latin typeface="Arial"/>
                <a:cs typeface="Arial"/>
              </a:rPr>
              <a:t>.add(rekening);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0454" y="3760089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0454" y="4384624"/>
            <a:ext cx="4436110" cy="2168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String </a:t>
            </a:r>
            <a:r>
              <a:rPr sz="2000" dirty="0">
                <a:latin typeface="Arial"/>
                <a:cs typeface="Arial"/>
              </a:rPr>
              <a:t>format ()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Arial"/>
                <a:cs typeface="Arial"/>
              </a:rPr>
              <a:t>String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A00FF"/>
                </a:solidFill>
                <a:latin typeface="Arial"/>
                <a:cs typeface="Arial"/>
              </a:rPr>
              <a:t>""</a:t>
            </a:r>
            <a:r>
              <a:rPr sz="2000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841500" marR="5080" indent="-915035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(Object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o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2000" dirty="0">
                <a:latin typeface="Arial"/>
                <a:cs typeface="Arial"/>
              </a:rPr>
              <a:t>) { 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2000" dirty="0">
                <a:latin typeface="Arial"/>
                <a:cs typeface="Arial"/>
              </a:rPr>
              <a:t>+=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o.</a:t>
            </a:r>
            <a:r>
              <a:rPr sz="2000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format</a:t>
            </a:r>
            <a:r>
              <a:rPr sz="2000" dirty="0"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20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resultaat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5673" y="6534404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2580" y="5102352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2775" y="3904234"/>
            <a:ext cx="1456055" cy="1101090"/>
          </a:xfrm>
          <a:custGeom>
            <a:avLst/>
            <a:gdLst/>
            <a:ahLst/>
            <a:cxnLst/>
            <a:rect l="l" t="t" r="r" b="b"/>
            <a:pathLst>
              <a:path w="1456054" h="1101089">
                <a:moveTo>
                  <a:pt x="1456054" y="0"/>
                </a:moveTo>
                <a:lnTo>
                  <a:pt x="1238377" y="0"/>
                </a:lnTo>
                <a:lnTo>
                  <a:pt x="0" y="913638"/>
                </a:lnTo>
              </a:path>
              <a:path w="1456054" h="1101089">
                <a:moveTo>
                  <a:pt x="1392808" y="851408"/>
                </a:moveTo>
                <a:lnTo>
                  <a:pt x="1111884" y="851408"/>
                </a:lnTo>
                <a:lnTo>
                  <a:pt x="24002" y="110070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6507" y="3785615"/>
            <a:ext cx="2612390" cy="63246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7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9"/>
              </a:spcBef>
            </a:pPr>
            <a:r>
              <a:rPr sz="1800" spc="-5" dirty="0">
                <a:latin typeface="Tahoma"/>
                <a:cs typeface="Tahoma"/>
              </a:rPr>
              <a:t>De compiler weet</a:t>
            </a:r>
            <a:r>
              <a:rPr sz="1800" dirty="0">
                <a:latin typeface="Tahoma"/>
                <a:cs typeface="Tahoma"/>
              </a:rPr>
              <a:t> dat</a:t>
            </a:r>
            <a:endParaRPr sz="180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o </a:t>
            </a:r>
            <a:r>
              <a:rPr sz="1800" spc="-15" dirty="0">
                <a:latin typeface="Tahoma"/>
                <a:cs typeface="Tahoma"/>
              </a:rPr>
              <a:t>van </a:t>
            </a:r>
            <a:r>
              <a:rPr sz="1800" dirty="0">
                <a:latin typeface="Tahoma"/>
                <a:cs typeface="Tahoma"/>
              </a:rPr>
              <a:t>het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spc="-5" dirty="0">
                <a:latin typeface="Tahoma"/>
                <a:cs typeface="Tahoma"/>
              </a:rPr>
              <a:t>Object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6507" y="4575047"/>
            <a:ext cx="3371215" cy="963294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De compiler weet NIET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</a:t>
            </a:r>
            <a:endParaRPr sz="1800">
              <a:latin typeface="Tahoma"/>
              <a:cs typeface="Tahoma"/>
            </a:endParaRPr>
          </a:p>
          <a:p>
            <a:pPr marL="92710" marR="32258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o </a:t>
            </a:r>
            <a:r>
              <a:rPr sz="1800" spc="-15" dirty="0">
                <a:latin typeface="Tahoma"/>
                <a:cs typeface="Tahoma"/>
              </a:rPr>
              <a:t>van </a:t>
            </a:r>
            <a:r>
              <a:rPr sz="1800" dirty="0">
                <a:latin typeface="Tahoma"/>
                <a:cs typeface="Tahoma"/>
              </a:rPr>
              <a:t>het </a:t>
            </a:r>
            <a:r>
              <a:rPr sz="1800" spc="-10" dirty="0">
                <a:latin typeface="Tahoma"/>
                <a:cs typeface="Tahoma"/>
              </a:rPr>
              <a:t>type BankRekening 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10" dirty="0">
                <a:latin typeface="Tahoma"/>
                <a:cs typeface="Tahoma"/>
              </a:rPr>
              <a:t>SpaarRekening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4397" y="5147309"/>
            <a:ext cx="1361440" cy="680720"/>
          </a:xfrm>
          <a:custGeom>
            <a:avLst/>
            <a:gdLst/>
            <a:ahLst/>
            <a:cxnLst/>
            <a:rect l="l" t="t" r="r" b="b"/>
            <a:pathLst>
              <a:path w="1361440" h="680720">
                <a:moveTo>
                  <a:pt x="1361185" y="680186"/>
                </a:moveTo>
                <a:lnTo>
                  <a:pt x="1080261" y="68018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6507" y="5695188"/>
            <a:ext cx="3371215" cy="70612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De compiler weet NIET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</a:t>
            </a:r>
            <a:endParaRPr sz="180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o </a:t>
            </a:r>
            <a:r>
              <a:rPr sz="1800" spc="-5" dirty="0">
                <a:latin typeface="Tahoma"/>
                <a:cs typeface="Tahoma"/>
              </a:rPr>
              <a:t>een </a:t>
            </a:r>
            <a:r>
              <a:rPr sz="1800" dirty="0">
                <a:latin typeface="Tahoma"/>
                <a:cs typeface="Tahoma"/>
              </a:rPr>
              <a:t>methode </a:t>
            </a:r>
            <a:r>
              <a:rPr sz="1800" spc="-5" dirty="0">
                <a:latin typeface="Tahoma"/>
                <a:cs typeface="Tahoma"/>
              </a:rPr>
              <a:t>format()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heeft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707881" y="587451"/>
            <a:ext cx="3039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Probleem…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9657" y="1986152"/>
            <a:ext cx="4553585" cy="12687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20979" marR="1358900" indent="-208915">
              <a:lnSpc>
                <a:spcPct val="102499"/>
              </a:lnSpc>
              <a:spcBef>
                <a:spcPts val="40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String </a:t>
            </a:r>
            <a:r>
              <a:rPr sz="2000" dirty="0">
                <a:latin typeface="Arial"/>
                <a:cs typeface="Arial"/>
              </a:rPr>
              <a:t>format () { 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String </a:t>
            </a:r>
            <a:r>
              <a:rPr sz="2000" dirty="0">
                <a:latin typeface="Arial"/>
                <a:cs typeface="Arial"/>
              </a:rPr>
              <a:t>resultaat = </a:t>
            </a:r>
            <a:r>
              <a:rPr sz="2000" spc="-5" dirty="0">
                <a:solidFill>
                  <a:srgbClr val="2A00FF"/>
                </a:solidFill>
                <a:latin typeface="Arial"/>
                <a:cs typeface="Arial"/>
              </a:rPr>
              <a:t>""</a:t>
            </a:r>
            <a:r>
              <a:rPr sz="2000" spc="-5" dirty="0">
                <a:latin typeface="Arial"/>
                <a:cs typeface="Arial"/>
              </a:rPr>
              <a:t>;  </a:t>
            </a:r>
            <a:r>
              <a:rPr sz="2000" dirty="0">
                <a:latin typeface="Arial"/>
                <a:cs typeface="Arial"/>
              </a:rPr>
              <a:t>for(Object o :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rekeningen){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5"/>
              </a:spcBef>
            </a:pPr>
            <a:r>
              <a:rPr sz="2000" spc="-5" dirty="0">
                <a:solidFill>
                  <a:srgbClr val="7E0054"/>
                </a:solidFill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o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instanceof </a:t>
            </a:r>
            <a:r>
              <a:rPr sz="2000" dirty="0">
                <a:latin typeface="Arial"/>
                <a:cs typeface="Arial"/>
              </a:rPr>
              <a:t>BankRekening)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285115">
              <a:lnSpc>
                <a:spcPct val="100000"/>
              </a:lnSpc>
              <a:spcBef>
                <a:spcPts val="105"/>
              </a:spcBef>
            </a:pPr>
            <a:r>
              <a:rPr dirty="0"/>
              <a:t>BankRekening </a:t>
            </a:r>
            <a:r>
              <a:rPr dirty="0">
                <a:solidFill>
                  <a:srgbClr val="6A3D3D"/>
                </a:solidFill>
              </a:rPr>
              <a:t>bankRekening </a:t>
            </a:r>
            <a:r>
              <a:rPr dirty="0"/>
              <a:t>=</a:t>
            </a:r>
            <a:r>
              <a:rPr spc="-70" dirty="0"/>
              <a:t> </a:t>
            </a:r>
            <a:r>
              <a:rPr dirty="0"/>
              <a:t>(BankRekening)</a:t>
            </a:r>
            <a:r>
              <a:rPr dirty="0">
                <a:solidFill>
                  <a:srgbClr val="6A3D3D"/>
                </a:solidFill>
              </a:rPr>
              <a:t>o</a:t>
            </a:r>
            <a:r>
              <a:rPr dirty="0"/>
              <a:t>;  </a:t>
            </a:r>
            <a:r>
              <a:rPr dirty="0">
                <a:solidFill>
                  <a:srgbClr val="6A3D3D"/>
                </a:solidFill>
              </a:rPr>
              <a:t>resultaat </a:t>
            </a:r>
            <a:r>
              <a:rPr dirty="0"/>
              <a:t>+=</a:t>
            </a:r>
            <a:r>
              <a:rPr spc="-75" dirty="0"/>
              <a:t> </a:t>
            </a:r>
            <a:r>
              <a:rPr dirty="0">
                <a:solidFill>
                  <a:srgbClr val="6A3D3D"/>
                </a:solidFill>
              </a:rPr>
              <a:t>bankRekening</a:t>
            </a:r>
            <a:r>
              <a:rPr dirty="0"/>
              <a:t>.format();</a:t>
            </a:r>
          </a:p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dirty="0"/>
              <a:t>}</a:t>
            </a:r>
            <a:r>
              <a:rPr spc="-15" dirty="0"/>
              <a:t> </a:t>
            </a:r>
            <a:r>
              <a:rPr dirty="0">
                <a:solidFill>
                  <a:srgbClr val="7E0054"/>
                </a:solidFill>
              </a:rPr>
              <a:t>else	</a:t>
            </a:r>
            <a:r>
              <a:rPr spc="-5" dirty="0">
                <a:solidFill>
                  <a:srgbClr val="7E0054"/>
                </a:solidFill>
              </a:rPr>
              <a:t>if </a:t>
            </a:r>
            <a:r>
              <a:rPr dirty="0"/>
              <a:t>(</a:t>
            </a:r>
            <a:r>
              <a:rPr dirty="0">
                <a:solidFill>
                  <a:srgbClr val="6A3D3D"/>
                </a:solidFill>
              </a:rPr>
              <a:t>o </a:t>
            </a:r>
            <a:r>
              <a:rPr dirty="0">
                <a:solidFill>
                  <a:srgbClr val="7E0054"/>
                </a:solidFill>
              </a:rPr>
              <a:t>instanceof </a:t>
            </a:r>
            <a:r>
              <a:rPr dirty="0"/>
              <a:t>SpaarRekening)</a:t>
            </a:r>
            <a:r>
              <a:rPr spc="-114" dirty="0"/>
              <a:t> </a:t>
            </a:r>
            <a:r>
              <a:rPr dirty="0"/>
              <a:t>{</a:t>
            </a:r>
          </a:p>
          <a:p>
            <a:pPr marL="927100" marR="5080">
              <a:lnSpc>
                <a:spcPct val="100000"/>
              </a:lnSpc>
            </a:pPr>
            <a:r>
              <a:rPr dirty="0"/>
              <a:t>SpaarRekening </a:t>
            </a:r>
            <a:r>
              <a:rPr dirty="0">
                <a:solidFill>
                  <a:srgbClr val="6A3D3D"/>
                </a:solidFill>
              </a:rPr>
              <a:t>spaarRekening </a:t>
            </a:r>
            <a:r>
              <a:rPr dirty="0"/>
              <a:t>=</a:t>
            </a:r>
            <a:r>
              <a:rPr spc="-90" dirty="0"/>
              <a:t> </a:t>
            </a:r>
            <a:r>
              <a:rPr dirty="0"/>
              <a:t>(SpaarRekening)</a:t>
            </a:r>
            <a:r>
              <a:rPr dirty="0">
                <a:solidFill>
                  <a:srgbClr val="6A3D3D"/>
                </a:solidFill>
              </a:rPr>
              <a:t>o</a:t>
            </a:r>
            <a:r>
              <a:rPr dirty="0"/>
              <a:t>;  </a:t>
            </a:r>
            <a:r>
              <a:rPr dirty="0">
                <a:solidFill>
                  <a:srgbClr val="6A3D3D"/>
                </a:solidFill>
              </a:rPr>
              <a:t>resultaat </a:t>
            </a:r>
            <a:r>
              <a:rPr dirty="0"/>
              <a:t>+=</a:t>
            </a:r>
            <a:r>
              <a:rPr spc="-70" dirty="0"/>
              <a:t> </a:t>
            </a:r>
            <a:r>
              <a:rPr spc="-5" dirty="0">
                <a:solidFill>
                  <a:srgbClr val="6A3D3D"/>
                </a:solidFill>
              </a:rPr>
              <a:t>spaarRekening</a:t>
            </a:r>
            <a:r>
              <a:rPr spc="-5" dirty="0"/>
              <a:t>.format();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9657" y="5057647"/>
            <a:ext cx="1805305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2000" spc="-10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resultaat;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55673" y="466471"/>
            <a:ext cx="3122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Oplossing…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6853555" y="4842764"/>
            <a:ext cx="1482725" cy="729615"/>
          </a:xfrm>
          <a:custGeom>
            <a:avLst/>
            <a:gdLst/>
            <a:ahLst/>
            <a:cxnLst/>
            <a:rect l="l" t="t" r="r" b="b"/>
            <a:pathLst>
              <a:path w="1482725" h="729614">
                <a:moveTo>
                  <a:pt x="1482344" y="729361"/>
                </a:moveTo>
                <a:lnTo>
                  <a:pt x="1250315" y="72936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67928" y="5486400"/>
            <a:ext cx="2784475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spc="-50" dirty="0">
                <a:latin typeface="Tahoma"/>
                <a:cs typeface="Tahoma"/>
              </a:rPr>
              <a:t>Toch </a:t>
            </a:r>
            <a:r>
              <a:rPr sz="1800" spc="-5" dirty="0">
                <a:latin typeface="Tahoma"/>
                <a:cs typeface="Tahoma"/>
              </a:rPr>
              <a:t>nog dubbele code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8351" y="1953514"/>
            <a:ext cx="2051050" cy="1016000"/>
          </a:xfrm>
          <a:custGeom>
            <a:avLst/>
            <a:gdLst/>
            <a:ahLst/>
            <a:cxnLst/>
            <a:rect l="l" t="t" r="r" b="b"/>
            <a:pathLst>
              <a:path w="2051050" h="1016000">
                <a:moveTo>
                  <a:pt x="2050669" y="0"/>
                </a:moveTo>
                <a:lnTo>
                  <a:pt x="1844167" y="0"/>
                </a:lnTo>
                <a:lnTo>
                  <a:pt x="0" y="10158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37119" y="1709927"/>
            <a:ext cx="1236345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instanceof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92996" y="2714625"/>
            <a:ext cx="761365" cy="548005"/>
          </a:xfrm>
          <a:custGeom>
            <a:avLst/>
            <a:gdLst/>
            <a:ahLst/>
            <a:cxnLst/>
            <a:rect l="l" t="t" r="r" b="b"/>
            <a:pathLst>
              <a:path w="761365" h="548004">
                <a:moveTo>
                  <a:pt x="761110" y="0"/>
                </a:moveTo>
                <a:lnTo>
                  <a:pt x="638175" y="0"/>
                </a:lnTo>
                <a:lnTo>
                  <a:pt x="0" y="5480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77043" y="2628900"/>
            <a:ext cx="1475740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typecasting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9574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 </a:t>
            </a:r>
            <a:r>
              <a:rPr spc="-15" dirty="0"/>
              <a:t>operator </a:t>
            </a:r>
            <a:r>
              <a:rPr sz="4800" dirty="0"/>
              <a:t>instanceof </a:t>
            </a:r>
            <a:r>
              <a:rPr spc="-5" dirty="0"/>
              <a:t>en</a:t>
            </a:r>
            <a:r>
              <a:rPr spc="225" dirty="0"/>
              <a:t> </a:t>
            </a:r>
            <a:r>
              <a:rPr sz="4800" spc="-10" dirty="0"/>
              <a:t>typecasting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136394" y="2373884"/>
            <a:ext cx="6950075" cy="9632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(o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instanceof </a:t>
            </a:r>
            <a:r>
              <a:rPr sz="1800" spc="-5" dirty="0">
                <a:latin typeface="Arial"/>
                <a:cs typeface="Arial"/>
              </a:rPr>
              <a:t>BankRekening)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Arial"/>
                <a:cs typeface="Arial"/>
              </a:rPr>
              <a:t>BankRekening bankRekening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(BankRekening)o;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+=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bankRekening.format();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394" y="3349497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3856" y="1461516"/>
            <a:ext cx="1676400" cy="36893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typecasting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1636" y="2032254"/>
            <a:ext cx="278130" cy="381635"/>
          </a:xfrm>
          <a:custGeom>
            <a:avLst/>
            <a:gdLst/>
            <a:ahLst/>
            <a:cxnLst/>
            <a:rect l="l" t="t" r="r" b="b"/>
            <a:pathLst>
              <a:path w="278129" h="381635">
                <a:moveTo>
                  <a:pt x="0" y="0"/>
                </a:moveTo>
                <a:lnTo>
                  <a:pt x="134365" y="0"/>
                </a:lnTo>
                <a:lnTo>
                  <a:pt x="278129" y="38125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5000" y="1920239"/>
            <a:ext cx="1222375" cy="36893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instanceof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685" y="3972033"/>
            <a:ext cx="3501390" cy="7537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5" dirty="0">
                <a:latin typeface="Tahoma"/>
                <a:cs typeface="Tahoma"/>
              </a:rPr>
              <a:t>instanceof: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ahoma"/>
                <a:cs typeface="Tahoma"/>
              </a:rPr>
              <a:t>Controleren </a:t>
            </a:r>
            <a:r>
              <a:rPr sz="2200" spc="-5" dirty="0">
                <a:latin typeface="Tahoma"/>
                <a:cs typeface="Tahoma"/>
              </a:rPr>
              <a:t>of juiste</a:t>
            </a:r>
            <a:r>
              <a:rPr sz="2200" spc="65" dirty="0">
                <a:latin typeface="Tahoma"/>
                <a:cs typeface="Tahoma"/>
              </a:rPr>
              <a:t> </a:t>
            </a:r>
            <a:r>
              <a:rPr sz="2200" spc="-15" dirty="0">
                <a:latin typeface="Tahoma"/>
                <a:cs typeface="Tahoma"/>
              </a:rPr>
              <a:t>type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9685" y="5064658"/>
            <a:ext cx="7042784" cy="14846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10" dirty="0">
                <a:latin typeface="Tahoma"/>
                <a:cs typeface="Tahoma"/>
              </a:rPr>
              <a:t>typecasting: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ahoma"/>
                <a:cs typeface="Tahoma"/>
              </a:rPr>
              <a:t>Converteren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072005" algn="l"/>
              </a:tabLst>
            </a:pPr>
            <a:r>
              <a:rPr sz="2200" spc="-5" dirty="0">
                <a:latin typeface="Tahoma"/>
                <a:cs typeface="Tahoma"/>
              </a:rPr>
              <a:t>Opmerking!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Als	o == null dan o instanceof … altijd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false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53856" y="1908048"/>
            <a:ext cx="3371215" cy="704215"/>
          </a:xfrm>
          <a:custGeom>
            <a:avLst/>
            <a:gdLst/>
            <a:ahLst/>
            <a:cxnLst/>
            <a:rect l="l" t="t" r="r" b="b"/>
            <a:pathLst>
              <a:path w="3371215" h="704214">
                <a:moveTo>
                  <a:pt x="3371088" y="0"/>
                </a:moveTo>
                <a:lnTo>
                  <a:pt x="0" y="0"/>
                </a:lnTo>
                <a:lnTo>
                  <a:pt x="0" y="704088"/>
                </a:lnTo>
                <a:lnTo>
                  <a:pt x="3371088" y="704088"/>
                </a:lnTo>
                <a:lnTo>
                  <a:pt x="337108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3065" y="1526286"/>
            <a:ext cx="635000" cy="1185545"/>
          </a:xfrm>
          <a:custGeom>
            <a:avLst/>
            <a:gdLst/>
            <a:ahLst/>
            <a:cxnLst/>
            <a:rect l="l" t="t" r="r" b="b"/>
            <a:pathLst>
              <a:path w="635000" h="1185545">
                <a:moveTo>
                  <a:pt x="634618" y="0"/>
                </a:moveTo>
                <a:lnTo>
                  <a:pt x="200278" y="0"/>
                </a:lnTo>
                <a:lnTo>
                  <a:pt x="0" y="1185164"/>
                </a:lnTo>
              </a:path>
              <a:path w="635000" h="1185545">
                <a:moveTo>
                  <a:pt x="459866" y="513714"/>
                </a:moveTo>
                <a:lnTo>
                  <a:pt x="334263" y="513714"/>
                </a:lnTo>
                <a:lnTo>
                  <a:pt x="179069" y="11322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3866" y="1940178"/>
            <a:ext cx="319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De compiler weet nu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o </a:t>
            </a:r>
            <a:r>
              <a:rPr sz="1800" spc="-15" dirty="0">
                <a:latin typeface="Tahoma"/>
                <a:cs typeface="Tahoma"/>
              </a:rPr>
              <a:t>van </a:t>
            </a:r>
            <a:r>
              <a:rPr sz="1800" dirty="0">
                <a:latin typeface="Tahoma"/>
                <a:cs typeface="Tahoma"/>
              </a:rPr>
              <a:t>het </a:t>
            </a:r>
            <a:r>
              <a:rPr sz="1800" spc="-10" dirty="0">
                <a:latin typeface="Tahoma"/>
                <a:cs typeface="Tahoma"/>
              </a:rPr>
              <a:t>type BankRekening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8011" y="3660647"/>
            <a:ext cx="3647440" cy="706120"/>
          </a:xfrm>
          <a:custGeom>
            <a:avLst/>
            <a:gdLst/>
            <a:ahLst/>
            <a:cxnLst/>
            <a:rect l="l" t="t" r="r" b="b"/>
            <a:pathLst>
              <a:path w="3647440" h="706120">
                <a:moveTo>
                  <a:pt x="3646932" y="0"/>
                </a:moveTo>
                <a:lnTo>
                  <a:pt x="0" y="0"/>
                </a:lnTo>
                <a:lnTo>
                  <a:pt x="0" y="705612"/>
                </a:lnTo>
                <a:lnTo>
                  <a:pt x="3646932" y="705612"/>
                </a:lnTo>
                <a:lnTo>
                  <a:pt x="364693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1280" y="3375533"/>
            <a:ext cx="473075" cy="417830"/>
          </a:xfrm>
          <a:custGeom>
            <a:avLst/>
            <a:gdLst/>
            <a:ahLst/>
            <a:cxnLst/>
            <a:rect l="l" t="t" r="r" b="b"/>
            <a:pathLst>
              <a:path w="473075" h="417829">
                <a:moveTo>
                  <a:pt x="472821" y="417448"/>
                </a:moveTo>
                <a:lnTo>
                  <a:pt x="168910" y="417448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57641" y="3693667"/>
            <a:ext cx="339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De compiler weet nu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deze een </a:t>
            </a:r>
            <a:r>
              <a:rPr sz="1800" dirty="0">
                <a:latin typeface="Tahoma"/>
                <a:cs typeface="Tahoma"/>
              </a:rPr>
              <a:t>methode </a:t>
            </a:r>
            <a:r>
              <a:rPr sz="1800" spc="-5" dirty="0">
                <a:latin typeface="Tahoma"/>
                <a:cs typeface="Tahoma"/>
              </a:rPr>
              <a:t>format()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heeft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250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Statisch </a:t>
            </a:r>
            <a:r>
              <a:rPr spc="-5" dirty="0"/>
              <a:t>en </a:t>
            </a:r>
            <a:r>
              <a:rPr sz="4800" spc="-5" dirty="0"/>
              <a:t>dynamisch</a:t>
            </a:r>
            <a:r>
              <a:rPr sz="4800" spc="195" dirty="0"/>
              <a:t> </a:t>
            </a:r>
            <a:r>
              <a:rPr sz="4800" spc="-15" dirty="0"/>
              <a:t>type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814829"/>
            <a:ext cx="8696960" cy="381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Object o =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rekeningen.get(0);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F0048"/>
              </a:buClr>
              <a:buFont typeface="Arial"/>
              <a:buChar char="•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Statische type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8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ts val="2720"/>
              </a:lnSpc>
              <a:spcBef>
                <a:spcPts val="21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Het type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dat 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om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variabele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te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DF0048"/>
                </a:solidFill>
                <a:latin typeface="Tahoma"/>
                <a:cs typeface="Tahoma"/>
              </a:rPr>
              <a:t>declareren</a:t>
            </a:r>
            <a:endParaRPr sz="2400">
              <a:latin typeface="Tahoma"/>
              <a:cs typeface="Tahoma"/>
            </a:endParaRPr>
          </a:p>
          <a:p>
            <a:pPr marL="812800">
              <a:lnSpc>
                <a:spcPts val="2720"/>
              </a:lnSpc>
            </a:pP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spc="14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Object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10" dirty="0">
                <a:solidFill>
                  <a:srgbClr val="DF0048"/>
                </a:solidFill>
                <a:latin typeface="Tahoma"/>
                <a:cs typeface="Tahoma"/>
              </a:rPr>
              <a:t>Dynamische </a:t>
            </a: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type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1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ts val="2710"/>
              </a:lnSpc>
              <a:spcBef>
                <a:spcPts val="2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Het type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dat 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gebruikt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om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variabele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te</a:t>
            </a:r>
            <a:r>
              <a:rPr sz="24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DF0048"/>
                </a:solidFill>
                <a:latin typeface="Tahoma"/>
                <a:cs typeface="Tahoma"/>
              </a:rPr>
              <a:t>initialiseren</a:t>
            </a:r>
            <a:endParaRPr sz="2400">
              <a:latin typeface="Tahoma"/>
              <a:cs typeface="Tahoma"/>
            </a:endParaRPr>
          </a:p>
          <a:p>
            <a:pPr marL="812800">
              <a:lnSpc>
                <a:spcPts val="2710"/>
              </a:lnSpc>
            </a:pP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of</a:t>
            </a:r>
            <a:r>
              <a:rPr sz="2400" spc="1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BankRekening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251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Probleembeschrijving</a:t>
            </a:r>
            <a:r>
              <a:rPr sz="4800" spc="-120" dirty="0"/>
              <a:t> </a:t>
            </a:r>
            <a:r>
              <a:rPr sz="4800" spc="5" dirty="0"/>
              <a:t>Bank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875663" y="1843405"/>
            <a:ext cx="9810115" cy="478980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415290" indent="-352425">
              <a:lnSpc>
                <a:spcPct val="100000"/>
              </a:lnSpc>
              <a:spcBef>
                <a:spcPts val="1410"/>
              </a:spcBef>
              <a:buClr>
                <a:srgbClr val="DF0048"/>
              </a:buClr>
              <a:buFont typeface="Arial"/>
              <a:buChar char="•"/>
              <a:tabLst>
                <a:tab pos="415290" algn="l"/>
                <a:tab pos="4159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bank beheert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aantal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rekeningen.</a:t>
            </a:r>
            <a:endParaRPr sz="2400">
              <a:latin typeface="Tahoma"/>
              <a:cs typeface="Tahoma"/>
            </a:endParaRPr>
          </a:p>
          <a:p>
            <a:pPr marL="415290" marR="68580" indent="-352425">
              <a:lnSpc>
                <a:spcPts val="2590"/>
              </a:lnSpc>
              <a:spcBef>
                <a:spcPts val="1639"/>
              </a:spcBef>
              <a:buClr>
                <a:srgbClr val="DF0048"/>
              </a:buClr>
              <a:buFont typeface="Arial"/>
              <a:buChar char="•"/>
              <a:tabLst>
                <a:tab pos="415290" algn="l"/>
                <a:tab pos="4159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zijn twee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types rekeningen: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bankrekeningen en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spaarrekening.Van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beide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types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huidige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rekeningnummer  bijgehouden. 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ook nog 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rente-  percentage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bijgehouden.</a:t>
            </a:r>
            <a:endParaRPr sz="2400">
              <a:latin typeface="Tahoma"/>
              <a:cs typeface="Tahoma"/>
            </a:endParaRPr>
          </a:p>
          <a:p>
            <a:pPr marL="415290" marR="220345" indent="-352425">
              <a:lnSpc>
                <a:spcPct val="90000"/>
              </a:lnSpc>
              <a:spcBef>
                <a:spcPts val="1575"/>
              </a:spcBef>
              <a:buClr>
                <a:srgbClr val="DF0048"/>
              </a:buClr>
              <a:buFont typeface="Arial"/>
              <a:buChar char="•"/>
              <a:tabLst>
                <a:tab pos="415290" algn="l"/>
                <a:tab pos="415925" algn="l"/>
              </a:tabLst>
            </a:pP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bank-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een spaarrekening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mogelijk zijn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om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het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huidige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rekeningnummer op te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vragen. Uiteraard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 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mogelijk zijn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dat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geld afgehaald wordt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geld gestort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 de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rekening.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 daarnaast ook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rente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bijgeschreven kunnen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worden.</a:t>
            </a:r>
            <a:endParaRPr sz="2400">
              <a:latin typeface="Tahoma"/>
              <a:cs typeface="Tahoma"/>
            </a:endParaRPr>
          </a:p>
          <a:p>
            <a:pPr marL="415290" marR="194310" indent="-352425">
              <a:lnSpc>
                <a:spcPts val="2590"/>
              </a:lnSpc>
              <a:spcBef>
                <a:spcPts val="1635"/>
              </a:spcBef>
              <a:buClr>
                <a:srgbClr val="DF0048"/>
              </a:buClr>
              <a:buFont typeface="Arial"/>
              <a:buChar char="•"/>
              <a:tabLst>
                <a:tab pos="415290" algn="l"/>
                <a:tab pos="4159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Het rekeningnummer 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kunnen  gegeven worden in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vorm</a:t>
            </a:r>
            <a:r>
              <a:rPr sz="1800" spc="-15" baseline="-13888" dirty="0">
                <a:solidFill>
                  <a:srgbClr val="888888"/>
                </a:solidFill>
                <a:latin typeface="Tahoma"/>
                <a:cs typeface="Tahoma"/>
              </a:rPr>
              <a:t>2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400" spc="-2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tekstoutput.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1382" y="552975"/>
            <a:ext cx="3256505" cy="199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357" y="1594865"/>
            <a:ext cx="95199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20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ui;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BankApp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static void </a:t>
            </a:r>
            <a:r>
              <a:rPr sz="2000" dirty="0">
                <a:latin typeface="Arial"/>
                <a:cs typeface="Arial"/>
              </a:rPr>
              <a:t>main(String[]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Bank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2000" spc="-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Bank();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BankRekening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bankRekening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2000" spc="-8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BankRekening(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"1234567890"</a:t>
            </a:r>
            <a:r>
              <a:rPr sz="2000" dirty="0">
                <a:latin typeface="Arial"/>
                <a:cs typeface="Arial"/>
              </a:rPr>
              <a:t>);  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spc="-10" dirty="0">
                <a:latin typeface="Arial"/>
                <a:cs typeface="Arial"/>
              </a:rPr>
              <a:t>.voegRekeningToe(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bankRekening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2157" y="4338573"/>
            <a:ext cx="84626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SpaarRekening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spaarRekening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SpaarRekening(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"0987654321"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2.1);  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spc="-10" dirty="0">
                <a:latin typeface="Arial"/>
                <a:cs typeface="Arial"/>
              </a:rPr>
              <a:t>.voegRekeningToe(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spaarRekening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2340" y="5248655"/>
            <a:ext cx="6344920" cy="7213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latin typeface="Arial"/>
                <a:cs typeface="Arial"/>
              </a:rPr>
              <a:t>Hond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waakHond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Hond(</a:t>
            </a:r>
            <a:r>
              <a:rPr sz="2000" spc="-5" dirty="0">
                <a:solidFill>
                  <a:srgbClr val="2A00FF"/>
                </a:solidFill>
                <a:latin typeface="Arial"/>
                <a:cs typeface="Arial"/>
              </a:rPr>
              <a:t>"Fifi"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"Duitse</a:t>
            </a:r>
            <a:r>
              <a:rPr sz="2000" spc="-6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Scheper"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spc="-10" dirty="0">
                <a:latin typeface="Arial"/>
                <a:cs typeface="Arial"/>
              </a:rPr>
              <a:t>.voegRekeningToe(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waakHond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2157" y="5862929"/>
            <a:ext cx="236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357" y="6167729"/>
            <a:ext cx="102489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039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Probleem…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2883026" y="4908677"/>
            <a:ext cx="687705" cy="203200"/>
          </a:xfrm>
          <a:custGeom>
            <a:avLst/>
            <a:gdLst/>
            <a:ahLst/>
            <a:cxnLst/>
            <a:rect l="l" t="t" r="r" b="b"/>
            <a:pathLst>
              <a:path w="687704" h="203200">
                <a:moveTo>
                  <a:pt x="0" y="0"/>
                </a:moveTo>
                <a:lnTo>
                  <a:pt x="383921" y="0"/>
                </a:lnTo>
                <a:lnTo>
                  <a:pt x="687705" y="2030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447" y="4840223"/>
            <a:ext cx="2658110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Tahoma"/>
                <a:cs typeface="Tahoma"/>
              </a:rPr>
              <a:t>Hond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ook een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Object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4307" y="5707265"/>
            <a:ext cx="979169" cy="24130"/>
          </a:xfrm>
          <a:custGeom>
            <a:avLst/>
            <a:gdLst/>
            <a:ahLst/>
            <a:cxnLst/>
            <a:rect l="l" t="t" r="r" b="b"/>
            <a:pathLst>
              <a:path w="979170" h="24129">
                <a:moveTo>
                  <a:pt x="0" y="0"/>
                </a:moveTo>
                <a:lnTo>
                  <a:pt x="359029" y="12"/>
                </a:lnTo>
                <a:lnTo>
                  <a:pt x="978662" y="2406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3547" y="5638800"/>
            <a:ext cx="2106295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Niet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bedoeling!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22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6897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Samenvatting </a:t>
            </a:r>
            <a:r>
              <a:rPr sz="4800" spc="-5" dirty="0"/>
              <a:t>oplossing </a:t>
            </a:r>
            <a:r>
              <a:rPr sz="4800" dirty="0"/>
              <a:t>2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863598"/>
            <a:ext cx="8273415" cy="343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private ArrayList&lt;Object&gt;</a:t>
            </a:r>
            <a:r>
              <a:rPr sz="2800" spc="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rekeningen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F0048"/>
              </a:buClr>
              <a:buFont typeface="Arial"/>
              <a:buChar char="•"/>
            </a:pPr>
            <a:endParaRPr sz="31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Voordeel:</a:t>
            </a:r>
            <a:endParaRPr sz="2800">
              <a:latin typeface="Tahoma"/>
              <a:cs typeface="Tahoma"/>
            </a:endParaRPr>
          </a:p>
          <a:p>
            <a:pPr marL="469900" lvl="1" indent="-34353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Makkelijk nieuwe soorten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lijst</a:t>
            </a:r>
            <a:r>
              <a:rPr sz="2400" spc="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toevoegen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2756"/>
              </a:buClr>
              <a:buFont typeface="Wingdings"/>
              <a:buChar char=""/>
            </a:pPr>
            <a:endParaRPr sz="31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Nadeel:</a:t>
            </a:r>
            <a:endParaRPr sz="2800">
              <a:latin typeface="Tahoma"/>
              <a:cs typeface="Tahoma"/>
            </a:endParaRPr>
          </a:p>
          <a:p>
            <a:pPr marL="520065" lvl="1" indent="-343535">
              <a:lnSpc>
                <a:spcPct val="100000"/>
              </a:lnSpc>
              <a:spcBef>
                <a:spcPts val="210"/>
              </a:spcBef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kan er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allerlei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soorten objecten in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opslaan</a:t>
            </a:r>
            <a:endParaRPr sz="2400">
              <a:latin typeface="Tahoma"/>
              <a:cs typeface="Tahoma"/>
            </a:endParaRPr>
          </a:p>
          <a:p>
            <a:pPr marL="520065" lvl="1" indent="-343535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sz="2400" spc="-25" dirty="0">
                <a:solidFill>
                  <a:srgbClr val="002756"/>
                </a:solidFill>
                <a:latin typeface="Tahoma"/>
                <a:cs typeface="Tahoma"/>
              </a:rPr>
              <a:t>Typecasting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nodig om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specifieke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methodes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op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te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roepen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81971" y="595883"/>
            <a:ext cx="1886712" cy="2197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6736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Overerving </a:t>
            </a:r>
            <a:r>
              <a:rPr dirty="0"/>
              <a:t>of</a:t>
            </a:r>
            <a:r>
              <a:rPr spc="195" dirty="0"/>
              <a:t> </a:t>
            </a:r>
            <a:r>
              <a:rPr sz="4800" spc="-5" dirty="0"/>
              <a:t>inheritance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814829"/>
            <a:ext cx="9137650" cy="3999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Je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kan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ook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zelf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superklassen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subklassen</a:t>
            </a:r>
            <a:r>
              <a:rPr sz="2800" spc="1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maken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F0048"/>
              </a:buClr>
              <a:buFont typeface="Arial"/>
              <a:buChar char="•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10" dirty="0">
                <a:solidFill>
                  <a:srgbClr val="DF0048"/>
                </a:solidFill>
                <a:latin typeface="Tahoma"/>
                <a:cs typeface="Tahoma"/>
              </a:rPr>
              <a:t>Generalisatie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ts val="2720"/>
              </a:lnSpc>
              <a:spcBef>
                <a:spcPts val="21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gemeenschappelijke instantiatievariabelen 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methoden</a:t>
            </a:r>
            <a:endParaRPr sz="2400">
              <a:latin typeface="Tahoma"/>
              <a:cs typeface="Tahoma"/>
            </a:endParaRPr>
          </a:p>
          <a:p>
            <a:pPr marR="5313045" algn="r">
              <a:lnSpc>
                <a:spcPts val="2720"/>
              </a:lnSpc>
            </a:pP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afzonderlijke</a:t>
            </a:r>
            <a:r>
              <a:rPr sz="2400" spc="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klasse</a:t>
            </a:r>
            <a:endParaRPr sz="2400">
              <a:latin typeface="Tahoma"/>
              <a:cs typeface="Tahoma"/>
            </a:endParaRPr>
          </a:p>
          <a:p>
            <a:pPr marL="342265" marR="5343525" lvl="1" indent="-342265" algn="r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342265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dit is de</a:t>
            </a:r>
            <a:r>
              <a:rPr sz="2400" spc="-10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superklasse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2756"/>
              </a:buClr>
              <a:buFont typeface="Wingdings"/>
              <a:buChar char="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Specialisatie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specifieke instantiatievariabelen 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methoden </a:t>
            </a: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spc="13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subklassen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24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9328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klasse </a:t>
            </a:r>
            <a:r>
              <a:rPr sz="4800" spc="-40" dirty="0"/>
              <a:t>Bank- </a:t>
            </a:r>
            <a:r>
              <a:rPr sz="4800" spc="-5" dirty="0"/>
              <a:t>en</a:t>
            </a:r>
            <a:r>
              <a:rPr sz="4800" spc="-45" dirty="0"/>
              <a:t> </a:t>
            </a:r>
            <a:r>
              <a:rPr sz="4800" spc="-15" dirty="0"/>
              <a:t>SpaarRekening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507491" y="2305811"/>
            <a:ext cx="11684507" cy="4415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39954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Stap 1 : identificeren </a:t>
            </a:r>
            <a:r>
              <a:rPr spc="-30" dirty="0"/>
              <a:t>van  </a:t>
            </a:r>
            <a:r>
              <a:rPr spc="-5" dirty="0"/>
              <a:t>gemeenschappelijke</a:t>
            </a:r>
            <a:r>
              <a:rPr spc="-10" dirty="0"/>
              <a:t> instantievariabelen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096105"/>
            <a:ext cx="3138805" cy="30778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BankRekening: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rekeningNummer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saldo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2756"/>
              </a:buClr>
              <a:buFont typeface="Wingdings"/>
              <a:buChar char="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SpaarRekening: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rekeningNummer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saldo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39954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Stap 2 : identificeren </a:t>
            </a:r>
            <a:r>
              <a:rPr spc="-30" dirty="0"/>
              <a:t>van  </a:t>
            </a:r>
            <a:r>
              <a:rPr spc="-5" dirty="0"/>
              <a:t>gemeenschappelijke</a:t>
            </a:r>
            <a:r>
              <a:rPr spc="-75" dirty="0"/>
              <a:t> </a:t>
            </a:r>
            <a:r>
              <a:rPr spc="-5" dirty="0"/>
              <a:t>methodes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5673" y="2096105"/>
            <a:ext cx="5656580" cy="32353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BankRekening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800" spc="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SpaarRekening:</a:t>
            </a:r>
            <a:endParaRPr sz="2800">
              <a:latin typeface="Tahoma"/>
              <a:cs typeface="Tahoma"/>
            </a:endParaRPr>
          </a:p>
          <a:p>
            <a:pPr marL="461009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+ getRekeningNummer():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String</a:t>
            </a:r>
            <a:endParaRPr sz="2400">
              <a:latin typeface="Tahoma"/>
              <a:cs typeface="Tahoma"/>
            </a:endParaRPr>
          </a:p>
          <a:p>
            <a:pPr marL="666750" lvl="1" indent="-206375">
              <a:lnSpc>
                <a:spcPct val="100000"/>
              </a:lnSpc>
              <a:spcBef>
                <a:spcPts val="204"/>
              </a:spcBef>
              <a:buChar char="-"/>
              <a:tabLst>
                <a:tab pos="66738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setRekeningNummer(String)</a:t>
            </a:r>
            <a:endParaRPr sz="2400">
              <a:latin typeface="Tahoma"/>
              <a:cs typeface="Tahoma"/>
            </a:endParaRPr>
          </a:p>
          <a:p>
            <a:pPr marL="461009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+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getSaldo():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double</a:t>
            </a:r>
            <a:endParaRPr sz="2400">
              <a:latin typeface="Tahoma"/>
              <a:cs typeface="Tahoma"/>
            </a:endParaRPr>
          </a:p>
          <a:p>
            <a:pPr marL="666750" lvl="1" indent="-206375">
              <a:lnSpc>
                <a:spcPct val="100000"/>
              </a:lnSpc>
              <a:spcBef>
                <a:spcPts val="215"/>
              </a:spcBef>
              <a:buChar char="-"/>
              <a:tabLst>
                <a:tab pos="66738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setSaldo(double)</a:t>
            </a:r>
            <a:endParaRPr sz="2400">
              <a:latin typeface="Tahoma"/>
              <a:cs typeface="Tahoma"/>
            </a:endParaRPr>
          </a:p>
          <a:p>
            <a:pPr marL="461009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+ stort(double)</a:t>
            </a:r>
            <a:endParaRPr sz="2400">
              <a:latin typeface="Tahoma"/>
              <a:cs typeface="Tahoma"/>
            </a:endParaRPr>
          </a:p>
          <a:p>
            <a:pPr marL="461009">
              <a:lnSpc>
                <a:spcPct val="100000"/>
              </a:lnSpc>
              <a:spcBef>
                <a:spcPts val="219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+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neemOp(double):</a:t>
            </a:r>
            <a:r>
              <a:rPr sz="2400" spc="-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double</a:t>
            </a:r>
            <a:endParaRPr sz="2400">
              <a:latin typeface="Tahoma"/>
              <a:cs typeface="Tahoma"/>
            </a:endParaRPr>
          </a:p>
          <a:p>
            <a:pPr marL="461009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+ format():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String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6268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Super klasse:</a:t>
            </a:r>
            <a:r>
              <a:rPr sz="4800" spc="-95" dirty="0"/>
              <a:t> </a:t>
            </a:r>
            <a:r>
              <a:rPr sz="4800" spc="-20" dirty="0"/>
              <a:t>Rekening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705100" y="1645920"/>
            <a:ext cx="4908022" cy="4562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279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Specialisatie</a:t>
            </a:r>
            <a:r>
              <a:rPr sz="4800" spc="-25" dirty="0"/>
              <a:t> </a:t>
            </a:r>
            <a:r>
              <a:rPr sz="4800" spc="-15" dirty="0"/>
              <a:t>BankRekening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781717"/>
            <a:ext cx="5120640" cy="16002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Bijkomende</a:t>
            </a:r>
            <a:r>
              <a:rPr sz="2800" spc="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methodes: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constructoren</a:t>
            </a:r>
            <a:endParaRPr sz="2400">
              <a:latin typeface="Tahoma"/>
              <a:cs typeface="Tahoma"/>
            </a:endParaRPr>
          </a:p>
          <a:p>
            <a:pPr marL="812800" marR="5080" lvl="1" indent="-342900">
              <a:lnSpc>
                <a:spcPts val="259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geen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andere instantievariabelen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of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methodes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7171" y="2081783"/>
            <a:ext cx="6624827" cy="4776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486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Specialisatie</a:t>
            </a:r>
            <a:r>
              <a:rPr sz="4800" spc="-70" dirty="0"/>
              <a:t> </a:t>
            </a:r>
            <a:r>
              <a:rPr sz="4800" spc="-15" dirty="0"/>
              <a:t>SpaarRekening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1814829"/>
            <a:ext cx="8420735" cy="367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Bijkomende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instantievariabelen:</a:t>
            </a:r>
            <a:r>
              <a:rPr sz="2800" spc="1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percentage:double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F0048"/>
              </a:buClr>
              <a:buFont typeface="Arial"/>
              <a:buChar char="•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Bijkomende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methodes: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constructor(en)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getter/setter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voor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percentage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schrijfRenteBij()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2756"/>
              </a:buClr>
              <a:buFont typeface="Wingdings"/>
              <a:buChar char=""/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Andere implementatie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format()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2163" y="1645920"/>
            <a:ext cx="9630643" cy="5016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klasse </a:t>
            </a:r>
            <a:r>
              <a:rPr sz="4800" spc="5" dirty="0"/>
              <a:t>Bank </a:t>
            </a:r>
            <a:r>
              <a:rPr sz="4800" dirty="0"/>
              <a:t>- </a:t>
            </a:r>
            <a:r>
              <a:rPr sz="4800" dirty="0">
                <a:solidFill>
                  <a:srgbClr val="DF0048"/>
                </a:solidFill>
              </a:rPr>
              <a:t>Oplossing</a:t>
            </a:r>
            <a:r>
              <a:rPr sz="4800" spc="-114" dirty="0">
                <a:solidFill>
                  <a:srgbClr val="DF0048"/>
                </a:solidFill>
              </a:rPr>
              <a:t> </a:t>
            </a:r>
            <a:r>
              <a:rPr sz="4800" dirty="0">
                <a:solidFill>
                  <a:srgbClr val="DF0048"/>
                </a:solidFill>
              </a:rPr>
              <a:t>3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1530223"/>
            <a:ext cx="9697720" cy="511302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4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bank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beheert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aantal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rekeningen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64490" marR="5080" indent="-352425">
              <a:lnSpc>
                <a:spcPct val="90000"/>
              </a:lnSpc>
              <a:spcBef>
                <a:spcPts val="16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zijn twee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types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rekeningen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: bankrekeningen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spaarrekening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.Van 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beide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types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het huidige </a:t>
            </a:r>
            <a:r>
              <a:rPr sz="2400" spc="-5" dirty="0">
                <a:solidFill>
                  <a:srgbClr val="00AF50"/>
                </a:solidFill>
                <a:latin typeface="Tahoma"/>
                <a:cs typeface="Tahoma"/>
              </a:rPr>
              <a:t>saldo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AF50"/>
                </a:solidFill>
                <a:latin typeface="Tahoma"/>
                <a:cs typeface="Tahoma"/>
              </a:rPr>
              <a:t>rekeningnummer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bijgehouden. 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spaarrekening wordt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ook nog het </a:t>
            </a:r>
            <a:r>
              <a:rPr sz="2400" spc="-5" dirty="0">
                <a:solidFill>
                  <a:srgbClr val="00AF50"/>
                </a:solidFill>
                <a:latin typeface="Tahoma"/>
                <a:cs typeface="Tahoma"/>
              </a:rPr>
              <a:t>rente-  percentage</a:t>
            </a:r>
            <a:r>
              <a:rPr sz="2400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bijgehouden.</a:t>
            </a:r>
            <a:endParaRPr sz="2400">
              <a:latin typeface="Tahoma"/>
              <a:cs typeface="Tahoma"/>
            </a:endParaRPr>
          </a:p>
          <a:p>
            <a:pPr marL="364490" marR="160655" indent="-352425">
              <a:lnSpc>
                <a:spcPct val="90000"/>
              </a:lnSpc>
              <a:spcBef>
                <a:spcPts val="16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Voor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bank-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een spaarrekening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mogelijk zijn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om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het  huidige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saldo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rekeningnummer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op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te vragen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.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Uiteraard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 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mogelijk zijn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dat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geld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afgehaald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 geld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gestort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op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rekening.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spaarrekening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  daarnaast ook </a:t>
            </a: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rente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bijgeschreven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kunnen</a:t>
            </a:r>
            <a:r>
              <a:rPr sz="2400" spc="-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worden.</a:t>
            </a:r>
            <a:endParaRPr sz="2400">
              <a:latin typeface="Tahoma"/>
              <a:cs typeface="Tahoma"/>
            </a:endParaRPr>
          </a:p>
          <a:p>
            <a:pPr marL="364490" marR="132080" indent="-352425">
              <a:lnSpc>
                <a:spcPts val="2590"/>
              </a:lnSpc>
              <a:spcBef>
                <a:spcPts val="164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Het rekeningnummer 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saldo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moeten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kunnen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 gegeven worden in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vorm </a:t>
            </a:r>
            <a:r>
              <a:rPr sz="2400" spc="-20" dirty="0">
                <a:solidFill>
                  <a:srgbClr val="006FC0"/>
                </a:solidFill>
                <a:latin typeface="Tahoma"/>
                <a:cs typeface="Tahoma"/>
              </a:rPr>
              <a:t>van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 tekstoutput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R="1349375" algn="ctr">
              <a:lnSpc>
                <a:spcPct val="100000"/>
              </a:lnSpc>
              <a:spcBef>
                <a:spcPts val="1075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251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Probleembeschrijving</a:t>
            </a:r>
            <a:r>
              <a:rPr sz="4800" spc="-120" dirty="0"/>
              <a:t> </a:t>
            </a:r>
            <a:r>
              <a:rPr sz="4800" spc="5" dirty="0"/>
              <a:t>Bank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32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9300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Klassendiagramma </a:t>
            </a:r>
            <a:r>
              <a:rPr sz="4800" dirty="0"/>
              <a:t>met</a:t>
            </a:r>
            <a:r>
              <a:rPr sz="4800" spc="35" dirty="0"/>
              <a:t> </a:t>
            </a:r>
            <a:r>
              <a:rPr sz="4800" spc="-15" dirty="0"/>
              <a:t>overerving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814829"/>
            <a:ext cx="9228455" cy="428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ts val="3195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Rekening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is de </a:t>
            </a:r>
            <a:r>
              <a:rPr sz="2800" b="1" spc="-10" dirty="0">
                <a:solidFill>
                  <a:srgbClr val="DF0048"/>
                </a:solidFill>
                <a:latin typeface="Tahoma"/>
                <a:cs typeface="Tahoma"/>
              </a:rPr>
              <a:t>generalisatie</a:t>
            </a:r>
            <a:r>
              <a:rPr sz="2800" b="1" spc="155" dirty="0">
                <a:solidFill>
                  <a:srgbClr val="DF0048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(superklasse)</a:t>
            </a:r>
            <a:endParaRPr sz="2800">
              <a:latin typeface="Tahoma"/>
              <a:cs typeface="Tahoma"/>
            </a:endParaRPr>
          </a:p>
          <a:p>
            <a:pPr marL="364490">
              <a:lnSpc>
                <a:spcPts val="3195"/>
              </a:lnSpc>
            </a:pP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BankRekening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800" spc="1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SpaarRekening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ts val="319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BankRekening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zijn</a:t>
            </a:r>
            <a:r>
              <a:rPr sz="2800" spc="2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</a:t>
            </a:r>
            <a:endParaRPr sz="2800">
              <a:latin typeface="Tahoma"/>
              <a:cs typeface="Tahoma"/>
            </a:endParaRPr>
          </a:p>
          <a:p>
            <a:pPr marL="364490">
              <a:lnSpc>
                <a:spcPts val="3190"/>
              </a:lnSpc>
            </a:pP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specialisaties </a:t>
            </a:r>
            <a:r>
              <a:rPr sz="2800" b="1" spc="-10" dirty="0">
                <a:solidFill>
                  <a:srgbClr val="DF0048"/>
                </a:solidFill>
                <a:latin typeface="Tahoma"/>
                <a:cs typeface="Tahoma"/>
              </a:rPr>
              <a:t>(subklassen)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1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BankRekening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800" b="1" spc="-10" dirty="0">
                <a:solidFill>
                  <a:srgbClr val="DF0048"/>
                </a:solidFill>
                <a:latin typeface="Tahoma"/>
                <a:cs typeface="Tahoma"/>
              </a:rPr>
              <a:t>erven </a:t>
            </a:r>
            <a:r>
              <a:rPr sz="2800" spc="-20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2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BankRekening </a:t>
            </a: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is </a:t>
            </a:r>
            <a:r>
              <a:rPr sz="2800" b="1" spc="-10" dirty="0">
                <a:solidFill>
                  <a:srgbClr val="DF0048"/>
                </a:solidFill>
                <a:latin typeface="Tahoma"/>
                <a:cs typeface="Tahoma"/>
              </a:rPr>
              <a:t>een</a:t>
            </a:r>
            <a:r>
              <a:rPr sz="2800" b="1" spc="105" dirty="0">
                <a:solidFill>
                  <a:srgbClr val="DF0048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Rekening.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is </a:t>
            </a:r>
            <a:r>
              <a:rPr sz="2800" b="1" spc="-10" dirty="0">
                <a:solidFill>
                  <a:srgbClr val="DF0048"/>
                </a:solidFill>
                <a:latin typeface="Tahoma"/>
                <a:cs typeface="Tahoma"/>
              </a:rPr>
              <a:t>een</a:t>
            </a:r>
            <a:r>
              <a:rPr sz="2800" b="1" spc="105" dirty="0">
                <a:solidFill>
                  <a:srgbClr val="DF0048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Rekening.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77215"/>
            <a:ext cx="8065770" cy="612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2000" spc="-3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domain;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Rekening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3541395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2000" dirty="0">
                <a:latin typeface="Arial"/>
                <a:cs typeface="Arial"/>
              </a:rPr>
              <a:t>; 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private double</a:t>
            </a:r>
            <a:r>
              <a:rPr sz="2000" spc="-4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R="1387475" algn="ctr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Rekening(String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9494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setRekeningNummer(</a:t>
            </a:r>
            <a:r>
              <a:rPr sz="20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spc="-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R="611759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String getRekeningNummer ()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20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841500" marR="5080" indent="-9144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protected void </a:t>
            </a:r>
            <a:r>
              <a:rPr sz="2000" dirty="0">
                <a:latin typeface="Arial"/>
                <a:cs typeface="Arial"/>
              </a:rPr>
              <a:t>setRekeningNummer (String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rekeningNummer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2000" dirty="0">
                <a:latin typeface="Arial"/>
                <a:cs typeface="Arial"/>
              </a:rPr>
              <a:t>getSaldo ()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20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682" y="1478407"/>
            <a:ext cx="1077277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0" marR="5348605" indent="-914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protected void </a:t>
            </a:r>
            <a:r>
              <a:rPr sz="2000" dirty="0">
                <a:latin typeface="Arial"/>
                <a:cs typeface="Arial"/>
              </a:rPr>
              <a:t>setSaldo (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00C0"/>
                </a:solidFill>
                <a:latin typeface="Arial"/>
                <a:cs typeface="Arial"/>
              </a:rPr>
              <a:t>saldo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841500" marR="5580380" indent="-9144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2000" dirty="0">
                <a:latin typeface="Arial"/>
                <a:cs typeface="Arial"/>
              </a:rPr>
              <a:t>stort (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2000" dirty="0">
                <a:latin typeface="Arial"/>
                <a:cs typeface="Arial"/>
              </a:rPr>
              <a:t>) {  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ald</a:t>
            </a:r>
            <a:r>
              <a:rPr sz="2000" spc="5" dirty="0">
                <a:latin typeface="Arial"/>
                <a:cs typeface="Arial"/>
              </a:rPr>
              <a:t>o(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aldo()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dra</a:t>
            </a:r>
            <a:r>
              <a:rPr sz="2000" spc="-5" dirty="0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841500" marR="5278120" indent="-9144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2000" dirty="0">
                <a:latin typeface="Arial"/>
                <a:cs typeface="Arial"/>
              </a:rPr>
              <a:t>neemOp (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spc="-5" dirty="0">
                <a:latin typeface="Arial"/>
                <a:cs typeface="Arial"/>
              </a:rPr>
              <a:t>setSaldo(getSaldo()-</a:t>
            </a:r>
            <a:r>
              <a:rPr sz="2000" spc="-5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2000" spc="-5" dirty="0">
                <a:latin typeface="Arial"/>
                <a:cs typeface="Arial"/>
              </a:rPr>
              <a:t>); 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20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String format ()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"Rekeningnummer: " </a:t>
            </a:r>
            <a:r>
              <a:rPr sz="2000" dirty="0">
                <a:latin typeface="Arial"/>
                <a:cs typeface="Arial"/>
              </a:rPr>
              <a:t>+ getRekeningNummer() + 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"\nSaldo: "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getSaldo();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1377188"/>
            <a:ext cx="19615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2000" spc="-9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domain;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6485" y="2291283"/>
            <a:ext cx="790257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BankRekening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extends </a:t>
            </a:r>
            <a:r>
              <a:rPr sz="2000" dirty="0">
                <a:latin typeface="Arial"/>
                <a:cs typeface="Arial"/>
              </a:rPr>
              <a:t>Rekening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841500" marR="1572895" indent="-915035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BankRekening(String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BankRekening(String 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3191" y="4482084"/>
            <a:ext cx="2862580" cy="2686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2000" spc="-5" dirty="0">
                <a:solidFill>
                  <a:srgbClr val="7E0054"/>
                </a:solidFill>
                <a:latin typeface="Arial"/>
                <a:cs typeface="Arial"/>
              </a:rPr>
              <a:t>super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2000" spc="-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5665" y="4730622"/>
            <a:ext cx="1864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ald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6A3D3D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ldo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0884" y="5035118"/>
            <a:ext cx="111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6485" y="5645302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8728" y="4801489"/>
            <a:ext cx="1069975" cy="1084580"/>
          </a:xfrm>
          <a:custGeom>
            <a:avLst/>
            <a:gdLst/>
            <a:ahLst/>
            <a:cxnLst/>
            <a:rect l="l" t="t" r="r" b="b"/>
            <a:pathLst>
              <a:path w="1069975" h="1084579">
                <a:moveTo>
                  <a:pt x="1069975" y="526796"/>
                </a:moveTo>
                <a:lnTo>
                  <a:pt x="696214" y="526796"/>
                </a:lnTo>
                <a:lnTo>
                  <a:pt x="356870" y="0"/>
                </a:lnTo>
              </a:path>
              <a:path w="1069975" h="1084579">
                <a:moveTo>
                  <a:pt x="943737" y="1084580"/>
                </a:moveTo>
                <a:lnTo>
                  <a:pt x="667766" y="1084580"/>
                </a:lnTo>
                <a:lnTo>
                  <a:pt x="0" y="66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2464" y="5242559"/>
            <a:ext cx="4485640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latin typeface="Tahoma"/>
                <a:cs typeface="Tahoma"/>
              </a:rPr>
              <a:t>Verwijst </a:t>
            </a:r>
            <a:r>
              <a:rPr sz="1800" dirty="0">
                <a:latin typeface="Tahoma"/>
                <a:cs typeface="Tahoma"/>
              </a:rPr>
              <a:t>naar </a:t>
            </a:r>
            <a:r>
              <a:rPr sz="1800" spc="-5" dirty="0">
                <a:latin typeface="Tahoma"/>
                <a:cs typeface="Tahoma"/>
              </a:rPr>
              <a:t>constructor </a:t>
            </a:r>
            <a:r>
              <a:rPr sz="1800" spc="-15" dirty="0">
                <a:latin typeface="Tahoma"/>
                <a:cs typeface="Tahoma"/>
              </a:rPr>
              <a:t>van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superklasse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8435" y="5800344"/>
            <a:ext cx="3312160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ahoma"/>
                <a:cs typeface="Tahoma"/>
              </a:rPr>
              <a:t>Moet de </a:t>
            </a:r>
            <a:r>
              <a:rPr sz="1800" spc="-5" dirty="0">
                <a:latin typeface="Tahoma"/>
                <a:cs typeface="Tahoma"/>
              </a:rPr>
              <a:t>eerste instructie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zijn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7235" y="5228844"/>
            <a:ext cx="1702435" cy="288290"/>
            <a:chOff x="5317235" y="5228844"/>
            <a:chExt cx="1702435" cy="288290"/>
          </a:xfrm>
        </p:grpSpPr>
        <p:sp>
          <p:nvSpPr>
            <p:cNvPr id="3" name="object 3"/>
            <p:cNvSpPr/>
            <p:nvPr/>
          </p:nvSpPr>
          <p:spPr>
            <a:xfrm>
              <a:off x="5323331" y="5234940"/>
              <a:ext cx="1690370" cy="276225"/>
            </a:xfrm>
            <a:custGeom>
              <a:avLst/>
              <a:gdLst/>
              <a:ahLst/>
              <a:cxnLst/>
              <a:rect l="l" t="t" r="r" b="b"/>
              <a:pathLst>
                <a:path w="1690370" h="276225">
                  <a:moveTo>
                    <a:pt x="1690115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1690115" y="275844"/>
                  </a:lnTo>
                  <a:lnTo>
                    <a:pt x="16901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23331" y="5234940"/>
              <a:ext cx="1690370" cy="276225"/>
            </a:xfrm>
            <a:custGeom>
              <a:avLst/>
              <a:gdLst/>
              <a:ahLst/>
              <a:cxnLst/>
              <a:rect l="l" t="t" r="r" b="b"/>
              <a:pathLst>
                <a:path w="1690370" h="276225">
                  <a:moveTo>
                    <a:pt x="0" y="275844"/>
                  </a:moveTo>
                  <a:lnTo>
                    <a:pt x="1690115" y="275844"/>
                  </a:lnTo>
                  <a:lnTo>
                    <a:pt x="1690115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97808" y="1623060"/>
            <a:ext cx="2220595" cy="203200"/>
            <a:chOff x="3797808" y="1623060"/>
            <a:chExt cx="2220595" cy="203200"/>
          </a:xfrm>
        </p:grpSpPr>
        <p:sp>
          <p:nvSpPr>
            <p:cNvPr id="6" name="object 6"/>
            <p:cNvSpPr/>
            <p:nvPr/>
          </p:nvSpPr>
          <p:spPr>
            <a:xfrm>
              <a:off x="3803904" y="1629156"/>
              <a:ext cx="2208530" cy="190500"/>
            </a:xfrm>
            <a:custGeom>
              <a:avLst/>
              <a:gdLst/>
              <a:ahLst/>
              <a:cxnLst/>
              <a:rect l="l" t="t" r="r" b="b"/>
              <a:pathLst>
                <a:path w="2208529" h="190500">
                  <a:moveTo>
                    <a:pt x="220827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208276" y="190500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3904" y="1629156"/>
              <a:ext cx="2208530" cy="190500"/>
            </a:xfrm>
            <a:custGeom>
              <a:avLst/>
              <a:gdLst/>
              <a:ahLst/>
              <a:cxnLst/>
              <a:rect l="l" t="t" r="r" b="b"/>
              <a:pathLst>
                <a:path w="2208529" h="190500">
                  <a:moveTo>
                    <a:pt x="0" y="190500"/>
                  </a:moveTo>
                  <a:lnTo>
                    <a:pt x="2208276" y="190500"/>
                  </a:lnTo>
                  <a:lnTo>
                    <a:pt x="220827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73072" y="98298"/>
            <a:ext cx="7171690" cy="636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package </a:t>
            </a:r>
            <a:r>
              <a:rPr sz="1600" spc="-5" dirty="0">
                <a:latin typeface="Arial"/>
                <a:cs typeface="Arial"/>
              </a:rPr>
              <a:t>domain;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927100" marR="2842260" indent="-914400">
              <a:lnSpc>
                <a:spcPct val="100000"/>
              </a:lnSpc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1600" spc="-5" dirty="0">
                <a:latin typeface="Arial"/>
                <a:cs typeface="Arial"/>
              </a:rPr>
              <a:t>SpaarRekening </a:t>
            </a: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extends </a:t>
            </a:r>
            <a:r>
              <a:rPr sz="1600" spc="-5" dirty="0">
                <a:latin typeface="Arial"/>
                <a:cs typeface="Arial"/>
              </a:rPr>
              <a:t>Rekening {  </a:t>
            </a: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private double</a:t>
            </a:r>
            <a:r>
              <a:rPr sz="160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C0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841500" marR="5080" indent="-915035">
              <a:lnSpc>
                <a:spcPct val="100000"/>
              </a:lnSpc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SpaarRekening (String </a:t>
            </a:r>
            <a:r>
              <a:rPr sz="1600" spc="-1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600" spc="-10" dirty="0"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) {  </a:t>
            </a: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super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600" spc="-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841500" marR="28073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setPercentag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percentag</a:t>
            </a:r>
            <a:r>
              <a:rPr sz="160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setSaldo(0);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1600" spc="-5" dirty="0">
                <a:latin typeface="Arial"/>
                <a:cs typeface="Arial"/>
              </a:rPr>
              <a:t>getPercentage ()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600" spc="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C0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841500" marR="1830705" indent="-915035">
              <a:lnSpc>
                <a:spcPct val="100000"/>
              </a:lnSpc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private void </a:t>
            </a:r>
            <a:r>
              <a:rPr sz="1600" spc="-5" dirty="0">
                <a:latin typeface="Arial"/>
                <a:cs typeface="Arial"/>
              </a:rPr>
              <a:t>setPercentage (</a:t>
            </a: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) {  </a:t>
            </a: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-5" dirty="0">
                <a:solidFill>
                  <a:srgbClr val="0000C0"/>
                </a:solidFill>
                <a:latin typeface="Arial"/>
                <a:cs typeface="Arial"/>
              </a:rPr>
              <a:t>percentage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percentage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1600" spc="-5" dirty="0">
                <a:latin typeface="Arial"/>
                <a:cs typeface="Arial"/>
              </a:rPr>
              <a:t>schrijfRenteBij ()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0" marR="805815">
              <a:lnSpc>
                <a:spcPct val="100000"/>
              </a:lnSpc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rente </a:t>
            </a:r>
            <a:r>
              <a:rPr sz="1600" spc="-5" dirty="0">
                <a:latin typeface="Arial"/>
                <a:cs typeface="Arial"/>
              </a:rPr>
              <a:t>= getSaldo() * getPercentage() / 100;  setSaldo(getSaldo()+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rente</a:t>
            </a:r>
            <a:r>
              <a:rPr sz="1600" spc="-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String format()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String 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E0054"/>
                </a:solidFill>
                <a:latin typeface="Arial"/>
                <a:cs typeface="Arial"/>
              </a:rPr>
              <a:t>super</a:t>
            </a:r>
            <a:r>
              <a:rPr sz="1600" spc="-10" dirty="0">
                <a:latin typeface="Arial"/>
                <a:cs typeface="Arial"/>
              </a:rPr>
              <a:t>.format();</a:t>
            </a:r>
            <a:endParaRPr sz="1600">
              <a:latin typeface="Arial"/>
              <a:cs typeface="Arial"/>
            </a:endParaRPr>
          </a:p>
          <a:p>
            <a:pPr marL="1841500" marR="1416685">
              <a:lnSpc>
                <a:spcPct val="100000"/>
              </a:lnSpc>
            </a:pP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600" spc="-5" dirty="0">
                <a:latin typeface="Arial"/>
                <a:cs typeface="Arial"/>
              </a:rPr>
              <a:t>+= </a:t>
            </a:r>
            <a:r>
              <a:rPr sz="1600" spc="-5" dirty="0">
                <a:solidFill>
                  <a:srgbClr val="2A00FF"/>
                </a:solidFill>
                <a:latin typeface="Arial"/>
                <a:cs typeface="Arial"/>
              </a:rPr>
              <a:t>"\nRente: " </a:t>
            </a:r>
            <a:r>
              <a:rPr sz="1600" spc="-5" dirty="0">
                <a:latin typeface="Arial"/>
                <a:cs typeface="Arial"/>
              </a:rPr>
              <a:t>+ getPercentage() ;  </a:t>
            </a:r>
            <a:r>
              <a:rPr sz="16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600" spc="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A3D3D"/>
                </a:solidFill>
                <a:latin typeface="Arial"/>
                <a:cs typeface="Arial"/>
              </a:rPr>
              <a:t>resultaat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2239" y="3616452"/>
            <a:ext cx="1169035" cy="250190"/>
            <a:chOff x="2682239" y="3616452"/>
            <a:chExt cx="1169035" cy="250190"/>
          </a:xfrm>
        </p:grpSpPr>
        <p:sp>
          <p:nvSpPr>
            <p:cNvPr id="3" name="object 3"/>
            <p:cNvSpPr/>
            <p:nvPr/>
          </p:nvSpPr>
          <p:spPr>
            <a:xfrm>
              <a:off x="2688335" y="3622548"/>
              <a:ext cx="1156970" cy="238125"/>
            </a:xfrm>
            <a:custGeom>
              <a:avLst/>
              <a:gdLst/>
              <a:ahLst/>
              <a:cxnLst/>
              <a:rect l="l" t="t" r="r" b="b"/>
              <a:pathLst>
                <a:path w="1156970" h="238125">
                  <a:moveTo>
                    <a:pt x="1156715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156715" y="237744"/>
                  </a:lnTo>
                  <a:lnTo>
                    <a:pt x="11567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8335" y="3622548"/>
              <a:ext cx="1156970" cy="238125"/>
            </a:xfrm>
            <a:custGeom>
              <a:avLst/>
              <a:gdLst/>
              <a:ahLst/>
              <a:cxnLst/>
              <a:rect l="l" t="t" r="r" b="b"/>
              <a:pathLst>
                <a:path w="1156970" h="238125">
                  <a:moveTo>
                    <a:pt x="0" y="237744"/>
                  </a:moveTo>
                  <a:lnTo>
                    <a:pt x="1156715" y="237744"/>
                  </a:lnTo>
                  <a:lnTo>
                    <a:pt x="1156715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55673" y="234188"/>
            <a:ext cx="735457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800" spc="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domain;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Rekening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double</a:t>
            </a:r>
            <a:r>
              <a:rPr sz="1800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841500" marR="1397000" indent="-9144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Rekening(String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latin typeface="Arial"/>
                <a:cs typeface="Arial"/>
              </a:rPr>
              <a:t>setRekeningNummer(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String getRekeningNummer 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841500" marR="5080" indent="-9144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protected void </a:t>
            </a:r>
            <a:r>
              <a:rPr sz="1800" spc="-5" dirty="0">
                <a:latin typeface="Arial"/>
                <a:cs typeface="Arial"/>
              </a:rPr>
              <a:t>setRekeningNummer (String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rekeningNummer 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1800" spc="-5" dirty="0">
                <a:latin typeface="Arial"/>
                <a:cs typeface="Arial"/>
              </a:rPr>
              <a:t>getSaldo 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0339" y="5172836"/>
            <a:ext cx="4214495" cy="2997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protected void </a:t>
            </a:r>
            <a:r>
              <a:rPr sz="1800" spc="-5" dirty="0">
                <a:latin typeface="Arial"/>
                <a:cs typeface="Arial"/>
              </a:rPr>
              <a:t>setSaldo (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673" y="5447487"/>
            <a:ext cx="36880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saldo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7E0054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38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1586710"/>
            <a:ext cx="8210550" cy="49491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33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40" dirty="0">
                <a:solidFill>
                  <a:srgbClr val="002756"/>
                </a:solidFill>
                <a:latin typeface="Tahoma"/>
                <a:cs typeface="Tahoma"/>
              </a:rPr>
              <a:t>Wat </a:t>
            </a:r>
            <a:r>
              <a:rPr sz="2950" b="1" i="1" spc="-95" dirty="0">
                <a:solidFill>
                  <a:srgbClr val="DF0048"/>
                </a:solidFill>
                <a:latin typeface="Tahoma"/>
                <a:cs typeface="Tahoma"/>
              </a:rPr>
              <a:t>erven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SpaarRekening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800" spc="2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BankRekening?</a:t>
            </a:r>
            <a:endParaRPr sz="2800" dirty="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alle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instantiatievariabelen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superklasse</a:t>
            </a:r>
            <a:r>
              <a:rPr sz="2400" spc="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400" dirty="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alle methoden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superklasse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Rekening</a:t>
            </a:r>
            <a:endParaRPr sz="2400" dirty="0">
              <a:latin typeface="Tahoma"/>
              <a:cs typeface="Tahoma"/>
            </a:endParaRPr>
          </a:p>
          <a:p>
            <a:pPr marL="1270000" lvl="2" indent="-343535">
              <a:spcBef>
                <a:spcPts val="21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behalve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</a:t>
            </a:r>
            <a:r>
              <a:rPr sz="2400" spc="-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constructoren</a:t>
            </a:r>
            <a:endParaRPr sz="2400" dirty="0">
              <a:latin typeface="Tahoma"/>
              <a:cs typeface="Tahoma"/>
            </a:endParaRPr>
          </a:p>
          <a:p>
            <a:pPr marL="1270000" lvl="2" indent="-343535">
              <a:spcBef>
                <a:spcPts val="22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behalve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ze </a:t>
            </a:r>
            <a:r>
              <a:rPr sz="2400" b="1" spc="-5" dirty="0">
                <a:solidFill>
                  <a:srgbClr val="002756"/>
                </a:solidFill>
                <a:latin typeface="Tahoma"/>
                <a:cs typeface="Tahoma"/>
              </a:rPr>
              <a:t>private</a:t>
            </a:r>
            <a:r>
              <a:rPr sz="2400" b="1" spc="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zijn</a:t>
            </a:r>
            <a:endParaRPr sz="24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2756"/>
              </a:buClr>
              <a:buFont typeface="Wingdings"/>
              <a:buChar char=""/>
            </a:pPr>
            <a:endParaRPr sz="3850" dirty="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5" dirty="0">
                <a:solidFill>
                  <a:srgbClr val="DF0048"/>
                </a:solidFill>
                <a:latin typeface="Tahoma"/>
                <a:cs typeface="Tahoma"/>
              </a:rPr>
              <a:t>protected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instantievariabelen en</a:t>
            </a:r>
            <a:r>
              <a:rPr sz="2800" spc="9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methode</a:t>
            </a:r>
            <a:endParaRPr sz="2800" dirty="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Enkel toegankelijk</a:t>
            </a:r>
            <a:r>
              <a:rPr sz="2400" spc="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voor</a:t>
            </a:r>
            <a:endParaRPr sz="2400" dirty="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 in dezelfde</a:t>
            </a:r>
            <a:r>
              <a:rPr sz="2000" spc="-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package</a:t>
            </a:r>
            <a:endParaRPr sz="2000" dirty="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subklassen</a:t>
            </a:r>
            <a:endParaRPr sz="2000" dirty="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setters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indien nodig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protected</a:t>
            </a:r>
            <a:r>
              <a:rPr sz="2400" spc="-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maken</a:t>
            </a:r>
            <a:endParaRPr sz="2400" dirty="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wordt in klassediagram voorgesteld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door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#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5016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private </a:t>
            </a:r>
            <a:r>
              <a:rPr sz="4800" dirty="0"/>
              <a:t>-</a:t>
            </a:r>
            <a:r>
              <a:rPr sz="4800" spc="-5" dirty="0"/>
              <a:t> protected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39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6897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Samenvatting </a:t>
            </a:r>
            <a:r>
              <a:rPr sz="4800" spc="-5" dirty="0"/>
              <a:t>oplossing </a:t>
            </a:r>
            <a:r>
              <a:rPr sz="4800" dirty="0"/>
              <a:t>3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814829"/>
            <a:ext cx="9641205" cy="253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DF0048"/>
                </a:solidFill>
                <a:latin typeface="Tahoma"/>
                <a:cs typeface="Tahoma"/>
              </a:rPr>
              <a:t>private </a:t>
            </a:r>
            <a:r>
              <a:rPr sz="2800" spc="-15" dirty="0">
                <a:solidFill>
                  <a:srgbClr val="DF0048"/>
                </a:solidFill>
                <a:latin typeface="Tahoma"/>
                <a:cs typeface="Tahoma"/>
              </a:rPr>
              <a:t>ArrayList&lt;Rekening&gt;</a:t>
            </a:r>
            <a:r>
              <a:rPr sz="2800" spc="60" dirty="0">
                <a:solidFill>
                  <a:srgbClr val="DF0048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DF0048"/>
                </a:solidFill>
                <a:latin typeface="Tahoma"/>
                <a:cs typeface="Tahoma"/>
              </a:rPr>
              <a:t>rekeningen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F0048"/>
              </a:buClr>
              <a:buFont typeface="Arial"/>
              <a:buChar char="•"/>
            </a:pPr>
            <a:endParaRPr sz="31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25" dirty="0">
                <a:solidFill>
                  <a:srgbClr val="002756"/>
                </a:solidFill>
                <a:latin typeface="Tahoma"/>
                <a:cs typeface="Tahoma"/>
              </a:rPr>
              <a:t>Voordeel</a:t>
            </a:r>
            <a:endParaRPr sz="2800">
              <a:latin typeface="Tahoma"/>
              <a:cs typeface="Tahoma"/>
            </a:endParaRPr>
          </a:p>
          <a:p>
            <a:pPr marL="503555" lvl="1" indent="-344170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503555" algn="l"/>
                <a:tab pos="504190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Makkelijk nieuwe soorten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lijst</a:t>
            </a:r>
            <a:r>
              <a:rPr sz="24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toevoegen</a:t>
            </a:r>
            <a:endParaRPr sz="2400">
              <a:latin typeface="Tahoma"/>
              <a:cs typeface="Tahoma"/>
            </a:endParaRPr>
          </a:p>
          <a:p>
            <a:pPr marL="503555" lvl="1" indent="-34417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503555" algn="l"/>
                <a:tab pos="504190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kan er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enkel Rekeningen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 opslaan</a:t>
            </a:r>
            <a:endParaRPr sz="2400">
              <a:latin typeface="Tahoma"/>
              <a:cs typeface="Tahoma"/>
            </a:endParaRPr>
          </a:p>
          <a:p>
            <a:pPr marL="503555" lvl="1" indent="-344170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503555" algn="l"/>
                <a:tab pos="504190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Geen typecasting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nodig om methodes 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superklasse op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te</a:t>
            </a:r>
            <a:r>
              <a:rPr sz="24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roepen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4588" y="894553"/>
            <a:ext cx="2218110" cy="1904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40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026" y="2011180"/>
            <a:ext cx="7791201" cy="2698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944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“is een”</a:t>
            </a:r>
            <a:r>
              <a:rPr sz="4800" spc="-75" dirty="0"/>
              <a:t> </a:t>
            </a:r>
            <a:r>
              <a:rPr sz="4800" spc="-10" dirty="0"/>
              <a:t>relatie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41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861" y="2012013"/>
            <a:ext cx="8008298" cy="2773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944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“is een”</a:t>
            </a:r>
            <a:r>
              <a:rPr sz="4800" spc="-75" dirty="0"/>
              <a:t> </a:t>
            </a:r>
            <a:r>
              <a:rPr sz="4800" spc="-10" dirty="0"/>
              <a:t>relatie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2" y="6434734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9540">
              <a:lnSpc>
                <a:spcPts val="557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klassen </a:t>
            </a:r>
            <a:r>
              <a:rPr sz="4800" spc="-40" dirty="0"/>
              <a:t>Bank- </a:t>
            </a:r>
            <a:r>
              <a:rPr sz="4800" dirty="0"/>
              <a:t>en</a:t>
            </a:r>
            <a:r>
              <a:rPr sz="4800" spc="-55" dirty="0"/>
              <a:t> </a:t>
            </a:r>
            <a:r>
              <a:rPr sz="4800" spc="-15" dirty="0"/>
              <a:t>SpaarRekening</a:t>
            </a:r>
            <a:endParaRPr sz="4800"/>
          </a:p>
          <a:p>
            <a:pPr marL="1399540">
              <a:lnSpc>
                <a:spcPts val="3650"/>
              </a:lnSpc>
            </a:pPr>
            <a:r>
              <a:rPr sz="3200" spc="-5" dirty="0"/>
              <a:t>Klassendiagrammen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6784" y="2232659"/>
            <a:ext cx="12015215" cy="4625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42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5345" y="1976511"/>
            <a:ext cx="7874709" cy="2732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3944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“is een”</a:t>
            </a:r>
            <a:r>
              <a:rPr sz="4800" spc="-75" dirty="0"/>
              <a:t> </a:t>
            </a:r>
            <a:r>
              <a:rPr sz="4800" spc="-10" dirty="0"/>
              <a:t>relatie</a:t>
            </a:r>
            <a:endParaRPr sz="4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5247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Bank in</a:t>
            </a:r>
            <a:r>
              <a:rPr sz="4800" spc="-60" dirty="0"/>
              <a:t> </a:t>
            </a:r>
            <a:r>
              <a:rPr sz="4800" spc="-5" dirty="0"/>
              <a:t>werking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22960" y="1158239"/>
            <a:ext cx="11369039" cy="5699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8123" y="144221"/>
            <a:ext cx="7201534" cy="661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800" spc="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domain;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4684395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import</a:t>
            </a:r>
            <a:r>
              <a:rPr sz="18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java.util.ArrayList;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Bank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spc="-5" dirty="0">
                <a:latin typeface="Arial"/>
                <a:cs typeface="Arial"/>
              </a:rPr>
              <a:t>ArrayList&lt;Rekening&gt;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Bank 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rekeningen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spc="-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ArrayList&lt;Rekening&gt;();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R="106045" algn="ctr">
              <a:lnSpc>
                <a:spcPct val="100000"/>
              </a:lnSpc>
            </a:pP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spc="-20" dirty="0">
                <a:latin typeface="Arial"/>
                <a:cs typeface="Arial"/>
              </a:rPr>
              <a:t>voegRekeningToe </a:t>
            </a:r>
            <a:r>
              <a:rPr sz="1800" spc="-10" dirty="0">
                <a:latin typeface="Arial"/>
                <a:cs typeface="Arial"/>
              </a:rPr>
              <a:t>(Rekening </a:t>
            </a:r>
            <a:r>
              <a:rPr sz="1800" spc="-10" dirty="0">
                <a:solidFill>
                  <a:srgbClr val="6A3D3D"/>
                </a:solidFill>
                <a:latin typeface="Arial"/>
                <a:cs typeface="Arial"/>
              </a:rPr>
              <a:t>rekening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850265" algn="ctr">
              <a:lnSpc>
                <a:spcPct val="100000"/>
              </a:lnSpc>
            </a:pP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1800" spc="-5" dirty="0">
                <a:latin typeface="Arial"/>
                <a:cs typeface="Arial"/>
              </a:rPr>
              <a:t>.add(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</a:t>
            </a:r>
            <a:r>
              <a:rPr sz="1800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R="526224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format()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""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solidFill>
                  <a:srgbClr val="7E0054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(Rekening </a:t>
            </a:r>
            <a:r>
              <a:rPr sz="1800" dirty="0">
                <a:solidFill>
                  <a:srgbClr val="6A3D3D"/>
                </a:solidFill>
                <a:latin typeface="Arial"/>
                <a:cs typeface="Arial"/>
              </a:rPr>
              <a:t>r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rekeningen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</a:pP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+=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"\n"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A3D3D"/>
                </a:solidFill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.format();</a:t>
            </a:r>
            <a:endParaRPr sz="18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</a:pP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+=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"\n----------------------------"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"\n"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8123" y="224408"/>
            <a:ext cx="9302115" cy="642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20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ui;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BankApp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841500" marR="4192270" indent="-9144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static void </a:t>
            </a:r>
            <a:r>
              <a:rPr sz="2000" dirty="0">
                <a:latin typeface="Arial"/>
                <a:cs typeface="Arial"/>
              </a:rPr>
              <a:t>main(String[]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Bank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2000" spc="-9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Bank();</a:t>
            </a:r>
            <a:endParaRPr sz="200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SpaarRekening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spaarRekening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SpaarRekening(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"001"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3.0);  BankRekening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bankRekening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BankRekening(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"002"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500);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spc="-10" dirty="0">
                <a:latin typeface="Arial"/>
                <a:cs typeface="Arial"/>
              </a:rPr>
              <a:t>.voegRekeningToe(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spaarRekening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spc="-10" dirty="0">
                <a:latin typeface="Arial"/>
                <a:cs typeface="Arial"/>
              </a:rPr>
              <a:t>.voegRekeningToe(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bankRekening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841500" marR="3801745">
              <a:lnSpc>
                <a:spcPct val="100000"/>
              </a:lnSpc>
            </a:pP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spaarRekening</a:t>
            </a:r>
            <a:r>
              <a:rPr sz="2000" dirty="0">
                <a:latin typeface="Arial"/>
                <a:cs typeface="Arial"/>
              </a:rPr>
              <a:t>.stort(100); 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aa</a:t>
            </a:r>
            <a:r>
              <a:rPr sz="2000" spc="5" dirty="0">
                <a:solidFill>
                  <a:srgbClr val="6A3D3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Rekenin</a:t>
            </a:r>
            <a:r>
              <a:rPr sz="2000" spc="10" dirty="0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ij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Rente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ij();</a:t>
            </a:r>
            <a:endParaRPr sz="2000">
              <a:latin typeface="Arial"/>
              <a:cs typeface="Arial"/>
            </a:endParaRPr>
          </a:p>
          <a:p>
            <a:pPr marL="1841500" marR="3672204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bankRekening</a:t>
            </a:r>
            <a:r>
              <a:rPr sz="2000" dirty="0">
                <a:latin typeface="Arial"/>
                <a:cs typeface="Arial"/>
              </a:rPr>
              <a:t>.neemOp(45);  </a:t>
            </a:r>
            <a:r>
              <a:rPr sz="2000" spc="-5" dirty="0">
                <a:latin typeface="Arial"/>
                <a:cs typeface="Arial"/>
              </a:rPr>
              <a:t>System.</a:t>
            </a:r>
            <a:r>
              <a:rPr sz="2000" i="1" spc="-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000" i="1" spc="-5" dirty="0">
                <a:latin typeface="Arial"/>
                <a:cs typeface="Arial"/>
              </a:rPr>
              <a:t>.println(</a:t>
            </a:r>
            <a:r>
              <a:rPr sz="2000" i="1" spc="-5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i="1" spc="-5" dirty="0">
                <a:latin typeface="Arial"/>
                <a:cs typeface="Arial"/>
              </a:rPr>
              <a:t>.format());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46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2513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Resultaat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1968373" y="3600112"/>
            <a:ext cx="2361565" cy="0"/>
          </a:xfrm>
          <a:custGeom>
            <a:avLst/>
            <a:gdLst/>
            <a:ahLst/>
            <a:cxnLst/>
            <a:rect l="l" t="t" r="r" b="b"/>
            <a:pathLst>
              <a:path w="2361565">
                <a:moveTo>
                  <a:pt x="0" y="0"/>
                </a:moveTo>
                <a:lnTo>
                  <a:pt x="2361095" y="0"/>
                </a:lnTo>
              </a:path>
            </a:pathLst>
          </a:custGeom>
          <a:ln w="2242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5673" y="2484501"/>
            <a:ext cx="259461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Rekeningnummer: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001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Saldo: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103.0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Rente: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3.0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Rekeningnummer: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002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Saldo: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455.0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8373" y="4821296"/>
            <a:ext cx="2360295" cy="0"/>
          </a:xfrm>
          <a:custGeom>
            <a:avLst/>
            <a:gdLst/>
            <a:ahLst/>
            <a:cxnLst/>
            <a:rect l="l" t="t" r="r" b="b"/>
            <a:pathLst>
              <a:path w="2360295">
                <a:moveTo>
                  <a:pt x="0" y="0"/>
                </a:moveTo>
                <a:lnTo>
                  <a:pt x="2359798" y="0"/>
                </a:lnTo>
              </a:path>
            </a:pathLst>
          </a:custGeom>
          <a:ln w="2239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338" y="186893"/>
            <a:ext cx="3408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Zoek </a:t>
            </a:r>
            <a:r>
              <a:rPr sz="4800" dirty="0"/>
              <a:t>de</a:t>
            </a:r>
            <a:r>
              <a:rPr sz="4800" spc="-40" dirty="0"/>
              <a:t> </a:t>
            </a:r>
            <a:r>
              <a:rPr sz="4800" spc="-15" dirty="0"/>
              <a:t>fout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42338" y="943177"/>
            <a:ext cx="25965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2000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ui;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2000" dirty="0">
                <a:latin typeface="Arial"/>
                <a:cs typeface="Arial"/>
              </a:rPr>
              <a:t>BankApp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992" y="1858137"/>
            <a:ext cx="770953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public static void </a:t>
            </a:r>
            <a:r>
              <a:rPr sz="2000" dirty="0">
                <a:latin typeface="Arial"/>
                <a:cs typeface="Arial"/>
              </a:rPr>
              <a:t>main(String[]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Bank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2000" spc="-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Bank();</a:t>
            </a:r>
            <a:endParaRPr sz="20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Rekening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spaarRekening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SpaarRekening(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"001"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3.0);  Rekening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bankRekening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BankRekening(</a:t>
            </a:r>
            <a:r>
              <a:rPr sz="2000" dirty="0">
                <a:solidFill>
                  <a:srgbClr val="2A00FF"/>
                </a:solidFill>
                <a:latin typeface="Arial"/>
                <a:cs typeface="Arial"/>
              </a:rPr>
              <a:t>"002"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500);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1391" y="3382517"/>
            <a:ext cx="46348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spc="-10" dirty="0">
                <a:latin typeface="Arial"/>
                <a:cs typeface="Arial"/>
              </a:rPr>
              <a:t>.voegRekeningToe(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spaarRekening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spc="-10" dirty="0">
                <a:latin typeface="Arial"/>
                <a:cs typeface="Arial"/>
              </a:rPr>
              <a:t>.voegRekeningToe(</a:t>
            </a:r>
            <a:r>
              <a:rPr sz="2000" spc="-10" dirty="0">
                <a:solidFill>
                  <a:srgbClr val="6A3D3D"/>
                </a:solidFill>
                <a:latin typeface="Arial"/>
                <a:cs typeface="Arial"/>
              </a:rPr>
              <a:t>bankRekening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1391" y="4297171"/>
            <a:ext cx="3675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spaarRekening</a:t>
            </a:r>
            <a:r>
              <a:rPr sz="2000" dirty="0">
                <a:latin typeface="Arial"/>
                <a:cs typeface="Arial"/>
              </a:rPr>
              <a:t>.stort(100);  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aa</a:t>
            </a:r>
            <a:r>
              <a:rPr sz="2000" spc="5" dirty="0">
                <a:solidFill>
                  <a:srgbClr val="6A3D3D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Rekenin</a:t>
            </a:r>
            <a:r>
              <a:rPr sz="2000" spc="5" dirty="0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ij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Rente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ij();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338" y="5211826"/>
            <a:ext cx="563435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bankRekening</a:t>
            </a:r>
            <a:r>
              <a:rPr sz="2000" dirty="0">
                <a:latin typeface="Arial"/>
                <a:cs typeface="Arial"/>
              </a:rPr>
              <a:t>.neemOp(45);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System.</a:t>
            </a:r>
            <a:r>
              <a:rPr sz="2000" i="1" spc="-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000" i="1" spc="-5" dirty="0">
                <a:latin typeface="Arial"/>
                <a:cs typeface="Arial"/>
              </a:rPr>
              <a:t>.println(</a:t>
            </a:r>
            <a:r>
              <a:rPr sz="2000" i="1" spc="-5" dirty="0">
                <a:solidFill>
                  <a:srgbClr val="6A3D3D"/>
                </a:solidFill>
                <a:latin typeface="Arial"/>
                <a:cs typeface="Arial"/>
              </a:rPr>
              <a:t>bank</a:t>
            </a:r>
            <a:r>
              <a:rPr sz="2000" i="1" spc="-5" dirty="0">
                <a:latin typeface="Arial"/>
                <a:cs typeface="Arial"/>
              </a:rPr>
              <a:t>.format());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7811" y="4690871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5658" y="4776978"/>
            <a:ext cx="1811655" cy="0"/>
          </a:xfrm>
          <a:custGeom>
            <a:avLst/>
            <a:gdLst/>
            <a:ahLst/>
            <a:cxnLst/>
            <a:rect l="l" t="t" r="r" b="b"/>
            <a:pathLst>
              <a:path w="1811654">
                <a:moveTo>
                  <a:pt x="0" y="0"/>
                </a:moveTo>
                <a:lnTo>
                  <a:pt x="1811527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8708" y="2517520"/>
            <a:ext cx="799465" cy="151130"/>
          </a:xfrm>
          <a:custGeom>
            <a:avLst/>
            <a:gdLst/>
            <a:ahLst/>
            <a:cxnLst/>
            <a:rect l="l" t="t" r="r" b="b"/>
            <a:pathLst>
              <a:path w="799464" h="151130">
                <a:moveTo>
                  <a:pt x="0" y="0"/>
                </a:moveTo>
                <a:lnTo>
                  <a:pt x="216027" y="0"/>
                </a:lnTo>
                <a:lnTo>
                  <a:pt x="799211" y="15074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3396" y="2449067"/>
            <a:ext cx="1541145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Statisch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type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5383" y="3016757"/>
            <a:ext cx="767715" cy="204470"/>
          </a:xfrm>
          <a:custGeom>
            <a:avLst/>
            <a:gdLst/>
            <a:ahLst/>
            <a:cxnLst/>
            <a:rect l="l" t="t" r="r" b="b"/>
            <a:pathLst>
              <a:path w="767714" h="204469">
                <a:moveTo>
                  <a:pt x="0" y="204469"/>
                </a:moveTo>
                <a:lnTo>
                  <a:pt x="276606" y="204469"/>
                </a:lnTo>
                <a:lnTo>
                  <a:pt x="7675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6300" y="3122676"/>
            <a:ext cx="1973580" cy="65849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 marR="255904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Gebruikt  @</a:t>
            </a:r>
            <a:r>
              <a:rPr sz="1800" b="1" spc="-5" dirty="0">
                <a:latin typeface="Tahoma"/>
                <a:cs typeface="Tahoma"/>
              </a:rPr>
              <a:t>compile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43568" y="3119501"/>
            <a:ext cx="1030605" cy="1059180"/>
          </a:xfrm>
          <a:custGeom>
            <a:avLst/>
            <a:gdLst/>
            <a:ahLst/>
            <a:cxnLst/>
            <a:rect l="l" t="t" r="r" b="b"/>
            <a:pathLst>
              <a:path w="1030604" h="1059179">
                <a:moveTo>
                  <a:pt x="1030097" y="469900"/>
                </a:moveTo>
                <a:lnTo>
                  <a:pt x="873378" y="469900"/>
                </a:lnTo>
                <a:lnTo>
                  <a:pt x="580262" y="0"/>
                </a:lnTo>
              </a:path>
              <a:path w="1030604" h="1059179">
                <a:moveTo>
                  <a:pt x="582676" y="1058926"/>
                </a:moveTo>
                <a:lnTo>
                  <a:pt x="391540" y="1058926"/>
                </a:lnTo>
                <a:lnTo>
                  <a:pt x="0" y="5308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30383" y="3503676"/>
            <a:ext cx="1880870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Tahoma"/>
                <a:cs typeface="Tahoma"/>
              </a:rPr>
              <a:t>Dynamisch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type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17380" y="4099559"/>
            <a:ext cx="2293620" cy="42100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7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9"/>
              </a:spcBef>
            </a:pPr>
            <a:r>
              <a:rPr sz="1800" spc="-5" dirty="0">
                <a:latin typeface="Tahoma"/>
                <a:cs typeface="Tahoma"/>
              </a:rPr>
              <a:t>Gebruikt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@</a:t>
            </a:r>
            <a:r>
              <a:rPr sz="1800" b="1" spc="-5" dirty="0">
                <a:latin typeface="Tahoma"/>
                <a:cs typeface="Tahoma"/>
              </a:rPr>
              <a:t>run</a:t>
            </a:r>
            <a:r>
              <a:rPr sz="1800" spc="-5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7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48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4206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Samenvatting:</a:t>
            </a:r>
            <a:r>
              <a:rPr sz="4800" spc="-40" dirty="0"/>
              <a:t> </a:t>
            </a:r>
            <a:r>
              <a:rPr sz="4800" spc="-5" dirty="0"/>
              <a:t>terminologie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730019"/>
            <a:ext cx="6074410" cy="36036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Overerving</a:t>
            </a:r>
            <a:r>
              <a:rPr sz="2800" spc="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(Inheritance)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Is-een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relatie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Superklasse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versus</a:t>
            </a:r>
            <a:r>
              <a:rPr sz="2800" spc="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subklasse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Generalisatie versus</a:t>
            </a:r>
            <a:r>
              <a:rPr sz="2800" spc="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Specialisatie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Dynamisch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versus statisch</a:t>
            </a:r>
            <a:r>
              <a:rPr sz="2800" spc="9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2756"/>
                </a:solidFill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30" dirty="0">
                <a:solidFill>
                  <a:srgbClr val="002756"/>
                </a:solidFill>
                <a:latin typeface="Tahoma"/>
                <a:cs typeface="Tahoma"/>
              </a:rPr>
              <a:t>Typecasting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instanceof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2" y="6434734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0" y="26923"/>
            <a:ext cx="9068435" cy="642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400" spc="-4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domain;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400" dirty="0">
                <a:latin typeface="Arial"/>
                <a:cs typeface="Arial"/>
              </a:rPr>
              <a:t>BankRekening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100" marR="5626100">
              <a:lnSpc>
                <a:spcPct val="100000"/>
              </a:lnSpc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1400" spc="-5" dirty="0">
                <a:latin typeface="Arial"/>
                <a:cs typeface="Arial"/>
              </a:rPr>
              <a:t>;  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private double</a:t>
            </a:r>
            <a:r>
              <a:rPr sz="1400" spc="-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spc="-5" dirty="0">
                <a:latin typeface="Arial"/>
                <a:cs typeface="Arial"/>
              </a:rPr>
              <a:t>BankRekening(String </a:t>
            </a:r>
            <a:r>
              <a:rPr sz="14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400" spc="-5" dirty="0">
                <a:latin typeface="Arial"/>
                <a:cs typeface="Arial"/>
              </a:rPr>
              <a:t>) </a:t>
            </a:r>
            <a:r>
              <a:rPr sz="1400" spc="-10" dirty="0">
                <a:latin typeface="Arial"/>
                <a:cs typeface="Arial"/>
              </a:rPr>
              <a:t>{</a:t>
            </a:r>
            <a:r>
              <a:rPr sz="1400" spc="-1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0);}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841500" marR="3273425" indent="-915035">
              <a:lnSpc>
                <a:spcPct val="100000"/>
              </a:lnSpc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dirty="0">
                <a:latin typeface="Arial"/>
                <a:cs typeface="Arial"/>
              </a:rPr>
              <a:t>BankRekening(String </a:t>
            </a:r>
            <a:r>
              <a:rPr sz="1400" spc="-1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400" spc="-10" dirty="0"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  </a:t>
            </a:r>
            <a:r>
              <a:rPr sz="1400" spc="-5" dirty="0">
                <a:latin typeface="Arial"/>
                <a:cs typeface="Arial"/>
              </a:rPr>
              <a:t>setRekeningNummer(</a:t>
            </a:r>
            <a:r>
              <a:rPr sz="14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400" spc="-5" dirty="0">
                <a:latin typeface="Arial"/>
                <a:cs typeface="Arial"/>
              </a:rPr>
              <a:t>);  setSaldo(</a:t>
            </a:r>
            <a:r>
              <a:rPr sz="1400" spc="-5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dirty="0">
                <a:latin typeface="Arial"/>
                <a:cs typeface="Arial"/>
              </a:rPr>
              <a:t>String </a:t>
            </a:r>
            <a:r>
              <a:rPr sz="1400" spc="-5" dirty="0">
                <a:latin typeface="Arial"/>
                <a:cs typeface="Arial"/>
              </a:rPr>
              <a:t>getRekeningNummer </a:t>
            </a:r>
            <a:r>
              <a:rPr sz="1400" dirty="0">
                <a:latin typeface="Arial"/>
                <a:cs typeface="Arial"/>
              </a:rPr>
              <a:t>() {</a:t>
            </a: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400" spc="-12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1400" spc="-5" dirty="0">
                <a:latin typeface="Arial"/>
                <a:cs typeface="Arial"/>
              </a:rPr>
              <a:t>;}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private void </a:t>
            </a:r>
            <a:r>
              <a:rPr sz="1400" spc="-5" dirty="0">
                <a:latin typeface="Arial"/>
                <a:cs typeface="Arial"/>
              </a:rPr>
              <a:t>setRekeningNummer </a:t>
            </a:r>
            <a:r>
              <a:rPr sz="1400" dirty="0">
                <a:latin typeface="Arial"/>
                <a:cs typeface="Arial"/>
              </a:rPr>
              <a:t>(String </a:t>
            </a:r>
            <a:r>
              <a:rPr sz="14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400" spc="-5" dirty="0">
                <a:latin typeface="Arial"/>
                <a:cs typeface="Arial"/>
              </a:rPr>
              <a:t>) {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00C0"/>
                </a:solidFill>
                <a:latin typeface="Arial"/>
                <a:cs typeface="Arial"/>
              </a:rPr>
              <a:t>rekeningNummer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400" spc="-5" dirty="0">
                <a:latin typeface="Arial"/>
                <a:cs typeface="Arial"/>
              </a:rPr>
              <a:t>;}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1400" dirty="0">
                <a:latin typeface="Arial"/>
                <a:cs typeface="Arial"/>
              </a:rPr>
              <a:t>getSaldo () {</a:t>
            </a: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400" spc="-13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1400" dirty="0">
                <a:latin typeface="Arial"/>
                <a:cs typeface="Arial"/>
              </a:rPr>
              <a:t>;}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private void </a:t>
            </a:r>
            <a:r>
              <a:rPr sz="1400" dirty="0">
                <a:latin typeface="Arial"/>
                <a:cs typeface="Arial"/>
              </a:rPr>
              <a:t>setSaldo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400" dirty="0">
                <a:latin typeface="Arial"/>
                <a:cs typeface="Arial"/>
              </a:rPr>
              <a:t>) {</a:t>
            </a: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0000C0"/>
                </a:solidFill>
                <a:latin typeface="Arial"/>
                <a:cs typeface="Arial"/>
              </a:rPr>
              <a:t>saldo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400" dirty="0">
                <a:latin typeface="Arial"/>
                <a:cs typeface="Arial"/>
              </a:rPr>
              <a:t>;}</a:t>
            </a:r>
            <a:endParaRPr sz="1400">
              <a:latin typeface="Arial"/>
              <a:cs typeface="Arial"/>
            </a:endParaRPr>
          </a:p>
          <a:p>
            <a:pPr marL="927100" marR="3101340">
              <a:lnSpc>
                <a:spcPts val="3360"/>
              </a:lnSpc>
              <a:spcBef>
                <a:spcPts val="390"/>
              </a:spcBef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1400" dirty="0">
                <a:latin typeface="Arial"/>
                <a:cs typeface="Arial"/>
              </a:rPr>
              <a:t>stort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-5" dirty="0">
                <a:latin typeface="Arial"/>
                <a:cs typeface="Arial"/>
              </a:rPr>
              <a:t>{setSaldo(getSaldo()+</a:t>
            </a:r>
            <a:r>
              <a:rPr sz="1400" spc="-5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400" spc="-5" dirty="0">
                <a:latin typeface="Arial"/>
                <a:cs typeface="Arial"/>
              </a:rPr>
              <a:t>);}  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1400" dirty="0">
                <a:latin typeface="Arial"/>
                <a:cs typeface="Arial"/>
              </a:rPr>
              <a:t>neemOp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ts val="1290"/>
              </a:lnSpc>
            </a:pPr>
            <a:r>
              <a:rPr sz="1400" spc="-5" dirty="0">
                <a:latin typeface="Arial"/>
                <a:cs typeface="Arial"/>
              </a:rPr>
              <a:t>setSaldo(getSaldo()-</a:t>
            </a:r>
            <a:r>
              <a:rPr sz="1400" spc="-5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400" spc="-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400" dirty="0">
                <a:latin typeface="Arial"/>
                <a:cs typeface="Arial"/>
              </a:rPr>
              <a:t>String format()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String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2A00FF"/>
                </a:solidFill>
                <a:latin typeface="Arial"/>
                <a:cs typeface="Arial"/>
              </a:rPr>
              <a:t>"Rekeningnummer: </a:t>
            </a:r>
            <a:r>
              <a:rPr sz="1400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getRekeningNummer()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dirty="0">
                <a:solidFill>
                  <a:srgbClr val="2A00FF"/>
                </a:solidFill>
                <a:latin typeface="Arial"/>
                <a:cs typeface="Arial"/>
              </a:rPr>
              <a:t>"\nSaldo: "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getSaldo();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400" spc="-5" dirty="0">
                <a:latin typeface="Arial"/>
                <a:cs typeface="Arial"/>
              </a:rPr>
              <a:t>+= </a:t>
            </a:r>
            <a:r>
              <a:rPr sz="1400" spc="-5" dirty="0">
                <a:solidFill>
                  <a:srgbClr val="2A00FF"/>
                </a:solidFill>
                <a:latin typeface="Arial"/>
                <a:cs typeface="Arial"/>
              </a:rPr>
              <a:t>"\n----------------------------"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A00FF"/>
                </a:solidFill>
                <a:latin typeface="Arial"/>
                <a:cs typeface="Arial"/>
              </a:rPr>
              <a:t>"\n"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400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400" spc="-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A3D3D"/>
                </a:solidFill>
                <a:latin typeface="Arial"/>
                <a:cs typeface="Arial"/>
              </a:rPr>
              <a:t>resultaat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6429247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500" y="6642607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852" y="6447359"/>
            <a:ext cx="838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53900" cy="6858000"/>
          </a:xfrm>
          <a:custGeom>
            <a:avLst/>
            <a:gdLst/>
            <a:ahLst/>
            <a:cxnLst/>
            <a:rect l="l" t="t" r="r" b="b"/>
            <a:pathLst>
              <a:path w="12153900" h="6858000">
                <a:moveTo>
                  <a:pt x="12153900" y="6857996"/>
                </a:moveTo>
                <a:lnTo>
                  <a:pt x="12153900" y="0"/>
                </a:lnTo>
                <a:lnTo>
                  <a:pt x="0" y="0"/>
                </a:lnTo>
                <a:lnTo>
                  <a:pt x="0" y="6857996"/>
                </a:lnTo>
                <a:lnTo>
                  <a:pt x="12153900" y="6857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" y="0"/>
            <a:ext cx="176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800" spc="-6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domain;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" y="813308"/>
            <a:ext cx="11409045" cy="606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class </a:t>
            </a:r>
            <a:r>
              <a:rPr sz="1800" spc="-5" dirty="0">
                <a:latin typeface="Arial"/>
                <a:cs typeface="Arial"/>
              </a:rPr>
              <a:t>SpaarRekening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72517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percentage</a:t>
            </a:r>
            <a:r>
              <a:rPr sz="1800" spc="-5" dirty="0">
                <a:latin typeface="Arial"/>
                <a:cs typeface="Arial"/>
              </a:rPr>
              <a:t>;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;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double</a:t>
            </a:r>
            <a:r>
              <a:rPr sz="1800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841500" marR="3462020" indent="-9150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SpaarRekening (String </a:t>
            </a:r>
            <a:r>
              <a:rPr sz="1800" spc="-10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percentage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latin typeface="Arial"/>
                <a:cs typeface="Arial"/>
              </a:rPr>
              <a:t>setRekeningNummer(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);  setPercentage(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percentage</a:t>
            </a:r>
            <a:r>
              <a:rPr sz="1800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setSaldo(0);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String getRekeningNummer () {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spc="8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  <a:p>
            <a:pPr marL="927100" marR="5080">
              <a:lnSpc>
                <a:spcPct val="2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void </a:t>
            </a:r>
            <a:r>
              <a:rPr sz="1800" spc="-5" dirty="0">
                <a:latin typeface="Arial"/>
                <a:cs typeface="Arial"/>
              </a:rPr>
              <a:t>setRekeningNummer (String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) {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rekeningNummer </a:t>
            </a:r>
            <a:r>
              <a:rPr sz="1800" spc="-5" dirty="0"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rekeningNummer</a:t>
            </a:r>
            <a:r>
              <a:rPr sz="1800" spc="-5" dirty="0">
                <a:latin typeface="Arial"/>
                <a:cs typeface="Arial"/>
              </a:rPr>
              <a:t>;}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1800" spc="-5" dirty="0">
                <a:latin typeface="Arial"/>
                <a:cs typeface="Arial"/>
              </a:rPr>
              <a:t>getSaldo </a:t>
            </a:r>
            <a:r>
              <a:rPr sz="1800" dirty="0">
                <a:latin typeface="Arial"/>
                <a:cs typeface="Arial"/>
              </a:rPr>
              <a:t>() </a:t>
            </a:r>
            <a:r>
              <a:rPr sz="1800" spc="-5" dirty="0">
                <a:latin typeface="Arial"/>
                <a:cs typeface="Arial"/>
              </a:rPr>
              <a:t>{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spc="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void </a:t>
            </a:r>
            <a:r>
              <a:rPr sz="1800" spc="-5" dirty="0">
                <a:latin typeface="Arial"/>
                <a:cs typeface="Arial"/>
              </a:rPr>
              <a:t>setSaldo (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) {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saldo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saldo</a:t>
            </a:r>
            <a:r>
              <a:rPr sz="1800" spc="-5" dirty="0"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  <a:p>
            <a:pPr marL="927100" marR="3996054">
              <a:lnSpc>
                <a:spcPts val="4320"/>
              </a:lnSpc>
              <a:spcBef>
                <a:spcPts val="505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1800" dirty="0">
                <a:latin typeface="Arial"/>
                <a:cs typeface="Arial"/>
              </a:rPr>
              <a:t>stort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800" spc="-5" dirty="0">
                <a:latin typeface="Arial"/>
                <a:cs typeface="Arial"/>
              </a:rPr>
              <a:t>) {setSaldo(getSaldo()+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800" spc="-5" dirty="0">
                <a:latin typeface="Arial"/>
                <a:cs typeface="Arial"/>
              </a:rPr>
              <a:t>);}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1800" spc="-5" dirty="0">
                <a:latin typeface="Arial"/>
                <a:cs typeface="Arial"/>
              </a:rPr>
              <a:t>neemOp (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bedrag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2" y="6434734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294" y="514858"/>
            <a:ext cx="327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double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getPercentage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() { 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spc="-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percentage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843" y="1611833"/>
            <a:ext cx="1101661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private void </a:t>
            </a:r>
            <a:r>
              <a:rPr sz="1800" spc="-5" dirty="0">
                <a:latin typeface="Arial"/>
                <a:cs typeface="Arial"/>
              </a:rPr>
              <a:t>setPercentage (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percentage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00C0"/>
                </a:solidFill>
                <a:latin typeface="Arial"/>
                <a:cs typeface="Arial"/>
              </a:rPr>
              <a:t>percentage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percentage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void </a:t>
            </a:r>
            <a:r>
              <a:rPr sz="1800" spc="-5" dirty="0">
                <a:latin typeface="Arial"/>
                <a:cs typeface="Arial"/>
              </a:rPr>
              <a:t>schrijfRenteBij 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rente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getSaldo() </a:t>
            </a:r>
            <a:r>
              <a:rPr sz="1800" dirty="0">
                <a:latin typeface="Arial"/>
                <a:cs typeface="Arial"/>
              </a:rPr>
              <a:t>* </a:t>
            </a:r>
            <a:r>
              <a:rPr sz="1800" spc="-5" dirty="0">
                <a:latin typeface="Arial"/>
                <a:cs typeface="Arial"/>
              </a:rPr>
              <a:t>getPercentage()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100;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setSaldo(getSaldo()+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rente</a:t>
            </a:r>
            <a:r>
              <a:rPr sz="1800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format()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String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2A00FF"/>
                </a:solidFill>
                <a:latin typeface="Arial"/>
                <a:cs typeface="Arial"/>
              </a:rPr>
              <a:t>"Rekeningnummer: </a:t>
            </a:r>
            <a:r>
              <a:rPr sz="1800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getRekeningNummer()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"\nSaldo: </a:t>
            </a:r>
            <a:r>
              <a:rPr sz="1800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getSaldo();</a:t>
            </a:r>
            <a:endParaRPr sz="1800">
              <a:latin typeface="Arial"/>
              <a:cs typeface="Arial"/>
            </a:endParaRPr>
          </a:p>
          <a:p>
            <a:pPr marL="1841500" marR="47345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+=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"\nRente: </a:t>
            </a:r>
            <a:r>
              <a:rPr sz="1800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getPercentage() </a:t>
            </a:r>
            <a:r>
              <a:rPr sz="1800" dirty="0">
                <a:latin typeface="Arial"/>
                <a:cs typeface="Arial"/>
              </a:rPr>
              <a:t>; 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 </a:t>
            </a:r>
            <a:r>
              <a:rPr sz="1800" dirty="0">
                <a:latin typeface="Arial"/>
                <a:cs typeface="Arial"/>
              </a:rPr>
              <a:t>+=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"\n----------------------------"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"\n"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3D3D"/>
                </a:solidFill>
                <a:latin typeface="Arial"/>
                <a:cs typeface="Arial"/>
              </a:rPr>
              <a:t>resultaat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2" y="6434734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40944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klasse</a:t>
            </a:r>
            <a:r>
              <a:rPr sz="4800" spc="-90" dirty="0"/>
              <a:t> </a:t>
            </a:r>
            <a:r>
              <a:rPr sz="4800" spc="5" dirty="0"/>
              <a:t>Bank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673174"/>
            <a:ext cx="9335135" cy="322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800" b="1" spc="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domain;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R="7124065" algn="ctr">
              <a:lnSpc>
                <a:spcPct val="100000"/>
              </a:lnSpc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5" dirty="0">
                <a:latin typeface="Arial"/>
                <a:cs typeface="Arial"/>
              </a:rPr>
              <a:t>Bank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718502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364490" indent="-352425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Bank:</a:t>
            </a:r>
            <a:endParaRPr sz="28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bijhouden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(toevoegen, verwijderen, …) </a:t>
            </a: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spc="11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Hoe?</a:t>
            </a:r>
            <a:endParaRPr sz="2400">
              <a:latin typeface="Tahoma"/>
              <a:cs typeface="Tahoma"/>
            </a:endParaRPr>
          </a:p>
          <a:p>
            <a:pPr marL="812800" lvl="1" indent="-3435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Methode format():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toont all </a:t>
            </a:r>
            <a:r>
              <a:rPr sz="2400" spc="-10" dirty="0">
                <a:solidFill>
                  <a:srgbClr val="002756"/>
                </a:solidFill>
                <a:latin typeface="Tahoma"/>
                <a:cs typeface="Tahoma"/>
              </a:rPr>
              <a:t>rekeningen </a:t>
            </a:r>
            <a:r>
              <a:rPr sz="24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Hoe ziet deze er</a:t>
            </a:r>
            <a:r>
              <a:rPr sz="2400" spc="1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uit?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7092" y="186297"/>
            <a:ext cx="2482272" cy="2101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636" y="1382267"/>
            <a:ext cx="11094719" cy="547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42152" y="6434734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673" y="587451"/>
            <a:ext cx="782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 </a:t>
            </a:r>
            <a:r>
              <a:rPr sz="4800" spc="-5" dirty="0"/>
              <a:t>klasse </a:t>
            </a:r>
            <a:r>
              <a:rPr sz="4800" spc="5" dirty="0"/>
              <a:t>Bank </a:t>
            </a:r>
            <a:r>
              <a:rPr sz="4800" dirty="0"/>
              <a:t>- </a:t>
            </a:r>
            <a:r>
              <a:rPr sz="4800" dirty="0">
                <a:solidFill>
                  <a:srgbClr val="FF0000"/>
                </a:solidFill>
              </a:rPr>
              <a:t>Oplossing</a:t>
            </a:r>
            <a:r>
              <a:rPr sz="4800" spc="-114" dirty="0">
                <a:solidFill>
                  <a:srgbClr val="FF0000"/>
                </a:solidFill>
              </a:rPr>
              <a:t> </a:t>
            </a:r>
            <a:r>
              <a:rPr sz="4800" dirty="0">
                <a:solidFill>
                  <a:srgbClr val="FF0000"/>
                </a:solidFill>
              </a:rPr>
              <a:t>1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2002917" y="1532381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8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lijsten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4293" y="1679829"/>
            <a:ext cx="824230" cy="393065"/>
          </a:xfrm>
          <a:custGeom>
            <a:avLst/>
            <a:gdLst/>
            <a:ahLst/>
            <a:cxnLst/>
            <a:rect l="l" t="t" r="r" b="b"/>
            <a:pathLst>
              <a:path w="824229" h="393064">
                <a:moveTo>
                  <a:pt x="824229" y="0"/>
                </a:moveTo>
                <a:lnTo>
                  <a:pt x="677036" y="0"/>
                </a:lnTo>
                <a:lnTo>
                  <a:pt x="0" y="3928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95716" y="1594103"/>
            <a:ext cx="1766570" cy="4572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800" spc="-5" dirty="0">
                <a:latin typeface="Tahoma"/>
                <a:cs typeface="Tahoma"/>
              </a:rPr>
              <a:t>Dubbele code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!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2419</Words>
  <Application>Microsoft Office PowerPoint</Application>
  <PresentationFormat>Breedbeeld</PresentationFormat>
  <Paragraphs>494</Paragraphs>
  <Slides>46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2" baseType="lpstr">
      <vt:lpstr>Arial</vt:lpstr>
      <vt:lpstr>Calibri</vt:lpstr>
      <vt:lpstr>Tahoma</vt:lpstr>
      <vt:lpstr>Times New Roman</vt:lpstr>
      <vt:lpstr>Wingdings</vt:lpstr>
      <vt:lpstr>Office Theme</vt:lpstr>
      <vt:lpstr>PowerPoint-presentatie</vt:lpstr>
      <vt:lpstr>Probleembeschrijving Bank</vt:lpstr>
      <vt:lpstr>Probleembeschrijving Bank</vt:lpstr>
      <vt:lpstr>De klassen Bank- en SpaarRekening Klassendiagrammen</vt:lpstr>
      <vt:lpstr>PowerPoint-presentatie</vt:lpstr>
      <vt:lpstr>package domain;</vt:lpstr>
      <vt:lpstr>public double getPercentage () {  return percentage; }</vt:lpstr>
      <vt:lpstr>De klasse Bank</vt:lpstr>
      <vt:lpstr>De klasse Bank - Oplossing 1</vt:lpstr>
      <vt:lpstr>PowerPoint-presentatie</vt:lpstr>
      <vt:lpstr>De klasse Bank - Oplossing 2</vt:lpstr>
      <vt:lpstr>De klasse Object</vt:lpstr>
      <vt:lpstr>Overerving of inheritance</vt:lpstr>
      <vt:lpstr>Overerving in UML</vt:lpstr>
      <vt:lpstr>Voordeel…</vt:lpstr>
      <vt:lpstr>Probleem…</vt:lpstr>
      <vt:lpstr>Oplossing…</vt:lpstr>
      <vt:lpstr>De operator instanceof en typecasting</vt:lpstr>
      <vt:lpstr>Statisch en dynamisch type</vt:lpstr>
      <vt:lpstr>Probleem…</vt:lpstr>
      <vt:lpstr>Samenvatting oplossing 2</vt:lpstr>
      <vt:lpstr>Overerving of inheritance</vt:lpstr>
      <vt:lpstr>De klasse Bank- en SpaarRekening</vt:lpstr>
      <vt:lpstr>Stap 1 : identificeren van  gemeenschappelijke instantievariabelen</vt:lpstr>
      <vt:lpstr>Stap 2 : identificeren van  gemeenschappelijke methodes</vt:lpstr>
      <vt:lpstr>Super klasse: Rekening</vt:lpstr>
      <vt:lpstr>Specialisatie BankRekening</vt:lpstr>
      <vt:lpstr>Specialisatie SpaarRekening</vt:lpstr>
      <vt:lpstr>De klasse Bank - Oplossing 3</vt:lpstr>
      <vt:lpstr>Klassendiagramma met overerving</vt:lpstr>
      <vt:lpstr>PowerPoint-presentatie</vt:lpstr>
      <vt:lpstr>PowerPoint-presentatie</vt:lpstr>
      <vt:lpstr>package domain;</vt:lpstr>
      <vt:lpstr>PowerPoint-presentatie</vt:lpstr>
      <vt:lpstr>PowerPoint-presentatie</vt:lpstr>
      <vt:lpstr>private - protected</vt:lpstr>
      <vt:lpstr>Samenvatting oplossing 3</vt:lpstr>
      <vt:lpstr>“is een” relatie</vt:lpstr>
      <vt:lpstr>“is een” relatie</vt:lpstr>
      <vt:lpstr>“is een” relatie</vt:lpstr>
      <vt:lpstr>De Bank in werking</vt:lpstr>
      <vt:lpstr>PowerPoint-presentatie</vt:lpstr>
      <vt:lpstr>PowerPoint-presentatie</vt:lpstr>
      <vt:lpstr>Resultaat</vt:lpstr>
      <vt:lpstr>Zoek de fout</vt:lpstr>
      <vt:lpstr>Samenvatting: terminologie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Marina Lens</dc:creator>
  <cp:lastModifiedBy>Karen Baerts</cp:lastModifiedBy>
  <cp:revision>1</cp:revision>
  <dcterms:created xsi:type="dcterms:W3CDTF">2020-01-28T14:51:47Z</dcterms:created>
  <dcterms:modified xsi:type="dcterms:W3CDTF">2021-02-08T15:27:21Z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2020-01-28T00:00:00Z</vt:filetime>
  </property>
</Properties>
</file>