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12192000" cy="6858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3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Baerts" userId="a06d292e-c1df-42a7-ab23-dcf3ffef2529" providerId="ADAL" clId="{638833C3-5C6F-453F-B37C-FABBA26931B6}"/>
    <pc:docChg chg="delSld modSld">
      <pc:chgData name="Karen Baerts" userId="a06d292e-c1df-42a7-ab23-dcf3ffef2529" providerId="ADAL" clId="{638833C3-5C6F-453F-B37C-FABBA26931B6}" dt="2021-02-17T04:21:29.961" v="12" actId="2696"/>
      <pc:docMkLst>
        <pc:docMk/>
      </pc:docMkLst>
      <pc:sldChg chg="modSp">
        <pc:chgData name="Karen Baerts" userId="a06d292e-c1df-42a7-ab23-dcf3ffef2529" providerId="ADAL" clId="{638833C3-5C6F-453F-B37C-FABBA26931B6}" dt="2021-02-17T00:18:08.543" v="9" actId="14100"/>
        <pc:sldMkLst>
          <pc:docMk/>
          <pc:sldMk cId="0" sldId="256"/>
        </pc:sldMkLst>
        <pc:spChg chg="mod">
          <ac:chgData name="Karen Baerts" userId="a06d292e-c1df-42a7-ab23-dcf3ffef2529" providerId="ADAL" clId="{638833C3-5C6F-453F-B37C-FABBA26931B6}" dt="2021-02-17T00:18:08.543" v="9" actId="14100"/>
          <ac:spMkLst>
            <pc:docMk/>
            <pc:sldMk cId="0" sldId="256"/>
            <ac:spMk id="7" creationId="{00000000-0000-0000-0000-000000000000}"/>
          </ac:spMkLst>
        </pc:spChg>
      </pc:sldChg>
      <pc:sldChg chg="del">
        <pc:chgData name="Karen Baerts" userId="a06d292e-c1df-42a7-ab23-dcf3ffef2529" providerId="ADAL" clId="{638833C3-5C6F-453F-B37C-FABBA26931B6}" dt="2021-02-17T04:21:29.945" v="11" actId="2696"/>
        <pc:sldMkLst>
          <pc:docMk/>
          <pc:sldMk cId="0" sldId="287"/>
        </pc:sldMkLst>
      </pc:sldChg>
      <pc:sldChg chg="del">
        <pc:chgData name="Karen Baerts" userId="a06d292e-c1df-42a7-ab23-dcf3ffef2529" providerId="ADAL" clId="{638833C3-5C6F-453F-B37C-FABBA26931B6}" dt="2021-02-17T04:21:29.961" v="12" actId="2696"/>
        <pc:sldMkLst>
          <pc:docMk/>
          <pc:sldMk cId="0" sldId="288"/>
        </pc:sldMkLst>
      </pc:sldChg>
      <pc:sldChg chg="del">
        <pc:chgData name="Karen Baerts" userId="a06d292e-c1df-42a7-ab23-dcf3ffef2529" providerId="ADAL" clId="{638833C3-5C6F-453F-B37C-FABBA26931B6}" dt="2021-02-17T04:21:29.945" v="10" actId="2696"/>
        <pc:sldMkLst>
          <pc:docMk/>
          <pc:sldMk cId="0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76044" cy="1645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436" y="587451"/>
            <a:ext cx="10025126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691" y="1820926"/>
            <a:ext cx="11278616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74079" y="6434659"/>
            <a:ext cx="243839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Objec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Objec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92240"/>
            <a:chOff x="0" y="0"/>
            <a:chExt cx="12192000" cy="64922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118604" cy="4858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46320"/>
              <a:ext cx="12192000" cy="1645920"/>
            </a:xfrm>
            <a:custGeom>
              <a:avLst/>
              <a:gdLst/>
              <a:ahLst/>
              <a:cxnLst/>
              <a:rect l="l" t="t" r="r" b="b"/>
              <a:pathLst>
                <a:path w="12192000" h="1645920">
                  <a:moveTo>
                    <a:pt x="12192000" y="0"/>
                  </a:moveTo>
                  <a:lnTo>
                    <a:pt x="0" y="0"/>
                  </a:lnTo>
                  <a:lnTo>
                    <a:pt x="0" y="1645919"/>
                  </a:lnTo>
                  <a:lnTo>
                    <a:pt x="12192000" y="164591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F0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511" y="5183123"/>
              <a:ext cx="2759964" cy="955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97979" y="3996004"/>
            <a:ext cx="1224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2756"/>
                </a:solidFill>
                <a:latin typeface="Tahoma"/>
                <a:cs typeface="Tahoma"/>
              </a:rPr>
              <a:t>OOP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7979" y="5071109"/>
            <a:ext cx="39272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err="1">
                <a:solidFill>
                  <a:srgbClr val="FFFFFF"/>
                </a:solidFill>
                <a:latin typeface="Tahoma"/>
                <a:cs typeface="Tahoma"/>
              </a:rPr>
              <a:t>Overerving</a:t>
            </a:r>
            <a:r>
              <a:rPr lang="nl-BE" sz="2800" spc="-10" dirty="0">
                <a:solidFill>
                  <a:srgbClr val="FFFFFF"/>
                </a:solidFill>
                <a:latin typeface="Tahoma"/>
                <a:cs typeface="Tahoma"/>
              </a:rPr>
              <a:t> (deel 2)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93294"/>
            <a:ext cx="5248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 </a:t>
            </a:r>
            <a:r>
              <a:rPr dirty="0"/>
              <a:t>Bank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spc="-10" dirty="0"/>
              <a:t>werking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09316" y="1130808"/>
            <a:ext cx="8915400" cy="5628640"/>
            <a:chOff x="2909316" y="1130808"/>
            <a:chExt cx="8915400" cy="5628640"/>
          </a:xfrm>
        </p:grpSpPr>
        <p:sp>
          <p:nvSpPr>
            <p:cNvPr id="4" name="object 4"/>
            <p:cNvSpPr/>
            <p:nvPr/>
          </p:nvSpPr>
          <p:spPr>
            <a:xfrm>
              <a:off x="6082283" y="3415284"/>
              <a:ext cx="27432" cy="27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9316" y="1130808"/>
              <a:ext cx="8915400" cy="5628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491" y="656590"/>
            <a:ext cx="544893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public class </a:t>
            </a:r>
            <a:r>
              <a:rPr sz="1800" spc="-5" dirty="0">
                <a:latin typeface="Arial"/>
                <a:cs typeface="Arial"/>
              </a:rPr>
              <a:t>Bank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03200" marR="1113155">
              <a:lnSpc>
                <a:spcPct val="200000"/>
              </a:lnSpc>
            </a:pP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private </a:t>
            </a:r>
            <a:r>
              <a:rPr sz="1800" spc="-5" dirty="0">
                <a:latin typeface="Arial"/>
                <a:cs typeface="Arial"/>
              </a:rPr>
              <a:t>ArrayList&lt;Rekening&gt;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325CC"/>
                </a:solidFill>
                <a:latin typeface="Arial"/>
                <a:cs typeface="Arial"/>
              </a:rPr>
              <a:t>rekeningen</a:t>
            </a:r>
            <a:r>
              <a:rPr sz="1800" spc="-5" dirty="0">
                <a:latin typeface="Arial"/>
                <a:cs typeface="Arial"/>
              </a:rPr>
              <a:t>;  </a:t>
            </a: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Bank 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solidFill>
                  <a:srgbClr val="0325CC"/>
                </a:solidFill>
                <a:latin typeface="Arial"/>
                <a:cs typeface="Arial"/>
              </a:rPr>
              <a:t>rekeningen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new</a:t>
            </a:r>
            <a:r>
              <a:rPr sz="1800" spc="-80" dirty="0">
                <a:solidFill>
                  <a:srgbClr val="921A68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ArrayList&lt;Rekening&gt;();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93700" marR="5080" indent="-190500">
              <a:lnSpc>
                <a:spcPct val="100000"/>
              </a:lnSpc>
            </a:pP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public void </a:t>
            </a:r>
            <a:r>
              <a:rPr sz="1800" spc="-20" dirty="0">
                <a:latin typeface="Arial"/>
                <a:cs typeface="Arial"/>
              </a:rPr>
              <a:t>voegRekeningToe </a:t>
            </a:r>
            <a:r>
              <a:rPr sz="1800" spc="-5" dirty="0">
                <a:latin typeface="Arial"/>
                <a:cs typeface="Arial"/>
              </a:rPr>
              <a:t>(Rekening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rekening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5" dirty="0">
                <a:solidFill>
                  <a:srgbClr val="0325CC"/>
                </a:solidFill>
                <a:latin typeface="Arial"/>
                <a:cs typeface="Arial"/>
              </a:rPr>
              <a:t>rekeningen</a:t>
            </a:r>
            <a:r>
              <a:rPr sz="1800" spc="-5" dirty="0">
                <a:latin typeface="Arial"/>
                <a:cs typeface="Arial"/>
              </a:rPr>
              <a:t>.add(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rekening</a:t>
            </a:r>
            <a:r>
              <a:rPr sz="1800" spc="-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0991" y="3949445"/>
            <a:ext cx="3281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999490" indent="-190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String </a:t>
            </a:r>
            <a:r>
              <a:rPr sz="1800" dirty="0">
                <a:latin typeface="Arial"/>
                <a:cs typeface="Arial"/>
              </a:rPr>
              <a:t>format()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5" dirty="0">
                <a:latin typeface="Arial"/>
                <a:cs typeface="Arial"/>
              </a:rPr>
              <a:t>String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resultaat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933FF"/>
                </a:solidFill>
                <a:latin typeface="Arial"/>
                <a:cs typeface="Arial"/>
              </a:rPr>
              <a:t>""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R="20955" algn="r">
              <a:lnSpc>
                <a:spcPct val="100000"/>
              </a:lnSpc>
            </a:pPr>
            <a:r>
              <a:rPr sz="1800" dirty="0">
                <a:solidFill>
                  <a:srgbClr val="921A68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(Rekening </a:t>
            </a:r>
            <a:r>
              <a:rPr sz="1800" dirty="0">
                <a:solidFill>
                  <a:srgbClr val="7D504F"/>
                </a:solidFill>
                <a:latin typeface="Arial"/>
                <a:cs typeface="Arial"/>
              </a:rPr>
              <a:t>r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0325CC"/>
                </a:solidFill>
                <a:latin typeface="Arial"/>
                <a:cs typeface="Arial"/>
              </a:rPr>
              <a:t>rekeningen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resultaat </a:t>
            </a:r>
            <a:r>
              <a:rPr sz="1800" dirty="0">
                <a:latin typeface="Arial"/>
                <a:cs typeface="Arial"/>
              </a:rPr>
              <a:t>+= </a:t>
            </a:r>
            <a:r>
              <a:rPr sz="1800" spc="-5" dirty="0">
                <a:solidFill>
                  <a:srgbClr val="3933FF"/>
                </a:solidFill>
                <a:latin typeface="Arial"/>
                <a:cs typeface="Arial"/>
              </a:rPr>
              <a:t>"\n"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7D504F"/>
                </a:solidFill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.format();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0491" y="5046979"/>
            <a:ext cx="50292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resultaat </a:t>
            </a:r>
            <a:r>
              <a:rPr sz="1800" dirty="0">
                <a:latin typeface="Arial"/>
                <a:cs typeface="Arial"/>
              </a:rPr>
              <a:t>+= </a:t>
            </a:r>
            <a:r>
              <a:rPr sz="1800" spc="-5" dirty="0">
                <a:solidFill>
                  <a:srgbClr val="3933FF"/>
                </a:solidFill>
                <a:latin typeface="Arial"/>
                <a:cs typeface="Arial"/>
              </a:rPr>
              <a:t>"\n----------------------------"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933FF"/>
                </a:solidFill>
                <a:latin typeface="Arial"/>
                <a:cs typeface="Arial"/>
              </a:rPr>
              <a:t>"\n"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return</a:t>
            </a:r>
            <a:r>
              <a:rPr sz="1800" spc="-10" dirty="0">
                <a:solidFill>
                  <a:srgbClr val="921A6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resultaat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8022" y="3995673"/>
            <a:ext cx="1535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7E7E7E"/>
                </a:solidFill>
                <a:latin typeface="Tahoma"/>
                <a:cs typeface="Tahoma"/>
              </a:rPr>
              <a:t>Polymorfie!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191" y="4337303"/>
            <a:ext cx="525780" cy="502284"/>
          </a:xfrm>
          <a:custGeom>
            <a:avLst/>
            <a:gdLst/>
            <a:ahLst/>
            <a:cxnLst/>
            <a:rect l="l" t="t" r="r" b="b"/>
            <a:pathLst>
              <a:path w="525779" h="502285">
                <a:moveTo>
                  <a:pt x="31877" y="401320"/>
                </a:moveTo>
                <a:lnTo>
                  <a:pt x="28448" y="403225"/>
                </a:lnTo>
                <a:lnTo>
                  <a:pt x="27358" y="406781"/>
                </a:lnTo>
                <a:lnTo>
                  <a:pt x="0" y="501777"/>
                </a:lnTo>
                <a:lnTo>
                  <a:pt x="17041" y="497713"/>
                </a:lnTo>
                <a:lnTo>
                  <a:pt x="13462" y="497713"/>
                </a:lnTo>
                <a:lnTo>
                  <a:pt x="4699" y="488569"/>
                </a:lnTo>
                <a:lnTo>
                  <a:pt x="21739" y="472306"/>
                </a:lnTo>
                <a:lnTo>
                  <a:pt x="39624" y="410083"/>
                </a:lnTo>
                <a:lnTo>
                  <a:pt x="40640" y="406781"/>
                </a:lnTo>
                <a:lnTo>
                  <a:pt x="38608" y="403225"/>
                </a:lnTo>
                <a:lnTo>
                  <a:pt x="35306" y="402209"/>
                </a:lnTo>
                <a:lnTo>
                  <a:pt x="31877" y="401320"/>
                </a:lnTo>
                <a:close/>
              </a:path>
              <a:path w="525779" h="502285">
                <a:moveTo>
                  <a:pt x="21739" y="472306"/>
                </a:moveTo>
                <a:lnTo>
                  <a:pt x="4699" y="488569"/>
                </a:lnTo>
                <a:lnTo>
                  <a:pt x="13462" y="497713"/>
                </a:lnTo>
                <a:lnTo>
                  <a:pt x="16389" y="494919"/>
                </a:lnTo>
                <a:lnTo>
                  <a:pt x="15240" y="494919"/>
                </a:lnTo>
                <a:lnTo>
                  <a:pt x="7620" y="486918"/>
                </a:lnTo>
                <a:lnTo>
                  <a:pt x="18268" y="484381"/>
                </a:lnTo>
                <a:lnTo>
                  <a:pt x="21739" y="472306"/>
                </a:lnTo>
                <a:close/>
              </a:path>
              <a:path w="525779" h="502285">
                <a:moveTo>
                  <a:pt x="96900" y="465709"/>
                </a:moveTo>
                <a:lnTo>
                  <a:pt x="93472" y="466471"/>
                </a:lnTo>
                <a:lnTo>
                  <a:pt x="30477" y="481474"/>
                </a:lnTo>
                <a:lnTo>
                  <a:pt x="13462" y="497713"/>
                </a:lnTo>
                <a:lnTo>
                  <a:pt x="17041" y="497713"/>
                </a:lnTo>
                <a:lnTo>
                  <a:pt x="96393" y="478790"/>
                </a:lnTo>
                <a:lnTo>
                  <a:pt x="99822" y="478028"/>
                </a:lnTo>
                <a:lnTo>
                  <a:pt x="101854" y="474599"/>
                </a:lnTo>
                <a:lnTo>
                  <a:pt x="100330" y="467741"/>
                </a:lnTo>
                <a:lnTo>
                  <a:pt x="96900" y="465709"/>
                </a:lnTo>
                <a:close/>
              </a:path>
              <a:path w="525779" h="502285">
                <a:moveTo>
                  <a:pt x="18268" y="484381"/>
                </a:moveTo>
                <a:lnTo>
                  <a:pt x="7620" y="486918"/>
                </a:lnTo>
                <a:lnTo>
                  <a:pt x="15240" y="494919"/>
                </a:lnTo>
                <a:lnTo>
                  <a:pt x="18268" y="484381"/>
                </a:lnTo>
                <a:close/>
              </a:path>
              <a:path w="525779" h="502285">
                <a:moveTo>
                  <a:pt x="30477" y="481474"/>
                </a:moveTo>
                <a:lnTo>
                  <a:pt x="18268" y="484381"/>
                </a:lnTo>
                <a:lnTo>
                  <a:pt x="15240" y="494919"/>
                </a:lnTo>
                <a:lnTo>
                  <a:pt x="16389" y="494919"/>
                </a:lnTo>
                <a:lnTo>
                  <a:pt x="30477" y="481474"/>
                </a:lnTo>
                <a:close/>
              </a:path>
              <a:path w="525779" h="502285">
                <a:moveTo>
                  <a:pt x="516636" y="0"/>
                </a:moveTo>
                <a:lnTo>
                  <a:pt x="21739" y="472306"/>
                </a:lnTo>
                <a:lnTo>
                  <a:pt x="18268" y="484381"/>
                </a:lnTo>
                <a:lnTo>
                  <a:pt x="30477" y="481474"/>
                </a:lnTo>
                <a:lnTo>
                  <a:pt x="525399" y="9144"/>
                </a:lnTo>
                <a:lnTo>
                  <a:pt x="51663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7054" y="477773"/>
            <a:ext cx="710374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public class </a:t>
            </a:r>
            <a:r>
              <a:rPr sz="1800" spc="-5" dirty="0">
                <a:latin typeface="Arial"/>
                <a:cs typeface="Arial"/>
              </a:rPr>
              <a:t>BankApp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93700" marR="3131820" indent="-190500">
              <a:lnSpc>
                <a:spcPct val="200000"/>
              </a:lnSpc>
            </a:pP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public </a:t>
            </a:r>
            <a:r>
              <a:rPr sz="1800" dirty="0">
                <a:solidFill>
                  <a:srgbClr val="921A68"/>
                </a:solidFill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void </a:t>
            </a:r>
            <a:r>
              <a:rPr sz="1800" spc="-5" dirty="0">
                <a:latin typeface="Arial"/>
                <a:cs typeface="Arial"/>
              </a:rPr>
              <a:t>main(String[]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args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5" dirty="0">
                <a:latin typeface="Arial"/>
                <a:cs typeface="Arial"/>
              </a:rPr>
              <a:t>Bank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bank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new</a:t>
            </a:r>
            <a:r>
              <a:rPr sz="1800" spc="15" dirty="0">
                <a:solidFill>
                  <a:srgbClr val="921A68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Bank();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93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SpaarRekening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spaarRekening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SpaarRekening(</a:t>
            </a:r>
            <a:r>
              <a:rPr sz="1800" spc="-5" dirty="0">
                <a:solidFill>
                  <a:srgbClr val="3933FF"/>
                </a:solidFill>
                <a:latin typeface="Arial"/>
                <a:cs typeface="Arial"/>
              </a:rPr>
              <a:t>"001"</a:t>
            </a:r>
            <a:r>
              <a:rPr sz="1800" spc="-5" dirty="0">
                <a:latin typeface="Arial"/>
                <a:cs typeface="Arial"/>
              </a:rPr>
              <a:t>, 3.0);  Rekening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bankRekening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BankRekening(</a:t>
            </a:r>
            <a:r>
              <a:rPr sz="1800" spc="-5" dirty="0">
                <a:solidFill>
                  <a:srgbClr val="3933FF"/>
                </a:solidFill>
                <a:latin typeface="Arial"/>
                <a:cs typeface="Arial"/>
              </a:rPr>
              <a:t>"002"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500);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7D504F"/>
                </a:solidFill>
                <a:latin typeface="Arial"/>
                <a:cs typeface="Arial"/>
              </a:rPr>
              <a:t>bank</a:t>
            </a:r>
            <a:r>
              <a:rPr sz="1800" spc="-10" dirty="0">
                <a:latin typeface="Arial"/>
                <a:cs typeface="Arial"/>
              </a:rPr>
              <a:t>.voegRekeningToe(</a:t>
            </a:r>
            <a:r>
              <a:rPr sz="1800" spc="-10" dirty="0">
                <a:solidFill>
                  <a:srgbClr val="7D504F"/>
                </a:solidFill>
                <a:latin typeface="Arial"/>
                <a:cs typeface="Arial"/>
              </a:rPr>
              <a:t>spaarRekening</a:t>
            </a:r>
            <a:r>
              <a:rPr sz="1800" spc="-1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15" dirty="0">
                <a:solidFill>
                  <a:srgbClr val="7D504F"/>
                </a:solidFill>
                <a:latin typeface="Arial"/>
                <a:cs typeface="Arial"/>
              </a:rPr>
              <a:t>bank</a:t>
            </a:r>
            <a:r>
              <a:rPr sz="1800" spc="-15" dirty="0">
                <a:latin typeface="Arial"/>
                <a:cs typeface="Arial"/>
              </a:rPr>
              <a:t>.voegRekeningToe(</a:t>
            </a:r>
            <a:r>
              <a:rPr sz="1800" spc="-15" dirty="0">
                <a:solidFill>
                  <a:srgbClr val="7D504F"/>
                </a:solidFill>
                <a:latin typeface="Arial"/>
                <a:cs typeface="Arial"/>
              </a:rPr>
              <a:t>bankRekening</a:t>
            </a:r>
            <a:r>
              <a:rPr sz="1800" spc="-1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93700" marR="3432175">
              <a:lnSpc>
                <a:spcPct val="100000"/>
              </a:lnSpc>
            </a:pP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spaarRekening</a:t>
            </a:r>
            <a:r>
              <a:rPr sz="1800" spc="-5" dirty="0">
                <a:latin typeface="Arial"/>
                <a:cs typeface="Arial"/>
              </a:rPr>
              <a:t>.stort(100); 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sp</a:t>
            </a:r>
            <a:r>
              <a:rPr sz="1800" spc="-15" dirty="0">
                <a:solidFill>
                  <a:srgbClr val="7D504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ar</a:t>
            </a:r>
            <a:r>
              <a:rPr sz="1800" spc="-15" dirty="0">
                <a:solidFill>
                  <a:srgbClr val="7D504F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ek</a:t>
            </a:r>
            <a:r>
              <a:rPr sz="1800" spc="-15" dirty="0">
                <a:solidFill>
                  <a:srgbClr val="7D504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7D504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7D504F"/>
                </a:solidFill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.schri</a:t>
            </a:r>
            <a:r>
              <a:rPr sz="1800" spc="-15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fRe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teBi</a:t>
            </a:r>
            <a:r>
              <a:rPr sz="1800" spc="-15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bankRekening</a:t>
            </a:r>
            <a:r>
              <a:rPr sz="1800" spc="-5" dirty="0">
                <a:latin typeface="Arial"/>
                <a:cs typeface="Arial"/>
              </a:rPr>
              <a:t>.neemOp(45);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System.</a:t>
            </a:r>
            <a:r>
              <a:rPr sz="1800" spc="-5" dirty="0">
                <a:solidFill>
                  <a:srgbClr val="0325CC"/>
                </a:solidFill>
                <a:latin typeface="Arial"/>
                <a:cs typeface="Arial"/>
              </a:rPr>
              <a:t>out</a:t>
            </a:r>
            <a:r>
              <a:rPr sz="1800" spc="-5" dirty="0">
                <a:latin typeface="Arial"/>
                <a:cs typeface="Arial"/>
              </a:rPr>
              <a:t>.println(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bank</a:t>
            </a:r>
            <a:r>
              <a:rPr sz="1800" spc="-5" dirty="0">
                <a:latin typeface="Arial"/>
                <a:cs typeface="Arial"/>
              </a:rPr>
              <a:t>.format());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7054" y="6261621"/>
            <a:ext cx="102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6347" y="3868772"/>
            <a:ext cx="2849880" cy="0"/>
          </a:xfrm>
          <a:custGeom>
            <a:avLst/>
            <a:gdLst/>
            <a:ahLst/>
            <a:cxnLst/>
            <a:rect l="l" t="t" r="r" b="b"/>
            <a:pathLst>
              <a:path w="2849879">
                <a:moveTo>
                  <a:pt x="0" y="0"/>
                </a:moveTo>
                <a:lnTo>
                  <a:pt x="2849868" y="0"/>
                </a:lnTo>
              </a:path>
            </a:pathLst>
          </a:custGeom>
          <a:ln w="2684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33647" y="2533015"/>
            <a:ext cx="31127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Rekeningnummer: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001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Saldo: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103.0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Percentage: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3,0%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Rekeningnummer: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002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Saldo: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455.0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6347" y="4966386"/>
            <a:ext cx="2747645" cy="0"/>
          </a:xfrm>
          <a:custGeom>
            <a:avLst/>
            <a:gdLst/>
            <a:ahLst/>
            <a:cxnLst/>
            <a:rect l="l" t="t" r="r" b="b"/>
            <a:pathLst>
              <a:path w="2747645">
                <a:moveTo>
                  <a:pt x="0" y="0"/>
                </a:moveTo>
                <a:lnTo>
                  <a:pt x="2747162" y="0"/>
                </a:lnTo>
              </a:path>
            </a:pathLst>
          </a:custGeom>
          <a:ln w="2682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513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Resultaat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807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Overriding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55673" y="1814829"/>
            <a:ext cx="9389745" cy="374205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64490" marR="53340" indent="-352425">
              <a:lnSpc>
                <a:spcPct val="90000"/>
              </a:lnSpc>
              <a:spcBef>
                <a:spcPts val="43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Bij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overriding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gaat het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om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een methode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met </a:t>
            </a:r>
            <a:r>
              <a:rPr sz="2800" b="1" dirty="0">
                <a:solidFill>
                  <a:srgbClr val="002756"/>
                </a:solidFill>
                <a:latin typeface="Tahoma"/>
                <a:cs typeface="Tahoma"/>
              </a:rPr>
              <a:t>dezelfde  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naam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, </a:t>
            </a:r>
            <a:r>
              <a:rPr sz="2800" b="1" dirty="0">
                <a:solidFill>
                  <a:srgbClr val="002756"/>
                </a:solidFill>
                <a:latin typeface="Tahoma"/>
                <a:cs typeface="Tahoma"/>
              </a:rPr>
              <a:t>hetzelfde </a:t>
            </a: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returntype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precies </a:t>
            </a:r>
            <a:r>
              <a:rPr sz="2800" b="1" dirty="0">
                <a:solidFill>
                  <a:srgbClr val="002756"/>
                </a:solidFill>
                <a:latin typeface="Tahoma"/>
                <a:cs typeface="Tahoma"/>
              </a:rPr>
              <a:t>dezelfde  </a:t>
            </a: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argumenten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in een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superklasse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zijn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subklasse, maar  andere</a:t>
            </a:r>
            <a:r>
              <a:rPr sz="28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implementatie.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F0048"/>
              </a:buClr>
              <a:buFont typeface="Arial"/>
              <a:buChar char="•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Voorbeeld</a:t>
            </a:r>
            <a:endParaRPr sz="2800">
              <a:latin typeface="Tahoma"/>
              <a:cs typeface="Tahoma"/>
            </a:endParaRPr>
          </a:p>
          <a:p>
            <a:pPr marL="503555" lvl="1" indent="-34417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503555" algn="l"/>
                <a:tab pos="504190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Bij </a:t>
            </a:r>
            <a:r>
              <a:rPr sz="2500" i="1" spc="-50" dirty="0">
                <a:solidFill>
                  <a:srgbClr val="002756"/>
                </a:solidFill>
                <a:latin typeface="Tahoma"/>
                <a:cs typeface="Tahoma"/>
              </a:rPr>
              <a:t>format()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 </a:t>
            </a:r>
            <a:r>
              <a:rPr sz="2500" i="1" spc="-60" dirty="0">
                <a:solidFill>
                  <a:srgbClr val="002756"/>
                </a:solidFill>
                <a:latin typeface="Tahoma"/>
                <a:cs typeface="Tahoma"/>
              </a:rPr>
              <a:t>Rekening: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enkel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rekeningnummer en</a:t>
            </a:r>
            <a:r>
              <a:rPr sz="2400" spc="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saldo</a:t>
            </a:r>
            <a:endParaRPr sz="2400">
              <a:latin typeface="Tahoma"/>
              <a:cs typeface="Tahoma"/>
            </a:endParaRPr>
          </a:p>
          <a:p>
            <a:pPr marL="503555" lvl="1" indent="-344170">
              <a:lnSpc>
                <a:spcPts val="2870"/>
              </a:lnSpc>
              <a:spcBef>
                <a:spcPts val="50"/>
              </a:spcBef>
              <a:buFont typeface="Wingdings"/>
              <a:buChar char=""/>
              <a:tabLst>
                <a:tab pos="503555" algn="l"/>
                <a:tab pos="504190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Bij </a:t>
            </a:r>
            <a:r>
              <a:rPr sz="2500" i="1" spc="-50" dirty="0">
                <a:solidFill>
                  <a:srgbClr val="002756"/>
                </a:solidFill>
                <a:latin typeface="Tahoma"/>
                <a:cs typeface="Tahoma"/>
              </a:rPr>
              <a:t>format()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 </a:t>
            </a:r>
            <a:r>
              <a:rPr sz="2500" i="1" spc="-65" dirty="0">
                <a:solidFill>
                  <a:srgbClr val="002756"/>
                </a:solidFill>
                <a:latin typeface="Tahoma"/>
                <a:cs typeface="Tahoma"/>
              </a:rPr>
              <a:t>SpaarRekening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ook nog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rentepercentage </a:t>
            </a:r>
            <a:r>
              <a:rPr sz="24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400" spc="195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andere</a:t>
            </a:r>
            <a:endParaRPr sz="2400">
              <a:latin typeface="Tahoma"/>
              <a:cs typeface="Tahoma"/>
            </a:endParaRPr>
          </a:p>
          <a:p>
            <a:pPr marL="503555">
              <a:lnSpc>
                <a:spcPts val="2750"/>
              </a:lnSpc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invulling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format op niveau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SpaarRekening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417957"/>
            <a:ext cx="5227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Methodes in</a:t>
            </a:r>
            <a:r>
              <a:rPr spc="-80" dirty="0"/>
              <a:t> </a:t>
            </a:r>
            <a:r>
              <a:rPr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1635632"/>
            <a:ext cx="9524365" cy="442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ts val="322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Zie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API Object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 marL="364490">
              <a:lnSpc>
                <a:spcPts val="2740"/>
              </a:lnSpc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https://docs.oracle.com/javase/</a:t>
            </a:r>
            <a:r>
              <a:rPr lang="nl-BE"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8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/docs/api/java/lang/Object.html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 dirty="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SzPct val="94915"/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950" i="1" spc="-70" dirty="0">
                <a:solidFill>
                  <a:srgbClr val="002756"/>
                </a:solidFill>
                <a:latin typeface="Tahoma"/>
                <a:cs typeface="Tahoma"/>
              </a:rPr>
              <a:t>toString()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zit in</a:t>
            </a:r>
            <a:r>
              <a:rPr sz="2800" spc="6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950" i="1" spc="-65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r>
              <a:rPr sz="2800" spc="-65" dirty="0">
                <a:solidFill>
                  <a:srgbClr val="002756"/>
                </a:solid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17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geeft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standaard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adres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object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terug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(“@....”)</a:t>
            </a:r>
            <a:endParaRPr sz="2400" dirty="0">
              <a:latin typeface="Tahoma"/>
              <a:cs typeface="Tahoma"/>
            </a:endParaRPr>
          </a:p>
          <a:p>
            <a:pPr marL="812800" marR="5080" lvl="1" indent="-342900">
              <a:lnSpc>
                <a:spcPts val="2590"/>
              </a:lnSpc>
              <a:spcBef>
                <a:spcPts val="54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als je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zelf </a:t>
            </a:r>
            <a:r>
              <a:rPr sz="2500" i="1" spc="-45" dirty="0">
                <a:solidFill>
                  <a:srgbClr val="002756"/>
                </a:solidFill>
                <a:latin typeface="Tahoma"/>
                <a:cs typeface="Tahoma"/>
              </a:rPr>
              <a:t>toString()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schrijft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is dit altijd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@Override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deze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!</a:t>
            </a:r>
            <a:endParaRPr sz="2400" dirty="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vanaf </a:t>
            </a:r>
            <a:r>
              <a:rPr sz="2400" b="1" spc="-5" dirty="0">
                <a:solidFill>
                  <a:srgbClr val="002756"/>
                </a:solidFill>
                <a:latin typeface="Tahoma"/>
                <a:cs typeface="Tahoma"/>
              </a:rPr>
              <a:t>nu </a:t>
            </a:r>
            <a:r>
              <a:rPr sz="2500" b="1" i="1" spc="-55" dirty="0">
                <a:solidFill>
                  <a:srgbClr val="002756"/>
                </a:solidFill>
                <a:latin typeface="Tahoma"/>
                <a:cs typeface="Tahoma"/>
              </a:rPr>
              <a:t>toString() </a:t>
            </a:r>
            <a:r>
              <a:rPr sz="2400" b="1" spc="-5" dirty="0">
                <a:solidFill>
                  <a:srgbClr val="002756"/>
                </a:solidFill>
                <a:latin typeface="Tahoma"/>
                <a:cs typeface="Tahoma"/>
              </a:rPr>
              <a:t>schrijven </a:t>
            </a:r>
            <a:r>
              <a:rPr sz="2400" b="1" spc="-10" dirty="0">
                <a:solidFill>
                  <a:srgbClr val="002756"/>
                </a:solidFill>
                <a:latin typeface="Tahoma"/>
                <a:cs typeface="Tahoma"/>
              </a:rPr>
              <a:t>in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plaats van</a:t>
            </a:r>
            <a:r>
              <a:rPr sz="2400" b="1" spc="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500" b="1" i="1" spc="-60" dirty="0">
                <a:solidFill>
                  <a:srgbClr val="002756"/>
                </a:solidFill>
                <a:latin typeface="Tahoma"/>
                <a:cs typeface="Tahoma"/>
              </a:rPr>
              <a:t>format()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 dirty="0">
              <a:latin typeface="Tahoma"/>
              <a:cs typeface="Tahoma"/>
            </a:endParaRPr>
          </a:p>
          <a:p>
            <a:pPr marL="803910" marR="9525" indent="-342900">
              <a:lnSpc>
                <a:spcPts val="2590"/>
              </a:lnSpc>
            </a:pPr>
            <a:r>
              <a:rPr sz="24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Voordeel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: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waar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Java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String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verwacht,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kan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je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gewoon 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verwijzen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naar je object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zonder expliciet </a:t>
            </a:r>
            <a:r>
              <a:rPr sz="2500" i="1" spc="-45" dirty="0">
                <a:solidFill>
                  <a:srgbClr val="002756"/>
                </a:solidFill>
                <a:latin typeface="Tahoma"/>
                <a:cs typeface="Tahoma"/>
              </a:rPr>
              <a:t>toString()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op te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roepen.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32378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Overloading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55673" y="1814829"/>
            <a:ext cx="8997950" cy="37077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64490" marR="5080" indent="-352425">
              <a:lnSpc>
                <a:spcPct val="90000"/>
              </a:lnSpc>
              <a:spcBef>
                <a:spcPts val="43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Bij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overloading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(zie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BOP) hebben de functies </a:t>
            </a:r>
            <a:r>
              <a:rPr sz="2800" b="1" dirty="0">
                <a:solidFill>
                  <a:srgbClr val="002756"/>
                </a:solidFill>
                <a:latin typeface="Tahoma"/>
                <a:cs typeface="Tahoma"/>
              </a:rPr>
              <a:t>dezelfde  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naam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,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maar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ze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moeten </a:t>
            </a: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verschillende typen 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of  aantallen argumenten</a:t>
            </a:r>
            <a:r>
              <a:rPr sz="2800" b="1" spc="114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hebben.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F0048"/>
              </a:buClr>
              <a:buFont typeface="Arial"/>
              <a:buChar char="•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Voorbeeld</a:t>
            </a:r>
            <a:endParaRPr sz="2800">
              <a:latin typeface="Tahoma"/>
              <a:cs typeface="Tahoma"/>
            </a:endParaRPr>
          </a:p>
          <a:p>
            <a:pPr marL="503555" lvl="1" indent="-34417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503555" algn="l"/>
                <a:tab pos="504190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constructoren in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r>
              <a:rPr sz="24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500" i="1" spc="-60" dirty="0">
                <a:solidFill>
                  <a:srgbClr val="002756"/>
                </a:solidFill>
                <a:latin typeface="Tahoma"/>
                <a:cs typeface="Tahoma"/>
              </a:rPr>
              <a:t>BankRekening</a:t>
            </a:r>
            <a:endParaRPr sz="2500">
              <a:latin typeface="Tahoma"/>
              <a:cs typeface="Tahoma"/>
            </a:endParaRPr>
          </a:p>
          <a:p>
            <a:pPr marL="503555" lvl="1" indent="-34417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03555" algn="l"/>
                <a:tab pos="504190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r>
              <a:rPr sz="24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500" i="1" spc="-70" dirty="0">
                <a:solidFill>
                  <a:srgbClr val="002756"/>
                </a:solidFill>
                <a:latin typeface="Tahoma"/>
                <a:cs typeface="Tahoma"/>
              </a:rPr>
              <a:t>Teller</a:t>
            </a:r>
            <a:r>
              <a:rPr sz="2400" spc="-70" dirty="0">
                <a:solidFill>
                  <a:srgbClr val="002756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846455" lvl="2" indent="-229235">
              <a:lnSpc>
                <a:spcPct val="100000"/>
              </a:lnSpc>
              <a:spcBef>
                <a:spcPts val="135"/>
              </a:spcBef>
              <a:buSzPct val="95238"/>
              <a:buFont typeface="Arial"/>
              <a:buChar char="•"/>
              <a:tabLst>
                <a:tab pos="846455" algn="l"/>
                <a:tab pos="847090" algn="l"/>
              </a:tabLst>
            </a:pPr>
            <a:r>
              <a:rPr sz="2100" i="1" spc="-55" dirty="0">
                <a:solidFill>
                  <a:srgbClr val="002756"/>
                </a:solidFill>
                <a:latin typeface="Tahoma"/>
                <a:cs typeface="Tahoma"/>
              </a:rPr>
              <a:t>verhoog(waarde: </a:t>
            </a:r>
            <a:r>
              <a:rPr sz="2100" i="1" spc="-40" dirty="0">
                <a:solidFill>
                  <a:srgbClr val="002756"/>
                </a:solidFill>
                <a:latin typeface="Tahoma"/>
                <a:cs typeface="Tahoma"/>
              </a:rPr>
              <a:t>int) </a:t>
            </a:r>
            <a:r>
              <a:rPr sz="2100" i="1" spc="-30" dirty="0">
                <a:solidFill>
                  <a:srgbClr val="002756"/>
                </a:solidFill>
                <a:latin typeface="Tahoma"/>
                <a:cs typeface="Tahoma"/>
              </a:rPr>
              <a:t>,</a:t>
            </a:r>
            <a:endParaRPr sz="2100">
              <a:latin typeface="Tahoma"/>
              <a:cs typeface="Tahoma"/>
            </a:endParaRPr>
          </a:p>
          <a:p>
            <a:pPr marL="846455" lvl="2" indent="-229235">
              <a:lnSpc>
                <a:spcPct val="100000"/>
              </a:lnSpc>
              <a:spcBef>
                <a:spcPts val="150"/>
              </a:spcBef>
              <a:buSzPct val="95238"/>
              <a:buFont typeface="Arial"/>
              <a:buChar char="•"/>
              <a:tabLst>
                <a:tab pos="846455" algn="l"/>
                <a:tab pos="847090" algn="l"/>
              </a:tabLst>
            </a:pPr>
            <a:r>
              <a:rPr sz="2100" i="1" spc="-55" dirty="0">
                <a:solidFill>
                  <a:srgbClr val="002756"/>
                </a:solidFill>
                <a:latin typeface="Tahoma"/>
                <a:cs typeface="Tahoma"/>
              </a:rPr>
              <a:t>verhoog()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048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55673" y="2239797"/>
            <a:ext cx="688975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7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7E7E7E"/>
                </a:solidFill>
                <a:latin typeface="Tahoma"/>
                <a:cs typeface="Tahoma"/>
              </a:rPr>
              <a:t>Overriding versus</a:t>
            </a:r>
            <a:r>
              <a:rPr sz="2800" spc="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Tahoma"/>
                <a:cs typeface="Tahoma"/>
              </a:rPr>
              <a:t>overloading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7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Dynamisch </a:t>
            </a: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type versus statisch</a:t>
            </a:r>
            <a:r>
              <a:rPr sz="2800" b="1" spc="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30" dirty="0">
                <a:solidFill>
                  <a:srgbClr val="002756"/>
                </a:solidFill>
                <a:latin typeface="Tahoma"/>
                <a:cs typeface="Tahoma"/>
              </a:rPr>
              <a:t>Typecasting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800" spc="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instanceof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39477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“is </a:t>
            </a:r>
            <a:r>
              <a:rPr dirty="0"/>
              <a:t>een”</a:t>
            </a:r>
            <a:r>
              <a:rPr spc="-80" dirty="0"/>
              <a:t> </a:t>
            </a:r>
            <a:r>
              <a:rPr spc="-10" dirty="0"/>
              <a:t>relatie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1781717"/>
            <a:ext cx="8920480" cy="4494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5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Voorbeeld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rekening1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=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new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BankRekening(“nr</a:t>
            </a:r>
            <a:r>
              <a:rPr sz="24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001”);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0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rekening2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=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new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SpaarRekening(“nr </a:t>
            </a:r>
            <a:r>
              <a:rPr sz="2400" spc="-55" dirty="0">
                <a:solidFill>
                  <a:srgbClr val="002756"/>
                </a:solidFill>
                <a:latin typeface="Tahoma"/>
                <a:cs typeface="Tahoma"/>
              </a:rPr>
              <a:t>002”,</a:t>
            </a:r>
            <a:r>
              <a:rPr sz="2400" spc="1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3.75);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2756"/>
              </a:buClr>
              <a:buFont typeface="Wingdings"/>
              <a:buChar char="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Statisch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(dit is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declaratie</a:t>
            </a:r>
            <a:r>
              <a:rPr sz="2800" spc="1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Rekening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2756"/>
              </a:buClr>
              <a:buFont typeface="Wingdings"/>
              <a:buChar char="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Dynamisch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(dit is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gebruikte</a:t>
            </a:r>
            <a:r>
              <a:rPr sz="2800" spc="1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constructor)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rekening1: BankRekening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19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rekening2: SpaarRekening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5451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Dynamische</a:t>
            </a:r>
            <a:r>
              <a:rPr spc="-55" dirty="0"/>
              <a:t> </a:t>
            </a:r>
            <a:r>
              <a:rPr dirty="0"/>
              <a:t>Binding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55673" y="1781717"/>
            <a:ext cx="9770745" cy="40620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5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Voorbeeld</a:t>
            </a:r>
            <a:endParaRPr sz="2800">
              <a:latin typeface="Tahoma"/>
              <a:cs typeface="Tahoma"/>
            </a:endParaRPr>
          </a:p>
          <a:p>
            <a:pPr marL="927100" marR="1450340">
              <a:lnSpc>
                <a:spcPct val="107100"/>
              </a:lnSpc>
              <a:spcBef>
                <a:spcPts val="20"/>
              </a:spcBef>
            </a:pP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rekening1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=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new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SpaarRekening(“001”,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3.0);  String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resultaat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= rekening1.toString(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);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ahoma"/>
              <a:cs typeface="Tahoma"/>
            </a:endParaRPr>
          </a:p>
          <a:p>
            <a:pPr marL="364490" marR="203200" indent="-352425">
              <a:lnSpc>
                <a:spcPts val="3030"/>
              </a:lnSpc>
              <a:spcBef>
                <a:spcPts val="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2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methode </a:t>
            </a:r>
            <a:r>
              <a:rPr sz="2950" i="1" spc="-70" dirty="0">
                <a:solidFill>
                  <a:srgbClr val="002756"/>
                </a:solidFill>
                <a:latin typeface="Tahoma"/>
                <a:cs typeface="Tahoma"/>
              </a:rPr>
              <a:t>toString()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 superklasse </a:t>
            </a:r>
            <a:r>
              <a:rPr sz="2950" i="1" spc="-90" dirty="0">
                <a:solidFill>
                  <a:srgbClr val="002756"/>
                </a:solidFill>
                <a:latin typeface="Tahoma"/>
                <a:cs typeface="Tahoma"/>
              </a:rPr>
              <a:t>Rekening 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opgeroepen of de methode </a:t>
            </a:r>
            <a:r>
              <a:rPr sz="2950" i="1" spc="-55" dirty="0">
                <a:solidFill>
                  <a:srgbClr val="002756"/>
                </a:solidFill>
                <a:latin typeface="Tahoma"/>
                <a:cs typeface="Tahoma"/>
              </a:rPr>
              <a:t>toString</a:t>
            </a:r>
            <a:r>
              <a:rPr sz="2800" spc="-55" dirty="0">
                <a:solidFill>
                  <a:srgbClr val="002756"/>
                </a:solidFill>
                <a:latin typeface="Tahoma"/>
                <a:cs typeface="Tahoma"/>
              </a:rPr>
              <a:t>()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subklasse  </a:t>
            </a:r>
            <a:r>
              <a:rPr sz="2950" i="1" spc="-80" dirty="0">
                <a:solidFill>
                  <a:srgbClr val="002756"/>
                </a:solidFill>
                <a:latin typeface="Tahoma"/>
                <a:cs typeface="Tahoma"/>
              </a:rPr>
              <a:t>SpaarRekening</a:t>
            </a:r>
            <a:r>
              <a:rPr sz="2800" spc="-80" dirty="0">
                <a:solidFill>
                  <a:srgbClr val="002756"/>
                </a:solidFill>
                <a:latin typeface="Tahoma"/>
                <a:cs typeface="Tahoma"/>
              </a:rPr>
              <a:t>?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60"/>
              </a:spcBef>
              <a:buSzPct val="96000"/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500" i="1" spc="-45" dirty="0">
                <a:solidFill>
                  <a:srgbClr val="002756"/>
                </a:solidFill>
                <a:latin typeface="Tahoma"/>
                <a:cs typeface="Tahoma"/>
              </a:rPr>
              <a:t>toString() 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 SpaarRekening</a:t>
            </a:r>
            <a:endParaRPr sz="2400">
              <a:latin typeface="Tahoma"/>
              <a:cs typeface="Tahoma"/>
            </a:endParaRPr>
          </a:p>
          <a:p>
            <a:pPr marL="812800" marR="5080" lvl="1" indent="-342900">
              <a:lnSpc>
                <a:spcPts val="259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dit is </a:t>
            </a:r>
            <a:r>
              <a:rPr sz="2400" b="1" spc="-5" dirty="0">
                <a:solidFill>
                  <a:srgbClr val="002756"/>
                </a:solidFill>
                <a:latin typeface="Tahoma"/>
                <a:cs typeface="Tahoma"/>
              </a:rPr>
              <a:t>dynamische binding: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op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ogenblik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uitvoering wordt 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500" i="1" spc="-45" dirty="0">
                <a:solidFill>
                  <a:srgbClr val="002756"/>
                </a:solidFill>
                <a:latin typeface="Tahoma"/>
                <a:cs typeface="Tahoma"/>
              </a:rPr>
              <a:t>toString()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dynamisch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 opgeroepen.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048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6752" y="6434659"/>
            <a:ext cx="16002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2239797"/>
            <a:ext cx="607441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7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Overriding </a:t>
            </a: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versus</a:t>
            </a:r>
            <a:r>
              <a:rPr sz="2800" b="1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overloading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7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Dynamisch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versus statisch</a:t>
            </a:r>
            <a:r>
              <a:rPr sz="2800" spc="9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30" dirty="0">
                <a:solidFill>
                  <a:srgbClr val="002756"/>
                </a:solidFill>
                <a:latin typeface="Tahoma"/>
                <a:cs typeface="Tahoma"/>
              </a:rPr>
              <a:t>Typecasting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800" spc="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instanceof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5451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Dynamische</a:t>
            </a:r>
            <a:r>
              <a:rPr spc="-55" dirty="0"/>
              <a:t> </a:t>
            </a:r>
            <a:r>
              <a:rPr dirty="0"/>
              <a:t>Binding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55673" y="1781717"/>
            <a:ext cx="9450705" cy="32842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5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Voorwaarden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er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moet 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sprake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zijn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400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overerving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0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er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moet 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sprake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zijn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</a:t>
            </a:r>
            <a:r>
              <a:rPr sz="2400" spc="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overriding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2756"/>
              </a:buClr>
              <a:buFont typeface="Wingdings"/>
              <a:buChar char=""/>
            </a:pPr>
            <a:endParaRPr sz="31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Voordeel:</a:t>
            </a:r>
            <a:endParaRPr sz="2800">
              <a:latin typeface="Tahoma"/>
              <a:cs typeface="Tahoma"/>
            </a:endParaRPr>
          </a:p>
          <a:p>
            <a:pPr marL="469900" marR="5080">
              <a:lnSpc>
                <a:spcPts val="2590"/>
              </a:lnSpc>
              <a:spcBef>
                <a:spcPts val="550"/>
              </a:spcBef>
            </a:pP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Wat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als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er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nog meer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soorten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worden uitgevonden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door  de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bank?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Geen wijziging in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bestaande</a:t>
            </a:r>
            <a:r>
              <a:rPr sz="2400" spc="1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7054" y="477773"/>
            <a:ext cx="649414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public class </a:t>
            </a:r>
            <a:r>
              <a:rPr sz="1800" spc="-5" dirty="0">
                <a:latin typeface="Arial"/>
                <a:cs typeface="Arial"/>
              </a:rPr>
              <a:t>BankApp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93700" marR="2522220" indent="-190500">
              <a:lnSpc>
                <a:spcPct val="200000"/>
              </a:lnSpc>
            </a:pP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public </a:t>
            </a:r>
            <a:r>
              <a:rPr sz="1800" dirty="0">
                <a:solidFill>
                  <a:srgbClr val="921A68"/>
                </a:solidFill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void </a:t>
            </a:r>
            <a:r>
              <a:rPr sz="1800" spc="-5" dirty="0">
                <a:latin typeface="Arial"/>
                <a:cs typeface="Arial"/>
              </a:rPr>
              <a:t>main(String[]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args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5" dirty="0">
                <a:latin typeface="Arial"/>
                <a:cs typeface="Arial"/>
              </a:rPr>
              <a:t>Bank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bank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new</a:t>
            </a:r>
            <a:r>
              <a:rPr sz="1800" spc="15" dirty="0">
                <a:solidFill>
                  <a:srgbClr val="921A68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Bank();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93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Rekening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spaarRekening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SpaarRekening(</a:t>
            </a:r>
            <a:r>
              <a:rPr sz="1800" spc="-5" dirty="0">
                <a:solidFill>
                  <a:srgbClr val="3933FF"/>
                </a:solidFill>
                <a:latin typeface="Arial"/>
                <a:cs typeface="Arial"/>
              </a:rPr>
              <a:t>"001"</a:t>
            </a:r>
            <a:r>
              <a:rPr sz="1800" spc="-5" dirty="0">
                <a:latin typeface="Arial"/>
                <a:cs typeface="Arial"/>
              </a:rPr>
              <a:t>, 3.0);  Rekening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bankRekening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921A68"/>
                </a:solidFill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BankRekening(</a:t>
            </a:r>
            <a:r>
              <a:rPr sz="1800" spc="-5" dirty="0">
                <a:solidFill>
                  <a:srgbClr val="3933FF"/>
                </a:solidFill>
                <a:latin typeface="Arial"/>
                <a:cs typeface="Arial"/>
              </a:rPr>
              <a:t>"002"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500);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7D504F"/>
                </a:solidFill>
                <a:latin typeface="Arial"/>
                <a:cs typeface="Arial"/>
              </a:rPr>
              <a:t>bank</a:t>
            </a:r>
            <a:r>
              <a:rPr sz="1800" spc="-10" dirty="0">
                <a:latin typeface="Arial"/>
                <a:cs typeface="Arial"/>
              </a:rPr>
              <a:t>.voegRekeningToe(</a:t>
            </a:r>
            <a:r>
              <a:rPr sz="1800" spc="-10" dirty="0">
                <a:solidFill>
                  <a:srgbClr val="7D504F"/>
                </a:solidFill>
                <a:latin typeface="Arial"/>
                <a:cs typeface="Arial"/>
              </a:rPr>
              <a:t>spaarRekening</a:t>
            </a:r>
            <a:r>
              <a:rPr sz="1800" spc="-1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15" dirty="0">
                <a:solidFill>
                  <a:srgbClr val="7D504F"/>
                </a:solidFill>
                <a:latin typeface="Arial"/>
                <a:cs typeface="Arial"/>
              </a:rPr>
              <a:t>bank</a:t>
            </a:r>
            <a:r>
              <a:rPr sz="1800" spc="-15" dirty="0">
                <a:latin typeface="Arial"/>
                <a:cs typeface="Arial"/>
              </a:rPr>
              <a:t>.voegRekeningToe(</a:t>
            </a:r>
            <a:r>
              <a:rPr sz="1800" spc="-15" dirty="0">
                <a:solidFill>
                  <a:srgbClr val="7D504F"/>
                </a:solidFill>
                <a:latin typeface="Arial"/>
                <a:cs typeface="Arial"/>
              </a:rPr>
              <a:t>bankRekening</a:t>
            </a:r>
            <a:r>
              <a:rPr sz="1800" spc="-1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93700" marR="2759075">
              <a:lnSpc>
                <a:spcPct val="100000"/>
              </a:lnSpc>
            </a:pP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spaarRekening</a:t>
            </a:r>
            <a:r>
              <a:rPr sz="1800" spc="-5" dirty="0">
                <a:latin typeface="Arial"/>
                <a:cs typeface="Arial"/>
              </a:rPr>
              <a:t>.stort(100);  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spaarRekening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u="heavy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schrijfRenteBij(); 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bankRekening</a:t>
            </a:r>
            <a:r>
              <a:rPr sz="1800" spc="-5" dirty="0">
                <a:latin typeface="Arial"/>
                <a:cs typeface="Arial"/>
              </a:rPr>
              <a:t>.neemOp(45);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System.</a:t>
            </a:r>
            <a:r>
              <a:rPr sz="1800" spc="-5" dirty="0">
                <a:solidFill>
                  <a:srgbClr val="0325CC"/>
                </a:solidFill>
                <a:latin typeface="Arial"/>
                <a:cs typeface="Arial"/>
              </a:rPr>
              <a:t>out</a:t>
            </a:r>
            <a:r>
              <a:rPr sz="1800" spc="-5" dirty="0">
                <a:latin typeface="Arial"/>
                <a:cs typeface="Arial"/>
              </a:rPr>
              <a:t>.println(</a:t>
            </a:r>
            <a:r>
              <a:rPr sz="1800" spc="-5" dirty="0">
                <a:solidFill>
                  <a:srgbClr val="7D504F"/>
                </a:solidFill>
                <a:latin typeface="Arial"/>
                <a:cs typeface="Arial"/>
              </a:rPr>
              <a:t>bank</a:t>
            </a:r>
            <a:r>
              <a:rPr sz="1800" spc="-5" dirty="0">
                <a:latin typeface="Arial"/>
                <a:cs typeface="Arial"/>
              </a:rPr>
              <a:t>.format());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7554" y="5691022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7054" y="6239967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90715" y="4419598"/>
            <a:ext cx="5701665" cy="2425700"/>
            <a:chOff x="6490715" y="4419598"/>
            <a:chExt cx="5701665" cy="2425700"/>
          </a:xfrm>
        </p:grpSpPr>
        <p:sp>
          <p:nvSpPr>
            <p:cNvPr id="6" name="object 6"/>
            <p:cNvSpPr/>
            <p:nvPr/>
          </p:nvSpPr>
          <p:spPr>
            <a:xfrm>
              <a:off x="8801099" y="4419598"/>
              <a:ext cx="3390898" cy="2425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96811" y="5791200"/>
              <a:ext cx="3218815" cy="706120"/>
            </a:xfrm>
            <a:custGeom>
              <a:avLst/>
              <a:gdLst/>
              <a:ahLst/>
              <a:cxnLst/>
              <a:rect l="l" t="t" r="r" b="b"/>
              <a:pathLst>
                <a:path w="3218815" h="706120">
                  <a:moveTo>
                    <a:pt x="2186686" y="0"/>
                  </a:moveTo>
                  <a:lnTo>
                    <a:pt x="117602" y="0"/>
                  </a:lnTo>
                  <a:lnTo>
                    <a:pt x="71848" y="9242"/>
                  </a:lnTo>
                  <a:lnTo>
                    <a:pt x="34464" y="34445"/>
                  </a:lnTo>
                  <a:lnTo>
                    <a:pt x="9249" y="71826"/>
                  </a:lnTo>
                  <a:lnTo>
                    <a:pt x="0" y="117602"/>
                  </a:lnTo>
                  <a:lnTo>
                    <a:pt x="0" y="588010"/>
                  </a:lnTo>
                  <a:lnTo>
                    <a:pt x="9249" y="633785"/>
                  </a:lnTo>
                  <a:lnTo>
                    <a:pt x="34464" y="671166"/>
                  </a:lnTo>
                  <a:lnTo>
                    <a:pt x="71848" y="696369"/>
                  </a:lnTo>
                  <a:lnTo>
                    <a:pt x="117602" y="705612"/>
                  </a:lnTo>
                  <a:lnTo>
                    <a:pt x="2186686" y="705612"/>
                  </a:lnTo>
                  <a:lnTo>
                    <a:pt x="2232439" y="696369"/>
                  </a:lnTo>
                  <a:lnTo>
                    <a:pt x="2269823" y="671166"/>
                  </a:lnTo>
                  <a:lnTo>
                    <a:pt x="2295038" y="633785"/>
                  </a:lnTo>
                  <a:lnTo>
                    <a:pt x="2304288" y="588010"/>
                  </a:lnTo>
                  <a:lnTo>
                    <a:pt x="2304288" y="294005"/>
                  </a:lnTo>
                  <a:lnTo>
                    <a:pt x="2965431" y="117602"/>
                  </a:lnTo>
                  <a:lnTo>
                    <a:pt x="2304288" y="117602"/>
                  </a:lnTo>
                  <a:lnTo>
                    <a:pt x="2295038" y="71826"/>
                  </a:lnTo>
                  <a:lnTo>
                    <a:pt x="2269823" y="34445"/>
                  </a:lnTo>
                  <a:lnTo>
                    <a:pt x="2232439" y="9242"/>
                  </a:lnTo>
                  <a:lnTo>
                    <a:pt x="2186686" y="0"/>
                  </a:lnTo>
                  <a:close/>
                </a:path>
                <a:path w="3218815" h="706120">
                  <a:moveTo>
                    <a:pt x="3218561" y="50063"/>
                  </a:moveTo>
                  <a:lnTo>
                    <a:pt x="2304288" y="117602"/>
                  </a:lnTo>
                  <a:lnTo>
                    <a:pt x="2965431" y="117602"/>
                  </a:lnTo>
                  <a:lnTo>
                    <a:pt x="3218561" y="5006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6811" y="5791200"/>
              <a:ext cx="3218815" cy="706120"/>
            </a:xfrm>
            <a:custGeom>
              <a:avLst/>
              <a:gdLst/>
              <a:ahLst/>
              <a:cxnLst/>
              <a:rect l="l" t="t" r="r" b="b"/>
              <a:pathLst>
                <a:path w="3218815" h="706120">
                  <a:moveTo>
                    <a:pt x="0" y="117602"/>
                  </a:moveTo>
                  <a:lnTo>
                    <a:pt x="9249" y="71826"/>
                  </a:lnTo>
                  <a:lnTo>
                    <a:pt x="34464" y="34445"/>
                  </a:lnTo>
                  <a:lnTo>
                    <a:pt x="71848" y="9242"/>
                  </a:lnTo>
                  <a:lnTo>
                    <a:pt x="117602" y="0"/>
                  </a:lnTo>
                  <a:lnTo>
                    <a:pt x="1344167" y="0"/>
                  </a:lnTo>
                  <a:lnTo>
                    <a:pt x="1920239" y="0"/>
                  </a:lnTo>
                  <a:lnTo>
                    <a:pt x="2186686" y="0"/>
                  </a:lnTo>
                  <a:lnTo>
                    <a:pt x="2232439" y="9242"/>
                  </a:lnTo>
                  <a:lnTo>
                    <a:pt x="2269823" y="34445"/>
                  </a:lnTo>
                  <a:lnTo>
                    <a:pt x="2295038" y="71826"/>
                  </a:lnTo>
                  <a:lnTo>
                    <a:pt x="2304288" y="117602"/>
                  </a:lnTo>
                  <a:lnTo>
                    <a:pt x="3218561" y="50063"/>
                  </a:lnTo>
                  <a:lnTo>
                    <a:pt x="2304288" y="294005"/>
                  </a:lnTo>
                  <a:lnTo>
                    <a:pt x="2304288" y="588010"/>
                  </a:lnTo>
                  <a:lnTo>
                    <a:pt x="2295038" y="633785"/>
                  </a:lnTo>
                  <a:lnTo>
                    <a:pt x="2269823" y="671166"/>
                  </a:lnTo>
                  <a:lnTo>
                    <a:pt x="2232439" y="696369"/>
                  </a:lnTo>
                  <a:lnTo>
                    <a:pt x="2186686" y="705612"/>
                  </a:lnTo>
                  <a:lnTo>
                    <a:pt x="1920239" y="705612"/>
                  </a:lnTo>
                  <a:lnTo>
                    <a:pt x="1344167" y="705612"/>
                  </a:lnTo>
                  <a:lnTo>
                    <a:pt x="117602" y="705612"/>
                  </a:lnTo>
                  <a:lnTo>
                    <a:pt x="71848" y="696369"/>
                  </a:lnTo>
                  <a:lnTo>
                    <a:pt x="34464" y="671166"/>
                  </a:lnTo>
                  <a:lnTo>
                    <a:pt x="9249" y="633785"/>
                  </a:lnTo>
                  <a:lnTo>
                    <a:pt x="0" y="588010"/>
                  </a:lnTo>
                  <a:lnTo>
                    <a:pt x="0" y="294005"/>
                  </a:lnTo>
                  <a:lnTo>
                    <a:pt x="0" y="117602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74357" y="5765088"/>
            <a:ext cx="1949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Waarom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een  compile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error?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537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Statisch vs. Dynamisch</a:t>
            </a:r>
            <a:r>
              <a:rPr spc="-65" dirty="0"/>
              <a:t> </a:t>
            </a:r>
            <a:r>
              <a:rPr spc="-15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1781717"/>
            <a:ext cx="9542780" cy="41941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5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Statisch</a:t>
            </a:r>
            <a:r>
              <a:rPr sz="28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declaratie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100"/>
              </a:spcBef>
              <a:buSzPct val="96000"/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500" i="1" spc="-65" dirty="0">
                <a:solidFill>
                  <a:srgbClr val="002756"/>
                </a:solidFill>
                <a:latin typeface="Tahoma"/>
                <a:cs typeface="Tahoma"/>
              </a:rPr>
              <a:t>Rekening</a:t>
            </a:r>
            <a:endParaRPr sz="25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0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@Compile time gebruikt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om te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zien </a:t>
            </a:r>
            <a:r>
              <a:rPr sz="2400" b="1" spc="-5" dirty="0">
                <a:solidFill>
                  <a:srgbClr val="002756"/>
                </a:solidFill>
                <a:latin typeface="Tahoma"/>
                <a:cs typeface="Tahoma"/>
              </a:rPr>
              <a:t>of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methode</a:t>
            </a:r>
            <a:r>
              <a:rPr sz="2400" b="1" spc="-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bestaat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2756"/>
              </a:buClr>
              <a:buFont typeface="Wingdings"/>
              <a:buChar char="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Dynamisch</a:t>
            </a:r>
            <a:r>
              <a:rPr sz="2800" spc="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1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gebruikte</a:t>
            </a:r>
            <a:r>
              <a:rPr sz="2400" spc="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constructor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114"/>
              </a:spcBef>
              <a:buSzPct val="96000"/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500" i="1" spc="-60" dirty="0">
                <a:solidFill>
                  <a:srgbClr val="002756"/>
                </a:solidFill>
                <a:latin typeface="Tahoma"/>
                <a:cs typeface="Tahoma"/>
              </a:rPr>
              <a:t>BankRekening, </a:t>
            </a:r>
            <a:r>
              <a:rPr sz="2500" i="1" spc="-65" dirty="0">
                <a:solidFill>
                  <a:srgbClr val="002756"/>
                </a:solidFill>
                <a:latin typeface="Tahoma"/>
                <a:cs typeface="Tahoma"/>
              </a:rPr>
              <a:t>SpaarRekening</a:t>
            </a:r>
            <a:endParaRPr sz="2500">
              <a:latin typeface="Tahoma"/>
              <a:cs typeface="Tahoma"/>
            </a:endParaRPr>
          </a:p>
          <a:p>
            <a:pPr marL="812800" marR="245110" lvl="1" indent="-342900">
              <a:lnSpc>
                <a:spcPts val="2590"/>
              </a:lnSpc>
              <a:spcBef>
                <a:spcPts val="5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@runtime gebruikt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om te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checken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welke versie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 methode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uitgevoerd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moet</a:t>
            </a:r>
            <a:r>
              <a:rPr sz="2400" spc="-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worden.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23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048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5673" y="2239797"/>
            <a:ext cx="607441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7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7E7E7E"/>
                </a:solidFill>
                <a:latin typeface="Tahoma"/>
                <a:cs typeface="Tahoma"/>
              </a:rPr>
              <a:t>Overriding versus</a:t>
            </a:r>
            <a:r>
              <a:rPr sz="2800" spc="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Tahoma"/>
                <a:cs typeface="Tahoma"/>
              </a:rPr>
              <a:t>overloading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7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7E7E7E"/>
                </a:solidFill>
                <a:latin typeface="Tahoma"/>
                <a:cs typeface="Tahoma"/>
              </a:rPr>
              <a:t>Dynamisch </a:t>
            </a:r>
            <a:r>
              <a:rPr sz="2800" spc="-15" dirty="0">
                <a:solidFill>
                  <a:srgbClr val="7E7E7E"/>
                </a:solidFill>
                <a:latin typeface="Tahoma"/>
                <a:cs typeface="Tahoma"/>
              </a:rPr>
              <a:t>type </a:t>
            </a:r>
            <a:r>
              <a:rPr sz="2800" spc="-10" dirty="0">
                <a:solidFill>
                  <a:srgbClr val="7E7E7E"/>
                </a:solidFill>
                <a:latin typeface="Tahoma"/>
                <a:cs typeface="Tahoma"/>
              </a:rPr>
              <a:t>versus statisch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7E7E7E"/>
                </a:solidFill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Typecasting en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instanceof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5235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Methodes </a:t>
            </a:r>
            <a:r>
              <a:rPr spc="-5" dirty="0"/>
              <a:t>in</a:t>
            </a:r>
            <a:r>
              <a:rPr spc="-70" dirty="0"/>
              <a:t> </a:t>
            </a:r>
            <a:r>
              <a:rPr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1635632"/>
            <a:ext cx="9766935" cy="403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ts val="322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Zie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API Object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364490">
              <a:lnSpc>
                <a:spcPts val="2740"/>
              </a:lnSpc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https://docs.oracle.com/javase/8/docs/api/java/lang/Object.html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SzPct val="94915"/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950" i="1" spc="-70" dirty="0">
                <a:solidFill>
                  <a:srgbClr val="002756"/>
                </a:solidFill>
                <a:latin typeface="Tahoma"/>
                <a:cs typeface="Tahoma"/>
              </a:rPr>
              <a:t>equals()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zit in</a:t>
            </a:r>
            <a:r>
              <a:rPr sz="2800" spc="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950" i="1" spc="-65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r>
              <a:rPr sz="2800" spc="-65" dirty="0">
                <a:solidFill>
                  <a:srgbClr val="002756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17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vergelijkt standaard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adressen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objecten</a:t>
            </a:r>
            <a:r>
              <a:rPr sz="2400" spc="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(“@....”)</a:t>
            </a:r>
            <a:endParaRPr sz="2400">
              <a:latin typeface="Tahoma"/>
              <a:cs typeface="Tahoma"/>
            </a:endParaRPr>
          </a:p>
          <a:p>
            <a:pPr marL="812800" marR="438150" lvl="1" indent="-342900">
              <a:lnSpc>
                <a:spcPts val="2590"/>
              </a:lnSpc>
              <a:spcBef>
                <a:spcPts val="54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als je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zelf </a:t>
            </a:r>
            <a:r>
              <a:rPr sz="2500" i="1" spc="-50" dirty="0">
                <a:solidFill>
                  <a:srgbClr val="002756"/>
                </a:solidFill>
                <a:latin typeface="Tahoma"/>
                <a:cs typeface="Tahoma"/>
              </a:rPr>
              <a:t>equals()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schrijft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is dit altijd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@Override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deze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!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ahoma"/>
              <a:cs typeface="Tahoma"/>
            </a:endParaRPr>
          </a:p>
          <a:p>
            <a:pPr marL="803910" marR="5080" indent="-342900">
              <a:lnSpc>
                <a:spcPts val="2590"/>
              </a:lnSpc>
            </a:pPr>
            <a:r>
              <a:rPr sz="24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Voordeel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: 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overal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waar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bestaande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Java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klassen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objecten</a:t>
            </a:r>
            <a:r>
              <a:rPr sz="2400" spc="-1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worden 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vergeleken,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500" i="1" spc="-50" dirty="0">
                <a:solidFill>
                  <a:srgbClr val="002756"/>
                </a:solidFill>
                <a:latin typeface="Tahoma"/>
                <a:cs typeface="Tahoma"/>
              </a:rPr>
              <a:t>equals()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</a:t>
            </a:r>
            <a:r>
              <a:rPr sz="2400" spc="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gebruikt.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45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equals() </a:t>
            </a:r>
            <a:r>
              <a:rPr spc="-10" dirty="0"/>
              <a:t>schrijven: </a:t>
            </a:r>
            <a:r>
              <a:rPr spc="-5" dirty="0"/>
              <a:t>klasse</a:t>
            </a:r>
            <a:r>
              <a:rPr spc="-35" dirty="0"/>
              <a:t> </a:t>
            </a:r>
            <a:r>
              <a:rPr spc="-20" dirty="0"/>
              <a:t>Persoon</a:t>
            </a:r>
          </a:p>
        </p:txBody>
      </p:sp>
      <p:sp>
        <p:nvSpPr>
          <p:cNvPr id="3" name="object 3"/>
          <p:cNvSpPr/>
          <p:nvPr/>
        </p:nvSpPr>
        <p:spPr>
          <a:xfrm>
            <a:off x="5651880" y="1828292"/>
            <a:ext cx="1160780" cy="318770"/>
          </a:xfrm>
          <a:custGeom>
            <a:avLst/>
            <a:gdLst/>
            <a:ahLst/>
            <a:cxnLst/>
            <a:rect l="l" t="t" r="r" b="b"/>
            <a:pathLst>
              <a:path w="1160779" h="318769">
                <a:moveTo>
                  <a:pt x="1160652" y="0"/>
                </a:moveTo>
                <a:lnTo>
                  <a:pt x="670560" y="0"/>
                </a:lnTo>
                <a:lnTo>
                  <a:pt x="0" y="318770"/>
                </a:lnTo>
              </a:path>
            </a:pathLst>
          </a:custGeom>
          <a:ln w="914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0" y="1752600"/>
            <a:ext cx="3124200" cy="43180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2200" spc="-15" dirty="0">
                <a:latin typeface="Tahoma"/>
                <a:cs typeface="Tahoma"/>
              </a:rPr>
              <a:t>Parameter </a:t>
            </a:r>
            <a:r>
              <a:rPr sz="2200" spc="-5" dirty="0">
                <a:latin typeface="Tahoma"/>
                <a:cs typeface="Tahoma"/>
              </a:rPr>
              <a:t>altijd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object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1838" y="2507995"/>
            <a:ext cx="1304290" cy="410845"/>
          </a:xfrm>
          <a:custGeom>
            <a:avLst/>
            <a:gdLst/>
            <a:ahLst/>
            <a:cxnLst/>
            <a:rect l="l" t="t" r="r" b="b"/>
            <a:pathLst>
              <a:path w="1304290" h="410844">
                <a:moveTo>
                  <a:pt x="1303782" y="0"/>
                </a:moveTo>
                <a:lnTo>
                  <a:pt x="858138" y="0"/>
                </a:lnTo>
                <a:lnTo>
                  <a:pt x="0" y="410844"/>
                </a:lnTo>
              </a:path>
            </a:pathLst>
          </a:custGeom>
          <a:ln w="914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5038" y="1499996"/>
            <a:ext cx="3975735" cy="2190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2756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2756"/>
                </a:solidFill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public boolean equals(Object</a:t>
            </a:r>
            <a:r>
              <a:rPr sz="2000" b="1" spc="-125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o){</a:t>
            </a:r>
            <a:endParaRPr sz="2000">
              <a:latin typeface="Arial"/>
              <a:cs typeface="Arial"/>
            </a:endParaRPr>
          </a:p>
          <a:p>
            <a:pPr marL="421005">
              <a:lnSpc>
                <a:spcPct val="100000"/>
              </a:lnSpc>
            </a:pP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boolean result =</a:t>
            </a:r>
            <a:r>
              <a:rPr sz="2000" b="1" spc="-7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false;</a:t>
            </a:r>
            <a:endParaRPr sz="2000">
              <a:latin typeface="Arial"/>
              <a:cs typeface="Arial"/>
            </a:endParaRPr>
          </a:p>
          <a:p>
            <a:pPr marL="842644" marR="98425" indent="-406400">
              <a:lnSpc>
                <a:spcPct val="152100"/>
              </a:lnSpc>
              <a:spcBef>
                <a:spcPts val="135"/>
              </a:spcBef>
            </a:pP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if(o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instanceof </a:t>
            </a: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Persoon) {  Persoon p =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(Persoon)</a:t>
            </a:r>
            <a:r>
              <a:rPr sz="2000" b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2756"/>
                </a:solidFill>
                <a:latin typeface="Arial"/>
                <a:cs typeface="Arial"/>
              </a:rPr>
              <a:t>o;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038" y="3663822"/>
            <a:ext cx="7804150" cy="307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644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2756"/>
                </a:solidFill>
                <a:latin typeface="Arial"/>
                <a:cs typeface="Arial"/>
              </a:rPr>
              <a:t>if(this.getNaam().equals(p.getNaam())</a:t>
            </a:r>
            <a:endParaRPr sz="2000">
              <a:latin typeface="Arial"/>
              <a:cs typeface="Arial"/>
            </a:endParaRPr>
          </a:p>
          <a:p>
            <a:pPr marL="1743710">
              <a:lnSpc>
                <a:spcPct val="100000"/>
              </a:lnSpc>
            </a:pP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&amp;&amp;</a:t>
            </a:r>
            <a:r>
              <a:rPr sz="2000" b="1" spc="2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2756"/>
                </a:solidFill>
                <a:latin typeface="Arial"/>
                <a:cs typeface="Arial"/>
              </a:rPr>
              <a:t>(this.getVoornaam().equals(p.getVoornaam())){</a:t>
            </a:r>
            <a:endParaRPr sz="2000">
              <a:latin typeface="Arial"/>
              <a:cs typeface="Arial"/>
            </a:endParaRPr>
          </a:p>
          <a:p>
            <a:pPr marL="160337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result = true;</a:t>
            </a:r>
            <a:r>
              <a:rPr sz="2000" b="1" spc="-8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36880">
              <a:lnSpc>
                <a:spcPct val="100000"/>
              </a:lnSpc>
              <a:spcBef>
                <a:spcPts val="1150"/>
              </a:spcBef>
            </a:pP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21005">
              <a:lnSpc>
                <a:spcPct val="100000"/>
              </a:lnSpc>
              <a:spcBef>
                <a:spcPts val="1015"/>
              </a:spcBef>
            </a:pP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return</a:t>
            </a:r>
            <a:r>
              <a:rPr sz="2000" b="1" spc="-35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result;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2756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tabLst>
                <a:tab pos="5120640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Merk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op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dat als o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==</a:t>
            </a:r>
            <a:r>
              <a:rPr sz="24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null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instanceof	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resulteert in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false!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400" y="2432304"/>
            <a:ext cx="2286000" cy="43180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2200" spc="-60" dirty="0">
                <a:latin typeface="Tahoma"/>
                <a:cs typeface="Tahoma"/>
              </a:rPr>
              <a:t>Type</a:t>
            </a:r>
            <a:r>
              <a:rPr sz="2200" spc="-10" dirty="0">
                <a:latin typeface="Tahoma"/>
                <a:cs typeface="Tahoma"/>
              </a:rPr>
              <a:t> controleren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1798" y="3192272"/>
            <a:ext cx="878205" cy="193675"/>
          </a:xfrm>
          <a:custGeom>
            <a:avLst/>
            <a:gdLst/>
            <a:ahLst/>
            <a:cxnLst/>
            <a:rect l="l" t="t" r="r" b="b"/>
            <a:pathLst>
              <a:path w="878204" h="193675">
                <a:moveTo>
                  <a:pt x="877951" y="0"/>
                </a:moveTo>
                <a:lnTo>
                  <a:pt x="506602" y="0"/>
                </a:lnTo>
                <a:lnTo>
                  <a:pt x="0" y="193420"/>
                </a:lnTo>
              </a:path>
            </a:pathLst>
          </a:custGeom>
          <a:ln w="914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10400" y="3116579"/>
            <a:ext cx="1905000" cy="43180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200" spc="-30" dirty="0">
                <a:latin typeface="Tahoma"/>
                <a:cs typeface="Tahoma"/>
              </a:rPr>
              <a:t>Typecasting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1814829"/>
            <a:ext cx="9629775" cy="30111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64490" marR="461009" indent="-352425">
              <a:lnSpc>
                <a:spcPct val="90000"/>
              </a:lnSpc>
              <a:spcBef>
                <a:spcPts val="43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Dynamische binding en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overerving maken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niet alleen de  code </a:t>
            </a:r>
            <a:r>
              <a:rPr sz="2800" spc="-40" dirty="0">
                <a:solidFill>
                  <a:srgbClr val="002756"/>
                </a:solidFill>
                <a:latin typeface="Tahoma"/>
                <a:cs typeface="Tahoma"/>
              </a:rPr>
              <a:t>eenvoudiger,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maar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vergroten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ook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  onderhoudbaarheid en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uitbreidbaarheid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</a:t>
            </a:r>
            <a:r>
              <a:rPr sz="2800" spc="1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code.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F0048"/>
              </a:buClr>
              <a:buFont typeface="Arial"/>
              <a:buChar char="•"/>
            </a:pPr>
            <a:endParaRPr sz="4200">
              <a:latin typeface="Tahoma"/>
              <a:cs typeface="Tahoma"/>
            </a:endParaRPr>
          </a:p>
          <a:p>
            <a:pPr marL="364490" marR="5080" indent="-352425">
              <a:lnSpc>
                <a:spcPts val="302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Overerving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pas je echter alleen toe als je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verwante klassen 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hebt die een aantal gemeenschappelijke  instantiatievariabelen en methoden</a:t>
            </a:r>
            <a:r>
              <a:rPr sz="2800" spc="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hebben.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36849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Samenvatting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3622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Polymorfisme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55673" y="1781717"/>
            <a:ext cx="9906635" cy="43757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364490" algn="l"/>
              </a:tabLst>
            </a:pPr>
            <a:r>
              <a:rPr sz="2800" spc="-5" dirty="0">
                <a:solidFill>
                  <a:srgbClr val="DF0048"/>
                </a:solidFill>
                <a:latin typeface="Arial"/>
                <a:cs typeface="Arial"/>
              </a:rPr>
              <a:t>•	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= het geheel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overerving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en dynamische binding,</a:t>
            </a:r>
            <a:r>
              <a:rPr sz="2800" spc="1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waarbij</a:t>
            </a:r>
            <a:endParaRPr sz="28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je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referentie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hebt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die</a:t>
            </a:r>
            <a:endParaRPr sz="24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20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als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statisch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superklasse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heeft</a:t>
            </a:r>
            <a:r>
              <a:rPr sz="2400" spc="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endParaRPr sz="24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219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als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dynamisch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</a:t>
            </a:r>
            <a:r>
              <a:rPr sz="2400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subklasse.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364490" algn="l"/>
              </a:tabLst>
            </a:pPr>
            <a:r>
              <a:rPr sz="2800" spc="-5" dirty="0">
                <a:solidFill>
                  <a:srgbClr val="DF0048"/>
                </a:solidFill>
                <a:latin typeface="Arial"/>
                <a:cs typeface="Arial"/>
              </a:rPr>
              <a:t>•	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=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veelvormigheid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of</a:t>
            </a:r>
            <a:r>
              <a:rPr sz="2800" spc="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polymorfie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Voorbeeld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2400" b="1" spc="-5" dirty="0">
                <a:solidFill>
                  <a:srgbClr val="002756"/>
                </a:solidFill>
                <a:latin typeface="Tahoma"/>
                <a:cs typeface="Tahoma"/>
              </a:rPr>
              <a:t>Rekening</a:t>
            </a:r>
            <a:r>
              <a:rPr sz="2400" b="1" spc="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</a:t>
            </a:r>
            <a:endParaRPr sz="2400">
              <a:latin typeface="Tahoma"/>
              <a:cs typeface="Tahoma"/>
            </a:endParaRPr>
          </a:p>
          <a:p>
            <a:pPr marL="469900" marR="2680335">
              <a:lnSpc>
                <a:spcPts val="3100"/>
              </a:lnSpc>
              <a:spcBef>
                <a:spcPts val="125"/>
              </a:spcBef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=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new </a:t>
            </a:r>
            <a:r>
              <a:rPr sz="2400" b="1" spc="-5" dirty="0">
                <a:solidFill>
                  <a:srgbClr val="002756"/>
                </a:solidFill>
                <a:latin typeface="Tahoma"/>
                <a:cs typeface="Tahoma"/>
              </a:rPr>
              <a:t>BankRekening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(“nr 001”); 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=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new </a:t>
            </a:r>
            <a:r>
              <a:rPr sz="2400" b="1" spc="-5" dirty="0">
                <a:solidFill>
                  <a:srgbClr val="002756"/>
                </a:solidFill>
                <a:latin typeface="Tahoma"/>
                <a:cs typeface="Tahoma"/>
              </a:rPr>
              <a:t>SpaarRekening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(“nr </a:t>
            </a:r>
            <a:r>
              <a:rPr sz="2400" spc="-55" dirty="0">
                <a:solidFill>
                  <a:srgbClr val="002756"/>
                </a:solidFill>
                <a:latin typeface="Tahoma"/>
                <a:cs typeface="Tahoma"/>
              </a:rPr>
              <a:t>002”,</a:t>
            </a:r>
            <a:r>
              <a:rPr sz="2400" spc="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3.75);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700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V</a:t>
            </a:r>
            <a:r>
              <a:rPr dirty="0"/>
              <a:t>oorbeeld</a:t>
            </a:r>
          </a:p>
        </p:txBody>
      </p:sp>
      <p:sp>
        <p:nvSpPr>
          <p:cNvPr id="3" name="object 3"/>
          <p:cNvSpPr/>
          <p:nvPr/>
        </p:nvSpPr>
        <p:spPr>
          <a:xfrm>
            <a:off x="3142869" y="2005858"/>
            <a:ext cx="6507589" cy="3962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2028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Huisdier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1722399"/>
            <a:ext cx="4759960" cy="360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257300" indent="-915035">
              <a:lnSpc>
                <a:spcPct val="119700"/>
              </a:lnSpc>
              <a:spcBef>
                <a:spcPts val="100"/>
              </a:spcBef>
            </a:pPr>
            <a:r>
              <a:rPr sz="2800" spc="-5" dirty="0">
                <a:solidFill>
                  <a:srgbClr val="920055"/>
                </a:solidFill>
                <a:latin typeface="Arial"/>
                <a:cs typeface="Arial"/>
              </a:rPr>
              <a:t>public class </a:t>
            </a: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Persoon {  </a:t>
            </a:r>
            <a:r>
              <a:rPr sz="2800" spc="-5" dirty="0">
                <a:solidFill>
                  <a:srgbClr val="920055"/>
                </a:solidFill>
                <a:latin typeface="Arial"/>
                <a:cs typeface="Arial"/>
              </a:rPr>
              <a:t>private </a:t>
            </a: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Kat</a:t>
            </a:r>
            <a:r>
              <a:rPr sz="2800" spc="-1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F00C8"/>
                </a:solidFill>
                <a:latin typeface="Arial"/>
                <a:cs typeface="Arial"/>
              </a:rPr>
              <a:t>kat</a:t>
            </a:r>
            <a:r>
              <a:rPr sz="2800" dirty="0">
                <a:solidFill>
                  <a:srgbClr val="002756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920055"/>
                </a:solidFill>
                <a:latin typeface="Arial"/>
                <a:cs typeface="Arial"/>
              </a:rPr>
              <a:t>public </a:t>
            </a:r>
            <a:r>
              <a:rPr sz="2800" dirty="0">
                <a:solidFill>
                  <a:srgbClr val="002756"/>
                </a:solidFill>
                <a:latin typeface="Arial"/>
                <a:cs typeface="Arial"/>
              </a:rPr>
              <a:t>Persoon(Kat</a:t>
            </a:r>
            <a:r>
              <a:rPr sz="2800" spc="-35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2756"/>
                </a:solidFill>
                <a:latin typeface="Arial"/>
                <a:cs typeface="Arial"/>
              </a:rPr>
              <a:t>kat){</a:t>
            </a:r>
            <a:endParaRPr sz="28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setKat(kat);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761" y="1600961"/>
            <a:ext cx="4128770" cy="2595880"/>
          </a:xfrm>
          <a:custGeom>
            <a:avLst/>
            <a:gdLst/>
            <a:ahLst/>
            <a:cxnLst/>
            <a:rect l="l" t="t" r="r" b="b"/>
            <a:pathLst>
              <a:path w="4128770" h="2595879">
                <a:moveTo>
                  <a:pt x="0" y="525779"/>
                </a:moveTo>
                <a:lnTo>
                  <a:pt x="4128516" y="1554479"/>
                </a:lnTo>
              </a:path>
              <a:path w="4128770" h="2595879">
                <a:moveTo>
                  <a:pt x="2956560" y="0"/>
                </a:moveTo>
                <a:lnTo>
                  <a:pt x="1185671" y="2595372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251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Probleembeschrijving</a:t>
            </a:r>
            <a:r>
              <a:rPr spc="-120" dirty="0"/>
              <a:t> </a:t>
            </a:r>
            <a:r>
              <a:rPr spc="5" dirty="0"/>
              <a:t>Bank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6752" y="6434659"/>
            <a:ext cx="16002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ahoma"/>
                <a:cs typeface="Tahoma"/>
              </a:rPr>
              <a:t>3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1530832"/>
            <a:ext cx="8035290" cy="41306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45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bank beheert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aantal</a:t>
            </a:r>
            <a:r>
              <a:rPr sz="2000" spc="-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rekeningen.</a:t>
            </a:r>
            <a:endParaRPr sz="2000">
              <a:latin typeface="Tahoma"/>
              <a:cs typeface="Tahoma"/>
            </a:endParaRPr>
          </a:p>
          <a:p>
            <a:pPr marL="364490" marR="300990" indent="-352425">
              <a:lnSpc>
                <a:spcPct val="90000"/>
              </a:lnSpc>
              <a:spcBef>
                <a:spcPts val="15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Er zijn twee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types rekeningen: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bankrekeningen en 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spaarrekening.Van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beide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types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huidige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saldo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het 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rekeningnummer bijgehouden. </a:t>
            </a:r>
            <a:r>
              <a:rPr sz="2000" spc="-25" dirty="0">
                <a:solidFill>
                  <a:srgbClr val="002756"/>
                </a:solidFill>
                <a:latin typeface="Tahoma"/>
                <a:cs typeface="Tahoma"/>
              </a:rPr>
              <a:t>Voor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spaarrekening wordt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ook  nog het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rente-percentage</a:t>
            </a:r>
            <a:r>
              <a:rPr sz="2000" spc="-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bijgehouden.</a:t>
            </a:r>
            <a:endParaRPr sz="2000">
              <a:latin typeface="Tahoma"/>
              <a:cs typeface="Tahoma"/>
            </a:endParaRPr>
          </a:p>
          <a:p>
            <a:pPr marL="364490" marR="29209" indent="-352425">
              <a:lnSpc>
                <a:spcPct val="90000"/>
              </a:lnSpc>
              <a:spcBef>
                <a:spcPts val="15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000" spc="-25" dirty="0">
                <a:solidFill>
                  <a:srgbClr val="002756"/>
                </a:solidFill>
                <a:latin typeface="Tahoma"/>
                <a:cs typeface="Tahoma"/>
              </a:rPr>
              <a:t>Voor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spc="-20" dirty="0">
                <a:solidFill>
                  <a:srgbClr val="002756"/>
                </a:solidFill>
                <a:latin typeface="Tahoma"/>
                <a:cs typeface="Tahoma"/>
              </a:rPr>
              <a:t>bank-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en een spaarrekening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moet het mogelijk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zijn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om het 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huidige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saldo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rekeningnummer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op te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vragen.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Uiteraard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moet  het mogelijk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zijn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dat er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geld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afgehaald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en 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geld gestort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op de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rekening.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Bij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spaarrekening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moet  daarnaast ook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rente bijgeschreven kunnen</a:t>
            </a:r>
            <a:r>
              <a:rPr sz="2000" spc="-8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worden.</a:t>
            </a:r>
            <a:endParaRPr sz="2000">
              <a:latin typeface="Tahoma"/>
              <a:cs typeface="Tahoma"/>
            </a:endParaRPr>
          </a:p>
          <a:p>
            <a:pPr marL="364490" marR="5080" indent="-352425">
              <a:lnSpc>
                <a:spcPts val="2160"/>
              </a:lnSpc>
              <a:spcBef>
                <a:spcPts val="1639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Het rekeningnummer en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saldo 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moeten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kunnen  gegeven worden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in de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vorm 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000" spc="-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tekstoutput.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4282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Huisdier</a:t>
            </a:r>
            <a:r>
              <a:rPr spc="-40" dirty="0"/>
              <a:t> </a:t>
            </a:r>
            <a:r>
              <a:rPr spc="-10" dirty="0"/>
              <a:t>flexibel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1722399"/>
            <a:ext cx="6422390" cy="360552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solidFill>
                  <a:srgbClr val="920055"/>
                </a:solidFill>
                <a:latin typeface="Arial"/>
                <a:cs typeface="Arial"/>
              </a:rPr>
              <a:t>public class </a:t>
            </a: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Persoon</a:t>
            </a:r>
            <a:r>
              <a:rPr sz="2800" spc="15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solidFill>
                  <a:srgbClr val="920055"/>
                </a:solidFill>
                <a:latin typeface="Arial"/>
                <a:cs typeface="Arial"/>
              </a:rPr>
              <a:t>private </a:t>
            </a: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HuisDier</a:t>
            </a:r>
            <a:r>
              <a:rPr sz="2800" spc="5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F00C8"/>
                </a:solidFill>
                <a:latin typeface="Arial"/>
                <a:cs typeface="Arial"/>
              </a:rPr>
              <a:t>huisDier</a:t>
            </a:r>
            <a:r>
              <a:rPr sz="2800" dirty="0">
                <a:solidFill>
                  <a:srgbClr val="002756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920055"/>
                </a:solidFill>
                <a:latin typeface="Arial"/>
                <a:cs typeface="Arial"/>
              </a:rPr>
              <a:t>public </a:t>
            </a: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Persoon(HuisDier</a:t>
            </a:r>
            <a:r>
              <a:rPr sz="2800" spc="50" dirty="0">
                <a:solidFill>
                  <a:srgbClr val="00275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2756"/>
                </a:solidFill>
                <a:latin typeface="Arial"/>
                <a:cs typeface="Arial"/>
              </a:rPr>
              <a:t>huisDier){</a:t>
            </a:r>
            <a:endParaRPr sz="28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setHuisDier(huisDier);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02756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048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2239797"/>
            <a:ext cx="607441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7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7E7E7E"/>
                </a:solidFill>
                <a:latin typeface="Tahoma"/>
                <a:cs typeface="Tahoma"/>
              </a:rPr>
              <a:t>Overriding versus</a:t>
            </a:r>
            <a:r>
              <a:rPr sz="2800" spc="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Tahoma"/>
                <a:cs typeface="Tahoma"/>
              </a:rPr>
              <a:t>overloading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7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7E7E7E"/>
                </a:solidFill>
                <a:latin typeface="Tahoma"/>
                <a:cs typeface="Tahoma"/>
              </a:rPr>
              <a:t>Dynamisch </a:t>
            </a:r>
            <a:r>
              <a:rPr sz="2800" spc="-15" dirty="0">
                <a:solidFill>
                  <a:srgbClr val="7E7E7E"/>
                </a:solidFill>
                <a:latin typeface="Tahoma"/>
                <a:cs typeface="Tahoma"/>
              </a:rPr>
              <a:t>type </a:t>
            </a:r>
            <a:r>
              <a:rPr sz="2800" spc="-10" dirty="0">
                <a:solidFill>
                  <a:srgbClr val="7E7E7E"/>
                </a:solidFill>
                <a:latin typeface="Tahoma"/>
                <a:cs typeface="Tahoma"/>
              </a:rPr>
              <a:t>versus statisch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7E7E7E"/>
                </a:solidFill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30" dirty="0">
                <a:solidFill>
                  <a:srgbClr val="7E7E7E"/>
                </a:solidFill>
                <a:latin typeface="Tahoma"/>
                <a:cs typeface="Tahoma"/>
              </a:rPr>
              <a:t>Typecasting </a:t>
            </a:r>
            <a:r>
              <a:rPr sz="2800" spc="-5" dirty="0">
                <a:solidFill>
                  <a:srgbClr val="7E7E7E"/>
                </a:solidFill>
                <a:latin typeface="Tahoma"/>
                <a:cs typeface="Tahoma"/>
              </a:rPr>
              <a:t>en</a:t>
            </a:r>
            <a:r>
              <a:rPr sz="2800" spc="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ahoma"/>
                <a:cs typeface="Tahoma"/>
              </a:rPr>
              <a:t>instanceof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55607" y="1805432"/>
            <a:ext cx="1991995" cy="3767454"/>
          </a:xfrm>
          <a:custGeom>
            <a:avLst/>
            <a:gdLst/>
            <a:ahLst/>
            <a:cxnLst/>
            <a:rect l="l" t="t" r="r" b="b"/>
            <a:pathLst>
              <a:path w="1991995" h="3767454">
                <a:moveTo>
                  <a:pt x="1844261" y="424179"/>
                </a:moveTo>
                <a:lnTo>
                  <a:pt x="850773" y="424179"/>
                </a:lnTo>
                <a:lnTo>
                  <a:pt x="906246" y="425555"/>
                </a:lnTo>
                <a:lnTo>
                  <a:pt x="959587" y="429682"/>
                </a:lnTo>
                <a:lnTo>
                  <a:pt x="1010796" y="436562"/>
                </a:lnTo>
                <a:lnTo>
                  <a:pt x="1059873" y="446194"/>
                </a:lnTo>
                <a:lnTo>
                  <a:pt x="1106820" y="458581"/>
                </a:lnTo>
                <a:lnTo>
                  <a:pt x="1151638" y="473722"/>
                </a:lnTo>
                <a:lnTo>
                  <a:pt x="1194326" y="491618"/>
                </a:lnTo>
                <a:lnTo>
                  <a:pt x="1234886" y="512271"/>
                </a:lnTo>
                <a:lnTo>
                  <a:pt x="1273318" y="535680"/>
                </a:lnTo>
                <a:lnTo>
                  <a:pt x="1309624" y="561847"/>
                </a:lnTo>
                <a:lnTo>
                  <a:pt x="1343068" y="590784"/>
                </a:lnTo>
                <a:lnTo>
                  <a:pt x="1372991" y="622578"/>
                </a:lnTo>
                <a:lnTo>
                  <a:pt x="1399395" y="657227"/>
                </a:lnTo>
                <a:lnTo>
                  <a:pt x="1422278" y="694732"/>
                </a:lnTo>
                <a:lnTo>
                  <a:pt x="1441640" y="735091"/>
                </a:lnTo>
                <a:lnTo>
                  <a:pt x="1457482" y="778304"/>
                </a:lnTo>
                <a:lnTo>
                  <a:pt x="1469804" y="824370"/>
                </a:lnTo>
                <a:lnTo>
                  <a:pt x="1478605" y="873288"/>
                </a:lnTo>
                <a:lnTo>
                  <a:pt x="1483885" y="925057"/>
                </a:lnTo>
                <a:lnTo>
                  <a:pt x="1485646" y="979677"/>
                </a:lnTo>
                <a:lnTo>
                  <a:pt x="1484129" y="1033430"/>
                </a:lnTo>
                <a:lnTo>
                  <a:pt x="1479578" y="1085505"/>
                </a:lnTo>
                <a:lnTo>
                  <a:pt x="1471989" y="1135905"/>
                </a:lnTo>
                <a:lnTo>
                  <a:pt x="1461362" y="1184633"/>
                </a:lnTo>
                <a:lnTo>
                  <a:pt x="1447694" y="1231689"/>
                </a:lnTo>
                <a:lnTo>
                  <a:pt x="1430981" y="1277077"/>
                </a:lnTo>
                <a:lnTo>
                  <a:pt x="1411224" y="1320800"/>
                </a:lnTo>
                <a:lnTo>
                  <a:pt x="1388776" y="1363160"/>
                </a:lnTo>
                <a:lnTo>
                  <a:pt x="1363889" y="1404570"/>
                </a:lnTo>
                <a:lnTo>
                  <a:pt x="1336565" y="1445027"/>
                </a:lnTo>
                <a:lnTo>
                  <a:pt x="1306807" y="1484528"/>
                </a:lnTo>
                <a:lnTo>
                  <a:pt x="1274615" y="1523072"/>
                </a:lnTo>
                <a:lnTo>
                  <a:pt x="1239993" y="1560656"/>
                </a:lnTo>
                <a:lnTo>
                  <a:pt x="1202944" y="1597278"/>
                </a:lnTo>
                <a:lnTo>
                  <a:pt x="1171530" y="1626670"/>
                </a:lnTo>
                <a:lnTo>
                  <a:pt x="1136833" y="1656715"/>
                </a:lnTo>
                <a:lnTo>
                  <a:pt x="1098851" y="1687412"/>
                </a:lnTo>
                <a:lnTo>
                  <a:pt x="1057580" y="1718763"/>
                </a:lnTo>
                <a:lnTo>
                  <a:pt x="1013019" y="1750767"/>
                </a:lnTo>
                <a:lnTo>
                  <a:pt x="965166" y="1783424"/>
                </a:lnTo>
                <a:lnTo>
                  <a:pt x="914019" y="1816734"/>
                </a:lnTo>
                <a:lnTo>
                  <a:pt x="781866" y="1900419"/>
                </a:lnTo>
                <a:lnTo>
                  <a:pt x="590296" y="2018918"/>
                </a:lnTo>
                <a:lnTo>
                  <a:pt x="590296" y="2775330"/>
                </a:lnTo>
                <a:lnTo>
                  <a:pt x="1034288" y="2775330"/>
                </a:lnTo>
                <a:lnTo>
                  <a:pt x="1034288" y="2209926"/>
                </a:lnTo>
                <a:lnTo>
                  <a:pt x="1081103" y="2181281"/>
                </a:lnTo>
                <a:lnTo>
                  <a:pt x="1127345" y="2152399"/>
                </a:lnTo>
                <a:lnTo>
                  <a:pt x="1173012" y="2123286"/>
                </a:lnTo>
                <a:lnTo>
                  <a:pt x="1218104" y="2093944"/>
                </a:lnTo>
                <a:lnTo>
                  <a:pt x="1262618" y="2064375"/>
                </a:lnTo>
                <a:lnTo>
                  <a:pt x="1306554" y="2034583"/>
                </a:lnTo>
                <a:lnTo>
                  <a:pt x="1349909" y="2004571"/>
                </a:lnTo>
                <a:lnTo>
                  <a:pt x="1392682" y="1974341"/>
                </a:lnTo>
                <a:lnTo>
                  <a:pt x="1434598" y="1943606"/>
                </a:lnTo>
                <a:lnTo>
                  <a:pt x="1475384" y="1912169"/>
                </a:lnTo>
                <a:lnTo>
                  <a:pt x="1515043" y="1880033"/>
                </a:lnTo>
                <a:lnTo>
                  <a:pt x="1553575" y="1847199"/>
                </a:lnTo>
                <a:lnTo>
                  <a:pt x="1590981" y="1813668"/>
                </a:lnTo>
                <a:lnTo>
                  <a:pt x="1627264" y="1779442"/>
                </a:lnTo>
                <a:lnTo>
                  <a:pt x="1662425" y="1744523"/>
                </a:lnTo>
                <a:lnTo>
                  <a:pt x="1696466" y="1708912"/>
                </a:lnTo>
                <a:lnTo>
                  <a:pt x="1729113" y="1672235"/>
                </a:lnTo>
                <a:lnTo>
                  <a:pt x="1760094" y="1634118"/>
                </a:lnTo>
                <a:lnTo>
                  <a:pt x="1789412" y="1594565"/>
                </a:lnTo>
                <a:lnTo>
                  <a:pt x="1817068" y="1553575"/>
                </a:lnTo>
                <a:lnTo>
                  <a:pt x="1843062" y="1511150"/>
                </a:lnTo>
                <a:lnTo>
                  <a:pt x="1867398" y="1467292"/>
                </a:lnTo>
                <a:lnTo>
                  <a:pt x="1890075" y="1422002"/>
                </a:lnTo>
                <a:lnTo>
                  <a:pt x="1911096" y="1375282"/>
                </a:lnTo>
                <a:lnTo>
                  <a:pt x="1928005" y="1332460"/>
                </a:lnTo>
                <a:lnTo>
                  <a:pt x="1942922" y="1288320"/>
                </a:lnTo>
                <a:lnTo>
                  <a:pt x="1955847" y="1242864"/>
                </a:lnTo>
                <a:lnTo>
                  <a:pt x="1966780" y="1196090"/>
                </a:lnTo>
                <a:lnTo>
                  <a:pt x="1975723" y="1148000"/>
                </a:lnTo>
                <a:lnTo>
                  <a:pt x="1982676" y="1098592"/>
                </a:lnTo>
                <a:lnTo>
                  <a:pt x="1987642" y="1047867"/>
                </a:lnTo>
                <a:lnTo>
                  <a:pt x="1990621" y="995825"/>
                </a:lnTo>
                <a:lnTo>
                  <a:pt x="1991614" y="942466"/>
                </a:lnTo>
                <a:lnTo>
                  <a:pt x="1990471" y="890104"/>
                </a:lnTo>
                <a:lnTo>
                  <a:pt x="1987042" y="839031"/>
                </a:lnTo>
                <a:lnTo>
                  <a:pt x="1981327" y="789246"/>
                </a:lnTo>
                <a:lnTo>
                  <a:pt x="1973326" y="740749"/>
                </a:lnTo>
                <a:lnTo>
                  <a:pt x="1963039" y="693540"/>
                </a:lnTo>
                <a:lnTo>
                  <a:pt x="1950466" y="647619"/>
                </a:lnTo>
                <a:lnTo>
                  <a:pt x="1935607" y="602986"/>
                </a:lnTo>
                <a:lnTo>
                  <a:pt x="1918462" y="559641"/>
                </a:lnTo>
                <a:lnTo>
                  <a:pt x="1899031" y="517583"/>
                </a:lnTo>
                <a:lnTo>
                  <a:pt x="1877314" y="476812"/>
                </a:lnTo>
                <a:lnTo>
                  <a:pt x="1853311" y="437328"/>
                </a:lnTo>
                <a:lnTo>
                  <a:pt x="1844261" y="424179"/>
                </a:lnTo>
                <a:close/>
              </a:path>
              <a:path w="1991995" h="3767454">
                <a:moveTo>
                  <a:pt x="897890" y="0"/>
                </a:moveTo>
                <a:lnTo>
                  <a:pt x="852470" y="533"/>
                </a:lnTo>
                <a:lnTo>
                  <a:pt x="806509" y="2133"/>
                </a:lnTo>
                <a:lnTo>
                  <a:pt x="760006" y="4800"/>
                </a:lnTo>
                <a:lnTo>
                  <a:pt x="712959" y="8534"/>
                </a:lnTo>
                <a:lnTo>
                  <a:pt x="665368" y="13335"/>
                </a:lnTo>
                <a:lnTo>
                  <a:pt x="617233" y="19202"/>
                </a:lnTo>
                <a:lnTo>
                  <a:pt x="568551" y="26136"/>
                </a:lnTo>
                <a:lnTo>
                  <a:pt x="519324" y="34137"/>
                </a:lnTo>
                <a:lnTo>
                  <a:pt x="469549" y="43205"/>
                </a:lnTo>
                <a:lnTo>
                  <a:pt x="419226" y="53339"/>
                </a:lnTo>
                <a:lnTo>
                  <a:pt x="364080" y="65362"/>
                </a:lnTo>
                <a:lnTo>
                  <a:pt x="311078" y="77722"/>
                </a:lnTo>
                <a:lnTo>
                  <a:pt x="260218" y="90419"/>
                </a:lnTo>
                <a:lnTo>
                  <a:pt x="211500" y="103451"/>
                </a:lnTo>
                <a:lnTo>
                  <a:pt x="164923" y="116818"/>
                </a:lnTo>
                <a:lnTo>
                  <a:pt x="120485" y="130518"/>
                </a:lnTo>
                <a:lnTo>
                  <a:pt x="78186" y="144550"/>
                </a:lnTo>
                <a:lnTo>
                  <a:pt x="38024" y="158914"/>
                </a:lnTo>
                <a:lnTo>
                  <a:pt x="0" y="173608"/>
                </a:lnTo>
                <a:lnTo>
                  <a:pt x="0" y="679576"/>
                </a:lnTo>
                <a:lnTo>
                  <a:pt x="27305" y="679576"/>
                </a:lnTo>
                <a:lnTo>
                  <a:pt x="62702" y="657378"/>
                </a:lnTo>
                <a:lnTo>
                  <a:pt x="100697" y="635361"/>
                </a:lnTo>
                <a:lnTo>
                  <a:pt x="141290" y="613528"/>
                </a:lnTo>
                <a:lnTo>
                  <a:pt x="184483" y="591883"/>
                </a:lnTo>
                <a:lnTo>
                  <a:pt x="230278" y="570428"/>
                </a:lnTo>
                <a:lnTo>
                  <a:pt x="278675" y="549167"/>
                </a:lnTo>
                <a:lnTo>
                  <a:pt x="329677" y="528103"/>
                </a:lnTo>
                <a:lnTo>
                  <a:pt x="383286" y="507238"/>
                </a:lnTo>
                <a:lnTo>
                  <a:pt x="432406" y="489806"/>
                </a:lnTo>
                <a:lnTo>
                  <a:pt x="482233" y="474424"/>
                </a:lnTo>
                <a:lnTo>
                  <a:pt x="532764" y="461094"/>
                </a:lnTo>
                <a:lnTo>
                  <a:pt x="584002" y="449815"/>
                </a:lnTo>
                <a:lnTo>
                  <a:pt x="635945" y="440586"/>
                </a:lnTo>
                <a:lnTo>
                  <a:pt x="688594" y="433408"/>
                </a:lnTo>
                <a:lnTo>
                  <a:pt x="741948" y="428281"/>
                </a:lnTo>
                <a:lnTo>
                  <a:pt x="796007" y="425205"/>
                </a:lnTo>
                <a:lnTo>
                  <a:pt x="850773" y="424179"/>
                </a:lnTo>
                <a:lnTo>
                  <a:pt x="1844261" y="424179"/>
                </a:lnTo>
                <a:lnTo>
                  <a:pt x="1827022" y="399131"/>
                </a:lnTo>
                <a:lnTo>
                  <a:pt x="1798447" y="362220"/>
                </a:lnTo>
                <a:lnTo>
                  <a:pt x="1767586" y="326596"/>
                </a:lnTo>
                <a:lnTo>
                  <a:pt x="1734439" y="292258"/>
                </a:lnTo>
                <a:lnTo>
                  <a:pt x="1699006" y="259206"/>
                </a:lnTo>
                <a:lnTo>
                  <a:pt x="1663834" y="229602"/>
                </a:lnTo>
                <a:lnTo>
                  <a:pt x="1627167" y="201793"/>
                </a:lnTo>
                <a:lnTo>
                  <a:pt x="1589005" y="175779"/>
                </a:lnTo>
                <a:lnTo>
                  <a:pt x="1549349" y="151560"/>
                </a:lnTo>
                <a:lnTo>
                  <a:pt x="1508199" y="129136"/>
                </a:lnTo>
                <a:lnTo>
                  <a:pt x="1465554" y="108507"/>
                </a:lnTo>
                <a:lnTo>
                  <a:pt x="1421416" y="89672"/>
                </a:lnTo>
                <a:lnTo>
                  <a:pt x="1375783" y="72632"/>
                </a:lnTo>
                <a:lnTo>
                  <a:pt x="1328657" y="57387"/>
                </a:lnTo>
                <a:lnTo>
                  <a:pt x="1280037" y="43935"/>
                </a:lnTo>
                <a:lnTo>
                  <a:pt x="1229923" y="32278"/>
                </a:lnTo>
                <a:lnTo>
                  <a:pt x="1178317" y="22414"/>
                </a:lnTo>
                <a:lnTo>
                  <a:pt x="1125217" y="14345"/>
                </a:lnTo>
                <a:lnTo>
                  <a:pt x="1070624" y="8068"/>
                </a:lnTo>
                <a:lnTo>
                  <a:pt x="1014539" y="3586"/>
                </a:lnTo>
                <a:lnTo>
                  <a:pt x="956960" y="896"/>
                </a:lnTo>
                <a:lnTo>
                  <a:pt x="897890" y="0"/>
                </a:lnTo>
                <a:close/>
              </a:path>
              <a:path w="1991995" h="3767454">
                <a:moveTo>
                  <a:pt x="1073912" y="3244215"/>
                </a:moveTo>
                <a:lnTo>
                  <a:pt x="567944" y="3244215"/>
                </a:lnTo>
                <a:lnTo>
                  <a:pt x="567944" y="3767454"/>
                </a:lnTo>
                <a:lnTo>
                  <a:pt x="1073912" y="3767454"/>
                </a:lnTo>
                <a:lnTo>
                  <a:pt x="1073912" y="3244215"/>
                </a:lnTo>
                <a:close/>
              </a:path>
            </a:pathLst>
          </a:custGeom>
          <a:solidFill>
            <a:srgbClr val="DF0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2567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Probleembeschrijving</a:t>
            </a:r>
            <a:r>
              <a:rPr spc="-80" dirty="0"/>
              <a:t> </a:t>
            </a:r>
            <a:r>
              <a:rPr spc="5" dirty="0"/>
              <a:t>Bank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6752" y="6434659"/>
            <a:ext cx="16002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1530832"/>
            <a:ext cx="8035290" cy="41306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45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bank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beheert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aantal</a:t>
            </a:r>
            <a:r>
              <a:rPr sz="20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rekeningen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364490" marR="300355" indent="-352425">
              <a:lnSpc>
                <a:spcPct val="90000"/>
              </a:lnSpc>
              <a:spcBef>
                <a:spcPts val="15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Er zijn twee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types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rekeningen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: bankrekeningen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spaarrekening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.Van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beide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types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het 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huidige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saldo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rekeningnummer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bijgehouden. </a:t>
            </a:r>
            <a:r>
              <a:rPr sz="2000" spc="-25" dirty="0">
                <a:solidFill>
                  <a:srgbClr val="002756"/>
                </a:solidFill>
                <a:latin typeface="Tahoma"/>
                <a:cs typeface="Tahoma"/>
              </a:rPr>
              <a:t>Voor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spaarrekening wordt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ook  nog het 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rente-percentage</a:t>
            </a:r>
            <a:r>
              <a:rPr sz="2000" spc="-5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bijgehouden.</a:t>
            </a:r>
            <a:endParaRPr sz="2000">
              <a:latin typeface="Tahoma"/>
              <a:cs typeface="Tahoma"/>
            </a:endParaRPr>
          </a:p>
          <a:p>
            <a:pPr marL="364490" marR="27305" indent="-352425">
              <a:lnSpc>
                <a:spcPct val="90000"/>
              </a:lnSpc>
              <a:spcBef>
                <a:spcPts val="15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000" spc="-25" dirty="0">
                <a:solidFill>
                  <a:srgbClr val="002756"/>
                </a:solidFill>
                <a:latin typeface="Tahoma"/>
                <a:cs typeface="Tahoma"/>
              </a:rPr>
              <a:t>Voor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spc="-20" dirty="0">
                <a:solidFill>
                  <a:srgbClr val="002756"/>
                </a:solidFill>
                <a:latin typeface="Tahoma"/>
                <a:cs typeface="Tahoma"/>
              </a:rPr>
              <a:t>bank-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en een spaarrekening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moet het mogelijk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zijn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om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het 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huidige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saldo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rekeningnummer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op te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vragen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. Uiteraard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moet  het mogelijk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zijn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dat er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geld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afgehaald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en 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geld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gestort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op de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rekening.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Bij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spaarrekening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moet  daarnaast ook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rente bijgeschreven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kunnen</a:t>
            </a:r>
            <a:r>
              <a:rPr sz="2000" spc="-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worden.</a:t>
            </a:r>
            <a:endParaRPr sz="2000">
              <a:latin typeface="Tahoma"/>
              <a:cs typeface="Tahoma"/>
            </a:endParaRPr>
          </a:p>
          <a:p>
            <a:pPr marL="364490" marR="5080" indent="-352425">
              <a:lnSpc>
                <a:spcPts val="2160"/>
              </a:lnSpc>
              <a:spcBef>
                <a:spcPts val="1639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Het rekeningnummer en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saldo 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000" spc="-10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moeten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kunnen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 gegeven worden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in de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vorm </a:t>
            </a:r>
            <a:r>
              <a:rPr sz="2000" spc="-15" dirty="0">
                <a:solidFill>
                  <a:srgbClr val="006FC0"/>
                </a:solidFill>
                <a:latin typeface="Tahoma"/>
                <a:cs typeface="Tahoma"/>
              </a:rPr>
              <a:t>van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tekstoutput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3095" y="537972"/>
            <a:ext cx="7639356" cy="561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066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Opg</a:t>
            </a:r>
            <a:r>
              <a:rPr spc="-55" dirty="0"/>
              <a:t>a</a:t>
            </a:r>
            <a:r>
              <a:rPr spc="-40" dirty="0"/>
              <a:t>v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1795625"/>
            <a:ext cx="7329805" cy="4627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35" dirty="0">
                <a:solidFill>
                  <a:srgbClr val="002756"/>
                </a:solidFill>
                <a:latin typeface="Tahoma"/>
                <a:cs typeface="Tahoma"/>
              </a:rPr>
              <a:t>Werk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 methode </a:t>
            </a:r>
            <a:r>
              <a:rPr sz="2950" i="1" spc="-75" dirty="0">
                <a:solidFill>
                  <a:srgbClr val="002756"/>
                </a:solidFill>
                <a:latin typeface="Tahoma"/>
                <a:cs typeface="Tahoma"/>
              </a:rPr>
              <a:t>format()</a:t>
            </a:r>
            <a:r>
              <a:rPr sz="2950" i="1" spc="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uit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F0048"/>
              </a:buClr>
              <a:buFont typeface="Arial"/>
              <a:buChar char="•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Deze moet het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volgende</a:t>
            </a:r>
            <a:r>
              <a:rPr sz="2800" spc="6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tonen: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16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Bankrekening:</a:t>
            </a:r>
            <a:endParaRPr sz="2400">
              <a:latin typeface="Tahoma"/>
              <a:cs typeface="Tahoma"/>
            </a:endParaRPr>
          </a:p>
          <a:p>
            <a:pPr marL="927100" marR="5080">
              <a:lnSpc>
                <a:spcPts val="3110"/>
              </a:lnSpc>
              <a:spcBef>
                <a:spcPts val="105"/>
              </a:spcBef>
            </a:pPr>
            <a:r>
              <a:rPr sz="2400" spc="-10" dirty="0">
                <a:latin typeface="Courier New"/>
                <a:cs typeface="Courier New"/>
              </a:rPr>
              <a:t>Rekeningnummer: BE55-1234-5678-2345  </a:t>
            </a:r>
            <a:r>
              <a:rPr sz="2400" spc="-5" dirty="0">
                <a:latin typeface="Courier New"/>
                <a:cs typeface="Courier New"/>
              </a:rPr>
              <a:t>Saldo: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200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Courier New"/>
              <a:cs typeface="Courier New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Spaarrekening:</a:t>
            </a:r>
            <a:endParaRPr sz="2400">
              <a:latin typeface="Tahoma"/>
              <a:cs typeface="Tahoma"/>
            </a:endParaRPr>
          </a:p>
          <a:p>
            <a:pPr marL="927100" marR="5080">
              <a:lnSpc>
                <a:spcPts val="3100"/>
              </a:lnSpc>
              <a:spcBef>
                <a:spcPts val="65"/>
              </a:spcBef>
            </a:pPr>
            <a:r>
              <a:rPr sz="2400" spc="-10" dirty="0">
                <a:latin typeface="Courier New"/>
                <a:cs typeface="Courier New"/>
              </a:rPr>
              <a:t>Rekeningnummer: BE55-1234-5678-2345  </a:t>
            </a:r>
            <a:r>
              <a:rPr sz="2400" spc="-5" dirty="0">
                <a:latin typeface="Courier New"/>
                <a:cs typeface="Courier New"/>
              </a:rPr>
              <a:t>Saldo: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Percentage: </a:t>
            </a:r>
            <a:r>
              <a:rPr sz="2400" spc="-10" dirty="0">
                <a:latin typeface="Courier New"/>
                <a:cs typeface="Courier New"/>
              </a:rPr>
              <a:t>2,5%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92303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ahoma"/>
                <a:cs typeface="Tahoma"/>
              </a:rPr>
              <a:t>Override </a:t>
            </a:r>
            <a:r>
              <a:rPr sz="4400" spc="-30" dirty="0"/>
              <a:t>van </a:t>
            </a:r>
            <a:r>
              <a:rPr sz="4400" dirty="0"/>
              <a:t>methode in</a:t>
            </a:r>
            <a:r>
              <a:rPr sz="4400" spc="90" dirty="0"/>
              <a:t> </a:t>
            </a:r>
            <a:r>
              <a:rPr sz="4400" spc="-5" dirty="0"/>
              <a:t>subklasse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2219993"/>
            <a:ext cx="8564245" cy="26066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75"/>
              </a:spcBef>
              <a:buClr>
                <a:srgbClr val="DF0048"/>
              </a:buClr>
              <a:buSzPct val="94915"/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950" i="1" spc="-75" dirty="0">
                <a:solidFill>
                  <a:srgbClr val="002756"/>
                </a:solidFill>
                <a:latin typeface="Tahoma"/>
                <a:cs typeface="Tahoma"/>
              </a:rPr>
              <a:t>format()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is deels hetzelfde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voor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beide</a:t>
            </a:r>
            <a:r>
              <a:rPr sz="2800" spc="1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rekeningen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4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Er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komt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extra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regel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bij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voor</a:t>
            </a:r>
            <a:r>
              <a:rPr sz="2800" spc="10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spaarrekening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65" dirty="0">
                <a:solidFill>
                  <a:srgbClr val="DF0048"/>
                </a:solidFill>
                <a:latin typeface="Wingdings"/>
                <a:cs typeface="Wingdings"/>
              </a:rPr>
              <a:t></a:t>
            </a:r>
            <a:r>
              <a:rPr sz="2950" i="1" spc="-65" dirty="0">
                <a:solidFill>
                  <a:srgbClr val="002756"/>
                </a:solidFill>
                <a:latin typeface="Tahoma"/>
                <a:cs typeface="Tahoma"/>
              </a:rPr>
              <a:t>format()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deels implementeren in de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r>
              <a:rPr sz="2800" spc="1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950" i="1" spc="-95" dirty="0">
                <a:solidFill>
                  <a:srgbClr val="002756"/>
                </a:solidFill>
                <a:latin typeface="Tahoma"/>
                <a:cs typeface="Tahoma"/>
              </a:rPr>
              <a:t>Rekening</a:t>
            </a: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800" dirty="0">
                <a:solidFill>
                  <a:srgbClr val="DF0048"/>
                </a:solidFill>
                <a:latin typeface="Wingdings"/>
                <a:cs typeface="Wingdings"/>
              </a:rPr>
              <a:t></a:t>
            </a:r>
            <a:r>
              <a:rPr sz="2800" b="1" dirty="0">
                <a:solidFill>
                  <a:srgbClr val="002756"/>
                </a:solidFill>
                <a:latin typeface="Tahoma"/>
                <a:cs typeface="Tahoma"/>
              </a:rPr>
              <a:t>override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950" i="1" spc="-75" dirty="0">
                <a:solidFill>
                  <a:srgbClr val="002756"/>
                </a:solidFill>
                <a:latin typeface="Tahoma"/>
                <a:cs typeface="Tahoma"/>
              </a:rPr>
              <a:t>format()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in de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r>
              <a:rPr sz="2800" spc="16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950" i="1" spc="-90" dirty="0">
                <a:solidFill>
                  <a:srgbClr val="002756"/>
                </a:solidFill>
                <a:latin typeface="Tahoma"/>
                <a:cs typeface="Tahoma"/>
              </a:rPr>
              <a:t>SpaarRekening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2" y="6434734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0088" y="5971032"/>
            <a:ext cx="1343025" cy="276225"/>
          </a:xfrm>
          <a:custGeom>
            <a:avLst/>
            <a:gdLst/>
            <a:ahLst/>
            <a:cxnLst/>
            <a:rect l="l" t="t" r="r" b="b"/>
            <a:pathLst>
              <a:path w="1343025" h="276225">
                <a:moveTo>
                  <a:pt x="1342643" y="0"/>
                </a:moveTo>
                <a:lnTo>
                  <a:pt x="0" y="0"/>
                </a:lnTo>
                <a:lnTo>
                  <a:pt x="0" y="275844"/>
                </a:lnTo>
                <a:lnTo>
                  <a:pt x="1342643" y="275844"/>
                </a:lnTo>
                <a:lnTo>
                  <a:pt x="134264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46223" y="92710"/>
            <a:ext cx="6371590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public class </a:t>
            </a:r>
            <a:r>
              <a:rPr sz="1600" spc="-5" dirty="0">
                <a:latin typeface="Arial"/>
                <a:cs typeface="Arial"/>
              </a:rPr>
              <a:t>SpaarRekening </a:t>
            </a: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extends </a:t>
            </a:r>
            <a:r>
              <a:rPr sz="1600" spc="-5" dirty="0">
                <a:latin typeface="Arial"/>
                <a:cs typeface="Arial"/>
              </a:rPr>
              <a:t>Rekening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</a:pP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private double</a:t>
            </a:r>
            <a:r>
              <a:rPr sz="1600" spc="-15" dirty="0">
                <a:solidFill>
                  <a:srgbClr val="921A6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325CC"/>
                </a:solidFill>
                <a:latin typeface="Arial"/>
                <a:cs typeface="Arial"/>
              </a:rPr>
              <a:t>percentage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355600" marR="5080" indent="-1727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public </a:t>
            </a:r>
            <a:r>
              <a:rPr sz="1600" spc="-5" dirty="0">
                <a:latin typeface="Arial"/>
                <a:cs typeface="Arial"/>
              </a:rPr>
              <a:t>SpaarRekening(String </a:t>
            </a:r>
            <a:r>
              <a:rPr sz="1600" spc="-10" dirty="0">
                <a:solidFill>
                  <a:srgbClr val="7D504F"/>
                </a:solidFill>
                <a:latin typeface="Arial"/>
                <a:cs typeface="Arial"/>
              </a:rPr>
              <a:t>rekeningNummer</a:t>
            </a:r>
            <a:r>
              <a:rPr sz="1600" spc="-10" dirty="0"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double </a:t>
            </a:r>
            <a:r>
              <a:rPr sz="1600" spc="-5" dirty="0">
                <a:solidFill>
                  <a:srgbClr val="7D504F"/>
                </a:solidFill>
                <a:latin typeface="Arial"/>
                <a:cs typeface="Arial"/>
              </a:rPr>
              <a:t>percentage</a:t>
            </a:r>
            <a:r>
              <a:rPr sz="1600" spc="-5" dirty="0">
                <a:latin typeface="Arial"/>
                <a:cs typeface="Arial"/>
              </a:rPr>
              <a:t>) {  </a:t>
            </a: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super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7D504F"/>
                </a:solidFill>
                <a:latin typeface="Arial"/>
                <a:cs typeface="Arial"/>
              </a:rPr>
              <a:t>rekeningNummer</a:t>
            </a:r>
            <a:r>
              <a:rPr sz="1600" spc="-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setPercentage(</a:t>
            </a:r>
            <a:r>
              <a:rPr sz="1600" spc="-5" dirty="0">
                <a:solidFill>
                  <a:srgbClr val="7D504F"/>
                </a:solidFill>
                <a:latin typeface="Arial"/>
                <a:cs typeface="Arial"/>
              </a:rPr>
              <a:t>percentage</a:t>
            </a:r>
            <a:r>
              <a:rPr sz="1600" spc="-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355600" marR="3346450" indent="-172720">
              <a:lnSpc>
                <a:spcPct val="100000"/>
              </a:lnSpc>
            </a:pP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public double </a:t>
            </a:r>
            <a:r>
              <a:rPr sz="1600" spc="-5" dirty="0">
                <a:latin typeface="Arial"/>
                <a:cs typeface="Arial"/>
              </a:rPr>
              <a:t>getPercentage() {  </a:t>
            </a: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return</a:t>
            </a:r>
            <a:r>
              <a:rPr sz="1600" spc="15" dirty="0">
                <a:solidFill>
                  <a:srgbClr val="921A6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325CC"/>
                </a:solidFill>
                <a:latin typeface="Arial"/>
                <a:cs typeface="Arial"/>
              </a:rPr>
              <a:t>percentage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355600" marR="1830705" indent="-1727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private void </a:t>
            </a:r>
            <a:r>
              <a:rPr sz="1600" spc="-5" dirty="0">
                <a:latin typeface="Arial"/>
                <a:cs typeface="Arial"/>
              </a:rPr>
              <a:t>setPercentage(</a:t>
            </a: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double </a:t>
            </a:r>
            <a:r>
              <a:rPr sz="1600" spc="-5" dirty="0">
                <a:solidFill>
                  <a:srgbClr val="7D504F"/>
                </a:solidFill>
                <a:latin typeface="Arial"/>
                <a:cs typeface="Arial"/>
              </a:rPr>
              <a:t>percentage</a:t>
            </a:r>
            <a:r>
              <a:rPr sz="1600" spc="-5" dirty="0">
                <a:latin typeface="Arial"/>
                <a:cs typeface="Arial"/>
              </a:rPr>
              <a:t>) {  </a:t>
            </a: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-5" dirty="0">
                <a:solidFill>
                  <a:srgbClr val="0325CC"/>
                </a:solidFill>
                <a:latin typeface="Arial"/>
                <a:cs typeface="Arial"/>
              </a:rPr>
              <a:t>percentage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D504F"/>
                </a:solidFill>
                <a:latin typeface="Arial"/>
                <a:cs typeface="Arial"/>
              </a:rPr>
              <a:t>percentage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</a:pP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public void </a:t>
            </a:r>
            <a:r>
              <a:rPr sz="1600" spc="-5" dirty="0">
                <a:latin typeface="Arial"/>
                <a:cs typeface="Arial"/>
              </a:rPr>
              <a:t>schrijfRenteBij()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double </a:t>
            </a:r>
            <a:r>
              <a:rPr sz="1600" spc="-5" dirty="0">
                <a:solidFill>
                  <a:srgbClr val="7D504F"/>
                </a:solidFill>
                <a:latin typeface="Arial"/>
                <a:cs typeface="Arial"/>
              </a:rPr>
              <a:t>rente </a:t>
            </a:r>
            <a:r>
              <a:rPr sz="1600" spc="-5" dirty="0">
                <a:latin typeface="Arial"/>
                <a:cs typeface="Arial"/>
              </a:rPr>
              <a:t>= getSaldo() * getPercentage() /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100;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setSaldo(getSaldo() +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D504F"/>
                </a:solidFill>
                <a:latin typeface="Arial"/>
                <a:cs typeface="Arial"/>
              </a:rPr>
              <a:t>rente</a:t>
            </a:r>
            <a:r>
              <a:rPr sz="1600" spc="-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0279" y="5451347"/>
            <a:ext cx="1274445" cy="2959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600" spc="-5" dirty="0">
                <a:solidFill>
                  <a:srgbClr val="777777"/>
                </a:solidFill>
                <a:latin typeface="Arial"/>
                <a:cs typeface="Arial"/>
              </a:rPr>
              <a:t>@Override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7166" y="5701995"/>
            <a:ext cx="64319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public </a:t>
            </a:r>
            <a:r>
              <a:rPr sz="1600" spc="-5" dirty="0">
                <a:latin typeface="Arial"/>
                <a:cs typeface="Arial"/>
              </a:rPr>
              <a:t>String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format(){</a:t>
            </a:r>
            <a:endParaRPr sz="16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return </a:t>
            </a:r>
            <a:r>
              <a:rPr sz="1600" spc="-10" dirty="0">
                <a:solidFill>
                  <a:srgbClr val="921A68"/>
                </a:solidFill>
                <a:latin typeface="Arial"/>
                <a:cs typeface="Arial"/>
              </a:rPr>
              <a:t>super</a:t>
            </a:r>
            <a:r>
              <a:rPr sz="1600" spc="-10" dirty="0">
                <a:latin typeface="Arial"/>
                <a:cs typeface="Arial"/>
              </a:rPr>
              <a:t>.format() </a:t>
            </a:r>
            <a:r>
              <a:rPr sz="1600" spc="-5" dirty="0">
                <a:latin typeface="Arial"/>
                <a:cs typeface="Arial"/>
              </a:rPr>
              <a:t>+ </a:t>
            </a:r>
            <a:r>
              <a:rPr sz="1600" spc="-5" dirty="0">
                <a:solidFill>
                  <a:srgbClr val="3933FF"/>
                </a:solidFill>
                <a:latin typeface="Arial"/>
                <a:cs typeface="Arial"/>
              </a:rPr>
              <a:t>"\nPercentage: " </a:t>
            </a:r>
            <a:r>
              <a:rPr sz="1600" spc="-5" dirty="0">
                <a:latin typeface="Arial"/>
                <a:cs typeface="Arial"/>
              </a:rPr>
              <a:t>+ </a:t>
            </a:r>
            <a:r>
              <a:rPr sz="1600" spc="-5" dirty="0">
                <a:solidFill>
                  <a:srgbClr val="921A68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.getPercentage() +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933FF"/>
                </a:solidFill>
                <a:latin typeface="Arial"/>
                <a:cs typeface="Arial"/>
              </a:rPr>
              <a:t>"%"</a:t>
            </a:r>
            <a:r>
              <a:rPr sz="1600" spc="-10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6223" y="6434124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3095" y="537972"/>
            <a:ext cx="7639684" cy="5862955"/>
            <a:chOff x="2673095" y="537972"/>
            <a:chExt cx="7639684" cy="5862955"/>
          </a:xfrm>
        </p:grpSpPr>
        <p:sp>
          <p:nvSpPr>
            <p:cNvPr id="3" name="object 3"/>
            <p:cNvSpPr/>
            <p:nvPr/>
          </p:nvSpPr>
          <p:spPr>
            <a:xfrm>
              <a:off x="2673095" y="537972"/>
              <a:ext cx="7639356" cy="561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70724" y="5989307"/>
              <a:ext cx="580390" cy="411480"/>
            </a:xfrm>
            <a:custGeom>
              <a:avLst/>
              <a:gdLst/>
              <a:ahLst/>
              <a:cxnLst/>
              <a:rect l="l" t="t" r="r" b="b"/>
              <a:pathLst>
                <a:path w="580390" h="411479">
                  <a:moveTo>
                    <a:pt x="559604" y="14511"/>
                  </a:moveTo>
                  <a:lnTo>
                    <a:pt x="547085" y="15588"/>
                  </a:lnTo>
                  <a:lnTo>
                    <a:pt x="0" y="400989"/>
                  </a:lnTo>
                  <a:lnTo>
                    <a:pt x="7366" y="411378"/>
                  </a:lnTo>
                  <a:lnTo>
                    <a:pt x="554314" y="26073"/>
                  </a:lnTo>
                  <a:lnTo>
                    <a:pt x="559604" y="14511"/>
                  </a:lnTo>
                  <a:close/>
                </a:path>
                <a:path w="580390" h="411479">
                  <a:moveTo>
                    <a:pt x="579320" y="2057"/>
                  </a:moveTo>
                  <a:lnTo>
                    <a:pt x="566293" y="2057"/>
                  </a:lnTo>
                  <a:lnTo>
                    <a:pt x="573658" y="12446"/>
                  </a:lnTo>
                  <a:lnTo>
                    <a:pt x="554314" y="26073"/>
                  </a:lnTo>
                  <a:lnTo>
                    <a:pt x="527430" y="84836"/>
                  </a:lnTo>
                  <a:lnTo>
                    <a:pt x="526033" y="88023"/>
                  </a:lnTo>
                  <a:lnTo>
                    <a:pt x="527430" y="91795"/>
                  </a:lnTo>
                  <a:lnTo>
                    <a:pt x="533780" y="94716"/>
                  </a:lnTo>
                  <a:lnTo>
                    <a:pt x="537591" y="93306"/>
                  </a:lnTo>
                  <a:lnTo>
                    <a:pt x="538988" y="90119"/>
                  </a:lnTo>
                  <a:lnTo>
                    <a:pt x="579320" y="2057"/>
                  </a:lnTo>
                  <a:close/>
                </a:path>
                <a:path w="580390" h="411479">
                  <a:moveTo>
                    <a:pt x="568102" y="4610"/>
                  </a:moveTo>
                  <a:lnTo>
                    <a:pt x="564133" y="4610"/>
                  </a:lnTo>
                  <a:lnTo>
                    <a:pt x="570483" y="13576"/>
                  </a:lnTo>
                  <a:lnTo>
                    <a:pt x="559604" y="14511"/>
                  </a:lnTo>
                  <a:lnTo>
                    <a:pt x="554314" y="26073"/>
                  </a:lnTo>
                  <a:lnTo>
                    <a:pt x="573658" y="12446"/>
                  </a:lnTo>
                  <a:lnTo>
                    <a:pt x="568102" y="4610"/>
                  </a:lnTo>
                  <a:close/>
                </a:path>
                <a:path w="580390" h="411479">
                  <a:moveTo>
                    <a:pt x="580263" y="0"/>
                  </a:moveTo>
                  <a:lnTo>
                    <a:pt x="478027" y="8775"/>
                  </a:lnTo>
                  <a:lnTo>
                    <a:pt x="475488" y="11849"/>
                  </a:lnTo>
                  <a:lnTo>
                    <a:pt x="475996" y="18834"/>
                  </a:lnTo>
                  <a:lnTo>
                    <a:pt x="479044" y="21424"/>
                  </a:lnTo>
                  <a:lnTo>
                    <a:pt x="547085" y="15588"/>
                  </a:lnTo>
                  <a:lnTo>
                    <a:pt x="566293" y="2057"/>
                  </a:lnTo>
                  <a:lnTo>
                    <a:pt x="579320" y="2057"/>
                  </a:lnTo>
                  <a:lnTo>
                    <a:pt x="580263" y="0"/>
                  </a:lnTo>
                  <a:close/>
                </a:path>
                <a:path w="580390" h="411479">
                  <a:moveTo>
                    <a:pt x="566293" y="2057"/>
                  </a:moveTo>
                  <a:lnTo>
                    <a:pt x="547085" y="15588"/>
                  </a:lnTo>
                  <a:lnTo>
                    <a:pt x="559604" y="14511"/>
                  </a:lnTo>
                  <a:lnTo>
                    <a:pt x="564133" y="4610"/>
                  </a:lnTo>
                  <a:lnTo>
                    <a:pt x="568102" y="4610"/>
                  </a:lnTo>
                  <a:lnTo>
                    <a:pt x="566293" y="2057"/>
                  </a:lnTo>
                  <a:close/>
                </a:path>
                <a:path w="580390" h="411479">
                  <a:moveTo>
                    <a:pt x="564133" y="4610"/>
                  </a:moveTo>
                  <a:lnTo>
                    <a:pt x="559604" y="14511"/>
                  </a:lnTo>
                  <a:lnTo>
                    <a:pt x="570483" y="13576"/>
                  </a:lnTo>
                  <a:lnTo>
                    <a:pt x="564133" y="461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867146" y="6198209"/>
            <a:ext cx="1117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7E7E7E"/>
                </a:solidFill>
                <a:latin typeface="Tahoma"/>
                <a:cs typeface="Tahoma"/>
              </a:rPr>
              <a:t>override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058F102B6FAE49A86F43F08175E7CC" ma:contentTypeVersion="12" ma:contentTypeDescription="Een nieuw document maken." ma:contentTypeScope="" ma:versionID="ff1d5b459525f25a01ac05784741f2b1">
  <xsd:schema xmlns:xsd="http://www.w3.org/2001/XMLSchema" xmlns:xs="http://www.w3.org/2001/XMLSchema" xmlns:p="http://schemas.microsoft.com/office/2006/metadata/properties" xmlns:ns3="f14237ea-4992-4041-aab0-9b80481d4921" xmlns:ns4="45ce3dc5-e5a2-4908-b4e0-858d3dd679b4" targetNamespace="http://schemas.microsoft.com/office/2006/metadata/properties" ma:root="true" ma:fieldsID="d67ed8bc39a48d5f4cf1345c387b028b" ns3:_="" ns4:_="">
    <xsd:import namespace="f14237ea-4992-4041-aab0-9b80481d4921"/>
    <xsd:import namespace="45ce3dc5-e5a2-4908-b4e0-858d3dd679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237ea-4992-4041-aab0-9b80481d49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e3dc5-e5a2-4908-b4e0-858d3dd679b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4B1DE3-CEA1-4E68-BCC3-E42D36E640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673B30-5721-44EF-B9AA-33AA799C6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4237ea-4992-4041-aab0-9b80481d4921"/>
    <ds:schemaRef ds:uri="45ce3dc5-e5a2-4908-b4e0-858d3dd679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067D3E-19EA-4AED-B317-8ED09AB917B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1448</Words>
  <Application>Microsoft Office PowerPoint</Application>
  <PresentationFormat>Breedbeeld</PresentationFormat>
  <Paragraphs>258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PowerPoint-presentatie</vt:lpstr>
      <vt:lpstr>Agenda</vt:lpstr>
      <vt:lpstr>Probleembeschrijving Bank</vt:lpstr>
      <vt:lpstr>Probleembeschrijving Bank</vt:lpstr>
      <vt:lpstr>PowerPoint-presentatie</vt:lpstr>
      <vt:lpstr>Opgave</vt:lpstr>
      <vt:lpstr>Override van methode in subklasse</vt:lpstr>
      <vt:lpstr>PowerPoint-presentatie</vt:lpstr>
      <vt:lpstr>PowerPoint-presentatie</vt:lpstr>
      <vt:lpstr>De Bank in werking</vt:lpstr>
      <vt:lpstr>PowerPoint-presentatie</vt:lpstr>
      <vt:lpstr>PowerPoint-presentatie</vt:lpstr>
      <vt:lpstr>Resultaat</vt:lpstr>
      <vt:lpstr>Overriding</vt:lpstr>
      <vt:lpstr>Methodes in Object</vt:lpstr>
      <vt:lpstr>Overloading</vt:lpstr>
      <vt:lpstr>Agenda</vt:lpstr>
      <vt:lpstr>“is een” relatie</vt:lpstr>
      <vt:lpstr>Dynamische Binding</vt:lpstr>
      <vt:lpstr>Dynamische Binding</vt:lpstr>
      <vt:lpstr>PowerPoint-presentatie</vt:lpstr>
      <vt:lpstr>Statisch vs. Dynamisch type</vt:lpstr>
      <vt:lpstr>Agenda</vt:lpstr>
      <vt:lpstr>Methodes in Object</vt:lpstr>
      <vt:lpstr>equals() schrijven: klasse Persoon</vt:lpstr>
      <vt:lpstr>Samenvatting</vt:lpstr>
      <vt:lpstr>Polymorfisme</vt:lpstr>
      <vt:lpstr>Voorbeeld</vt:lpstr>
      <vt:lpstr>Huisdier</vt:lpstr>
      <vt:lpstr>Huisdier flexibel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Marina Lens</dc:creator>
  <cp:lastModifiedBy>Karen Baerts</cp:lastModifiedBy>
  <cp:revision>2</cp:revision>
  <dcterms:created xsi:type="dcterms:W3CDTF">2020-01-29T09:50:51Z</dcterms:created>
  <dcterms:modified xsi:type="dcterms:W3CDTF">2021-02-17T04:21:32Z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2020-01-29T00:00:00Z</vt:filetime>
  </property>
  <property fmtid="{D5CDD505-2E9C-101B-9397-08002B2CF9AE}" pid="5" name="ContentTypeId">
    <vt:lpwstr>0x01010035058F102B6FAE49A86F43F08175E7CC</vt:lpwstr>
  </property>
</Properties>
</file>