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Default Extension="jpg" ContentType="image/jpg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655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002756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655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002756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655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002756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655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655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76044" cy="164592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434591" y="656031"/>
            <a:ext cx="9322816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002756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855977" y="1547825"/>
            <a:ext cx="7339965" cy="41363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9007093" y="6290109"/>
            <a:ext cx="274320" cy="2254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655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jpg"/><Relationship Id="rId3" Type="http://schemas.openxmlformats.org/officeDocument/2006/relationships/image" Target="../media/image10.jpg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jpg"/><Relationship Id="rId3" Type="http://schemas.openxmlformats.org/officeDocument/2006/relationships/image" Target="../media/image12.jpg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jp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492240"/>
            <a:chOff x="0" y="0"/>
            <a:chExt cx="12192000" cy="649224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7118604" cy="485851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4846320"/>
              <a:ext cx="12192000" cy="1645920"/>
            </a:xfrm>
            <a:custGeom>
              <a:avLst/>
              <a:gdLst/>
              <a:ahLst/>
              <a:cxnLst/>
              <a:rect l="l" t="t" r="r" b="b"/>
              <a:pathLst>
                <a:path w="12192000" h="1645920">
                  <a:moveTo>
                    <a:pt x="12192000" y="0"/>
                  </a:moveTo>
                  <a:lnTo>
                    <a:pt x="0" y="0"/>
                  </a:lnTo>
                  <a:lnTo>
                    <a:pt x="0" y="1645919"/>
                  </a:lnTo>
                  <a:lnTo>
                    <a:pt x="12192000" y="1645919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DF004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286511" y="5183123"/>
              <a:ext cx="2759964" cy="95554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7868539" y="2914599"/>
            <a:ext cx="3531235" cy="24453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3600" spc="-5">
                <a:solidFill>
                  <a:srgbClr val="002756"/>
                </a:solidFill>
                <a:latin typeface="Tahoma"/>
                <a:cs typeface="Tahoma"/>
              </a:rPr>
              <a:t>Abstracte</a:t>
            </a:r>
            <a:r>
              <a:rPr dirty="0" sz="3600" spc="-100">
                <a:solidFill>
                  <a:srgbClr val="002756"/>
                </a:solidFill>
                <a:latin typeface="Tahoma"/>
                <a:cs typeface="Tahoma"/>
              </a:rPr>
              <a:t> </a:t>
            </a:r>
            <a:r>
              <a:rPr dirty="0" sz="3600" spc="-5">
                <a:solidFill>
                  <a:srgbClr val="002756"/>
                </a:solidFill>
                <a:latin typeface="Tahoma"/>
                <a:cs typeface="Tahoma"/>
              </a:rPr>
              <a:t>klassen</a:t>
            </a:r>
            <a:endParaRPr sz="36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3460"/>
              </a:spcBef>
            </a:pPr>
            <a:r>
              <a:rPr dirty="0" sz="3600" spc="-10">
                <a:solidFill>
                  <a:srgbClr val="002756"/>
                </a:solidFill>
                <a:latin typeface="Tahoma"/>
                <a:cs typeface="Tahoma"/>
              </a:rPr>
              <a:t>Polymorfie</a:t>
            </a:r>
            <a:endParaRPr sz="36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3110"/>
              </a:spcBef>
            </a:pPr>
            <a:r>
              <a:rPr dirty="0" sz="3200">
                <a:solidFill>
                  <a:srgbClr val="FFFFFF"/>
                </a:solidFill>
                <a:latin typeface="Tahoma"/>
                <a:cs typeface="Tahoma"/>
              </a:rPr>
              <a:t>OOP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32493" y="6273190"/>
            <a:ext cx="223520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5">
                <a:latin typeface="Arial"/>
                <a:cs typeface="Arial"/>
              </a:rPr>
              <a:t>10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55673" y="656031"/>
            <a:ext cx="578802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Implementatie </a:t>
            </a:r>
            <a:r>
              <a:rPr dirty="0" spc="-30"/>
              <a:t>van</a:t>
            </a:r>
            <a:r>
              <a:rPr dirty="0" spc="-50"/>
              <a:t> </a:t>
            </a:r>
            <a:r>
              <a:rPr dirty="0" spc="-10"/>
              <a:t>Figuur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084577" y="1464005"/>
            <a:ext cx="7875270" cy="4255770"/>
          </a:xfrm>
          <a:prstGeom prst="rect">
            <a:avLst/>
          </a:prstGeom>
        </p:spPr>
        <p:txBody>
          <a:bodyPr wrap="square" lIns="0" tIns="27305" rIns="0" bIns="0" rtlCol="0" vert="horz">
            <a:spAutoFit/>
          </a:bodyPr>
          <a:lstStyle/>
          <a:p>
            <a:pPr marL="378460" marR="3836670" indent="-365760">
              <a:lnSpc>
                <a:spcPct val="96100"/>
              </a:lnSpc>
              <a:spcBef>
                <a:spcPts val="215"/>
              </a:spcBef>
            </a:pPr>
            <a:r>
              <a:rPr dirty="0" sz="2400" spc="-5">
                <a:solidFill>
                  <a:srgbClr val="0000FF"/>
                </a:solidFill>
                <a:latin typeface="Courier New"/>
                <a:cs typeface="Courier New"/>
              </a:rPr>
              <a:t>class </a:t>
            </a:r>
            <a:r>
              <a:rPr dirty="0" sz="2400" spc="-10">
                <a:latin typeface="Courier New"/>
                <a:cs typeface="Courier New"/>
              </a:rPr>
              <a:t>Figuur </a:t>
            </a:r>
            <a:r>
              <a:rPr dirty="0" sz="2400">
                <a:latin typeface="Courier New"/>
                <a:cs typeface="Courier New"/>
              </a:rPr>
              <a:t>{  </a:t>
            </a:r>
            <a:r>
              <a:rPr dirty="0" sz="2400" spc="-10">
                <a:solidFill>
                  <a:srgbClr val="0000FF"/>
                </a:solidFill>
                <a:latin typeface="Courier New"/>
                <a:cs typeface="Courier New"/>
              </a:rPr>
              <a:t>private </a:t>
            </a:r>
            <a:r>
              <a:rPr dirty="0" sz="2400" spc="-5">
                <a:latin typeface="Courier New"/>
                <a:cs typeface="Courier New"/>
              </a:rPr>
              <a:t>Color</a:t>
            </a:r>
            <a:r>
              <a:rPr dirty="0" sz="2400" spc="-80">
                <a:latin typeface="Courier New"/>
                <a:cs typeface="Courier New"/>
              </a:rPr>
              <a:t> </a:t>
            </a:r>
            <a:r>
              <a:rPr dirty="0" sz="2400" spc="-5">
                <a:latin typeface="Courier New"/>
                <a:cs typeface="Courier New"/>
              </a:rPr>
              <a:t>kleur;  </a:t>
            </a:r>
            <a:r>
              <a:rPr dirty="0" sz="2400" spc="-10">
                <a:solidFill>
                  <a:srgbClr val="0000FF"/>
                </a:solidFill>
                <a:latin typeface="Courier New"/>
                <a:cs typeface="Courier New"/>
              </a:rPr>
              <a:t>private </a:t>
            </a:r>
            <a:r>
              <a:rPr dirty="0" sz="2400" spc="-5">
                <a:latin typeface="Courier New"/>
                <a:cs typeface="Courier New"/>
              </a:rPr>
              <a:t>int </a:t>
            </a:r>
            <a:r>
              <a:rPr dirty="0" sz="2400" spc="-10">
                <a:latin typeface="Courier New"/>
                <a:cs typeface="Courier New"/>
              </a:rPr>
              <a:t>x,</a:t>
            </a:r>
            <a:r>
              <a:rPr dirty="0" sz="2400" spc="-40">
                <a:latin typeface="Courier New"/>
                <a:cs typeface="Courier New"/>
              </a:rPr>
              <a:t> </a:t>
            </a:r>
            <a:r>
              <a:rPr dirty="0" sz="2400" spc="-5">
                <a:latin typeface="Courier New"/>
                <a:cs typeface="Courier New"/>
              </a:rPr>
              <a:t>y;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300">
              <a:latin typeface="Courier New"/>
              <a:cs typeface="Courier New"/>
            </a:endParaRPr>
          </a:p>
          <a:p>
            <a:pPr marL="378460">
              <a:lnSpc>
                <a:spcPts val="2820"/>
              </a:lnSpc>
              <a:tabLst>
                <a:tab pos="3664585" algn="l"/>
              </a:tabLst>
            </a:pPr>
            <a:r>
              <a:rPr dirty="0" sz="2400" spc="-10">
                <a:solidFill>
                  <a:srgbClr val="0000FF"/>
                </a:solidFill>
                <a:latin typeface="Courier New"/>
                <a:cs typeface="Courier New"/>
              </a:rPr>
              <a:t>public</a:t>
            </a:r>
            <a:r>
              <a:rPr dirty="0" sz="2400" spc="2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dirty="0" sz="2400" spc="-10">
                <a:latin typeface="Courier New"/>
                <a:cs typeface="Courier New"/>
              </a:rPr>
              <a:t>Figuur(int	</a:t>
            </a:r>
            <a:r>
              <a:rPr dirty="0" sz="2400" spc="-5">
                <a:latin typeface="Courier New"/>
                <a:cs typeface="Courier New"/>
              </a:rPr>
              <a:t>x, </a:t>
            </a:r>
            <a:r>
              <a:rPr dirty="0" sz="2400" spc="-10">
                <a:latin typeface="Courier New"/>
                <a:cs typeface="Courier New"/>
              </a:rPr>
              <a:t>int </a:t>
            </a:r>
            <a:r>
              <a:rPr dirty="0" sz="2400" spc="-5">
                <a:latin typeface="Courier New"/>
                <a:cs typeface="Courier New"/>
              </a:rPr>
              <a:t>y, </a:t>
            </a:r>
            <a:r>
              <a:rPr dirty="0" sz="2400" spc="-10">
                <a:latin typeface="Courier New"/>
                <a:cs typeface="Courier New"/>
              </a:rPr>
              <a:t>Color</a:t>
            </a:r>
            <a:r>
              <a:rPr dirty="0" sz="2400" spc="-40">
                <a:latin typeface="Courier New"/>
                <a:cs typeface="Courier New"/>
              </a:rPr>
              <a:t> </a:t>
            </a:r>
            <a:r>
              <a:rPr dirty="0" sz="2400" spc="-10">
                <a:latin typeface="Courier New"/>
                <a:cs typeface="Courier New"/>
              </a:rPr>
              <a:t>kleur){</a:t>
            </a:r>
            <a:endParaRPr sz="2400">
              <a:latin typeface="Courier New"/>
              <a:cs typeface="Courier New"/>
            </a:endParaRPr>
          </a:p>
          <a:p>
            <a:pPr marL="744220">
              <a:lnSpc>
                <a:spcPts val="2765"/>
              </a:lnSpc>
            </a:pPr>
            <a:r>
              <a:rPr dirty="0" sz="2400" spc="-10">
                <a:latin typeface="Courier New"/>
                <a:cs typeface="Courier New"/>
              </a:rPr>
              <a:t>setX(x);</a:t>
            </a:r>
            <a:endParaRPr sz="2400">
              <a:latin typeface="Courier New"/>
              <a:cs typeface="Courier New"/>
            </a:endParaRPr>
          </a:p>
          <a:p>
            <a:pPr marL="744220" marR="4201795">
              <a:lnSpc>
                <a:spcPts val="2760"/>
              </a:lnSpc>
              <a:spcBef>
                <a:spcPts val="140"/>
              </a:spcBef>
            </a:pPr>
            <a:r>
              <a:rPr dirty="0" sz="2400" spc="-10">
                <a:latin typeface="Courier New"/>
                <a:cs typeface="Courier New"/>
              </a:rPr>
              <a:t>setY(y);  setColor(kleur);</a:t>
            </a:r>
            <a:endParaRPr sz="2400">
              <a:latin typeface="Courier New"/>
              <a:cs typeface="Courier New"/>
            </a:endParaRPr>
          </a:p>
          <a:p>
            <a:pPr marL="378460">
              <a:lnSpc>
                <a:spcPts val="2640"/>
              </a:lnSpc>
            </a:pPr>
            <a:r>
              <a:rPr dirty="0" sz="2400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 marL="378460">
              <a:lnSpc>
                <a:spcPts val="2820"/>
              </a:lnSpc>
            </a:pPr>
            <a:r>
              <a:rPr dirty="0" sz="2400" spc="-5">
                <a:latin typeface="Courier New"/>
                <a:cs typeface="Courier New"/>
              </a:rPr>
              <a:t>...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300">
              <a:latin typeface="Courier New"/>
              <a:cs typeface="Courier New"/>
            </a:endParaRPr>
          </a:p>
          <a:p>
            <a:pPr marL="378460">
              <a:lnSpc>
                <a:spcPct val="100000"/>
              </a:lnSpc>
            </a:pPr>
            <a:r>
              <a:rPr dirty="0" sz="2400" spc="-10">
                <a:solidFill>
                  <a:srgbClr val="0000FF"/>
                </a:solidFill>
                <a:latin typeface="Courier New"/>
                <a:cs typeface="Courier New"/>
              </a:rPr>
              <a:t>public </a:t>
            </a:r>
            <a:r>
              <a:rPr dirty="0" sz="2400" spc="-5">
                <a:latin typeface="Courier New"/>
                <a:cs typeface="Courier New"/>
              </a:rPr>
              <a:t>double </a:t>
            </a:r>
            <a:r>
              <a:rPr dirty="0" sz="2400" spc="-10">
                <a:latin typeface="Courier New"/>
                <a:cs typeface="Courier New"/>
              </a:rPr>
              <a:t>getOmtrek()</a:t>
            </a:r>
            <a:r>
              <a:rPr dirty="0" sz="2400" spc="-30">
                <a:latin typeface="Courier New"/>
                <a:cs typeface="Courier New"/>
              </a:rPr>
              <a:t> </a:t>
            </a:r>
            <a:r>
              <a:rPr dirty="0" sz="2400"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16098" y="5678830"/>
            <a:ext cx="57404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Courier New"/>
                <a:cs typeface="Courier New"/>
              </a:rPr>
              <a:t>???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50338" y="6031483"/>
            <a:ext cx="20891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84577" y="6382003"/>
            <a:ext cx="20891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658870" y="5847079"/>
            <a:ext cx="4486275" cy="624205"/>
          </a:xfrm>
          <a:prstGeom prst="rect">
            <a:avLst/>
          </a:prstGeom>
        </p:spPr>
        <p:txBody>
          <a:bodyPr wrap="square" lIns="0" tIns="32384" rIns="0" bIns="0" rtlCol="0" vert="horz">
            <a:spAutoFit/>
          </a:bodyPr>
          <a:lstStyle/>
          <a:p>
            <a:pPr marL="12700" marR="5080">
              <a:lnSpc>
                <a:spcPts val="2310"/>
              </a:lnSpc>
              <a:spcBef>
                <a:spcPts val="254"/>
              </a:spcBef>
            </a:pPr>
            <a:r>
              <a:rPr dirty="0" sz="2000">
                <a:solidFill>
                  <a:srgbClr val="FF0000"/>
                </a:solidFill>
                <a:latin typeface="Arial"/>
                <a:cs typeface="Arial"/>
              </a:rPr>
              <a:t>Onmogelijk om implementatie </a:t>
            </a:r>
            <a:r>
              <a:rPr dirty="0" sz="2000" spc="-5">
                <a:solidFill>
                  <a:srgbClr val="FF0000"/>
                </a:solidFill>
                <a:latin typeface="Arial"/>
                <a:cs typeface="Arial"/>
              </a:rPr>
              <a:t>te</a:t>
            </a:r>
            <a:r>
              <a:rPr dirty="0" sz="2000" spc="-12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0000"/>
                </a:solidFill>
                <a:latin typeface="Arial"/>
                <a:cs typeface="Arial"/>
              </a:rPr>
              <a:t>geven!  Hangt af van de</a:t>
            </a:r>
            <a:r>
              <a:rPr dirty="0" sz="2000" spc="-7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0000"/>
                </a:solidFill>
                <a:latin typeface="Arial"/>
                <a:cs typeface="Arial"/>
              </a:rPr>
              <a:t>subklasse!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55673" y="656031"/>
            <a:ext cx="243205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Oplossing?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84323" y="1464005"/>
            <a:ext cx="7875270" cy="3903979"/>
          </a:xfrm>
          <a:prstGeom prst="rect">
            <a:avLst/>
          </a:prstGeom>
        </p:spPr>
        <p:txBody>
          <a:bodyPr wrap="square" lIns="0" tIns="27305" rIns="0" bIns="0" rtlCol="0" vert="horz">
            <a:spAutoFit/>
          </a:bodyPr>
          <a:lstStyle/>
          <a:p>
            <a:pPr marL="378460" marR="3836670" indent="-365760">
              <a:lnSpc>
                <a:spcPct val="96100"/>
              </a:lnSpc>
              <a:spcBef>
                <a:spcPts val="215"/>
              </a:spcBef>
            </a:pPr>
            <a:r>
              <a:rPr dirty="0" sz="2400" spc="-5">
                <a:solidFill>
                  <a:srgbClr val="0000FF"/>
                </a:solidFill>
                <a:latin typeface="Courier New"/>
                <a:cs typeface="Courier New"/>
              </a:rPr>
              <a:t>class </a:t>
            </a:r>
            <a:r>
              <a:rPr dirty="0" sz="2400" spc="-10">
                <a:latin typeface="Courier New"/>
                <a:cs typeface="Courier New"/>
              </a:rPr>
              <a:t>Figuur </a:t>
            </a:r>
            <a:r>
              <a:rPr dirty="0" sz="2400">
                <a:latin typeface="Courier New"/>
                <a:cs typeface="Courier New"/>
              </a:rPr>
              <a:t>{  </a:t>
            </a:r>
            <a:r>
              <a:rPr dirty="0" sz="2400" spc="-10">
                <a:solidFill>
                  <a:srgbClr val="0000FF"/>
                </a:solidFill>
                <a:latin typeface="Courier New"/>
                <a:cs typeface="Courier New"/>
              </a:rPr>
              <a:t>private </a:t>
            </a:r>
            <a:r>
              <a:rPr dirty="0" sz="2400" spc="-5">
                <a:latin typeface="Courier New"/>
                <a:cs typeface="Courier New"/>
              </a:rPr>
              <a:t>Color</a:t>
            </a:r>
            <a:r>
              <a:rPr dirty="0" sz="2400" spc="-80">
                <a:latin typeface="Courier New"/>
                <a:cs typeface="Courier New"/>
              </a:rPr>
              <a:t> </a:t>
            </a:r>
            <a:r>
              <a:rPr dirty="0" sz="2400" spc="-5">
                <a:latin typeface="Courier New"/>
                <a:cs typeface="Courier New"/>
              </a:rPr>
              <a:t>kleur;  </a:t>
            </a:r>
            <a:r>
              <a:rPr dirty="0" sz="2400" spc="-10">
                <a:solidFill>
                  <a:srgbClr val="0000FF"/>
                </a:solidFill>
                <a:latin typeface="Courier New"/>
                <a:cs typeface="Courier New"/>
              </a:rPr>
              <a:t>private </a:t>
            </a:r>
            <a:r>
              <a:rPr dirty="0" sz="2400" spc="-5">
                <a:latin typeface="Courier New"/>
                <a:cs typeface="Courier New"/>
              </a:rPr>
              <a:t>int </a:t>
            </a:r>
            <a:r>
              <a:rPr dirty="0" sz="2400" spc="-10">
                <a:latin typeface="Courier New"/>
                <a:cs typeface="Courier New"/>
              </a:rPr>
              <a:t>x,</a:t>
            </a:r>
            <a:r>
              <a:rPr dirty="0" sz="2400" spc="-40">
                <a:latin typeface="Courier New"/>
                <a:cs typeface="Courier New"/>
              </a:rPr>
              <a:t> </a:t>
            </a:r>
            <a:r>
              <a:rPr dirty="0" sz="2400" spc="-5">
                <a:latin typeface="Courier New"/>
                <a:cs typeface="Courier New"/>
              </a:rPr>
              <a:t>y;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300">
              <a:latin typeface="Courier New"/>
              <a:cs typeface="Courier New"/>
            </a:endParaRPr>
          </a:p>
          <a:p>
            <a:pPr marL="378460">
              <a:lnSpc>
                <a:spcPts val="2820"/>
              </a:lnSpc>
              <a:tabLst>
                <a:tab pos="3664585" algn="l"/>
              </a:tabLst>
            </a:pPr>
            <a:r>
              <a:rPr dirty="0" sz="2400" spc="-10">
                <a:solidFill>
                  <a:srgbClr val="0000FF"/>
                </a:solidFill>
                <a:latin typeface="Courier New"/>
                <a:cs typeface="Courier New"/>
              </a:rPr>
              <a:t>public</a:t>
            </a:r>
            <a:r>
              <a:rPr dirty="0" sz="2400" spc="2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dirty="0" sz="2400" spc="-10">
                <a:latin typeface="Courier New"/>
                <a:cs typeface="Courier New"/>
              </a:rPr>
              <a:t>Figuur(int	</a:t>
            </a:r>
            <a:r>
              <a:rPr dirty="0" sz="2400" spc="-5">
                <a:latin typeface="Courier New"/>
                <a:cs typeface="Courier New"/>
              </a:rPr>
              <a:t>x, </a:t>
            </a:r>
            <a:r>
              <a:rPr dirty="0" sz="2400" spc="-10">
                <a:latin typeface="Courier New"/>
                <a:cs typeface="Courier New"/>
              </a:rPr>
              <a:t>int </a:t>
            </a:r>
            <a:r>
              <a:rPr dirty="0" sz="2400" spc="-5">
                <a:latin typeface="Courier New"/>
                <a:cs typeface="Courier New"/>
              </a:rPr>
              <a:t>y, </a:t>
            </a:r>
            <a:r>
              <a:rPr dirty="0" sz="2400" spc="-10">
                <a:latin typeface="Courier New"/>
                <a:cs typeface="Courier New"/>
              </a:rPr>
              <a:t>Color</a:t>
            </a:r>
            <a:r>
              <a:rPr dirty="0" sz="2400" spc="-40">
                <a:latin typeface="Courier New"/>
                <a:cs typeface="Courier New"/>
              </a:rPr>
              <a:t> </a:t>
            </a:r>
            <a:r>
              <a:rPr dirty="0" sz="2400" spc="-10">
                <a:latin typeface="Courier New"/>
                <a:cs typeface="Courier New"/>
              </a:rPr>
              <a:t>kleur){</a:t>
            </a:r>
            <a:endParaRPr sz="2400">
              <a:latin typeface="Courier New"/>
              <a:cs typeface="Courier New"/>
            </a:endParaRPr>
          </a:p>
          <a:p>
            <a:pPr marL="744220">
              <a:lnSpc>
                <a:spcPts val="2765"/>
              </a:lnSpc>
            </a:pPr>
            <a:r>
              <a:rPr dirty="0" sz="2400" spc="-10">
                <a:latin typeface="Courier New"/>
                <a:cs typeface="Courier New"/>
              </a:rPr>
              <a:t>setX(x);</a:t>
            </a:r>
            <a:endParaRPr sz="2400">
              <a:latin typeface="Courier New"/>
              <a:cs typeface="Courier New"/>
            </a:endParaRPr>
          </a:p>
          <a:p>
            <a:pPr marL="744220" marR="4201795">
              <a:lnSpc>
                <a:spcPts val="2760"/>
              </a:lnSpc>
              <a:spcBef>
                <a:spcPts val="140"/>
              </a:spcBef>
            </a:pPr>
            <a:r>
              <a:rPr dirty="0" sz="2400" spc="-10">
                <a:latin typeface="Courier New"/>
                <a:cs typeface="Courier New"/>
              </a:rPr>
              <a:t>setY(y);  setColor(kleur);</a:t>
            </a:r>
            <a:endParaRPr sz="2400">
              <a:latin typeface="Courier New"/>
              <a:cs typeface="Courier New"/>
            </a:endParaRPr>
          </a:p>
          <a:p>
            <a:pPr marL="378460">
              <a:lnSpc>
                <a:spcPts val="2640"/>
              </a:lnSpc>
            </a:pPr>
            <a:r>
              <a:rPr dirty="0" sz="2400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 marL="378460">
              <a:lnSpc>
                <a:spcPts val="2760"/>
              </a:lnSpc>
            </a:pPr>
            <a:r>
              <a:rPr dirty="0" sz="2400" spc="-10" strike="sngStrike">
                <a:solidFill>
                  <a:srgbClr val="0000FF"/>
                </a:solidFill>
                <a:latin typeface="Courier New"/>
                <a:cs typeface="Courier New"/>
              </a:rPr>
              <a:t>public</a:t>
            </a:r>
            <a:r>
              <a:rPr dirty="0" sz="2400" spc="-10" strike="noStrike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dirty="0" sz="2400" spc="-5" strike="sngStrike">
                <a:latin typeface="Courier New"/>
                <a:cs typeface="Courier New"/>
              </a:rPr>
              <a:t>double </a:t>
            </a:r>
            <a:r>
              <a:rPr dirty="0" sz="2400" spc="-10" strike="sngStrike">
                <a:latin typeface="Courier New"/>
                <a:cs typeface="Courier New"/>
              </a:rPr>
              <a:t>getOmtrek()</a:t>
            </a:r>
            <a:r>
              <a:rPr dirty="0" sz="2400" spc="-30" strike="sngStrike">
                <a:latin typeface="Courier New"/>
                <a:cs typeface="Courier New"/>
              </a:rPr>
              <a:t> </a:t>
            </a:r>
            <a:r>
              <a:rPr dirty="0" sz="2400" strike="sngStrike"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ts val="2820"/>
              </a:lnSpc>
              <a:tabLst>
                <a:tab pos="744220" algn="l"/>
              </a:tabLst>
            </a:pPr>
            <a:r>
              <a:rPr dirty="0" sz="2400" strike="sngStrike">
                <a:latin typeface="Courier New"/>
                <a:cs typeface="Courier New"/>
              </a:rPr>
              <a:t> 	</a:t>
            </a:r>
            <a:r>
              <a:rPr dirty="0" sz="2400" spc="-5" strike="sngStrike">
                <a:latin typeface="Courier New"/>
                <a:cs typeface="Courier New"/>
              </a:rPr>
              <a:t>???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097023" y="5565647"/>
            <a:ext cx="547370" cy="15240"/>
          </a:xfrm>
          <a:custGeom>
            <a:avLst/>
            <a:gdLst/>
            <a:ahLst/>
            <a:cxnLst/>
            <a:rect l="l" t="t" r="r" b="b"/>
            <a:pathLst>
              <a:path w="547369" h="15239">
                <a:moveTo>
                  <a:pt x="547115" y="0"/>
                </a:moveTo>
                <a:lnTo>
                  <a:pt x="0" y="0"/>
                </a:lnTo>
                <a:lnTo>
                  <a:pt x="0" y="15239"/>
                </a:lnTo>
                <a:lnTo>
                  <a:pt x="547115" y="15239"/>
                </a:lnTo>
                <a:lnTo>
                  <a:pt x="5471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2084577" y="5328615"/>
            <a:ext cx="574675" cy="742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78460">
              <a:lnSpc>
                <a:spcPts val="2820"/>
              </a:lnSpc>
              <a:spcBef>
                <a:spcPts val="100"/>
              </a:spcBef>
            </a:pPr>
            <a:r>
              <a:rPr dirty="0" sz="2400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ts val="2820"/>
              </a:lnSpc>
            </a:pPr>
            <a:r>
              <a:rPr dirty="0" sz="2400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6647688" y="4930140"/>
            <a:ext cx="3630295" cy="1767839"/>
            <a:chOff x="6647688" y="4930140"/>
            <a:chExt cx="3630295" cy="1767839"/>
          </a:xfrm>
        </p:grpSpPr>
        <p:sp>
          <p:nvSpPr>
            <p:cNvPr id="7" name="object 7"/>
            <p:cNvSpPr/>
            <p:nvPr/>
          </p:nvSpPr>
          <p:spPr>
            <a:xfrm>
              <a:off x="6647688" y="4930140"/>
              <a:ext cx="3630167" cy="176783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6705600" y="4953000"/>
              <a:ext cx="3505200" cy="16764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6705600" y="4953000"/>
              <a:ext cx="3505200" cy="1676400"/>
            </a:xfrm>
            <a:custGeom>
              <a:avLst/>
              <a:gdLst/>
              <a:ahLst/>
              <a:cxnLst/>
              <a:rect l="l" t="t" r="r" b="b"/>
              <a:pathLst>
                <a:path w="3505200" h="1676400">
                  <a:moveTo>
                    <a:pt x="1860042" y="336931"/>
                  </a:moveTo>
                  <a:lnTo>
                    <a:pt x="1577721" y="146431"/>
                  </a:lnTo>
                  <a:lnTo>
                    <a:pt x="1387475" y="495300"/>
                  </a:lnTo>
                  <a:lnTo>
                    <a:pt x="730630" y="281305"/>
                  </a:lnTo>
                  <a:lnTo>
                    <a:pt x="871727" y="606679"/>
                  </a:lnTo>
                  <a:lnTo>
                    <a:pt x="190246" y="641845"/>
                  </a:lnTo>
                  <a:lnTo>
                    <a:pt x="638555" y="899668"/>
                  </a:lnTo>
                  <a:lnTo>
                    <a:pt x="0" y="999401"/>
                  </a:lnTo>
                  <a:lnTo>
                    <a:pt x="540384" y="1192885"/>
                  </a:lnTo>
                  <a:lnTo>
                    <a:pt x="208533" y="1383423"/>
                  </a:lnTo>
                  <a:lnTo>
                    <a:pt x="779779" y="1415630"/>
                  </a:lnTo>
                  <a:lnTo>
                    <a:pt x="797941" y="1676400"/>
                  </a:lnTo>
                  <a:lnTo>
                    <a:pt x="1221485" y="1406702"/>
                  </a:lnTo>
                  <a:lnTo>
                    <a:pt x="1411858" y="1529867"/>
                  </a:lnTo>
                  <a:lnTo>
                    <a:pt x="1601977" y="1348105"/>
                  </a:lnTo>
                  <a:lnTo>
                    <a:pt x="1884426" y="1462354"/>
                  </a:lnTo>
                  <a:lnTo>
                    <a:pt x="1976501" y="1236738"/>
                  </a:lnTo>
                  <a:lnTo>
                    <a:pt x="2424810" y="1348105"/>
                  </a:lnTo>
                  <a:lnTo>
                    <a:pt x="2375789" y="1113713"/>
                  </a:lnTo>
                  <a:lnTo>
                    <a:pt x="3063367" y="1213218"/>
                  </a:lnTo>
                  <a:lnTo>
                    <a:pt x="2658109" y="955395"/>
                  </a:lnTo>
                  <a:lnTo>
                    <a:pt x="2964815" y="876223"/>
                  </a:lnTo>
                  <a:lnTo>
                    <a:pt x="2756280" y="729703"/>
                  </a:lnTo>
                  <a:lnTo>
                    <a:pt x="3505200" y="515747"/>
                  </a:lnTo>
                  <a:lnTo>
                    <a:pt x="2658109" y="506984"/>
                  </a:lnTo>
                  <a:lnTo>
                    <a:pt x="2922143" y="246125"/>
                  </a:lnTo>
                  <a:lnTo>
                    <a:pt x="2357120" y="448309"/>
                  </a:lnTo>
                  <a:lnTo>
                    <a:pt x="2400046" y="0"/>
                  </a:lnTo>
                  <a:lnTo>
                    <a:pt x="1860042" y="336931"/>
                  </a:lnTo>
                  <a:close/>
                </a:path>
              </a:pathLst>
            </a:custGeom>
            <a:ln w="9144">
              <a:solidFill>
                <a:srgbClr val="2D2DC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7603617" y="5431942"/>
            <a:ext cx="1207135" cy="6972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-5">
                <a:solidFill>
                  <a:srgbClr val="FF0000"/>
                </a:solidFill>
                <a:latin typeface="Arial"/>
                <a:cs typeface="Arial"/>
              </a:rPr>
              <a:t>Nee!</a:t>
            </a:r>
            <a:endParaRPr sz="440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55"/>
              </a:lnSpc>
            </a:pPr>
            <a:fld id="{81D60167-4931-47E6-BA6A-407CBD079E47}" type="slidenum">
              <a:rPr dirty="0"/>
              <a:t>14</a:t>
            </a:fld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55673" y="656031"/>
            <a:ext cx="578802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Implementatie </a:t>
            </a:r>
            <a:r>
              <a:rPr dirty="0" spc="-30"/>
              <a:t>van</a:t>
            </a:r>
            <a:r>
              <a:rPr dirty="0" spc="-50"/>
              <a:t> </a:t>
            </a:r>
            <a:r>
              <a:rPr dirty="0" spc="-10"/>
              <a:t>Figuur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84577" y="1345183"/>
            <a:ext cx="5511800" cy="355028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ts val="2350"/>
              </a:lnSpc>
              <a:spcBef>
                <a:spcPts val="105"/>
              </a:spcBef>
            </a:pPr>
            <a:r>
              <a:rPr dirty="0" sz="2000" spc="-5">
                <a:solidFill>
                  <a:srgbClr val="0000FF"/>
                </a:solidFill>
                <a:latin typeface="Courier New"/>
                <a:cs typeface="Courier New"/>
              </a:rPr>
              <a:t>class </a:t>
            </a:r>
            <a:r>
              <a:rPr dirty="0" sz="2000" spc="-5">
                <a:latin typeface="Courier New"/>
                <a:cs typeface="Courier New"/>
              </a:rPr>
              <a:t>Afbeelding</a:t>
            </a:r>
            <a:r>
              <a:rPr dirty="0" sz="2000" spc="-10">
                <a:latin typeface="Courier New"/>
                <a:cs typeface="Courier New"/>
              </a:rPr>
              <a:t> </a:t>
            </a:r>
            <a:r>
              <a:rPr dirty="0" sz="2000"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317500">
              <a:lnSpc>
                <a:spcPts val="2350"/>
              </a:lnSpc>
            </a:pPr>
            <a:r>
              <a:rPr dirty="0" sz="2000" spc="-5">
                <a:latin typeface="Courier New"/>
                <a:cs typeface="Courier New"/>
              </a:rPr>
              <a:t>private ArrayList&lt;Figuur&gt;</a:t>
            </a:r>
            <a:r>
              <a:rPr dirty="0" sz="2000" spc="-20"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figuren;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900">
              <a:latin typeface="Courier New"/>
              <a:cs typeface="Courier New"/>
            </a:endParaRPr>
          </a:p>
          <a:p>
            <a:pPr marL="317500">
              <a:lnSpc>
                <a:spcPct val="100000"/>
              </a:lnSpc>
              <a:spcBef>
                <a:spcPts val="5"/>
              </a:spcBef>
            </a:pPr>
            <a:r>
              <a:rPr dirty="0" sz="2000" spc="-5">
                <a:latin typeface="Courier New"/>
                <a:cs typeface="Courier New"/>
              </a:rPr>
              <a:t>...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950">
              <a:latin typeface="Courier New"/>
              <a:cs typeface="Courier New"/>
            </a:endParaRPr>
          </a:p>
          <a:p>
            <a:pPr marL="317500">
              <a:lnSpc>
                <a:spcPts val="2350"/>
              </a:lnSpc>
            </a:pPr>
            <a:r>
              <a:rPr dirty="0" sz="2000" spc="-5">
                <a:solidFill>
                  <a:srgbClr val="0000FF"/>
                </a:solidFill>
                <a:latin typeface="Courier New"/>
                <a:cs typeface="Courier New"/>
              </a:rPr>
              <a:t>public </a:t>
            </a:r>
            <a:r>
              <a:rPr dirty="0" sz="2000" spc="-5">
                <a:latin typeface="Courier New"/>
                <a:cs typeface="Courier New"/>
              </a:rPr>
              <a:t>double getTotaleOmtrek()</a:t>
            </a:r>
            <a:r>
              <a:rPr dirty="0" sz="2000" spc="-10">
                <a:latin typeface="Courier New"/>
                <a:cs typeface="Courier New"/>
              </a:rPr>
              <a:t> </a:t>
            </a:r>
            <a:r>
              <a:rPr dirty="0" sz="2000"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317500">
              <a:lnSpc>
                <a:spcPts val="2305"/>
              </a:lnSpc>
            </a:pPr>
            <a:r>
              <a:rPr dirty="0" sz="2000"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622300" marR="1071245">
              <a:lnSpc>
                <a:spcPts val="2300"/>
              </a:lnSpc>
              <a:spcBef>
                <a:spcPts val="110"/>
              </a:spcBef>
            </a:pPr>
            <a:r>
              <a:rPr dirty="0" sz="2000" spc="-5">
                <a:latin typeface="Courier New"/>
                <a:cs typeface="Courier New"/>
              </a:rPr>
              <a:t>int totaal </a:t>
            </a:r>
            <a:r>
              <a:rPr dirty="0" sz="2000">
                <a:latin typeface="Courier New"/>
                <a:cs typeface="Courier New"/>
              </a:rPr>
              <a:t>= </a:t>
            </a:r>
            <a:r>
              <a:rPr dirty="0" sz="2000" spc="-5">
                <a:latin typeface="Courier New"/>
                <a:cs typeface="Courier New"/>
              </a:rPr>
              <a:t>0;  for(Figuur </a:t>
            </a:r>
            <a:r>
              <a:rPr dirty="0" sz="2000">
                <a:latin typeface="Courier New"/>
                <a:cs typeface="Courier New"/>
              </a:rPr>
              <a:t>f : </a:t>
            </a:r>
            <a:r>
              <a:rPr dirty="0" sz="2000" spc="-5">
                <a:latin typeface="Courier New"/>
                <a:cs typeface="Courier New"/>
              </a:rPr>
              <a:t>figuren)</a:t>
            </a:r>
            <a:r>
              <a:rPr dirty="0" sz="2000" spc="-55">
                <a:latin typeface="Courier New"/>
                <a:cs typeface="Courier New"/>
              </a:rPr>
              <a:t> </a:t>
            </a:r>
            <a:r>
              <a:rPr dirty="0" sz="2000"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927100">
              <a:lnSpc>
                <a:spcPts val="2205"/>
              </a:lnSpc>
            </a:pPr>
            <a:r>
              <a:rPr dirty="0" sz="2000" spc="-5">
                <a:latin typeface="Courier New"/>
                <a:cs typeface="Courier New"/>
              </a:rPr>
              <a:t>totaal +=</a:t>
            </a:r>
            <a:r>
              <a:rPr dirty="0" sz="2000" spc="-15"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f.getOmtrek();</a:t>
            </a:r>
            <a:endParaRPr sz="2000">
              <a:latin typeface="Courier New"/>
              <a:cs typeface="Courier New"/>
            </a:endParaRPr>
          </a:p>
          <a:p>
            <a:pPr marL="622300">
              <a:lnSpc>
                <a:spcPts val="2305"/>
              </a:lnSpc>
            </a:pPr>
            <a:r>
              <a:rPr dirty="0" sz="2000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 marL="622300">
              <a:lnSpc>
                <a:spcPts val="2350"/>
              </a:lnSpc>
            </a:pPr>
            <a:r>
              <a:rPr dirty="0" sz="2000" spc="-5">
                <a:latin typeface="Courier New"/>
                <a:cs typeface="Courier New"/>
              </a:rPr>
              <a:t>return</a:t>
            </a:r>
            <a:r>
              <a:rPr dirty="0" sz="2000" spc="-10"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totaal;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89377" y="4857115"/>
            <a:ext cx="17843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84577" y="5149418"/>
            <a:ext cx="17843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074920" y="4398264"/>
            <a:ext cx="737870" cy="664845"/>
          </a:xfrm>
          <a:custGeom>
            <a:avLst/>
            <a:gdLst/>
            <a:ahLst/>
            <a:cxnLst/>
            <a:rect l="l" t="t" r="r" b="b"/>
            <a:pathLst>
              <a:path w="737870" h="664845">
                <a:moveTo>
                  <a:pt x="0" y="0"/>
                </a:moveTo>
                <a:lnTo>
                  <a:pt x="395096" y="664463"/>
                </a:lnTo>
                <a:lnTo>
                  <a:pt x="737615" y="648462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6018276" y="4875276"/>
            <a:ext cx="3935095" cy="982980"/>
          </a:xfrm>
          <a:prstGeom prst="rect">
            <a:avLst/>
          </a:prstGeom>
          <a:solidFill>
            <a:srgbClr val="D2D2F4"/>
          </a:solidFill>
        </p:spPr>
        <p:txBody>
          <a:bodyPr wrap="square" lIns="0" tIns="0" rIns="0" bIns="0" rtlCol="0" vert="horz">
            <a:spAutoFit/>
          </a:bodyPr>
          <a:lstStyle/>
          <a:p>
            <a:pPr algn="ctr" marR="62230">
              <a:lnSpc>
                <a:spcPts val="2215"/>
              </a:lnSpc>
            </a:pPr>
            <a:r>
              <a:rPr dirty="0" sz="2000" spc="-15">
                <a:latin typeface="Arial"/>
                <a:cs typeface="Arial"/>
              </a:rPr>
              <a:t>getTotaleOmtrek() </a:t>
            </a:r>
            <a:r>
              <a:rPr dirty="0" sz="2000">
                <a:latin typeface="Arial"/>
                <a:cs typeface="Arial"/>
              </a:rPr>
              <a:t>gaat er </a:t>
            </a:r>
            <a:r>
              <a:rPr dirty="0" sz="2000" spc="-5">
                <a:latin typeface="Arial"/>
                <a:cs typeface="Arial"/>
              </a:rPr>
              <a:t>van</a:t>
            </a:r>
            <a:r>
              <a:rPr dirty="0" sz="2000" spc="-9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uit</a:t>
            </a:r>
            <a:endParaRPr sz="2000">
              <a:latin typeface="Arial"/>
              <a:cs typeface="Arial"/>
            </a:endParaRPr>
          </a:p>
          <a:p>
            <a:pPr algn="ctr" marR="64769">
              <a:lnSpc>
                <a:spcPts val="2305"/>
              </a:lnSpc>
            </a:pPr>
            <a:r>
              <a:rPr dirty="0" sz="2000">
                <a:latin typeface="Arial"/>
                <a:cs typeface="Arial"/>
              </a:rPr>
              <a:t>dat iedere</a:t>
            </a:r>
            <a:r>
              <a:rPr dirty="0" sz="2000" spc="-6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figuur</a:t>
            </a:r>
            <a:endParaRPr sz="2000">
              <a:latin typeface="Arial"/>
              <a:cs typeface="Arial"/>
            </a:endParaRPr>
          </a:p>
          <a:p>
            <a:pPr algn="ctr">
              <a:lnSpc>
                <a:spcPts val="2350"/>
              </a:lnSpc>
            </a:pPr>
            <a:r>
              <a:rPr dirty="0" sz="2000">
                <a:latin typeface="Arial"/>
                <a:cs typeface="Arial"/>
              </a:rPr>
              <a:t>een methode getOmtrek()</a:t>
            </a:r>
            <a:r>
              <a:rPr dirty="0" sz="2000" spc="-1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heeft!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55"/>
              </a:lnSpc>
            </a:pPr>
            <a:fld id="{81D60167-4931-47E6-BA6A-407CBD079E47}" type="slidenum">
              <a:rPr dirty="0"/>
              <a:t>14</a:t>
            </a:fld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55673" y="656031"/>
            <a:ext cx="6715759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Oplossing: </a:t>
            </a:r>
            <a:r>
              <a:rPr dirty="0" spc="-10"/>
              <a:t>abstracte</a:t>
            </a:r>
            <a:r>
              <a:rPr dirty="0" spc="-25"/>
              <a:t> </a:t>
            </a:r>
            <a:r>
              <a:rPr dirty="0" spc="-5"/>
              <a:t>methode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84577" y="1464005"/>
            <a:ext cx="7873365" cy="2499995"/>
          </a:xfrm>
          <a:prstGeom prst="rect">
            <a:avLst/>
          </a:prstGeom>
        </p:spPr>
        <p:txBody>
          <a:bodyPr wrap="square" lIns="0" tIns="27305" rIns="0" bIns="0" rtlCol="0" vert="horz">
            <a:spAutoFit/>
          </a:bodyPr>
          <a:lstStyle/>
          <a:p>
            <a:pPr marL="378460" marR="3834765" indent="-365760">
              <a:lnSpc>
                <a:spcPct val="96100"/>
              </a:lnSpc>
              <a:spcBef>
                <a:spcPts val="215"/>
              </a:spcBef>
            </a:pPr>
            <a:r>
              <a:rPr dirty="0" sz="2400" spc="-5">
                <a:solidFill>
                  <a:srgbClr val="0000FF"/>
                </a:solidFill>
                <a:latin typeface="Courier New"/>
                <a:cs typeface="Courier New"/>
              </a:rPr>
              <a:t>class </a:t>
            </a:r>
            <a:r>
              <a:rPr dirty="0" sz="2400" spc="-10">
                <a:latin typeface="Courier New"/>
                <a:cs typeface="Courier New"/>
              </a:rPr>
              <a:t>Figuur </a:t>
            </a:r>
            <a:r>
              <a:rPr dirty="0" sz="2400">
                <a:latin typeface="Courier New"/>
                <a:cs typeface="Courier New"/>
              </a:rPr>
              <a:t>{  </a:t>
            </a:r>
            <a:r>
              <a:rPr dirty="0" sz="2400" spc="-10">
                <a:solidFill>
                  <a:srgbClr val="0000FF"/>
                </a:solidFill>
                <a:latin typeface="Courier New"/>
                <a:cs typeface="Courier New"/>
              </a:rPr>
              <a:t>private </a:t>
            </a:r>
            <a:r>
              <a:rPr dirty="0" sz="2400" spc="-5">
                <a:latin typeface="Courier New"/>
                <a:cs typeface="Courier New"/>
              </a:rPr>
              <a:t>Color</a:t>
            </a:r>
            <a:r>
              <a:rPr dirty="0" sz="2400" spc="-90">
                <a:latin typeface="Courier New"/>
                <a:cs typeface="Courier New"/>
              </a:rPr>
              <a:t> </a:t>
            </a:r>
            <a:r>
              <a:rPr dirty="0" sz="2400" spc="-5">
                <a:latin typeface="Courier New"/>
                <a:cs typeface="Courier New"/>
              </a:rPr>
              <a:t>kleur;  </a:t>
            </a:r>
            <a:r>
              <a:rPr dirty="0" sz="2400" spc="-10">
                <a:solidFill>
                  <a:srgbClr val="0000FF"/>
                </a:solidFill>
                <a:latin typeface="Courier New"/>
                <a:cs typeface="Courier New"/>
              </a:rPr>
              <a:t>private </a:t>
            </a:r>
            <a:r>
              <a:rPr dirty="0" sz="2400" spc="-5">
                <a:latin typeface="Courier New"/>
                <a:cs typeface="Courier New"/>
              </a:rPr>
              <a:t>int </a:t>
            </a:r>
            <a:r>
              <a:rPr dirty="0" sz="2400" spc="-10">
                <a:latin typeface="Courier New"/>
                <a:cs typeface="Courier New"/>
              </a:rPr>
              <a:t>x,</a:t>
            </a:r>
            <a:r>
              <a:rPr dirty="0" sz="2400" spc="-40">
                <a:latin typeface="Courier New"/>
                <a:cs typeface="Courier New"/>
              </a:rPr>
              <a:t> </a:t>
            </a:r>
            <a:r>
              <a:rPr dirty="0" sz="2400" spc="-5">
                <a:latin typeface="Courier New"/>
                <a:cs typeface="Courier New"/>
              </a:rPr>
              <a:t>y;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300">
              <a:latin typeface="Courier New"/>
              <a:cs typeface="Courier New"/>
            </a:endParaRPr>
          </a:p>
          <a:p>
            <a:pPr marL="378460">
              <a:lnSpc>
                <a:spcPts val="2820"/>
              </a:lnSpc>
            </a:pPr>
            <a:r>
              <a:rPr dirty="0" sz="2400" spc="-10">
                <a:solidFill>
                  <a:srgbClr val="0000FF"/>
                </a:solidFill>
                <a:latin typeface="Courier New"/>
                <a:cs typeface="Courier New"/>
              </a:rPr>
              <a:t>public </a:t>
            </a:r>
            <a:r>
              <a:rPr dirty="0" sz="2400" spc="-10">
                <a:latin typeface="Courier New"/>
                <a:cs typeface="Courier New"/>
              </a:rPr>
              <a:t>Figuur(int </a:t>
            </a:r>
            <a:r>
              <a:rPr dirty="0" sz="2400" spc="-5">
                <a:latin typeface="Courier New"/>
                <a:cs typeface="Courier New"/>
              </a:rPr>
              <a:t>x, </a:t>
            </a:r>
            <a:r>
              <a:rPr dirty="0" sz="2400" spc="-10">
                <a:latin typeface="Courier New"/>
                <a:cs typeface="Courier New"/>
              </a:rPr>
              <a:t>int </a:t>
            </a:r>
            <a:r>
              <a:rPr dirty="0" sz="2400" spc="-5">
                <a:latin typeface="Courier New"/>
                <a:cs typeface="Courier New"/>
              </a:rPr>
              <a:t>y, </a:t>
            </a:r>
            <a:r>
              <a:rPr dirty="0" sz="2400" spc="-10">
                <a:latin typeface="Courier New"/>
                <a:cs typeface="Courier New"/>
              </a:rPr>
              <a:t>Color</a:t>
            </a:r>
            <a:r>
              <a:rPr dirty="0" sz="2400" spc="20">
                <a:latin typeface="Courier New"/>
                <a:cs typeface="Courier New"/>
              </a:rPr>
              <a:t> </a:t>
            </a:r>
            <a:r>
              <a:rPr dirty="0" sz="2400" spc="-10">
                <a:latin typeface="Courier New"/>
                <a:cs typeface="Courier New"/>
              </a:rPr>
              <a:t>kleur){</a:t>
            </a:r>
            <a:endParaRPr sz="2400">
              <a:latin typeface="Courier New"/>
              <a:cs typeface="Courier New"/>
            </a:endParaRPr>
          </a:p>
          <a:p>
            <a:pPr marL="744220">
              <a:lnSpc>
                <a:spcPts val="2765"/>
              </a:lnSpc>
            </a:pPr>
            <a:r>
              <a:rPr dirty="0" sz="2400" spc="-10">
                <a:latin typeface="Courier New"/>
                <a:cs typeface="Courier New"/>
              </a:rPr>
              <a:t>setX(x);</a:t>
            </a:r>
            <a:endParaRPr sz="2400">
              <a:latin typeface="Courier New"/>
              <a:cs typeface="Courier New"/>
            </a:endParaRPr>
          </a:p>
          <a:p>
            <a:pPr marL="744220">
              <a:lnSpc>
                <a:spcPts val="2825"/>
              </a:lnSpc>
            </a:pPr>
            <a:r>
              <a:rPr dirty="0" sz="2400" spc="-10">
                <a:latin typeface="Courier New"/>
                <a:cs typeface="Courier New"/>
              </a:rPr>
              <a:t>setY(y);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50338" y="3923157"/>
            <a:ext cx="3311525" cy="7435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78460">
              <a:lnSpc>
                <a:spcPts val="2825"/>
              </a:lnSpc>
              <a:spcBef>
                <a:spcPts val="100"/>
              </a:spcBef>
            </a:pPr>
            <a:r>
              <a:rPr dirty="0" sz="2400" spc="-10">
                <a:latin typeface="Courier New"/>
                <a:cs typeface="Courier New"/>
              </a:rPr>
              <a:t>setColor(kleur);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ts val="2825"/>
              </a:lnSpc>
            </a:pPr>
            <a:r>
              <a:rPr dirty="0" sz="2400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4638865" y="5210365"/>
            <a:ext cx="3964304" cy="771525"/>
            <a:chOff x="4638865" y="5210365"/>
            <a:chExt cx="3964304" cy="771525"/>
          </a:xfrm>
        </p:grpSpPr>
        <p:sp>
          <p:nvSpPr>
            <p:cNvPr id="6" name="object 6"/>
            <p:cNvSpPr/>
            <p:nvPr/>
          </p:nvSpPr>
          <p:spPr>
            <a:xfrm>
              <a:off x="4643628" y="5215128"/>
              <a:ext cx="599440" cy="349250"/>
            </a:xfrm>
            <a:custGeom>
              <a:avLst/>
              <a:gdLst/>
              <a:ahLst/>
              <a:cxnLst/>
              <a:rect l="l" t="t" r="r" b="b"/>
              <a:pathLst>
                <a:path w="599439" h="349250">
                  <a:moveTo>
                    <a:pt x="0" y="0"/>
                  </a:moveTo>
                  <a:lnTo>
                    <a:pt x="320801" y="348996"/>
                  </a:lnTo>
                  <a:lnTo>
                    <a:pt x="598932" y="340614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5408676" y="5465064"/>
              <a:ext cx="3194685" cy="516890"/>
            </a:xfrm>
            <a:custGeom>
              <a:avLst/>
              <a:gdLst/>
              <a:ahLst/>
              <a:cxnLst/>
              <a:rect l="l" t="t" r="r" b="b"/>
              <a:pathLst>
                <a:path w="3194684" h="516889">
                  <a:moveTo>
                    <a:pt x="3194304" y="0"/>
                  </a:moveTo>
                  <a:lnTo>
                    <a:pt x="0" y="0"/>
                  </a:lnTo>
                  <a:lnTo>
                    <a:pt x="0" y="516636"/>
                  </a:lnTo>
                  <a:lnTo>
                    <a:pt x="3194304" y="516636"/>
                  </a:lnTo>
                  <a:lnTo>
                    <a:pt x="3194304" y="0"/>
                  </a:lnTo>
                  <a:close/>
                </a:path>
              </a:pathLst>
            </a:custGeom>
            <a:solidFill>
              <a:srgbClr val="D2D2F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2450338" y="4632197"/>
            <a:ext cx="6414770" cy="14255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795"/>
              </a:lnSpc>
              <a:spcBef>
                <a:spcPts val="100"/>
              </a:spcBef>
            </a:pPr>
            <a:r>
              <a:rPr dirty="0" sz="2400" spc="-5">
                <a:latin typeface="Courier New"/>
                <a:cs typeface="Courier New"/>
              </a:rPr>
              <a:t>...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ts val="2795"/>
              </a:lnSpc>
            </a:pPr>
            <a:r>
              <a:rPr dirty="0" sz="2400" spc="-10">
                <a:solidFill>
                  <a:srgbClr val="0000FF"/>
                </a:solidFill>
                <a:latin typeface="Courier New"/>
                <a:cs typeface="Courier New"/>
              </a:rPr>
              <a:t>public abstract double</a:t>
            </a:r>
            <a:r>
              <a:rPr dirty="0" sz="240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dirty="0" sz="2400" spc="-10">
                <a:latin typeface="Courier New"/>
                <a:cs typeface="Courier New"/>
              </a:rPr>
              <a:t>getOmtrek();</a:t>
            </a:r>
            <a:endParaRPr sz="2400">
              <a:latin typeface="Courier New"/>
              <a:cs typeface="Courier New"/>
            </a:endParaRPr>
          </a:p>
          <a:p>
            <a:pPr marL="3065145" marR="361950" indent="74295">
              <a:lnSpc>
                <a:spcPts val="2300"/>
              </a:lnSpc>
              <a:spcBef>
                <a:spcPts val="880"/>
              </a:spcBef>
            </a:pPr>
            <a:r>
              <a:rPr dirty="0" sz="2000">
                <a:latin typeface="Arial"/>
                <a:cs typeface="Arial"/>
              </a:rPr>
              <a:t>Abstracte methode heeft  geen implementatie</a:t>
            </a:r>
            <a:r>
              <a:rPr dirty="0" sz="2000" spc="-114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nodig.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799576" y="4221479"/>
            <a:ext cx="189230" cy="386080"/>
          </a:xfrm>
          <a:custGeom>
            <a:avLst/>
            <a:gdLst/>
            <a:ahLst/>
            <a:cxnLst/>
            <a:rect l="l" t="t" r="r" b="b"/>
            <a:pathLst>
              <a:path w="189229" h="386079">
                <a:moveTo>
                  <a:pt x="0" y="385572"/>
                </a:moveTo>
                <a:lnTo>
                  <a:pt x="57530" y="6350"/>
                </a:lnTo>
                <a:lnTo>
                  <a:pt x="188975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9066276" y="4152900"/>
            <a:ext cx="1511935" cy="390525"/>
          </a:xfrm>
          <a:prstGeom prst="rect">
            <a:avLst/>
          </a:prstGeom>
          <a:solidFill>
            <a:srgbClr val="D2D2F4"/>
          </a:solidFill>
        </p:spPr>
        <p:txBody>
          <a:bodyPr wrap="square" lIns="0" tIns="0" rIns="0" bIns="0" rtlCol="0" vert="horz">
            <a:spAutoFit/>
          </a:bodyPr>
          <a:lstStyle/>
          <a:p>
            <a:pPr marL="100965">
              <a:lnSpc>
                <a:spcPts val="2255"/>
              </a:lnSpc>
            </a:pPr>
            <a:r>
              <a:rPr dirty="0" sz="2000">
                <a:latin typeface="Arial"/>
                <a:cs typeface="Arial"/>
              </a:rPr>
              <a:t>Geen</a:t>
            </a:r>
            <a:r>
              <a:rPr dirty="0" sz="2000" spc="-6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body!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620261" y="4990338"/>
            <a:ext cx="1752600" cy="457200"/>
          </a:xfrm>
          <a:custGeom>
            <a:avLst/>
            <a:gdLst/>
            <a:ahLst/>
            <a:cxnLst/>
            <a:rect l="l" t="t" r="r" b="b"/>
            <a:pathLst>
              <a:path w="1752600" h="457200">
                <a:moveTo>
                  <a:pt x="0" y="228600"/>
                </a:moveTo>
                <a:lnTo>
                  <a:pt x="11468" y="191523"/>
                </a:lnTo>
                <a:lnTo>
                  <a:pt x="44671" y="156350"/>
                </a:lnTo>
                <a:lnTo>
                  <a:pt x="97805" y="123551"/>
                </a:lnTo>
                <a:lnTo>
                  <a:pt x="169066" y="93597"/>
                </a:lnTo>
                <a:lnTo>
                  <a:pt x="210931" y="79835"/>
                </a:lnTo>
                <a:lnTo>
                  <a:pt x="256651" y="66960"/>
                </a:lnTo>
                <a:lnTo>
                  <a:pt x="306001" y="55032"/>
                </a:lnTo>
                <a:lnTo>
                  <a:pt x="358755" y="44110"/>
                </a:lnTo>
                <a:lnTo>
                  <a:pt x="414689" y="34252"/>
                </a:lnTo>
                <a:lnTo>
                  <a:pt x="473576" y="25518"/>
                </a:lnTo>
                <a:lnTo>
                  <a:pt x="535191" y="17966"/>
                </a:lnTo>
                <a:lnTo>
                  <a:pt x="599309" y="11655"/>
                </a:lnTo>
                <a:lnTo>
                  <a:pt x="665705" y="6644"/>
                </a:lnTo>
                <a:lnTo>
                  <a:pt x="734152" y="2992"/>
                </a:lnTo>
                <a:lnTo>
                  <a:pt x="804425" y="757"/>
                </a:lnTo>
                <a:lnTo>
                  <a:pt x="876300" y="0"/>
                </a:lnTo>
                <a:lnTo>
                  <a:pt x="948174" y="757"/>
                </a:lnTo>
                <a:lnTo>
                  <a:pt x="1018447" y="2992"/>
                </a:lnTo>
                <a:lnTo>
                  <a:pt x="1086894" y="6644"/>
                </a:lnTo>
                <a:lnTo>
                  <a:pt x="1153290" y="11655"/>
                </a:lnTo>
                <a:lnTo>
                  <a:pt x="1217408" y="17966"/>
                </a:lnTo>
                <a:lnTo>
                  <a:pt x="1279023" y="25518"/>
                </a:lnTo>
                <a:lnTo>
                  <a:pt x="1337910" y="34252"/>
                </a:lnTo>
                <a:lnTo>
                  <a:pt x="1393844" y="44110"/>
                </a:lnTo>
                <a:lnTo>
                  <a:pt x="1446598" y="55032"/>
                </a:lnTo>
                <a:lnTo>
                  <a:pt x="1495948" y="66960"/>
                </a:lnTo>
                <a:lnTo>
                  <a:pt x="1541668" y="79835"/>
                </a:lnTo>
                <a:lnTo>
                  <a:pt x="1583533" y="93597"/>
                </a:lnTo>
                <a:lnTo>
                  <a:pt x="1621317" y="108189"/>
                </a:lnTo>
                <a:lnTo>
                  <a:pt x="1683740" y="139624"/>
                </a:lnTo>
                <a:lnTo>
                  <a:pt x="1727134" y="173669"/>
                </a:lnTo>
                <a:lnTo>
                  <a:pt x="1749695" y="209853"/>
                </a:lnTo>
                <a:lnTo>
                  <a:pt x="1752600" y="228600"/>
                </a:lnTo>
                <a:lnTo>
                  <a:pt x="1749695" y="247346"/>
                </a:lnTo>
                <a:lnTo>
                  <a:pt x="1727134" y="283530"/>
                </a:lnTo>
                <a:lnTo>
                  <a:pt x="1683740" y="317575"/>
                </a:lnTo>
                <a:lnTo>
                  <a:pt x="1621317" y="349010"/>
                </a:lnTo>
                <a:lnTo>
                  <a:pt x="1583533" y="363602"/>
                </a:lnTo>
                <a:lnTo>
                  <a:pt x="1541668" y="377364"/>
                </a:lnTo>
                <a:lnTo>
                  <a:pt x="1495948" y="390239"/>
                </a:lnTo>
                <a:lnTo>
                  <a:pt x="1446598" y="402167"/>
                </a:lnTo>
                <a:lnTo>
                  <a:pt x="1393844" y="413089"/>
                </a:lnTo>
                <a:lnTo>
                  <a:pt x="1337910" y="422947"/>
                </a:lnTo>
                <a:lnTo>
                  <a:pt x="1279023" y="431681"/>
                </a:lnTo>
                <a:lnTo>
                  <a:pt x="1217408" y="439233"/>
                </a:lnTo>
                <a:lnTo>
                  <a:pt x="1153290" y="445544"/>
                </a:lnTo>
                <a:lnTo>
                  <a:pt x="1086894" y="450555"/>
                </a:lnTo>
                <a:lnTo>
                  <a:pt x="1018447" y="454207"/>
                </a:lnTo>
                <a:lnTo>
                  <a:pt x="948174" y="456442"/>
                </a:lnTo>
                <a:lnTo>
                  <a:pt x="876300" y="457200"/>
                </a:lnTo>
                <a:lnTo>
                  <a:pt x="804425" y="456442"/>
                </a:lnTo>
                <a:lnTo>
                  <a:pt x="734152" y="454207"/>
                </a:lnTo>
                <a:lnTo>
                  <a:pt x="665705" y="450555"/>
                </a:lnTo>
                <a:lnTo>
                  <a:pt x="599309" y="445544"/>
                </a:lnTo>
                <a:lnTo>
                  <a:pt x="535191" y="439233"/>
                </a:lnTo>
                <a:lnTo>
                  <a:pt x="473576" y="431681"/>
                </a:lnTo>
                <a:lnTo>
                  <a:pt x="414689" y="422947"/>
                </a:lnTo>
                <a:lnTo>
                  <a:pt x="358755" y="413089"/>
                </a:lnTo>
                <a:lnTo>
                  <a:pt x="306001" y="402167"/>
                </a:lnTo>
                <a:lnTo>
                  <a:pt x="256651" y="390239"/>
                </a:lnTo>
                <a:lnTo>
                  <a:pt x="210931" y="377364"/>
                </a:lnTo>
                <a:lnTo>
                  <a:pt x="169066" y="363602"/>
                </a:lnTo>
                <a:lnTo>
                  <a:pt x="131282" y="349010"/>
                </a:lnTo>
                <a:lnTo>
                  <a:pt x="68859" y="317575"/>
                </a:lnTo>
                <a:lnTo>
                  <a:pt x="25465" y="283530"/>
                </a:lnTo>
                <a:lnTo>
                  <a:pt x="2904" y="247346"/>
                </a:lnTo>
                <a:lnTo>
                  <a:pt x="0" y="228600"/>
                </a:lnTo>
                <a:close/>
              </a:path>
            </a:pathLst>
          </a:custGeom>
          <a:ln w="28956">
            <a:solidFill>
              <a:srgbClr val="00AF5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55"/>
              </a:lnSpc>
            </a:pPr>
            <a:fld id="{81D60167-4931-47E6-BA6A-407CBD079E47}" type="slidenum">
              <a:rPr dirty="0"/>
              <a:t>14</a:t>
            </a:fld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39334" y="5473446"/>
            <a:ext cx="3886200" cy="609600"/>
          </a:xfrm>
          <a:custGeom>
            <a:avLst/>
            <a:gdLst/>
            <a:ahLst/>
            <a:cxnLst/>
            <a:rect l="l" t="t" r="r" b="b"/>
            <a:pathLst>
              <a:path w="3886200" h="609600">
                <a:moveTo>
                  <a:pt x="0" y="304799"/>
                </a:moveTo>
                <a:lnTo>
                  <a:pt x="23096" y="257661"/>
                </a:lnTo>
                <a:lnTo>
                  <a:pt x="69409" y="223771"/>
                </a:lnTo>
                <a:lnTo>
                  <a:pt x="113279" y="202002"/>
                </a:lnTo>
                <a:lnTo>
                  <a:pt x="167042" y="180972"/>
                </a:lnTo>
                <a:lnTo>
                  <a:pt x="230264" y="160748"/>
                </a:lnTo>
                <a:lnTo>
                  <a:pt x="302515" y="141399"/>
                </a:lnTo>
                <a:lnTo>
                  <a:pt x="341892" y="132073"/>
                </a:lnTo>
                <a:lnTo>
                  <a:pt x="383363" y="122991"/>
                </a:lnTo>
                <a:lnTo>
                  <a:pt x="426875" y="114162"/>
                </a:lnTo>
                <a:lnTo>
                  <a:pt x="472374" y="105593"/>
                </a:lnTo>
                <a:lnTo>
                  <a:pt x="519807" y="97294"/>
                </a:lnTo>
                <a:lnTo>
                  <a:pt x="569118" y="89273"/>
                </a:lnTo>
                <a:lnTo>
                  <a:pt x="620255" y="81537"/>
                </a:lnTo>
                <a:lnTo>
                  <a:pt x="673162" y="74097"/>
                </a:lnTo>
                <a:lnTo>
                  <a:pt x="727787" y="66960"/>
                </a:lnTo>
                <a:lnTo>
                  <a:pt x="784075" y="60135"/>
                </a:lnTo>
                <a:lnTo>
                  <a:pt x="841972" y="53629"/>
                </a:lnTo>
                <a:lnTo>
                  <a:pt x="901424" y="47453"/>
                </a:lnTo>
                <a:lnTo>
                  <a:pt x="962377" y="41613"/>
                </a:lnTo>
                <a:lnTo>
                  <a:pt x="1024778" y="36119"/>
                </a:lnTo>
                <a:lnTo>
                  <a:pt x="1088571" y="30979"/>
                </a:lnTo>
                <a:lnTo>
                  <a:pt x="1153703" y="26202"/>
                </a:lnTo>
                <a:lnTo>
                  <a:pt x="1220121" y="21796"/>
                </a:lnTo>
                <a:lnTo>
                  <a:pt x="1287770" y="17769"/>
                </a:lnTo>
                <a:lnTo>
                  <a:pt x="1356596" y="14130"/>
                </a:lnTo>
                <a:lnTo>
                  <a:pt x="1426545" y="10887"/>
                </a:lnTo>
                <a:lnTo>
                  <a:pt x="1497563" y="8049"/>
                </a:lnTo>
                <a:lnTo>
                  <a:pt x="1569596" y="5625"/>
                </a:lnTo>
                <a:lnTo>
                  <a:pt x="1642590" y="3622"/>
                </a:lnTo>
                <a:lnTo>
                  <a:pt x="1716492" y="2050"/>
                </a:lnTo>
                <a:lnTo>
                  <a:pt x="1791247" y="917"/>
                </a:lnTo>
                <a:lnTo>
                  <a:pt x="1866801" y="230"/>
                </a:lnTo>
                <a:lnTo>
                  <a:pt x="1943099" y="0"/>
                </a:lnTo>
                <a:lnTo>
                  <a:pt x="2019398" y="230"/>
                </a:lnTo>
                <a:lnTo>
                  <a:pt x="2094952" y="917"/>
                </a:lnTo>
                <a:lnTo>
                  <a:pt x="2169707" y="2050"/>
                </a:lnTo>
                <a:lnTo>
                  <a:pt x="2243609" y="3622"/>
                </a:lnTo>
                <a:lnTo>
                  <a:pt x="2316603" y="5625"/>
                </a:lnTo>
                <a:lnTo>
                  <a:pt x="2388636" y="8049"/>
                </a:lnTo>
                <a:lnTo>
                  <a:pt x="2459654" y="10887"/>
                </a:lnTo>
                <a:lnTo>
                  <a:pt x="2529603" y="14130"/>
                </a:lnTo>
                <a:lnTo>
                  <a:pt x="2598429" y="17769"/>
                </a:lnTo>
                <a:lnTo>
                  <a:pt x="2666078" y="21796"/>
                </a:lnTo>
                <a:lnTo>
                  <a:pt x="2732496" y="26202"/>
                </a:lnTo>
                <a:lnTo>
                  <a:pt x="2797628" y="30979"/>
                </a:lnTo>
                <a:lnTo>
                  <a:pt x="2861421" y="36119"/>
                </a:lnTo>
                <a:lnTo>
                  <a:pt x="2923822" y="41613"/>
                </a:lnTo>
                <a:lnTo>
                  <a:pt x="2984775" y="47453"/>
                </a:lnTo>
                <a:lnTo>
                  <a:pt x="3044227" y="53629"/>
                </a:lnTo>
                <a:lnTo>
                  <a:pt x="3102124" y="60135"/>
                </a:lnTo>
                <a:lnTo>
                  <a:pt x="3158412" y="66960"/>
                </a:lnTo>
                <a:lnTo>
                  <a:pt x="3213037" y="74097"/>
                </a:lnTo>
                <a:lnTo>
                  <a:pt x="3265944" y="81537"/>
                </a:lnTo>
                <a:lnTo>
                  <a:pt x="3317081" y="89273"/>
                </a:lnTo>
                <a:lnTo>
                  <a:pt x="3366392" y="97294"/>
                </a:lnTo>
                <a:lnTo>
                  <a:pt x="3413825" y="105593"/>
                </a:lnTo>
                <a:lnTo>
                  <a:pt x="3459324" y="114162"/>
                </a:lnTo>
                <a:lnTo>
                  <a:pt x="3502836" y="122991"/>
                </a:lnTo>
                <a:lnTo>
                  <a:pt x="3544307" y="132073"/>
                </a:lnTo>
                <a:lnTo>
                  <a:pt x="3583684" y="141399"/>
                </a:lnTo>
                <a:lnTo>
                  <a:pt x="3620911" y="150960"/>
                </a:lnTo>
                <a:lnTo>
                  <a:pt x="3688702" y="170755"/>
                </a:lnTo>
                <a:lnTo>
                  <a:pt x="3747248" y="191391"/>
                </a:lnTo>
                <a:lnTo>
                  <a:pt x="3796119" y="212798"/>
                </a:lnTo>
                <a:lnTo>
                  <a:pt x="3834881" y="234911"/>
                </a:lnTo>
                <a:lnTo>
                  <a:pt x="3873127" y="269253"/>
                </a:lnTo>
                <a:lnTo>
                  <a:pt x="3886199" y="304799"/>
                </a:lnTo>
                <a:lnTo>
                  <a:pt x="3884729" y="316768"/>
                </a:lnTo>
                <a:lnTo>
                  <a:pt x="3863103" y="351938"/>
                </a:lnTo>
                <a:lnTo>
                  <a:pt x="3816790" y="385828"/>
                </a:lnTo>
                <a:lnTo>
                  <a:pt x="3772920" y="407597"/>
                </a:lnTo>
                <a:lnTo>
                  <a:pt x="3719157" y="428627"/>
                </a:lnTo>
                <a:lnTo>
                  <a:pt x="3655935" y="448851"/>
                </a:lnTo>
                <a:lnTo>
                  <a:pt x="3583684" y="468200"/>
                </a:lnTo>
                <a:lnTo>
                  <a:pt x="3544307" y="477526"/>
                </a:lnTo>
                <a:lnTo>
                  <a:pt x="3502836" y="486608"/>
                </a:lnTo>
                <a:lnTo>
                  <a:pt x="3459324" y="495437"/>
                </a:lnTo>
                <a:lnTo>
                  <a:pt x="3413825" y="504006"/>
                </a:lnTo>
                <a:lnTo>
                  <a:pt x="3366392" y="512305"/>
                </a:lnTo>
                <a:lnTo>
                  <a:pt x="3317081" y="520326"/>
                </a:lnTo>
                <a:lnTo>
                  <a:pt x="3265944" y="528062"/>
                </a:lnTo>
                <a:lnTo>
                  <a:pt x="3213037" y="535502"/>
                </a:lnTo>
                <a:lnTo>
                  <a:pt x="3158412" y="542639"/>
                </a:lnTo>
                <a:lnTo>
                  <a:pt x="3102124" y="549464"/>
                </a:lnTo>
                <a:lnTo>
                  <a:pt x="3044227" y="555970"/>
                </a:lnTo>
                <a:lnTo>
                  <a:pt x="2984775" y="562146"/>
                </a:lnTo>
                <a:lnTo>
                  <a:pt x="2923822" y="567986"/>
                </a:lnTo>
                <a:lnTo>
                  <a:pt x="2861421" y="573480"/>
                </a:lnTo>
                <a:lnTo>
                  <a:pt x="2797628" y="578620"/>
                </a:lnTo>
                <a:lnTo>
                  <a:pt x="2732496" y="583397"/>
                </a:lnTo>
                <a:lnTo>
                  <a:pt x="2666078" y="587803"/>
                </a:lnTo>
                <a:lnTo>
                  <a:pt x="2598429" y="591830"/>
                </a:lnTo>
                <a:lnTo>
                  <a:pt x="2529603" y="595469"/>
                </a:lnTo>
                <a:lnTo>
                  <a:pt x="2459654" y="598712"/>
                </a:lnTo>
                <a:lnTo>
                  <a:pt x="2388636" y="601550"/>
                </a:lnTo>
                <a:lnTo>
                  <a:pt x="2316603" y="603974"/>
                </a:lnTo>
                <a:lnTo>
                  <a:pt x="2243609" y="605977"/>
                </a:lnTo>
                <a:lnTo>
                  <a:pt x="2169707" y="607549"/>
                </a:lnTo>
                <a:lnTo>
                  <a:pt x="2094952" y="608682"/>
                </a:lnTo>
                <a:lnTo>
                  <a:pt x="2019398" y="609369"/>
                </a:lnTo>
                <a:lnTo>
                  <a:pt x="1943099" y="609599"/>
                </a:lnTo>
                <a:lnTo>
                  <a:pt x="1866801" y="609369"/>
                </a:lnTo>
                <a:lnTo>
                  <a:pt x="1791247" y="608682"/>
                </a:lnTo>
                <a:lnTo>
                  <a:pt x="1716492" y="607549"/>
                </a:lnTo>
                <a:lnTo>
                  <a:pt x="1642590" y="605977"/>
                </a:lnTo>
                <a:lnTo>
                  <a:pt x="1569596" y="603974"/>
                </a:lnTo>
                <a:lnTo>
                  <a:pt x="1497563" y="601550"/>
                </a:lnTo>
                <a:lnTo>
                  <a:pt x="1426545" y="598712"/>
                </a:lnTo>
                <a:lnTo>
                  <a:pt x="1356596" y="595469"/>
                </a:lnTo>
                <a:lnTo>
                  <a:pt x="1287770" y="591830"/>
                </a:lnTo>
                <a:lnTo>
                  <a:pt x="1220121" y="587803"/>
                </a:lnTo>
                <a:lnTo>
                  <a:pt x="1153703" y="583397"/>
                </a:lnTo>
                <a:lnTo>
                  <a:pt x="1088571" y="578620"/>
                </a:lnTo>
                <a:lnTo>
                  <a:pt x="1024778" y="573480"/>
                </a:lnTo>
                <a:lnTo>
                  <a:pt x="962377" y="567986"/>
                </a:lnTo>
                <a:lnTo>
                  <a:pt x="901424" y="562146"/>
                </a:lnTo>
                <a:lnTo>
                  <a:pt x="841972" y="555970"/>
                </a:lnTo>
                <a:lnTo>
                  <a:pt x="784075" y="549464"/>
                </a:lnTo>
                <a:lnTo>
                  <a:pt x="727787" y="542639"/>
                </a:lnTo>
                <a:lnTo>
                  <a:pt x="673162" y="535502"/>
                </a:lnTo>
                <a:lnTo>
                  <a:pt x="620255" y="528062"/>
                </a:lnTo>
                <a:lnTo>
                  <a:pt x="569118" y="520326"/>
                </a:lnTo>
                <a:lnTo>
                  <a:pt x="519807" y="512305"/>
                </a:lnTo>
                <a:lnTo>
                  <a:pt x="472374" y="504006"/>
                </a:lnTo>
                <a:lnTo>
                  <a:pt x="426875" y="495437"/>
                </a:lnTo>
                <a:lnTo>
                  <a:pt x="383363" y="486608"/>
                </a:lnTo>
                <a:lnTo>
                  <a:pt x="341892" y="477526"/>
                </a:lnTo>
                <a:lnTo>
                  <a:pt x="302515" y="468200"/>
                </a:lnTo>
                <a:lnTo>
                  <a:pt x="265288" y="458639"/>
                </a:lnTo>
                <a:lnTo>
                  <a:pt x="197497" y="438844"/>
                </a:lnTo>
                <a:lnTo>
                  <a:pt x="138951" y="418208"/>
                </a:lnTo>
                <a:lnTo>
                  <a:pt x="90080" y="396801"/>
                </a:lnTo>
                <a:lnTo>
                  <a:pt x="51318" y="374688"/>
                </a:lnTo>
                <a:lnTo>
                  <a:pt x="13072" y="340346"/>
                </a:lnTo>
                <a:lnTo>
                  <a:pt x="0" y="304799"/>
                </a:lnTo>
                <a:close/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794129" y="1477309"/>
            <a:ext cx="8551545" cy="4907280"/>
          </a:xfrm>
          <a:prstGeom prst="rect">
            <a:avLst/>
          </a:prstGeom>
        </p:spPr>
        <p:txBody>
          <a:bodyPr wrap="square" lIns="0" tIns="104775" rIns="0" bIns="0" rtlCol="0" vert="horz">
            <a:spAutoFit/>
          </a:bodyPr>
          <a:lstStyle/>
          <a:p>
            <a:pPr marL="505459" indent="-342265">
              <a:lnSpc>
                <a:spcPct val="100000"/>
              </a:lnSpc>
              <a:spcBef>
                <a:spcPts val="825"/>
              </a:spcBef>
              <a:buClr>
                <a:srgbClr val="DF0048"/>
              </a:buClr>
              <a:buFont typeface="Arial"/>
              <a:buChar char="•"/>
              <a:tabLst>
                <a:tab pos="505459" algn="l"/>
                <a:tab pos="506095" algn="l"/>
                <a:tab pos="3791585" algn="l"/>
              </a:tabLst>
            </a:pPr>
            <a:r>
              <a:rPr dirty="0" sz="2400" spc="-10">
                <a:solidFill>
                  <a:srgbClr val="002756"/>
                </a:solidFill>
                <a:latin typeface="Courier New"/>
                <a:cs typeface="Courier New"/>
              </a:rPr>
              <a:t>Rechthoek </a:t>
            </a:r>
            <a:r>
              <a:rPr dirty="0" sz="2400">
                <a:solidFill>
                  <a:srgbClr val="002756"/>
                </a:solidFill>
                <a:latin typeface="Courier New"/>
                <a:cs typeface="Courier New"/>
              </a:rPr>
              <a:t>r</a:t>
            </a:r>
            <a:r>
              <a:rPr dirty="0" sz="2400" spc="30">
                <a:solidFill>
                  <a:srgbClr val="002756"/>
                </a:solidFill>
                <a:latin typeface="Courier New"/>
                <a:cs typeface="Courier New"/>
              </a:rPr>
              <a:t> </a:t>
            </a:r>
            <a:r>
              <a:rPr dirty="0" sz="2400">
                <a:solidFill>
                  <a:srgbClr val="002756"/>
                </a:solidFill>
                <a:latin typeface="Courier New"/>
                <a:cs typeface="Courier New"/>
              </a:rPr>
              <a:t>=</a:t>
            </a:r>
            <a:r>
              <a:rPr dirty="0" sz="2400" spc="5">
                <a:solidFill>
                  <a:srgbClr val="002756"/>
                </a:solidFill>
                <a:latin typeface="Courier New"/>
                <a:cs typeface="Courier New"/>
              </a:rPr>
              <a:t> </a:t>
            </a:r>
            <a:r>
              <a:rPr dirty="0" sz="2400" spc="-10">
                <a:solidFill>
                  <a:srgbClr val="0000FF"/>
                </a:solidFill>
                <a:latin typeface="Courier New"/>
                <a:cs typeface="Courier New"/>
              </a:rPr>
              <a:t>new	</a:t>
            </a:r>
            <a:r>
              <a:rPr dirty="0" sz="2400" spc="-10">
                <a:solidFill>
                  <a:srgbClr val="002756"/>
                </a:solidFill>
                <a:latin typeface="Courier New"/>
                <a:cs typeface="Courier New"/>
              </a:rPr>
              <a:t>Rechthoek(</a:t>
            </a:r>
            <a:endParaRPr sz="2400">
              <a:latin typeface="Courier New"/>
              <a:cs typeface="Courier New"/>
            </a:endParaRPr>
          </a:p>
          <a:p>
            <a:pPr marL="3084830">
              <a:lnSpc>
                <a:spcPct val="100000"/>
              </a:lnSpc>
              <a:spcBef>
                <a:spcPts val="720"/>
              </a:spcBef>
            </a:pPr>
            <a:r>
              <a:rPr dirty="0" sz="2400" spc="-5">
                <a:solidFill>
                  <a:srgbClr val="002756"/>
                </a:solidFill>
                <a:latin typeface="Courier New"/>
                <a:cs typeface="Courier New"/>
              </a:rPr>
              <a:t>100, </a:t>
            </a:r>
            <a:r>
              <a:rPr dirty="0" sz="2400" spc="-10">
                <a:solidFill>
                  <a:srgbClr val="002756"/>
                </a:solidFill>
                <a:latin typeface="Courier New"/>
                <a:cs typeface="Courier New"/>
              </a:rPr>
              <a:t>200,Color.Red, </a:t>
            </a:r>
            <a:r>
              <a:rPr dirty="0" sz="2400" spc="-5">
                <a:solidFill>
                  <a:srgbClr val="002756"/>
                </a:solidFill>
                <a:latin typeface="Courier New"/>
                <a:cs typeface="Courier New"/>
              </a:rPr>
              <a:t>50,</a:t>
            </a:r>
            <a:r>
              <a:rPr dirty="0" sz="2400" spc="-55">
                <a:solidFill>
                  <a:srgbClr val="002756"/>
                </a:solidFill>
                <a:latin typeface="Courier New"/>
                <a:cs typeface="Courier New"/>
              </a:rPr>
              <a:t> </a:t>
            </a:r>
            <a:r>
              <a:rPr dirty="0" sz="2400" spc="-5">
                <a:solidFill>
                  <a:srgbClr val="002756"/>
                </a:solidFill>
                <a:latin typeface="Courier New"/>
                <a:cs typeface="Courier New"/>
              </a:rPr>
              <a:t>100);</a:t>
            </a:r>
            <a:endParaRPr sz="2400">
              <a:latin typeface="Courier New"/>
              <a:cs typeface="Courier New"/>
            </a:endParaRPr>
          </a:p>
          <a:p>
            <a:pPr marL="505459" indent="-342265">
              <a:lnSpc>
                <a:spcPct val="100000"/>
              </a:lnSpc>
              <a:spcBef>
                <a:spcPts val="710"/>
              </a:spcBef>
              <a:buClr>
                <a:srgbClr val="DF0048"/>
              </a:buClr>
              <a:buFont typeface="Arial"/>
              <a:buChar char="•"/>
              <a:tabLst>
                <a:tab pos="505459" algn="l"/>
                <a:tab pos="506095" algn="l"/>
              </a:tabLst>
            </a:pPr>
            <a:r>
              <a:rPr dirty="0" sz="2400" spc="-10">
                <a:solidFill>
                  <a:srgbClr val="002756"/>
                </a:solidFill>
                <a:latin typeface="Courier New"/>
                <a:cs typeface="Courier New"/>
              </a:rPr>
              <a:t>System.out.println(r.getOmtrek());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DF0048"/>
              </a:buClr>
              <a:buFont typeface="Arial"/>
              <a:buChar char="•"/>
            </a:pPr>
            <a:endParaRPr sz="4050">
              <a:latin typeface="Courier New"/>
              <a:cs typeface="Courier New"/>
            </a:endParaRPr>
          </a:p>
          <a:p>
            <a:pPr marL="505459" marR="5080" indent="-341630">
              <a:lnSpc>
                <a:spcPts val="2590"/>
              </a:lnSpc>
              <a:buClr>
                <a:srgbClr val="DF0048"/>
              </a:buClr>
              <a:buFont typeface="Arial"/>
              <a:buChar char="•"/>
              <a:tabLst>
                <a:tab pos="505459" algn="l"/>
                <a:tab pos="506095" algn="l"/>
              </a:tabLst>
            </a:pPr>
            <a:r>
              <a:rPr dirty="0" sz="2400" spc="-5">
                <a:solidFill>
                  <a:srgbClr val="002756"/>
                </a:solidFill>
                <a:latin typeface="Courier New"/>
                <a:cs typeface="Courier New"/>
              </a:rPr>
              <a:t>Figuur </a:t>
            </a:r>
            <a:r>
              <a:rPr dirty="0" sz="2400">
                <a:solidFill>
                  <a:srgbClr val="002756"/>
                </a:solidFill>
                <a:latin typeface="Courier New"/>
                <a:cs typeface="Courier New"/>
              </a:rPr>
              <a:t>f = </a:t>
            </a:r>
            <a:r>
              <a:rPr dirty="0" sz="2400" spc="-5">
                <a:solidFill>
                  <a:srgbClr val="0000FF"/>
                </a:solidFill>
                <a:latin typeface="Courier New"/>
                <a:cs typeface="Courier New"/>
              </a:rPr>
              <a:t>new </a:t>
            </a:r>
            <a:r>
              <a:rPr dirty="0" sz="2400" spc="-10">
                <a:solidFill>
                  <a:srgbClr val="002756"/>
                </a:solidFill>
                <a:latin typeface="Courier New"/>
                <a:cs typeface="Courier New"/>
              </a:rPr>
              <a:t>Rechthoek(100,200, Color.Red,  </a:t>
            </a:r>
            <a:r>
              <a:rPr dirty="0" sz="2400" spc="-5">
                <a:solidFill>
                  <a:srgbClr val="002756"/>
                </a:solidFill>
                <a:latin typeface="Courier New"/>
                <a:cs typeface="Courier New"/>
              </a:rPr>
              <a:t>100,</a:t>
            </a:r>
            <a:r>
              <a:rPr dirty="0" sz="2400" spc="-10">
                <a:solidFill>
                  <a:srgbClr val="002756"/>
                </a:solidFill>
                <a:latin typeface="Courier New"/>
                <a:cs typeface="Courier New"/>
              </a:rPr>
              <a:t> 150);</a:t>
            </a:r>
            <a:endParaRPr sz="2400">
              <a:latin typeface="Courier New"/>
              <a:cs typeface="Courier New"/>
            </a:endParaRPr>
          </a:p>
          <a:p>
            <a:pPr marL="505459" indent="-342265">
              <a:lnSpc>
                <a:spcPct val="100000"/>
              </a:lnSpc>
              <a:spcBef>
                <a:spcPts val="670"/>
              </a:spcBef>
              <a:buClr>
                <a:srgbClr val="DF0048"/>
              </a:buClr>
              <a:buFont typeface="Arial"/>
              <a:buChar char="•"/>
              <a:tabLst>
                <a:tab pos="505459" algn="l"/>
                <a:tab pos="506095" algn="l"/>
              </a:tabLst>
            </a:pPr>
            <a:r>
              <a:rPr dirty="0" sz="2400" spc="-10">
                <a:solidFill>
                  <a:srgbClr val="002756"/>
                </a:solidFill>
                <a:latin typeface="Courier New"/>
                <a:cs typeface="Courier New"/>
              </a:rPr>
              <a:t>System.out.println(f.getOmtrek());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DF0048"/>
              </a:buClr>
              <a:buFont typeface="Arial"/>
              <a:buChar char="•"/>
            </a:pPr>
            <a:endParaRPr sz="3800">
              <a:latin typeface="Courier New"/>
              <a:cs typeface="Courier New"/>
            </a:endParaRPr>
          </a:p>
          <a:p>
            <a:pPr marL="505459" indent="-342265">
              <a:lnSpc>
                <a:spcPct val="100000"/>
              </a:lnSpc>
              <a:buClr>
                <a:srgbClr val="DF0048"/>
              </a:buClr>
              <a:buFont typeface="Arial"/>
              <a:buChar char="•"/>
              <a:tabLst>
                <a:tab pos="505459" algn="l"/>
                <a:tab pos="506095" algn="l"/>
              </a:tabLst>
            </a:pPr>
            <a:r>
              <a:rPr dirty="0" sz="2400" spc="-5">
                <a:solidFill>
                  <a:srgbClr val="002756"/>
                </a:solidFill>
                <a:latin typeface="Courier New"/>
                <a:cs typeface="Courier New"/>
              </a:rPr>
              <a:t>Figuur </a:t>
            </a:r>
            <a:r>
              <a:rPr dirty="0" sz="2400">
                <a:solidFill>
                  <a:srgbClr val="002756"/>
                </a:solidFill>
                <a:latin typeface="Courier New"/>
                <a:cs typeface="Courier New"/>
              </a:rPr>
              <a:t>f = </a:t>
            </a:r>
            <a:r>
              <a:rPr dirty="0" sz="2400" spc="-5">
                <a:solidFill>
                  <a:srgbClr val="0000FF"/>
                </a:solidFill>
                <a:latin typeface="Courier New"/>
                <a:cs typeface="Courier New"/>
              </a:rPr>
              <a:t>new</a:t>
            </a:r>
            <a:r>
              <a:rPr dirty="0" sz="2400" spc="-55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dirty="0" sz="2400" spc="-10">
                <a:solidFill>
                  <a:srgbClr val="002756"/>
                </a:solidFill>
                <a:latin typeface="Courier New"/>
                <a:cs typeface="Courier New"/>
              </a:rPr>
              <a:t>Figuur(Color.Red);</a:t>
            </a:r>
            <a:endParaRPr sz="2400">
              <a:latin typeface="Courier New"/>
              <a:cs typeface="Courier New"/>
            </a:endParaRPr>
          </a:p>
          <a:p>
            <a:pPr marL="505459" indent="-342265">
              <a:lnSpc>
                <a:spcPct val="100000"/>
              </a:lnSpc>
              <a:spcBef>
                <a:spcPts val="705"/>
              </a:spcBef>
              <a:buClr>
                <a:srgbClr val="DF0048"/>
              </a:buClr>
              <a:buFont typeface="Arial"/>
              <a:buChar char="•"/>
              <a:tabLst>
                <a:tab pos="505459" algn="l"/>
                <a:tab pos="506095" algn="l"/>
              </a:tabLst>
            </a:pPr>
            <a:r>
              <a:rPr dirty="0" sz="2400" spc="-10">
                <a:solidFill>
                  <a:srgbClr val="002756"/>
                </a:solidFill>
                <a:latin typeface="Courier New"/>
                <a:cs typeface="Courier New"/>
              </a:rPr>
              <a:t>System.out.println(f.getOmtrek());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400" spc="-5">
                <a:solidFill>
                  <a:srgbClr val="FF0000"/>
                </a:solidFill>
                <a:latin typeface="Arial"/>
                <a:cs typeface="Arial"/>
              </a:rPr>
              <a:t>Figuur </a:t>
            </a:r>
            <a:r>
              <a:rPr dirty="0" sz="2400">
                <a:solidFill>
                  <a:srgbClr val="FF0000"/>
                </a:solidFill>
                <a:latin typeface="Arial"/>
                <a:cs typeface="Arial"/>
              </a:rPr>
              <a:t>heeft </a:t>
            </a:r>
            <a:r>
              <a:rPr dirty="0" sz="2400" spc="-5">
                <a:solidFill>
                  <a:srgbClr val="FF0000"/>
                </a:solidFill>
                <a:latin typeface="Arial"/>
                <a:cs typeface="Arial"/>
              </a:rPr>
              <a:t>geen implementatie voor</a:t>
            </a:r>
            <a:r>
              <a:rPr dirty="0" sz="2400" spc="6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FF0000"/>
                </a:solidFill>
                <a:latin typeface="Arial"/>
                <a:cs typeface="Arial"/>
              </a:rPr>
              <a:t>getOmtrek</a:t>
            </a:r>
            <a:r>
              <a:rPr dirty="0" sz="2800">
                <a:solidFill>
                  <a:srgbClr val="FF0000"/>
                </a:solidFill>
                <a:latin typeface="Arial"/>
                <a:cs typeface="Arial"/>
              </a:rPr>
              <a:t>!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433434" y="2524505"/>
            <a:ext cx="371475" cy="335280"/>
          </a:xfrm>
          <a:custGeom>
            <a:avLst/>
            <a:gdLst/>
            <a:ahLst/>
            <a:cxnLst/>
            <a:rect l="l" t="t" r="r" b="b"/>
            <a:pathLst>
              <a:path w="371475" h="335280">
                <a:moveTo>
                  <a:pt x="162433" y="0"/>
                </a:moveTo>
                <a:lnTo>
                  <a:pt x="289687" y="157226"/>
                </a:lnTo>
                <a:lnTo>
                  <a:pt x="4699" y="127254"/>
                </a:lnTo>
                <a:lnTo>
                  <a:pt x="0" y="171196"/>
                </a:lnTo>
                <a:lnTo>
                  <a:pt x="285115" y="201168"/>
                </a:lnTo>
                <a:lnTo>
                  <a:pt x="127762" y="328549"/>
                </a:lnTo>
                <a:lnTo>
                  <a:pt x="189484" y="335026"/>
                </a:lnTo>
                <a:lnTo>
                  <a:pt x="371094" y="188087"/>
                </a:lnTo>
                <a:lnTo>
                  <a:pt x="224155" y="6477"/>
                </a:lnTo>
                <a:lnTo>
                  <a:pt x="162433" y="0"/>
                </a:lnTo>
                <a:close/>
              </a:path>
            </a:pathLst>
          </a:custGeom>
          <a:solidFill>
            <a:srgbClr val="8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8979534" y="2579530"/>
            <a:ext cx="728980" cy="387350"/>
          </a:xfrm>
          <a:custGeom>
            <a:avLst/>
            <a:gdLst/>
            <a:ahLst/>
            <a:cxnLst/>
            <a:rect l="l" t="t" r="r" b="b"/>
            <a:pathLst>
              <a:path w="728979" h="387350">
                <a:moveTo>
                  <a:pt x="40513" y="229582"/>
                </a:moveTo>
                <a:lnTo>
                  <a:pt x="0" y="230725"/>
                </a:lnTo>
                <a:lnTo>
                  <a:pt x="1504" y="250440"/>
                </a:lnTo>
                <a:lnTo>
                  <a:pt x="6223" y="268618"/>
                </a:lnTo>
                <a:lnTo>
                  <a:pt x="39256" y="313035"/>
                </a:lnTo>
                <a:lnTo>
                  <a:pt x="93853" y="333341"/>
                </a:lnTo>
                <a:lnTo>
                  <a:pt x="116756" y="333865"/>
                </a:lnTo>
                <a:lnTo>
                  <a:pt x="138017" y="330483"/>
                </a:lnTo>
                <a:lnTo>
                  <a:pt x="157610" y="323197"/>
                </a:lnTo>
                <a:lnTo>
                  <a:pt x="175514" y="312005"/>
                </a:lnTo>
                <a:lnTo>
                  <a:pt x="187920" y="300432"/>
                </a:lnTo>
                <a:lnTo>
                  <a:pt x="111206" y="300432"/>
                </a:lnTo>
                <a:lnTo>
                  <a:pt x="97536" y="300194"/>
                </a:lnTo>
                <a:lnTo>
                  <a:pt x="58800" y="281017"/>
                </a:lnTo>
                <a:lnTo>
                  <a:pt x="42941" y="245798"/>
                </a:lnTo>
                <a:lnTo>
                  <a:pt x="40513" y="229582"/>
                </a:lnTo>
                <a:close/>
              </a:path>
              <a:path w="728979" h="387350">
                <a:moveTo>
                  <a:pt x="185884" y="169050"/>
                </a:moveTo>
                <a:lnTo>
                  <a:pt x="108678" y="169050"/>
                </a:lnTo>
                <a:lnTo>
                  <a:pt x="114681" y="169384"/>
                </a:lnTo>
                <a:lnTo>
                  <a:pt x="127849" y="171882"/>
                </a:lnTo>
                <a:lnTo>
                  <a:pt x="165399" y="202499"/>
                </a:lnTo>
                <a:lnTo>
                  <a:pt x="172015" y="226121"/>
                </a:lnTo>
                <a:lnTo>
                  <a:pt x="171704" y="239361"/>
                </a:lnTo>
                <a:lnTo>
                  <a:pt x="156791" y="276258"/>
                </a:lnTo>
                <a:lnTo>
                  <a:pt x="124031" y="298098"/>
                </a:lnTo>
                <a:lnTo>
                  <a:pt x="111206" y="300432"/>
                </a:lnTo>
                <a:lnTo>
                  <a:pt x="187920" y="300432"/>
                </a:lnTo>
                <a:lnTo>
                  <a:pt x="210125" y="263231"/>
                </a:lnTo>
                <a:lnTo>
                  <a:pt x="214818" y="227748"/>
                </a:lnTo>
                <a:lnTo>
                  <a:pt x="213280" y="213675"/>
                </a:lnTo>
                <a:lnTo>
                  <a:pt x="209623" y="200697"/>
                </a:lnTo>
                <a:lnTo>
                  <a:pt x="203835" y="188815"/>
                </a:lnTo>
                <a:lnTo>
                  <a:pt x="196000" y="178290"/>
                </a:lnTo>
                <a:lnTo>
                  <a:pt x="186404" y="169384"/>
                </a:lnTo>
                <a:lnTo>
                  <a:pt x="185884" y="169050"/>
                </a:lnTo>
                <a:close/>
              </a:path>
              <a:path w="728979" h="387350">
                <a:moveTo>
                  <a:pt x="94234" y="136237"/>
                </a:moveTo>
                <a:lnTo>
                  <a:pt x="85979" y="170908"/>
                </a:lnTo>
                <a:lnTo>
                  <a:pt x="94339" y="169812"/>
                </a:lnTo>
                <a:lnTo>
                  <a:pt x="101901" y="169193"/>
                </a:lnTo>
                <a:lnTo>
                  <a:pt x="108678" y="169050"/>
                </a:lnTo>
                <a:lnTo>
                  <a:pt x="185884" y="169050"/>
                </a:lnTo>
                <a:lnTo>
                  <a:pt x="175045" y="162097"/>
                </a:lnTo>
                <a:lnTo>
                  <a:pt x="161925" y="156430"/>
                </a:lnTo>
                <a:lnTo>
                  <a:pt x="172904" y="151947"/>
                </a:lnTo>
                <a:lnTo>
                  <a:pt x="182610" y="146476"/>
                </a:lnTo>
                <a:lnTo>
                  <a:pt x="191053" y="139981"/>
                </a:lnTo>
                <a:lnTo>
                  <a:pt x="193079" y="137854"/>
                </a:lnTo>
                <a:lnTo>
                  <a:pt x="113111" y="137854"/>
                </a:lnTo>
                <a:lnTo>
                  <a:pt x="100584" y="137380"/>
                </a:lnTo>
                <a:lnTo>
                  <a:pt x="98933" y="137253"/>
                </a:lnTo>
                <a:lnTo>
                  <a:pt x="96774" y="136872"/>
                </a:lnTo>
                <a:lnTo>
                  <a:pt x="94234" y="136237"/>
                </a:lnTo>
                <a:close/>
              </a:path>
              <a:path w="728979" h="387350">
                <a:moveTo>
                  <a:pt x="193894" y="33230"/>
                </a:moveTo>
                <a:lnTo>
                  <a:pt x="113474" y="33230"/>
                </a:lnTo>
                <a:lnTo>
                  <a:pt x="124714" y="33494"/>
                </a:lnTo>
                <a:lnTo>
                  <a:pt x="135882" y="35587"/>
                </a:lnTo>
                <a:lnTo>
                  <a:pt x="167362" y="60398"/>
                </a:lnTo>
                <a:lnTo>
                  <a:pt x="172886" y="79361"/>
                </a:lnTo>
                <a:lnTo>
                  <a:pt x="172720" y="90009"/>
                </a:lnTo>
                <a:lnTo>
                  <a:pt x="147955" y="128871"/>
                </a:lnTo>
                <a:lnTo>
                  <a:pt x="113111" y="137854"/>
                </a:lnTo>
                <a:lnTo>
                  <a:pt x="193079" y="137854"/>
                </a:lnTo>
                <a:lnTo>
                  <a:pt x="213614" y="95216"/>
                </a:lnTo>
                <a:lnTo>
                  <a:pt x="214070" y="84165"/>
                </a:lnTo>
                <a:lnTo>
                  <a:pt x="212978" y="73292"/>
                </a:lnTo>
                <a:lnTo>
                  <a:pt x="210363" y="62587"/>
                </a:lnTo>
                <a:lnTo>
                  <a:pt x="206248" y="52036"/>
                </a:lnTo>
                <a:lnTo>
                  <a:pt x="200600" y="41937"/>
                </a:lnTo>
                <a:lnTo>
                  <a:pt x="193894" y="33230"/>
                </a:lnTo>
                <a:close/>
              </a:path>
              <a:path w="728979" h="387350">
                <a:moveTo>
                  <a:pt x="108690" y="0"/>
                </a:moveTo>
                <a:lnTo>
                  <a:pt x="60451" y="15841"/>
                </a:lnTo>
                <a:lnTo>
                  <a:pt x="27358" y="56185"/>
                </a:lnTo>
                <a:lnTo>
                  <a:pt x="20574" y="74642"/>
                </a:lnTo>
                <a:lnTo>
                  <a:pt x="59690" y="85945"/>
                </a:lnTo>
                <a:lnTo>
                  <a:pt x="64093" y="72538"/>
                </a:lnTo>
                <a:lnTo>
                  <a:pt x="69675" y="61085"/>
                </a:lnTo>
                <a:lnTo>
                  <a:pt x="102997" y="34907"/>
                </a:lnTo>
                <a:lnTo>
                  <a:pt x="113474" y="33230"/>
                </a:lnTo>
                <a:lnTo>
                  <a:pt x="193894" y="33230"/>
                </a:lnTo>
                <a:lnTo>
                  <a:pt x="193548" y="32779"/>
                </a:lnTo>
                <a:lnTo>
                  <a:pt x="152590" y="6157"/>
                </a:lnTo>
                <a:lnTo>
                  <a:pt x="127381" y="601"/>
                </a:lnTo>
                <a:lnTo>
                  <a:pt x="108690" y="0"/>
                </a:lnTo>
                <a:close/>
              </a:path>
              <a:path w="728979" h="387350">
                <a:moveTo>
                  <a:pt x="367331" y="27033"/>
                </a:moveTo>
                <a:lnTo>
                  <a:pt x="323469" y="40606"/>
                </a:lnTo>
                <a:lnTo>
                  <a:pt x="290875" y="75271"/>
                </a:lnTo>
                <a:lnTo>
                  <a:pt x="269208" y="130982"/>
                </a:lnTo>
                <a:lnTo>
                  <a:pt x="260731" y="182719"/>
                </a:lnTo>
                <a:lnTo>
                  <a:pt x="258302" y="225631"/>
                </a:lnTo>
                <a:lnTo>
                  <a:pt x="260540" y="262554"/>
                </a:lnTo>
                <a:lnTo>
                  <a:pt x="279019" y="318482"/>
                </a:lnTo>
                <a:lnTo>
                  <a:pt x="308244" y="347152"/>
                </a:lnTo>
                <a:lnTo>
                  <a:pt x="349376" y="360011"/>
                </a:lnTo>
                <a:lnTo>
                  <a:pt x="366621" y="360630"/>
                </a:lnTo>
                <a:lnTo>
                  <a:pt x="382555" y="358677"/>
                </a:lnTo>
                <a:lnTo>
                  <a:pt x="397204" y="354153"/>
                </a:lnTo>
                <a:lnTo>
                  <a:pt x="410591" y="347057"/>
                </a:lnTo>
                <a:lnTo>
                  <a:pt x="422713" y="337603"/>
                </a:lnTo>
                <a:lnTo>
                  <a:pt x="432522" y="327118"/>
                </a:lnTo>
                <a:lnTo>
                  <a:pt x="352933" y="327118"/>
                </a:lnTo>
                <a:lnTo>
                  <a:pt x="339857" y="324092"/>
                </a:lnTo>
                <a:lnTo>
                  <a:pt x="309372" y="295749"/>
                </a:lnTo>
                <a:lnTo>
                  <a:pt x="299529" y="254299"/>
                </a:lnTo>
                <a:lnTo>
                  <a:pt x="299192" y="223900"/>
                </a:lnTo>
                <a:lnTo>
                  <a:pt x="301879" y="187037"/>
                </a:lnTo>
                <a:lnTo>
                  <a:pt x="314150" y="120092"/>
                </a:lnTo>
                <a:lnTo>
                  <a:pt x="334137" y="79341"/>
                </a:lnTo>
                <a:lnTo>
                  <a:pt x="448115" y="60672"/>
                </a:lnTo>
                <a:lnTo>
                  <a:pt x="445944" y="57830"/>
                </a:lnTo>
                <a:lnTo>
                  <a:pt x="408749" y="32906"/>
                </a:lnTo>
                <a:lnTo>
                  <a:pt x="384429" y="27652"/>
                </a:lnTo>
                <a:lnTo>
                  <a:pt x="367331" y="27033"/>
                </a:lnTo>
                <a:close/>
              </a:path>
              <a:path w="728979" h="387350">
                <a:moveTo>
                  <a:pt x="448115" y="60672"/>
                </a:moveTo>
                <a:lnTo>
                  <a:pt x="380492" y="60672"/>
                </a:lnTo>
                <a:lnTo>
                  <a:pt x="393733" y="63769"/>
                </a:lnTo>
                <a:lnTo>
                  <a:pt x="405463" y="70022"/>
                </a:lnTo>
                <a:lnTo>
                  <a:pt x="430909" y="109491"/>
                </a:lnTo>
                <a:lnTo>
                  <a:pt x="434667" y="163871"/>
                </a:lnTo>
                <a:lnTo>
                  <a:pt x="431926" y="200753"/>
                </a:lnTo>
                <a:lnTo>
                  <a:pt x="420227" y="266936"/>
                </a:lnTo>
                <a:lnTo>
                  <a:pt x="401955" y="305401"/>
                </a:lnTo>
                <a:lnTo>
                  <a:pt x="366289" y="326886"/>
                </a:lnTo>
                <a:lnTo>
                  <a:pt x="352933" y="327118"/>
                </a:lnTo>
                <a:lnTo>
                  <a:pt x="432522" y="327118"/>
                </a:lnTo>
                <a:lnTo>
                  <a:pt x="458680" y="277957"/>
                </a:lnTo>
                <a:lnTo>
                  <a:pt x="469451" y="232340"/>
                </a:lnTo>
                <a:lnTo>
                  <a:pt x="474979" y="182141"/>
                </a:lnTo>
                <a:lnTo>
                  <a:pt x="475742" y="161526"/>
                </a:lnTo>
                <a:lnTo>
                  <a:pt x="475361" y="143315"/>
                </a:lnTo>
                <a:lnTo>
                  <a:pt x="467852" y="100153"/>
                </a:lnTo>
                <a:lnTo>
                  <a:pt x="452816" y="66825"/>
                </a:lnTo>
                <a:lnTo>
                  <a:pt x="448115" y="60672"/>
                </a:lnTo>
                <a:close/>
              </a:path>
              <a:path w="728979" h="387350">
                <a:moveTo>
                  <a:pt x="620442" y="53703"/>
                </a:moveTo>
                <a:lnTo>
                  <a:pt x="576580" y="67276"/>
                </a:lnTo>
                <a:lnTo>
                  <a:pt x="543986" y="101941"/>
                </a:lnTo>
                <a:lnTo>
                  <a:pt x="522319" y="157652"/>
                </a:lnTo>
                <a:lnTo>
                  <a:pt x="513842" y="209389"/>
                </a:lnTo>
                <a:lnTo>
                  <a:pt x="511413" y="252301"/>
                </a:lnTo>
                <a:lnTo>
                  <a:pt x="513651" y="289224"/>
                </a:lnTo>
                <a:lnTo>
                  <a:pt x="532130" y="345152"/>
                </a:lnTo>
                <a:lnTo>
                  <a:pt x="561355" y="373822"/>
                </a:lnTo>
                <a:lnTo>
                  <a:pt x="602488" y="386681"/>
                </a:lnTo>
                <a:lnTo>
                  <a:pt x="619732" y="387300"/>
                </a:lnTo>
                <a:lnTo>
                  <a:pt x="635666" y="385347"/>
                </a:lnTo>
                <a:lnTo>
                  <a:pt x="650315" y="380823"/>
                </a:lnTo>
                <a:lnTo>
                  <a:pt x="663701" y="373727"/>
                </a:lnTo>
                <a:lnTo>
                  <a:pt x="675824" y="364273"/>
                </a:lnTo>
                <a:lnTo>
                  <a:pt x="685633" y="353788"/>
                </a:lnTo>
                <a:lnTo>
                  <a:pt x="605917" y="353788"/>
                </a:lnTo>
                <a:lnTo>
                  <a:pt x="592915" y="350762"/>
                </a:lnTo>
                <a:lnTo>
                  <a:pt x="562483" y="322419"/>
                </a:lnTo>
                <a:lnTo>
                  <a:pt x="552592" y="280985"/>
                </a:lnTo>
                <a:lnTo>
                  <a:pt x="552249" y="250624"/>
                </a:lnTo>
                <a:lnTo>
                  <a:pt x="554990" y="213834"/>
                </a:lnTo>
                <a:lnTo>
                  <a:pt x="567261" y="146778"/>
                </a:lnTo>
                <a:lnTo>
                  <a:pt x="587248" y="106011"/>
                </a:lnTo>
                <a:lnTo>
                  <a:pt x="701226" y="87342"/>
                </a:lnTo>
                <a:lnTo>
                  <a:pt x="699055" y="84500"/>
                </a:lnTo>
                <a:lnTo>
                  <a:pt x="661860" y="59576"/>
                </a:lnTo>
                <a:lnTo>
                  <a:pt x="637540" y="54322"/>
                </a:lnTo>
                <a:lnTo>
                  <a:pt x="620442" y="53703"/>
                </a:lnTo>
                <a:close/>
              </a:path>
              <a:path w="728979" h="387350">
                <a:moveTo>
                  <a:pt x="701226" y="87342"/>
                </a:moveTo>
                <a:lnTo>
                  <a:pt x="633603" y="87342"/>
                </a:lnTo>
                <a:lnTo>
                  <a:pt x="646844" y="90439"/>
                </a:lnTo>
                <a:lnTo>
                  <a:pt x="658574" y="96692"/>
                </a:lnTo>
                <a:lnTo>
                  <a:pt x="684020" y="136161"/>
                </a:lnTo>
                <a:lnTo>
                  <a:pt x="687778" y="190541"/>
                </a:lnTo>
                <a:lnTo>
                  <a:pt x="685038" y="227423"/>
                </a:lnTo>
                <a:lnTo>
                  <a:pt x="673338" y="293606"/>
                </a:lnTo>
                <a:lnTo>
                  <a:pt x="655066" y="332071"/>
                </a:lnTo>
                <a:lnTo>
                  <a:pt x="619347" y="353556"/>
                </a:lnTo>
                <a:lnTo>
                  <a:pt x="605917" y="353788"/>
                </a:lnTo>
                <a:lnTo>
                  <a:pt x="685633" y="353788"/>
                </a:lnTo>
                <a:lnTo>
                  <a:pt x="711737" y="304627"/>
                </a:lnTo>
                <a:lnTo>
                  <a:pt x="722544" y="259010"/>
                </a:lnTo>
                <a:lnTo>
                  <a:pt x="728091" y="208811"/>
                </a:lnTo>
                <a:lnTo>
                  <a:pt x="728852" y="188196"/>
                </a:lnTo>
                <a:lnTo>
                  <a:pt x="728472" y="169985"/>
                </a:lnTo>
                <a:lnTo>
                  <a:pt x="720963" y="126823"/>
                </a:lnTo>
                <a:lnTo>
                  <a:pt x="705927" y="93495"/>
                </a:lnTo>
                <a:lnTo>
                  <a:pt x="701226" y="87342"/>
                </a:lnTo>
                <a:close/>
              </a:path>
            </a:pathLst>
          </a:custGeom>
          <a:solidFill>
            <a:srgbClr val="8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8452104" y="4288790"/>
            <a:ext cx="367030" cy="335915"/>
          </a:xfrm>
          <a:custGeom>
            <a:avLst/>
            <a:gdLst/>
            <a:ahLst/>
            <a:cxnLst/>
            <a:rect l="l" t="t" r="r" b="b"/>
            <a:pathLst>
              <a:path w="367029" h="335914">
                <a:moveTo>
                  <a:pt x="180467" y="0"/>
                </a:moveTo>
                <a:lnTo>
                  <a:pt x="289432" y="170434"/>
                </a:lnTo>
                <a:lnTo>
                  <a:pt x="9525" y="108839"/>
                </a:lnTo>
                <a:lnTo>
                  <a:pt x="0" y="152019"/>
                </a:lnTo>
                <a:lnTo>
                  <a:pt x="279907" y="213614"/>
                </a:lnTo>
                <a:lnTo>
                  <a:pt x="109474" y="322580"/>
                </a:lnTo>
                <a:lnTo>
                  <a:pt x="170052" y="335915"/>
                </a:lnTo>
                <a:lnTo>
                  <a:pt x="366902" y="210185"/>
                </a:lnTo>
                <a:lnTo>
                  <a:pt x="241173" y="13335"/>
                </a:lnTo>
                <a:lnTo>
                  <a:pt x="180467" y="0"/>
                </a:lnTo>
                <a:close/>
              </a:path>
            </a:pathLst>
          </a:custGeom>
          <a:solidFill>
            <a:srgbClr val="8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8980972" y="4392929"/>
            <a:ext cx="732155" cy="447675"/>
          </a:xfrm>
          <a:custGeom>
            <a:avLst/>
            <a:gdLst/>
            <a:ahLst/>
            <a:cxnLst/>
            <a:rect l="l" t="t" r="r" b="b"/>
            <a:pathLst>
              <a:path w="732154" h="447675">
                <a:moveTo>
                  <a:pt x="721" y="223266"/>
                </a:moveTo>
                <a:lnTo>
                  <a:pt x="81" y="239522"/>
                </a:lnTo>
                <a:lnTo>
                  <a:pt x="0" y="243617"/>
                </a:lnTo>
                <a:lnTo>
                  <a:pt x="2547" y="261747"/>
                </a:lnTo>
                <a:lnTo>
                  <a:pt x="30451" y="308844"/>
                </a:lnTo>
                <a:lnTo>
                  <a:pt x="63320" y="328933"/>
                </a:lnTo>
                <a:lnTo>
                  <a:pt x="109494" y="338119"/>
                </a:lnTo>
                <a:lnTo>
                  <a:pt x="133484" y="335772"/>
                </a:lnTo>
                <a:lnTo>
                  <a:pt x="155734" y="327971"/>
                </a:lnTo>
                <a:lnTo>
                  <a:pt x="176235" y="314706"/>
                </a:lnTo>
                <a:lnTo>
                  <a:pt x="186955" y="304438"/>
                </a:lnTo>
                <a:lnTo>
                  <a:pt x="104823" y="304438"/>
                </a:lnTo>
                <a:lnTo>
                  <a:pt x="90891" y="302768"/>
                </a:lnTo>
                <a:lnTo>
                  <a:pt x="54061" y="278765"/>
                </a:lnTo>
                <a:lnTo>
                  <a:pt x="42684" y="243617"/>
                </a:lnTo>
                <a:lnTo>
                  <a:pt x="42758" y="228854"/>
                </a:lnTo>
                <a:lnTo>
                  <a:pt x="721" y="223266"/>
                </a:lnTo>
                <a:close/>
              </a:path>
              <a:path w="732154" h="447675">
                <a:moveTo>
                  <a:pt x="194866" y="150336"/>
                </a:moveTo>
                <a:lnTo>
                  <a:pt x="104829" y="150336"/>
                </a:lnTo>
                <a:lnTo>
                  <a:pt x="113997" y="150645"/>
                </a:lnTo>
                <a:lnTo>
                  <a:pt x="123403" y="152146"/>
                </a:lnTo>
                <a:lnTo>
                  <a:pt x="160175" y="171755"/>
                </a:lnTo>
                <a:lnTo>
                  <a:pt x="177584" y="208486"/>
                </a:lnTo>
                <a:lnTo>
                  <a:pt x="178007" y="223379"/>
                </a:lnTo>
                <a:lnTo>
                  <a:pt x="175727" y="239522"/>
                </a:lnTo>
                <a:lnTo>
                  <a:pt x="154689" y="282277"/>
                </a:lnTo>
                <a:lnTo>
                  <a:pt x="118244" y="303180"/>
                </a:lnTo>
                <a:lnTo>
                  <a:pt x="104823" y="304438"/>
                </a:lnTo>
                <a:lnTo>
                  <a:pt x="186955" y="304438"/>
                </a:lnTo>
                <a:lnTo>
                  <a:pt x="211900" y="265860"/>
                </a:lnTo>
                <a:lnTo>
                  <a:pt x="221094" y="223113"/>
                </a:lnTo>
                <a:lnTo>
                  <a:pt x="220018" y="202263"/>
                </a:lnTo>
                <a:lnTo>
                  <a:pt x="214894" y="182675"/>
                </a:lnTo>
                <a:lnTo>
                  <a:pt x="205699" y="164338"/>
                </a:lnTo>
                <a:lnTo>
                  <a:pt x="194866" y="150336"/>
                </a:lnTo>
                <a:close/>
              </a:path>
              <a:path w="732154" h="447675">
                <a:moveTo>
                  <a:pt x="89621" y="0"/>
                </a:moveTo>
                <a:lnTo>
                  <a:pt x="22565" y="157353"/>
                </a:lnTo>
                <a:lnTo>
                  <a:pt x="58379" y="170307"/>
                </a:lnTo>
                <a:lnTo>
                  <a:pt x="64544" y="164808"/>
                </a:lnTo>
                <a:lnTo>
                  <a:pt x="71412" y="160131"/>
                </a:lnTo>
                <a:lnTo>
                  <a:pt x="78971" y="156287"/>
                </a:lnTo>
                <a:lnTo>
                  <a:pt x="87208" y="153289"/>
                </a:lnTo>
                <a:lnTo>
                  <a:pt x="95899" y="151217"/>
                </a:lnTo>
                <a:lnTo>
                  <a:pt x="104829" y="150336"/>
                </a:lnTo>
                <a:lnTo>
                  <a:pt x="194866" y="150336"/>
                </a:lnTo>
                <a:lnTo>
                  <a:pt x="193318" y="148336"/>
                </a:lnTo>
                <a:lnTo>
                  <a:pt x="178473" y="135572"/>
                </a:lnTo>
                <a:lnTo>
                  <a:pt x="162213" y="126619"/>
                </a:lnTo>
                <a:lnTo>
                  <a:pt x="76667" y="126619"/>
                </a:lnTo>
                <a:lnTo>
                  <a:pt x="112862" y="44450"/>
                </a:lnTo>
                <a:lnTo>
                  <a:pt x="246554" y="44450"/>
                </a:lnTo>
                <a:lnTo>
                  <a:pt x="248625" y="35052"/>
                </a:lnTo>
                <a:lnTo>
                  <a:pt x="89621" y="0"/>
                </a:lnTo>
                <a:close/>
              </a:path>
              <a:path w="732154" h="447675">
                <a:moveTo>
                  <a:pt x="125530" y="117617"/>
                </a:moveTo>
                <a:lnTo>
                  <a:pt x="109433" y="118046"/>
                </a:lnTo>
                <a:lnTo>
                  <a:pt x="93145" y="121046"/>
                </a:lnTo>
                <a:lnTo>
                  <a:pt x="76667" y="126619"/>
                </a:lnTo>
                <a:lnTo>
                  <a:pt x="162213" y="126619"/>
                </a:lnTo>
                <a:lnTo>
                  <a:pt x="161175" y="126047"/>
                </a:lnTo>
                <a:lnTo>
                  <a:pt x="141437" y="119761"/>
                </a:lnTo>
                <a:lnTo>
                  <a:pt x="125530" y="117617"/>
                </a:lnTo>
                <a:close/>
              </a:path>
              <a:path w="732154" h="447675">
                <a:moveTo>
                  <a:pt x="246554" y="44450"/>
                </a:moveTo>
                <a:lnTo>
                  <a:pt x="112862" y="44450"/>
                </a:lnTo>
                <a:lnTo>
                  <a:pt x="240370" y="72517"/>
                </a:lnTo>
                <a:lnTo>
                  <a:pt x="246554" y="44450"/>
                </a:lnTo>
                <a:close/>
              </a:path>
              <a:path w="732154" h="447675">
                <a:moveTo>
                  <a:pt x="388771" y="61204"/>
                </a:moveTo>
                <a:lnTo>
                  <a:pt x="343748" y="69723"/>
                </a:lnTo>
                <a:lnTo>
                  <a:pt x="307437" y="100667"/>
                </a:lnTo>
                <a:lnTo>
                  <a:pt x="279740" y="153574"/>
                </a:lnTo>
                <a:lnTo>
                  <a:pt x="265516" y="204089"/>
                </a:lnTo>
                <a:lnTo>
                  <a:pt x="258277" y="246376"/>
                </a:lnTo>
                <a:lnTo>
                  <a:pt x="256372" y="283305"/>
                </a:lnTo>
                <a:lnTo>
                  <a:pt x="259801" y="314852"/>
                </a:lnTo>
                <a:lnTo>
                  <a:pt x="279799" y="358640"/>
                </a:lnTo>
                <a:lnTo>
                  <a:pt x="312462" y="383214"/>
                </a:lnTo>
                <a:lnTo>
                  <a:pt x="350888" y="392620"/>
                </a:lnTo>
                <a:lnTo>
                  <a:pt x="366957" y="392430"/>
                </a:lnTo>
                <a:lnTo>
                  <a:pt x="409191" y="375973"/>
                </a:lnTo>
                <a:lnTo>
                  <a:pt x="427082" y="359078"/>
                </a:lnTo>
                <a:lnTo>
                  <a:pt x="354309" y="359078"/>
                </a:lnTo>
                <a:lnTo>
                  <a:pt x="340954" y="357886"/>
                </a:lnTo>
                <a:lnTo>
                  <a:pt x="308468" y="335347"/>
                </a:lnTo>
                <a:lnTo>
                  <a:pt x="296075" y="279495"/>
                </a:lnTo>
                <a:lnTo>
                  <a:pt x="299113" y="249273"/>
                </a:lnTo>
                <a:lnTo>
                  <a:pt x="315163" y="177000"/>
                </a:lnTo>
                <a:lnTo>
                  <a:pt x="337209" y="125235"/>
                </a:lnTo>
                <a:lnTo>
                  <a:pt x="372609" y="96472"/>
                </a:lnTo>
                <a:lnTo>
                  <a:pt x="385011" y="94704"/>
                </a:lnTo>
                <a:lnTo>
                  <a:pt x="458886" y="94704"/>
                </a:lnTo>
                <a:lnTo>
                  <a:pt x="456601" y="91811"/>
                </a:lnTo>
                <a:lnTo>
                  <a:pt x="418057" y="67107"/>
                </a:lnTo>
                <a:lnTo>
                  <a:pt x="405724" y="63754"/>
                </a:lnTo>
                <a:lnTo>
                  <a:pt x="388771" y="61204"/>
                </a:lnTo>
                <a:close/>
              </a:path>
              <a:path w="732154" h="447675">
                <a:moveTo>
                  <a:pt x="458886" y="94704"/>
                </a:moveTo>
                <a:lnTo>
                  <a:pt x="385011" y="94704"/>
                </a:lnTo>
                <a:lnTo>
                  <a:pt x="398104" y="96139"/>
                </a:lnTo>
                <a:lnTo>
                  <a:pt x="410967" y="100667"/>
                </a:lnTo>
                <a:lnTo>
                  <a:pt x="438363" y="132207"/>
                </a:lnTo>
                <a:lnTo>
                  <a:pt x="443538" y="174386"/>
                </a:lnTo>
                <a:lnTo>
                  <a:pt x="440470" y="204662"/>
                </a:lnTo>
                <a:lnTo>
                  <a:pt x="424568" y="276764"/>
                </a:lnTo>
                <a:lnTo>
                  <a:pt x="403803" y="327056"/>
                </a:lnTo>
                <a:lnTo>
                  <a:pt x="367306" y="356758"/>
                </a:lnTo>
                <a:lnTo>
                  <a:pt x="354309" y="359078"/>
                </a:lnTo>
                <a:lnTo>
                  <a:pt x="427082" y="359078"/>
                </a:lnTo>
                <a:lnTo>
                  <a:pt x="451619" y="320676"/>
                </a:lnTo>
                <a:lnTo>
                  <a:pt x="467430" y="276532"/>
                </a:lnTo>
                <a:lnTo>
                  <a:pt x="478554" y="227318"/>
                </a:lnTo>
                <a:lnTo>
                  <a:pt x="483230" y="188749"/>
                </a:lnTo>
                <a:lnTo>
                  <a:pt x="483448" y="172847"/>
                </a:lnTo>
                <a:lnTo>
                  <a:pt x="482497" y="158515"/>
                </a:lnTo>
                <a:lnTo>
                  <a:pt x="474050" y="120904"/>
                </a:lnTo>
                <a:lnTo>
                  <a:pt x="463493" y="100536"/>
                </a:lnTo>
                <a:lnTo>
                  <a:pt x="458886" y="94704"/>
                </a:lnTo>
                <a:close/>
              </a:path>
              <a:path w="732154" h="447675">
                <a:moveTo>
                  <a:pt x="637310" y="115941"/>
                </a:moveTo>
                <a:lnTo>
                  <a:pt x="592287" y="124460"/>
                </a:lnTo>
                <a:lnTo>
                  <a:pt x="555993" y="155404"/>
                </a:lnTo>
                <a:lnTo>
                  <a:pt x="528295" y="208311"/>
                </a:lnTo>
                <a:lnTo>
                  <a:pt x="514182" y="258826"/>
                </a:lnTo>
                <a:lnTo>
                  <a:pt x="506869" y="301113"/>
                </a:lnTo>
                <a:lnTo>
                  <a:pt x="504927" y="338042"/>
                </a:lnTo>
                <a:lnTo>
                  <a:pt x="508342" y="369589"/>
                </a:lnTo>
                <a:lnTo>
                  <a:pt x="528338" y="413377"/>
                </a:lnTo>
                <a:lnTo>
                  <a:pt x="561001" y="437951"/>
                </a:lnTo>
                <a:lnTo>
                  <a:pt x="599482" y="447357"/>
                </a:lnTo>
                <a:lnTo>
                  <a:pt x="615560" y="447167"/>
                </a:lnTo>
                <a:lnTo>
                  <a:pt x="657783" y="430710"/>
                </a:lnTo>
                <a:lnTo>
                  <a:pt x="675630" y="413815"/>
                </a:lnTo>
                <a:lnTo>
                  <a:pt x="602850" y="413815"/>
                </a:lnTo>
                <a:lnTo>
                  <a:pt x="589493" y="412623"/>
                </a:lnTo>
                <a:lnTo>
                  <a:pt x="557060" y="390084"/>
                </a:lnTo>
                <a:lnTo>
                  <a:pt x="544630" y="334279"/>
                </a:lnTo>
                <a:lnTo>
                  <a:pt x="547654" y="304028"/>
                </a:lnTo>
                <a:lnTo>
                  <a:pt x="563702" y="231737"/>
                </a:lnTo>
                <a:lnTo>
                  <a:pt x="585748" y="179972"/>
                </a:lnTo>
                <a:lnTo>
                  <a:pt x="621164" y="151256"/>
                </a:lnTo>
                <a:lnTo>
                  <a:pt x="633604" y="149494"/>
                </a:lnTo>
                <a:lnTo>
                  <a:pt x="707519" y="149494"/>
                </a:lnTo>
                <a:lnTo>
                  <a:pt x="705194" y="146548"/>
                </a:lnTo>
                <a:lnTo>
                  <a:pt x="666596" y="121844"/>
                </a:lnTo>
                <a:lnTo>
                  <a:pt x="654263" y="118491"/>
                </a:lnTo>
                <a:lnTo>
                  <a:pt x="637310" y="115941"/>
                </a:lnTo>
                <a:close/>
              </a:path>
              <a:path w="732154" h="447675">
                <a:moveTo>
                  <a:pt x="707519" y="149494"/>
                </a:moveTo>
                <a:lnTo>
                  <a:pt x="633604" y="149494"/>
                </a:lnTo>
                <a:lnTo>
                  <a:pt x="646770" y="150876"/>
                </a:lnTo>
                <a:lnTo>
                  <a:pt x="659559" y="155404"/>
                </a:lnTo>
                <a:lnTo>
                  <a:pt x="686902" y="186944"/>
                </a:lnTo>
                <a:lnTo>
                  <a:pt x="692077" y="229123"/>
                </a:lnTo>
                <a:lnTo>
                  <a:pt x="689009" y="259399"/>
                </a:lnTo>
                <a:lnTo>
                  <a:pt x="673126" y="331501"/>
                </a:lnTo>
                <a:lnTo>
                  <a:pt x="652449" y="381793"/>
                </a:lnTo>
                <a:lnTo>
                  <a:pt x="615861" y="411495"/>
                </a:lnTo>
                <a:lnTo>
                  <a:pt x="602850" y="413815"/>
                </a:lnTo>
                <a:lnTo>
                  <a:pt x="675630" y="413815"/>
                </a:lnTo>
                <a:lnTo>
                  <a:pt x="700158" y="375431"/>
                </a:lnTo>
                <a:lnTo>
                  <a:pt x="715969" y="331323"/>
                </a:lnTo>
                <a:lnTo>
                  <a:pt x="727093" y="282055"/>
                </a:lnTo>
                <a:lnTo>
                  <a:pt x="731769" y="243486"/>
                </a:lnTo>
                <a:lnTo>
                  <a:pt x="731987" y="227584"/>
                </a:lnTo>
                <a:lnTo>
                  <a:pt x="731036" y="213252"/>
                </a:lnTo>
                <a:lnTo>
                  <a:pt x="722589" y="175641"/>
                </a:lnTo>
                <a:lnTo>
                  <a:pt x="712080" y="155273"/>
                </a:lnTo>
                <a:lnTo>
                  <a:pt x="707519" y="149494"/>
                </a:lnTo>
                <a:close/>
              </a:path>
            </a:pathLst>
          </a:custGeom>
          <a:solidFill>
            <a:srgbClr val="8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55"/>
              </a:lnSpc>
            </a:pPr>
            <a:fld id="{81D60167-4931-47E6-BA6A-407CBD079E47}" type="slidenum">
              <a:rPr dirty="0"/>
              <a:t>14</a:t>
            </a:fld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55673" y="656031"/>
            <a:ext cx="583374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Oplossing: </a:t>
            </a:r>
            <a:r>
              <a:rPr dirty="0" spc="-10"/>
              <a:t>abstract</a:t>
            </a:r>
            <a:r>
              <a:rPr dirty="0" spc="-60"/>
              <a:t> </a:t>
            </a:r>
            <a:r>
              <a:rPr dirty="0" spc="-5"/>
              <a:t>klasse</a:t>
            </a:r>
          </a:p>
        </p:txBody>
      </p:sp>
      <p:sp>
        <p:nvSpPr>
          <p:cNvPr id="3" name="object 3"/>
          <p:cNvSpPr/>
          <p:nvPr/>
        </p:nvSpPr>
        <p:spPr>
          <a:xfrm>
            <a:off x="3192017" y="1296161"/>
            <a:ext cx="1752600" cy="457200"/>
          </a:xfrm>
          <a:custGeom>
            <a:avLst/>
            <a:gdLst/>
            <a:ahLst/>
            <a:cxnLst/>
            <a:rect l="l" t="t" r="r" b="b"/>
            <a:pathLst>
              <a:path w="1752600" h="457200">
                <a:moveTo>
                  <a:pt x="0" y="228600"/>
                </a:moveTo>
                <a:lnTo>
                  <a:pt x="11468" y="191523"/>
                </a:lnTo>
                <a:lnTo>
                  <a:pt x="44671" y="156350"/>
                </a:lnTo>
                <a:lnTo>
                  <a:pt x="97805" y="123551"/>
                </a:lnTo>
                <a:lnTo>
                  <a:pt x="169066" y="93597"/>
                </a:lnTo>
                <a:lnTo>
                  <a:pt x="210931" y="79835"/>
                </a:lnTo>
                <a:lnTo>
                  <a:pt x="256651" y="66960"/>
                </a:lnTo>
                <a:lnTo>
                  <a:pt x="306001" y="55032"/>
                </a:lnTo>
                <a:lnTo>
                  <a:pt x="358755" y="44110"/>
                </a:lnTo>
                <a:lnTo>
                  <a:pt x="414689" y="34252"/>
                </a:lnTo>
                <a:lnTo>
                  <a:pt x="473576" y="25518"/>
                </a:lnTo>
                <a:lnTo>
                  <a:pt x="535191" y="17966"/>
                </a:lnTo>
                <a:lnTo>
                  <a:pt x="599309" y="11655"/>
                </a:lnTo>
                <a:lnTo>
                  <a:pt x="665705" y="6644"/>
                </a:lnTo>
                <a:lnTo>
                  <a:pt x="734152" y="2992"/>
                </a:lnTo>
                <a:lnTo>
                  <a:pt x="804425" y="757"/>
                </a:lnTo>
                <a:lnTo>
                  <a:pt x="876299" y="0"/>
                </a:lnTo>
                <a:lnTo>
                  <a:pt x="948174" y="757"/>
                </a:lnTo>
                <a:lnTo>
                  <a:pt x="1018447" y="2992"/>
                </a:lnTo>
                <a:lnTo>
                  <a:pt x="1086894" y="6644"/>
                </a:lnTo>
                <a:lnTo>
                  <a:pt x="1153290" y="11655"/>
                </a:lnTo>
                <a:lnTo>
                  <a:pt x="1217408" y="17966"/>
                </a:lnTo>
                <a:lnTo>
                  <a:pt x="1279023" y="25518"/>
                </a:lnTo>
                <a:lnTo>
                  <a:pt x="1337910" y="34252"/>
                </a:lnTo>
                <a:lnTo>
                  <a:pt x="1393844" y="44110"/>
                </a:lnTo>
                <a:lnTo>
                  <a:pt x="1446598" y="55032"/>
                </a:lnTo>
                <a:lnTo>
                  <a:pt x="1495948" y="66960"/>
                </a:lnTo>
                <a:lnTo>
                  <a:pt x="1541668" y="79835"/>
                </a:lnTo>
                <a:lnTo>
                  <a:pt x="1583533" y="93597"/>
                </a:lnTo>
                <a:lnTo>
                  <a:pt x="1621317" y="108189"/>
                </a:lnTo>
                <a:lnTo>
                  <a:pt x="1683740" y="139624"/>
                </a:lnTo>
                <a:lnTo>
                  <a:pt x="1727134" y="173669"/>
                </a:lnTo>
                <a:lnTo>
                  <a:pt x="1749695" y="209853"/>
                </a:lnTo>
                <a:lnTo>
                  <a:pt x="1752599" y="228600"/>
                </a:lnTo>
                <a:lnTo>
                  <a:pt x="1749695" y="247346"/>
                </a:lnTo>
                <a:lnTo>
                  <a:pt x="1727134" y="283530"/>
                </a:lnTo>
                <a:lnTo>
                  <a:pt x="1683740" y="317575"/>
                </a:lnTo>
                <a:lnTo>
                  <a:pt x="1621317" y="349010"/>
                </a:lnTo>
                <a:lnTo>
                  <a:pt x="1583533" y="363602"/>
                </a:lnTo>
                <a:lnTo>
                  <a:pt x="1541668" y="377364"/>
                </a:lnTo>
                <a:lnTo>
                  <a:pt x="1495948" y="390239"/>
                </a:lnTo>
                <a:lnTo>
                  <a:pt x="1446598" y="402167"/>
                </a:lnTo>
                <a:lnTo>
                  <a:pt x="1393844" y="413089"/>
                </a:lnTo>
                <a:lnTo>
                  <a:pt x="1337910" y="422947"/>
                </a:lnTo>
                <a:lnTo>
                  <a:pt x="1279023" y="431681"/>
                </a:lnTo>
                <a:lnTo>
                  <a:pt x="1217408" y="439233"/>
                </a:lnTo>
                <a:lnTo>
                  <a:pt x="1153290" y="445544"/>
                </a:lnTo>
                <a:lnTo>
                  <a:pt x="1086894" y="450555"/>
                </a:lnTo>
                <a:lnTo>
                  <a:pt x="1018447" y="454207"/>
                </a:lnTo>
                <a:lnTo>
                  <a:pt x="948174" y="456442"/>
                </a:lnTo>
                <a:lnTo>
                  <a:pt x="876299" y="457200"/>
                </a:lnTo>
                <a:lnTo>
                  <a:pt x="804425" y="456442"/>
                </a:lnTo>
                <a:lnTo>
                  <a:pt x="734152" y="454207"/>
                </a:lnTo>
                <a:lnTo>
                  <a:pt x="665705" y="450555"/>
                </a:lnTo>
                <a:lnTo>
                  <a:pt x="599309" y="445544"/>
                </a:lnTo>
                <a:lnTo>
                  <a:pt x="535191" y="439233"/>
                </a:lnTo>
                <a:lnTo>
                  <a:pt x="473576" y="431681"/>
                </a:lnTo>
                <a:lnTo>
                  <a:pt x="414689" y="422947"/>
                </a:lnTo>
                <a:lnTo>
                  <a:pt x="358755" y="413089"/>
                </a:lnTo>
                <a:lnTo>
                  <a:pt x="306001" y="402167"/>
                </a:lnTo>
                <a:lnTo>
                  <a:pt x="256651" y="390239"/>
                </a:lnTo>
                <a:lnTo>
                  <a:pt x="210931" y="377364"/>
                </a:lnTo>
                <a:lnTo>
                  <a:pt x="169066" y="363602"/>
                </a:lnTo>
                <a:lnTo>
                  <a:pt x="131282" y="349010"/>
                </a:lnTo>
                <a:lnTo>
                  <a:pt x="68859" y="317575"/>
                </a:lnTo>
                <a:lnTo>
                  <a:pt x="25465" y="283530"/>
                </a:lnTo>
                <a:lnTo>
                  <a:pt x="2904" y="247346"/>
                </a:lnTo>
                <a:lnTo>
                  <a:pt x="0" y="228600"/>
                </a:lnTo>
                <a:close/>
              </a:path>
            </a:pathLst>
          </a:custGeom>
          <a:ln w="28956">
            <a:solidFill>
              <a:srgbClr val="00AF5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2084577" y="1280286"/>
            <a:ext cx="7874000" cy="4876165"/>
          </a:xfrm>
          <a:prstGeom prst="rect">
            <a:avLst/>
          </a:prstGeom>
        </p:spPr>
        <p:txBody>
          <a:bodyPr wrap="square" lIns="0" tIns="26670" rIns="0" bIns="0" rtlCol="0" vert="horz">
            <a:spAutoFit/>
          </a:bodyPr>
          <a:lstStyle/>
          <a:p>
            <a:pPr marL="378460" marR="2375535" indent="-365760">
              <a:lnSpc>
                <a:spcPct val="96100"/>
              </a:lnSpc>
              <a:spcBef>
                <a:spcPts val="210"/>
              </a:spcBef>
            </a:pPr>
            <a:r>
              <a:rPr dirty="0" sz="2400" spc="-5">
                <a:solidFill>
                  <a:srgbClr val="0000FF"/>
                </a:solidFill>
                <a:latin typeface="Courier New"/>
                <a:cs typeface="Courier New"/>
              </a:rPr>
              <a:t>public </a:t>
            </a:r>
            <a:r>
              <a:rPr dirty="0" sz="2400" spc="-10">
                <a:solidFill>
                  <a:srgbClr val="0000FF"/>
                </a:solidFill>
                <a:latin typeface="Courier New"/>
                <a:cs typeface="Courier New"/>
              </a:rPr>
              <a:t>abstract </a:t>
            </a:r>
            <a:r>
              <a:rPr dirty="0" sz="2400" spc="-5">
                <a:solidFill>
                  <a:srgbClr val="0000FF"/>
                </a:solidFill>
                <a:latin typeface="Courier New"/>
                <a:cs typeface="Courier New"/>
              </a:rPr>
              <a:t>class </a:t>
            </a:r>
            <a:r>
              <a:rPr dirty="0" sz="2400" spc="-10">
                <a:latin typeface="Courier New"/>
                <a:cs typeface="Courier New"/>
              </a:rPr>
              <a:t>Figuur </a:t>
            </a:r>
            <a:r>
              <a:rPr dirty="0" sz="2400">
                <a:latin typeface="Courier New"/>
                <a:cs typeface="Courier New"/>
              </a:rPr>
              <a:t>{  </a:t>
            </a:r>
            <a:r>
              <a:rPr dirty="0" sz="2400" spc="-10">
                <a:solidFill>
                  <a:srgbClr val="0000FF"/>
                </a:solidFill>
                <a:latin typeface="Courier New"/>
                <a:cs typeface="Courier New"/>
              </a:rPr>
              <a:t>private </a:t>
            </a:r>
            <a:r>
              <a:rPr dirty="0" sz="2400" spc="-5">
                <a:latin typeface="Courier New"/>
                <a:cs typeface="Courier New"/>
              </a:rPr>
              <a:t>Color kleur;  </a:t>
            </a:r>
            <a:r>
              <a:rPr dirty="0" sz="2400" spc="-10">
                <a:solidFill>
                  <a:srgbClr val="0000FF"/>
                </a:solidFill>
                <a:latin typeface="Courier New"/>
                <a:cs typeface="Courier New"/>
              </a:rPr>
              <a:t>private </a:t>
            </a:r>
            <a:r>
              <a:rPr dirty="0" sz="2400" spc="-5">
                <a:latin typeface="Courier New"/>
                <a:cs typeface="Courier New"/>
              </a:rPr>
              <a:t>int </a:t>
            </a:r>
            <a:r>
              <a:rPr dirty="0" sz="2400" spc="-10">
                <a:latin typeface="Courier New"/>
                <a:cs typeface="Courier New"/>
              </a:rPr>
              <a:t>x,</a:t>
            </a:r>
            <a:r>
              <a:rPr dirty="0" sz="2400" spc="-20">
                <a:latin typeface="Courier New"/>
                <a:cs typeface="Courier New"/>
              </a:rPr>
              <a:t> </a:t>
            </a:r>
            <a:r>
              <a:rPr dirty="0" sz="2400" spc="-5">
                <a:latin typeface="Courier New"/>
                <a:cs typeface="Courier New"/>
              </a:rPr>
              <a:t>y;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500">
              <a:latin typeface="Courier New"/>
              <a:cs typeface="Courier New"/>
            </a:endParaRPr>
          </a:p>
          <a:p>
            <a:pPr marL="744220" marR="5080" indent="-365760">
              <a:lnSpc>
                <a:spcPts val="2760"/>
              </a:lnSpc>
              <a:spcBef>
                <a:spcPts val="5"/>
              </a:spcBef>
            </a:pPr>
            <a:r>
              <a:rPr dirty="0" sz="2400" spc="-10">
                <a:solidFill>
                  <a:srgbClr val="0000FF"/>
                </a:solidFill>
                <a:latin typeface="Courier New"/>
                <a:cs typeface="Courier New"/>
              </a:rPr>
              <a:t>public </a:t>
            </a:r>
            <a:r>
              <a:rPr dirty="0" sz="2400" spc="-10">
                <a:latin typeface="Courier New"/>
                <a:cs typeface="Courier New"/>
              </a:rPr>
              <a:t>Figuur(int </a:t>
            </a:r>
            <a:r>
              <a:rPr dirty="0" sz="2400" spc="-5">
                <a:latin typeface="Courier New"/>
                <a:cs typeface="Courier New"/>
              </a:rPr>
              <a:t>x, </a:t>
            </a:r>
            <a:r>
              <a:rPr dirty="0" sz="2400" spc="-10">
                <a:latin typeface="Courier New"/>
                <a:cs typeface="Courier New"/>
              </a:rPr>
              <a:t>int </a:t>
            </a:r>
            <a:r>
              <a:rPr dirty="0" sz="2400" spc="-5">
                <a:latin typeface="Courier New"/>
                <a:cs typeface="Courier New"/>
              </a:rPr>
              <a:t>y, </a:t>
            </a:r>
            <a:r>
              <a:rPr dirty="0" sz="2400" spc="-10">
                <a:latin typeface="Courier New"/>
                <a:cs typeface="Courier New"/>
              </a:rPr>
              <a:t>Color kleur){  setX(x);</a:t>
            </a:r>
            <a:endParaRPr sz="2400">
              <a:latin typeface="Courier New"/>
              <a:cs typeface="Courier New"/>
            </a:endParaRPr>
          </a:p>
          <a:p>
            <a:pPr marL="744220" marR="4201795">
              <a:lnSpc>
                <a:spcPts val="2760"/>
              </a:lnSpc>
              <a:spcBef>
                <a:spcPts val="15"/>
              </a:spcBef>
            </a:pPr>
            <a:r>
              <a:rPr dirty="0" sz="2400" spc="-10">
                <a:latin typeface="Courier New"/>
                <a:cs typeface="Courier New"/>
              </a:rPr>
              <a:t>setY(y);  </a:t>
            </a:r>
            <a:r>
              <a:rPr dirty="0" sz="2400" spc="-5">
                <a:latin typeface="Courier New"/>
                <a:cs typeface="Courier New"/>
              </a:rPr>
              <a:t>se</a:t>
            </a:r>
            <a:r>
              <a:rPr dirty="0" sz="2400" spc="-15">
                <a:latin typeface="Courier New"/>
                <a:cs typeface="Courier New"/>
              </a:rPr>
              <a:t>tC</a:t>
            </a:r>
            <a:r>
              <a:rPr dirty="0" sz="2400" spc="-5">
                <a:latin typeface="Courier New"/>
                <a:cs typeface="Courier New"/>
              </a:rPr>
              <a:t>olor(k</a:t>
            </a:r>
            <a:r>
              <a:rPr dirty="0" sz="2400" spc="-15">
                <a:latin typeface="Courier New"/>
                <a:cs typeface="Courier New"/>
              </a:rPr>
              <a:t>le</a:t>
            </a:r>
            <a:r>
              <a:rPr dirty="0" sz="2400" spc="-5">
                <a:latin typeface="Courier New"/>
                <a:cs typeface="Courier New"/>
              </a:rPr>
              <a:t>ur);</a:t>
            </a:r>
            <a:endParaRPr sz="2400">
              <a:latin typeface="Courier New"/>
              <a:cs typeface="Courier New"/>
            </a:endParaRPr>
          </a:p>
          <a:p>
            <a:pPr marL="378460">
              <a:lnSpc>
                <a:spcPts val="2640"/>
              </a:lnSpc>
            </a:pPr>
            <a:r>
              <a:rPr dirty="0" sz="2400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 marL="378460">
              <a:lnSpc>
                <a:spcPts val="2820"/>
              </a:lnSpc>
            </a:pPr>
            <a:r>
              <a:rPr dirty="0" sz="2400" spc="-5">
                <a:latin typeface="Courier New"/>
                <a:cs typeface="Courier New"/>
              </a:rPr>
              <a:t>...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300">
              <a:latin typeface="Courier New"/>
              <a:cs typeface="Courier New"/>
            </a:endParaRPr>
          </a:p>
          <a:p>
            <a:pPr marL="378460">
              <a:lnSpc>
                <a:spcPts val="2820"/>
              </a:lnSpc>
            </a:pPr>
            <a:r>
              <a:rPr dirty="0" sz="2400" spc="-10">
                <a:solidFill>
                  <a:srgbClr val="0000FF"/>
                </a:solidFill>
                <a:latin typeface="Courier New"/>
                <a:cs typeface="Courier New"/>
              </a:rPr>
              <a:t>public abstract double </a:t>
            </a:r>
            <a:r>
              <a:rPr dirty="0" sz="2400" spc="-10">
                <a:latin typeface="Courier New"/>
                <a:cs typeface="Courier New"/>
              </a:rPr>
              <a:t>getOmtrek();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ts val="2445"/>
              </a:lnSpc>
            </a:pPr>
            <a:r>
              <a:rPr dirty="0" sz="2400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ts val="2505"/>
              </a:lnSpc>
            </a:pPr>
            <a:r>
              <a:rPr dirty="0" sz="2400">
                <a:solidFill>
                  <a:srgbClr val="00AF50"/>
                </a:solidFill>
                <a:latin typeface="Wingdings"/>
                <a:cs typeface="Wingdings"/>
              </a:rPr>
              <a:t></a:t>
            </a:r>
            <a:r>
              <a:rPr dirty="0" sz="240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00AF50"/>
                </a:solidFill>
                <a:latin typeface="Arial"/>
                <a:cs typeface="Arial"/>
              </a:rPr>
              <a:t>Klasse </a:t>
            </a:r>
            <a:r>
              <a:rPr dirty="0" sz="2400">
                <a:solidFill>
                  <a:srgbClr val="00AF50"/>
                </a:solidFill>
                <a:latin typeface="Arial"/>
                <a:cs typeface="Arial"/>
              </a:rPr>
              <a:t>zelf abstract</a:t>
            </a:r>
            <a:r>
              <a:rPr dirty="0" sz="2400" spc="7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00AF50"/>
                </a:solidFill>
                <a:latin typeface="Arial"/>
                <a:cs typeface="Arial"/>
              </a:rPr>
              <a:t>maken!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55"/>
              </a:lnSpc>
            </a:pPr>
            <a:fld id="{81D60167-4931-47E6-BA6A-407CBD079E47}" type="slidenum">
              <a:rPr dirty="0"/>
              <a:t>14</a:t>
            </a:fld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55673" y="587451"/>
            <a:ext cx="7969250" cy="7575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-20"/>
              <a:t>Regels </a:t>
            </a:r>
            <a:r>
              <a:rPr dirty="0" sz="4800" spc="-10"/>
              <a:t>voor abstracte</a:t>
            </a:r>
            <a:r>
              <a:rPr dirty="0" sz="4800" spc="-35"/>
              <a:t> </a:t>
            </a:r>
            <a:r>
              <a:rPr dirty="0" sz="4800" spc="-5"/>
              <a:t>klassen</a:t>
            </a:r>
            <a:endParaRPr sz="4800"/>
          </a:p>
        </p:txBody>
      </p:sp>
      <p:grpSp>
        <p:nvGrpSpPr>
          <p:cNvPr id="3" name="object 3"/>
          <p:cNvGrpSpPr/>
          <p:nvPr/>
        </p:nvGrpSpPr>
        <p:grpSpPr>
          <a:xfrm>
            <a:off x="1969007" y="1588008"/>
            <a:ext cx="8484235" cy="2997835"/>
            <a:chOff x="1969007" y="1588008"/>
            <a:chExt cx="8484235" cy="2997835"/>
          </a:xfrm>
        </p:grpSpPr>
        <p:sp>
          <p:nvSpPr>
            <p:cNvPr id="4" name="object 4"/>
            <p:cNvSpPr/>
            <p:nvPr/>
          </p:nvSpPr>
          <p:spPr>
            <a:xfrm>
              <a:off x="1981961" y="1600962"/>
              <a:ext cx="8458200" cy="2971800"/>
            </a:xfrm>
            <a:custGeom>
              <a:avLst/>
              <a:gdLst/>
              <a:ahLst/>
              <a:cxnLst/>
              <a:rect l="l" t="t" r="r" b="b"/>
              <a:pathLst>
                <a:path w="8458200" h="2971800">
                  <a:moveTo>
                    <a:pt x="8458200" y="0"/>
                  </a:moveTo>
                  <a:lnTo>
                    <a:pt x="0" y="0"/>
                  </a:lnTo>
                  <a:lnTo>
                    <a:pt x="0" y="2971800"/>
                  </a:lnTo>
                  <a:lnTo>
                    <a:pt x="8458200" y="2971800"/>
                  </a:lnTo>
                  <a:lnTo>
                    <a:pt x="8458200" y="0"/>
                  </a:lnTo>
                  <a:close/>
                </a:path>
              </a:pathLst>
            </a:custGeom>
            <a:solidFill>
              <a:srgbClr val="CCEDD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981961" y="1600962"/>
              <a:ext cx="8458200" cy="2971800"/>
            </a:xfrm>
            <a:custGeom>
              <a:avLst/>
              <a:gdLst/>
              <a:ahLst/>
              <a:cxnLst/>
              <a:rect l="l" t="t" r="r" b="b"/>
              <a:pathLst>
                <a:path w="8458200" h="2971800">
                  <a:moveTo>
                    <a:pt x="0" y="2971800"/>
                  </a:moveTo>
                  <a:lnTo>
                    <a:pt x="8458200" y="2971800"/>
                  </a:lnTo>
                  <a:lnTo>
                    <a:pt x="8458200" y="0"/>
                  </a:lnTo>
                  <a:lnTo>
                    <a:pt x="0" y="0"/>
                  </a:lnTo>
                  <a:lnTo>
                    <a:pt x="0" y="2971800"/>
                  </a:lnTo>
                  <a:close/>
                </a:path>
              </a:pathLst>
            </a:custGeom>
            <a:ln w="25908">
              <a:solidFill>
                <a:srgbClr val="7BA693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2110994" y="2025523"/>
            <a:ext cx="7891780" cy="20904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514984" indent="-515620">
              <a:lnSpc>
                <a:spcPct val="100000"/>
              </a:lnSpc>
              <a:spcBef>
                <a:spcPts val="95"/>
              </a:spcBef>
              <a:buClr>
                <a:srgbClr val="DF0048"/>
              </a:buClr>
              <a:buFont typeface="Arial"/>
              <a:buChar char="•"/>
              <a:tabLst>
                <a:tab pos="514984" algn="l"/>
                <a:tab pos="515620" algn="l"/>
              </a:tabLst>
            </a:pPr>
            <a:r>
              <a:rPr dirty="0" sz="2800" spc="-10">
                <a:solidFill>
                  <a:srgbClr val="002756"/>
                </a:solidFill>
                <a:latin typeface="Tahoma"/>
                <a:cs typeface="Tahoma"/>
              </a:rPr>
              <a:t>Abstracte </a:t>
            </a:r>
            <a:r>
              <a:rPr dirty="0" sz="2800" spc="-5">
                <a:solidFill>
                  <a:srgbClr val="002756"/>
                </a:solidFill>
                <a:latin typeface="Tahoma"/>
                <a:cs typeface="Tahoma"/>
              </a:rPr>
              <a:t>methodes </a:t>
            </a:r>
            <a:r>
              <a:rPr dirty="0" sz="2800" spc="-10">
                <a:solidFill>
                  <a:srgbClr val="002756"/>
                </a:solidFill>
                <a:latin typeface="Tahoma"/>
                <a:cs typeface="Tahoma"/>
              </a:rPr>
              <a:t>enkel </a:t>
            </a:r>
            <a:r>
              <a:rPr dirty="0" sz="2800" spc="-5">
                <a:solidFill>
                  <a:srgbClr val="002756"/>
                </a:solidFill>
                <a:latin typeface="Tahoma"/>
                <a:cs typeface="Tahoma"/>
              </a:rPr>
              <a:t>in </a:t>
            </a:r>
            <a:r>
              <a:rPr dirty="0" sz="2800" spc="-10">
                <a:solidFill>
                  <a:srgbClr val="002756"/>
                </a:solidFill>
                <a:latin typeface="Tahoma"/>
                <a:cs typeface="Tahoma"/>
              </a:rPr>
              <a:t>abstracte</a:t>
            </a:r>
            <a:r>
              <a:rPr dirty="0" sz="2800" spc="95">
                <a:solidFill>
                  <a:srgbClr val="002756"/>
                </a:solidFill>
                <a:latin typeface="Tahoma"/>
                <a:cs typeface="Tahoma"/>
              </a:rPr>
              <a:t> </a:t>
            </a:r>
            <a:r>
              <a:rPr dirty="0" sz="2800" spc="-10">
                <a:solidFill>
                  <a:srgbClr val="002756"/>
                </a:solidFill>
                <a:latin typeface="Tahoma"/>
                <a:cs typeface="Tahoma"/>
              </a:rPr>
              <a:t>klassen.</a:t>
            </a:r>
            <a:endParaRPr sz="2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DF0048"/>
              </a:buClr>
              <a:buFont typeface="Arial"/>
              <a:buChar char="•"/>
            </a:pPr>
            <a:endParaRPr sz="2550">
              <a:latin typeface="Tahoma"/>
              <a:cs typeface="Tahoma"/>
            </a:endParaRPr>
          </a:p>
          <a:p>
            <a:pPr marL="514984" indent="-515620">
              <a:lnSpc>
                <a:spcPct val="100000"/>
              </a:lnSpc>
              <a:buClr>
                <a:srgbClr val="DF0048"/>
              </a:buClr>
              <a:buFont typeface="Arial"/>
              <a:buChar char="•"/>
              <a:tabLst>
                <a:tab pos="514984" algn="l"/>
                <a:tab pos="515620" algn="l"/>
              </a:tabLst>
            </a:pPr>
            <a:r>
              <a:rPr dirty="0" sz="2800">
                <a:solidFill>
                  <a:srgbClr val="002756"/>
                </a:solidFill>
                <a:latin typeface="Tahoma"/>
                <a:cs typeface="Tahoma"/>
              </a:rPr>
              <a:t>…</a:t>
            </a:r>
            <a:endParaRPr sz="2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DF0048"/>
              </a:buClr>
              <a:buFont typeface="Arial"/>
              <a:buChar char="•"/>
            </a:pPr>
            <a:endParaRPr sz="2550">
              <a:latin typeface="Tahoma"/>
              <a:cs typeface="Tahoma"/>
            </a:endParaRPr>
          </a:p>
          <a:p>
            <a:pPr marL="514984" indent="-515620">
              <a:lnSpc>
                <a:spcPct val="100000"/>
              </a:lnSpc>
              <a:buClr>
                <a:srgbClr val="DF0048"/>
              </a:buClr>
              <a:buFont typeface="Arial"/>
              <a:buChar char="•"/>
              <a:tabLst>
                <a:tab pos="514984" algn="l"/>
                <a:tab pos="515620" algn="l"/>
              </a:tabLst>
            </a:pPr>
            <a:r>
              <a:rPr dirty="0" sz="2800" spc="-5">
                <a:solidFill>
                  <a:srgbClr val="002756"/>
                </a:solidFill>
                <a:latin typeface="Tahoma"/>
                <a:cs typeface="Tahoma"/>
              </a:rPr>
              <a:t>…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55"/>
              </a:lnSpc>
            </a:pPr>
            <a:fld id="{81D60167-4931-47E6-BA6A-407CBD079E47}" type="slidenum">
              <a:rPr dirty="0"/>
              <a:t>14</a:t>
            </a:fld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32493" y="6273190"/>
            <a:ext cx="223520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5">
                <a:latin typeface="Arial"/>
                <a:cs typeface="Arial"/>
              </a:rPr>
              <a:t>17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88794" y="331089"/>
            <a:ext cx="5742305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100070" algn="l"/>
              </a:tabLst>
            </a:pPr>
            <a:r>
              <a:rPr dirty="0" sz="4800" spc="-60"/>
              <a:t>Wat</a:t>
            </a:r>
            <a:r>
              <a:rPr dirty="0" sz="4800" spc="-5"/>
              <a:t> </a:t>
            </a:r>
            <a:r>
              <a:rPr dirty="0" sz="4800"/>
              <a:t>is</a:t>
            </a:r>
            <a:r>
              <a:rPr dirty="0" sz="4800" spc="5"/>
              <a:t> </a:t>
            </a:r>
            <a:r>
              <a:rPr dirty="0" sz="4800"/>
              <a:t>het	</a:t>
            </a:r>
            <a:r>
              <a:rPr dirty="0" sz="4800" spc="-5"/>
              <a:t>resultaat?</a:t>
            </a:r>
            <a:endParaRPr sz="4800"/>
          </a:p>
        </p:txBody>
      </p:sp>
      <p:sp>
        <p:nvSpPr>
          <p:cNvPr id="4" name="object 4"/>
          <p:cNvSpPr txBox="1"/>
          <p:nvPr/>
        </p:nvSpPr>
        <p:spPr>
          <a:xfrm>
            <a:off x="1945894" y="1180350"/>
            <a:ext cx="7226300" cy="2834640"/>
          </a:xfrm>
          <a:prstGeom prst="rect">
            <a:avLst/>
          </a:prstGeom>
        </p:spPr>
        <p:txBody>
          <a:bodyPr wrap="square" lIns="0" tIns="107950" rIns="0" bIns="0" rtlCol="0" vert="horz">
            <a:spAutoFit/>
          </a:bodyPr>
          <a:lstStyle/>
          <a:p>
            <a:pPr marL="353695" indent="-341630">
              <a:lnSpc>
                <a:spcPct val="100000"/>
              </a:lnSpc>
              <a:spcBef>
                <a:spcPts val="850"/>
              </a:spcBef>
              <a:buClr>
                <a:srgbClr val="DF0048"/>
              </a:buClr>
              <a:buFont typeface="Arial"/>
              <a:buChar char="•"/>
              <a:tabLst>
                <a:tab pos="353695" algn="l"/>
                <a:tab pos="354330" algn="l"/>
              </a:tabLst>
            </a:pPr>
            <a:r>
              <a:rPr dirty="0" sz="2000" spc="-5">
                <a:solidFill>
                  <a:srgbClr val="002756"/>
                </a:solidFill>
                <a:latin typeface="Courier New"/>
                <a:cs typeface="Courier New"/>
              </a:rPr>
              <a:t>Rechthoek </a:t>
            </a:r>
            <a:r>
              <a:rPr dirty="0" sz="2000">
                <a:solidFill>
                  <a:srgbClr val="002756"/>
                </a:solidFill>
                <a:latin typeface="Courier New"/>
                <a:cs typeface="Courier New"/>
              </a:rPr>
              <a:t>r = </a:t>
            </a:r>
            <a:r>
              <a:rPr dirty="0" sz="2000" spc="-5">
                <a:solidFill>
                  <a:srgbClr val="0000FF"/>
                </a:solidFill>
                <a:latin typeface="Courier New"/>
                <a:cs typeface="Courier New"/>
              </a:rPr>
              <a:t>new </a:t>
            </a:r>
            <a:r>
              <a:rPr dirty="0" sz="2000" spc="-5">
                <a:solidFill>
                  <a:srgbClr val="002756"/>
                </a:solidFill>
                <a:latin typeface="Courier New"/>
                <a:cs typeface="Courier New"/>
              </a:rPr>
              <a:t>Rechthoek(100,</a:t>
            </a:r>
            <a:r>
              <a:rPr dirty="0" sz="2000" spc="-15">
                <a:solidFill>
                  <a:srgbClr val="002756"/>
                </a:solidFill>
                <a:latin typeface="Courier New"/>
                <a:cs typeface="Courier New"/>
              </a:rPr>
              <a:t> </a:t>
            </a:r>
            <a:r>
              <a:rPr dirty="0" sz="2000" spc="-5">
                <a:solidFill>
                  <a:srgbClr val="002756"/>
                </a:solidFill>
                <a:latin typeface="Courier New"/>
                <a:cs typeface="Courier New"/>
              </a:rPr>
              <a:t>200,</a:t>
            </a:r>
            <a:endParaRPr sz="2000">
              <a:latin typeface="Courier New"/>
              <a:cs typeface="Courier New"/>
            </a:endParaRPr>
          </a:p>
          <a:p>
            <a:pPr marL="3975100">
              <a:lnSpc>
                <a:spcPct val="100000"/>
              </a:lnSpc>
              <a:spcBef>
                <a:spcPts val="755"/>
              </a:spcBef>
            </a:pPr>
            <a:r>
              <a:rPr dirty="0" sz="2000" spc="-5">
                <a:solidFill>
                  <a:srgbClr val="002756"/>
                </a:solidFill>
                <a:latin typeface="Courier New"/>
                <a:cs typeface="Courier New"/>
              </a:rPr>
              <a:t>Color.Red, </a:t>
            </a:r>
            <a:r>
              <a:rPr dirty="0" sz="2000">
                <a:solidFill>
                  <a:srgbClr val="002756"/>
                </a:solidFill>
                <a:latin typeface="Courier New"/>
                <a:cs typeface="Courier New"/>
              </a:rPr>
              <a:t>50,</a:t>
            </a:r>
            <a:r>
              <a:rPr dirty="0" sz="2000" spc="-25">
                <a:solidFill>
                  <a:srgbClr val="002756"/>
                </a:solidFill>
                <a:latin typeface="Courier New"/>
                <a:cs typeface="Courier New"/>
              </a:rPr>
              <a:t> </a:t>
            </a:r>
            <a:r>
              <a:rPr dirty="0" sz="2000" spc="-5">
                <a:solidFill>
                  <a:srgbClr val="002756"/>
                </a:solidFill>
                <a:latin typeface="Courier New"/>
                <a:cs typeface="Courier New"/>
              </a:rPr>
              <a:t>100);</a:t>
            </a:r>
            <a:endParaRPr sz="2000">
              <a:latin typeface="Courier New"/>
              <a:cs typeface="Courier New"/>
            </a:endParaRPr>
          </a:p>
          <a:p>
            <a:pPr marL="353695" indent="-341630">
              <a:lnSpc>
                <a:spcPct val="100000"/>
              </a:lnSpc>
              <a:spcBef>
                <a:spcPts val="770"/>
              </a:spcBef>
              <a:buClr>
                <a:srgbClr val="DF0048"/>
              </a:buClr>
              <a:buFont typeface="Arial"/>
              <a:buChar char="•"/>
              <a:tabLst>
                <a:tab pos="353695" algn="l"/>
                <a:tab pos="354330" algn="l"/>
              </a:tabLst>
            </a:pPr>
            <a:r>
              <a:rPr dirty="0" sz="2000" spc="-5">
                <a:solidFill>
                  <a:srgbClr val="002756"/>
                </a:solidFill>
                <a:latin typeface="Courier New"/>
                <a:cs typeface="Courier New"/>
              </a:rPr>
              <a:t>System.out.println(r.getOmtrek());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DF0048"/>
              </a:buClr>
              <a:buFont typeface="Arial"/>
              <a:buChar char="•"/>
            </a:pPr>
            <a:endParaRPr sz="3450">
              <a:latin typeface="Courier New"/>
              <a:cs typeface="Courier New"/>
            </a:endParaRPr>
          </a:p>
          <a:p>
            <a:pPr marL="353695" indent="-341630">
              <a:lnSpc>
                <a:spcPct val="100000"/>
              </a:lnSpc>
              <a:buClr>
                <a:srgbClr val="DF0048"/>
              </a:buClr>
              <a:buFont typeface="Arial"/>
              <a:buChar char="•"/>
              <a:tabLst>
                <a:tab pos="353695" algn="l"/>
                <a:tab pos="354330" algn="l"/>
              </a:tabLst>
            </a:pPr>
            <a:r>
              <a:rPr dirty="0" sz="2000" spc="-5">
                <a:solidFill>
                  <a:srgbClr val="002756"/>
                </a:solidFill>
                <a:latin typeface="Courier New"/>
                <a:cs typeface="Courier New"/>
              </a:rPr>
              <a:t>Figuur </a:t>
            </a:r>
            <a:r>
              <a:rPr dirty="0" sz="2000">
                <a:solidFill>
                  <a:srgbClr val="002756"/>
                </a:solidFill>
                <a:latin typeface="Courier New"/>
                <a:cs typeface="Courier New"/>
              </a:rPr>
              <a:t>f = </a:t>
            </a:r>
            <a:r>
              <a:rPr dirty="0" sz="2000">
                <a:solidFill>
                  <a:srgbClr val="0000FF"/>
                </a:solidFill>
                <a:latin typeface="Courier New"/>
                <a:cs typeface="Courier New"/>
              </a:rPr>
              <a:t>new </a:t>
            </a:r>
            <a:r>
              <a:rPr dirty="0" sz="2000" spc="-5">
                <a:solidFill>
                  <a:srgbClr val="002756"/>
                </a:solidFill>
                <a:latin typeface="Courier New"/>
                <a:cs typeface="Courier New"/>
              </a:rPr>
              <a:t>Rechthoek(100, </a:t>
            </a:r>
            <a:r>
              <a:rPr dirty="0" sz="2000">
                <a:solidFill>
                  <a:srgbClr val="002756"/>
                </a:solidFill>
                <a:latin typeface="Courier New"/>
                <a:cs typeface="Courier New"/>
              </a:rPr>
              <a:t>200,</a:t>
            </a:r>
            <a:r>
              <a:rPr dirty="0" sz="2000" spc="-5">
                <a:solidFill>
                  <a:srgbClr val="002756"/>
                </a:solidFill>
                <a:latin typeface="Courier New"/>
                <a:cs typeface="Courier New"/>
              </a:rPr>
              <a:t> Color.Red,</a:t>
            </a:r>
            <a:endParaRPr sz="2000">
              <a:latin typeface="Courier New"/>
              <a:cs typeface="Courier New"/>
            </a:endParaRPr>
          </a:p>
          <a:p>
            <a:pPr marL="1384300">
              <a:lnSpc>
                <a:spcPct val="100000"/>
              </a:lnSpc>
              <a:spcBef>
                <a:spcPts val="770"/>
              </a:spcBef>
            </a:pPr>
            <a:r>
              <a:rPr dirty="0" sz="2000" spc="-5">
                <a:solidFill>
                  <a:srgbClr val="002756"/>
                </a:solidFill>
                <a:latin typeface="Courier New"/>
                <a:cs typeface="Courier New"/>
              </a:rPr>
              <a:t>50,</a:t>
            </a:r>
            <a:r>
              <a:rPr dirty="0" sz="2000" spc="-10">
                <a:solidFill>
                  <a:srgbClr val="002756"/>
                </a:solidFill>
                <a:latin typeface="Courier New"/>
                <a:cs typeface="Courier New"/>
              </a:rPr>
              <a:t> </a:t>
            </a:r>
            <a:r>
              <a:rPr dirty="0" sz="2000" spc="-5">
                <a:solidFill>
                  <a:srgbClr val="002756"/>
                </a:solidFill>
                <a:latin typeface="Courier New"/>
                <a:cs typeface="Courier New"/>
              </a:rPr>
              <a:t>100);</a:t>
            </a:r>
            <a:endParaRPr sz="2000">
              <a:latin typeface="Courier New"/>
              <a:cs typeface="Courier New"/>
            </a:endParaRPr>
          </a:p>
          <a:p>
            <a:pPr marL="353695" indent="-341630">
              <a:lnSpc>
                <a:spcPct val="100000"/>
              </a:lnSpc>
              <a:spcBef>
                <a:spcPts val="755"/>
              </a:spcBef>
              <a:buClr>
                <a:srgbClr val="DF0048"/>
              </a:buClr>
              <a:buFont typeface="Arial"/>
              <a:buChar char="•"/>
              <a:tabLst>
                <a:tab pos="353695" algn="l"/>
                <a:tab pos="354330" algn="l"/>
              </a:tabLst>
            </a:pPr>
            <a:r>
              <a:rPr dirty="0" sz="2000" spc="-5">
                <a:solidFill>
                  <a:srgbClr val="002756"/>
                </a:solidFill>
                <a:latin typeface="Courier New"/>
                <a:cs typeface="Courier New"/>
              </a:rPr>
              <a:t>System.out.println(f.getOmtrek());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68245" y="4354829"/>
            <a:ext cx="6053455" cy="582295"/>
          </a:xfrm>
          <a:prstGeom prst="rect">
            <a:avLst/>
          </a:prstGeom>
          <a:ln w="32003">
            <a:solidFill>
              <a:srgbClr val="FF0000"/>
            </a:solidFill>
          </a:ln>
        </p:spPr>
        <p:txBody>
          <a:bodyPr wrap="square" lIns="0" tIns="145415" rIns="0" bIns="0" rtlCol="0" vert="horz">
            <a:spAutoFit/>
          </a:bodyPr>
          <a:lstStyle/>
          <a:p>
            <a:pPr marL="331470" indent="-342265">
              <a:lnSpc>
                <a:spcPct val="100000"/>
              </a:lnSpc>
              <a:spcBef>
                <a:spcPts val="1145"/>
              </a:spcBef>
              <a:buClr>
                <a:srgbClr val="DF0048"/>
              </a:buClr>
              <a:buFont typeface="Arial"/>
              <a:buChar char="•"/>
              <a:tabLst>
                <a:tab pos="331470" algn="l"/>
                <a:tab pos="332105" algn="l"/>
              </a:tabLst>
            </a:pPr>
            <a:r>
              <a:rPr dirty="0" sz="2000" spc="-5">
                <a:solidFill>
                  <a:srgbClr val="002756"/>
                </a:solidFill>
                <a:latin typeface="Courier New"/>
                <a:cs typeface="Courier New"/>
              </a:rPr>
              <a:t>Figuur </a:t>
            </a:r>
            <a:r>
              <a:rPr dirty="0" sz="2000">
                <a:solidFill>
                  <a:srgbClr val="002756"/>
                </a:solidFill>
                <a:latin typeface="Courier New"/>
                <a:cs typeface="Courier New"/>
              </a:rPr>
              <a:t>f = </a:t>
            </a:r>
            <a:r>
              <a:rPr dirty="0" sz="2000" spc="-5">
                <a:solidFill>
                  <a:srgbClr val="0000FF"/>
                </a:solidFill>
                <a:latin typeface="Courier New"/>
                <a:cs typeface="Courier New"/>
              </a:rPr>
              <a:t>new</a:t>
            </a:r>
            <a:r>
              <a:rPr dirty="0" sz="2000" spc="-2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dirty="0" sz="2000" spc="-5">
                <a:solidFill>
                  <a:srgbClr val="002756"/>
                </a:solidFill>
                <a:latin typeface="Courier New"/>
                <a:cs typeface="Courier New"/>
              </a:rPr>
              <a:t>Figuur(Color.Red);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839717" y="4341114"/>
            <a:ext cx="3511550" cy="609600"/>
          </a:xfrm>
          <a:custGeom>
            <a:avLst/>
            <a:gdLst/>
            <a:ahLst/>
            <a:cxnLst/>
            <a:rect l="l" t="t" r="r" b="b"/>
            <a:pathLst>
              <a:path w="3511550" h="609600">
                <a:moveTo>
                  <a:pt x="0" y="304800"/>
                </a:moveTo>
                <a:lnTo>
                  <a:pt x="14400" y="265590"/>
                </a:lnTo>
                <a:lnTo>
                  <a:pt x="56415" y="227877"/>
                </a:lnTo>
                <a:lnTo>
                  <a:pt x="98889" y="203720"/>
                </a:lnTo>
                <a:lnTo>
                  <a:pt x="152319" y="180457"/>
                </a:lnTo>
                <a:lnTo>
                  <a:pt x="216178" y="158179"/>
                </a:lnTo>
                <a:lnTo>
                  <a:pt x="289939" y="136980"/>
                </a:lnTo>
                <a:lnTo>
                  <a:pt x="330369" y="126812"/>
                </a:lnTo>
                <a:lnTo>
                  <a:pt x="373076" y="116949"/>
                </a:lnTo>
                <a:lnTo>
                  <a:pt x="417995" y="107401"/>
                </a:lnTo>
                <a:lnTo>
                  <a:pt x="465061" y="98180"/>
                </a:lnTo>
                <a:lnTo>
                  <a:pt x="514207" y="89296"/>
                </a:lnTo>
                <a:lnTo>
                  <a:pt x="565367" y="80763"/>
                </a:lnTo>
                <a:lnTo>
                  <a:pt x="618476" y="72590"/>
                </a:lnTo>
                <a:lnTo>
                  <a:pt x="673468" y="64790"/>
                </a:lnTo>
                <a:lnTo>
                  <a:pt x="730277" y="57374"/>
                </a:lnTo>
                <a:lnTo>
                  <a:pt x="788836" y="50353"/>
                </a:lnTo>
                <a:lnTo>
                  <a:pt x="849081" y="43739"/>
                </a:lnTo>
                <a:lnTo>
                  <a:pt x="910946" y="37544"/>
                </a:lnTo>
                <a:lnTo>
                  <a:pt x="974363" y="31778"/>
                </a:lnTo>
                <a:lnTo>
                  <a:pt x="1039269" y="26454"/>
                </a:lnTo>
                <a:lnTo>
                  <a:pt x="1105596" y="21582"/>
                </a:lnTo>
                <a:lnTo>
                  <a:pt x="1173278" y="17175"/>
                </a:lnTo>
                <a:lnTo>
                  <a:pt x="1242251" y="13243"/>
                </a:lnTo>
                <a:lnTo>
                  <a:pt x="1312448" y="9798"/>
                </a:lnTo>
                <a:lnTo>
                  <a:pt x="1383803" y="6852"/>
                </a:lnTo>
                <a:lnTo>
                  <a:pt x="1456251" y="4416"/>
                </a:lnTo>
                <a:lnTo>
                  <a:pt x="1529725" y="2501"/>
                </a:lnTo>
                <a:lnTo>
                  <a:pt x="1604160" y="1119"/>
                </a:lnTo>
                <a:lnTo>
                  <a:pt x="1679489" y="281"/>
                </a:lnTo>
                <a:lnTo>
                  <a:pt x="1755648" y="0"/>
                </a:lnTo>
                <a:lnTo>
                  <a:pt x="1831806" y="281"/>
                </a:lnTo>
                <a:lnTo>
                  <a:pt x="1907135" y="1119"/>
                </a:lnTo>
                <a:lnTo>
                  <a:pt x="1981570" y="2501"/>
                </a:lnTo>
                <a:lnTo>
                  <a:pt x="2055044" y="4416"/>
                </a:lnTo>
                <a:lnTo>
                  <a:pt x="2127492" y="6852"/>
                </a:lnTo>
                <a:lnTo>
                  <a:pt x="2198847" y="9798"/>
                </a:lnTo>
                <a:lnTo>
                  <a:pt x="2269044" y="13243"/>
                </a:lnTo>
                <a:lnTo>
                  <a:pt x="2338017" y="17175"/>
                </a:lnTo>
                <a:lnTo>
                  <a:pt x="2405699" y="21582"/>
                </a:lnTo>
                <a:lnTo>
                  <a:pt x="2472026" y="26454"/>
                </a:lnTo>
                <a:lnTo>
                  <a:pt x="2536932" y="31778"/>
                </a:lnTo>
                <a:lnTo>
                  <a:pt x="2600349" y="37544"/>
                </a:lnTo>
                <a:lnTo>
                  <a:pt x="2662214" y="43739"/>
                </a:lnTo>
                <a:lnTo>
                  <a:pt x="2722459" y="50353"/>
                </a:lnTo>
                <a:lnTo>
                  <a:pt x="2781018" y="57374"/>
                </a:lnTo>
                <a:lnTo>
                  <a:pt x="2837827" y="64790"/>
                </a:lnTo>
                <a:lnTo>
                  <a:pt x="2892819" y="72590"/>
                </a:lnTo>
                <a:lnTo>
                  <a:pt x="2945928" y="80763"/>
                </a:lnTo>
                <a:lnTo>
                  <a:pt x="2997088" y="89296"/>
                </a:lnTo>
                <a:lnTo>
                  <a:pt x="3046234" y="98180"/>
                </a:lnTo>
                <a:lnTo>
                  <a:pt x="3093300" y="107401"/>
                </a:lnTo>
                <a:lnTo>
                  <a:pt x="3138219" y="116949"/>
                </a:lnTo>
                <a:lnTo>
                  <a:pt x="3180926" y="126812"/>
                </a:lnTo>
                <a:lnTo>
                  <a:pt x="3221356" y="136980"/>
                </a:lnTo>
                <a:lnTo>
                  <a:pt x="3259441" y="147439"/>
                </a:lnTo>
                <a:lnTo>
                  <a:pt x="3328317" y="169189"/>
                </a:lnTo>
                <a:lnTo>
                  <a:pt x="3387028" y="191971"/>
                </a:lnTo>
                <a:lnTo>
                  <a:pt x="3435045" y="215693"/>
                </a:lnTo>
                <a:lnTo>
                  <a:pt x="3471843" y="240263"/>
                </a:lnTo>
                <a:lnTo>
                  <a:pt x="3504851" y="278509"/>
                </a:lnTo>
                <a:lnTo>
                  <a:pt x="3511296" y="304800"/>
                </a:lnTo>
                <a:lnTo>
                  <a:pt x="3509674" y="318016"/>
                </a:lnTo>
                <a:lnTo>
                  <a:pt x="3485871" y="356761"/>
                </a:lnTo>
                <a:lnTo>
                  <a:pt x="3454880" y="381722"/>
                </a:lnTo>
                <a:lnTo>
                  <a:pt x="3412406" y="405879"/>
                </a:lnTo>
                <a:lnTo>
                  <a:pt x="3358976" y="429142"/>
                </a:lnTo>
                <a:lnTo>
                  <a:pt x="3295117" y="451420"/>
                </a:lnTo>
                <a:lnTo>
                  <a:pt x="3221356" y="472619"/>
                </a:lnTo>
                <a:lnTo>
                  <a:pt x="3180926" y="482787"/>
                </a:lnTo>
                <a:lnTo>
                  <a:pt x="3138219" y="492650"/>
                </a:lnTo>
                <a:lnTo>
                  <a:pt x="3093300" y="502198"/>
                </a:lnTo>
                <a:lnTo>
                  <a:pt x="3046234" y="511419"/>
                </a:lnTo>
                <a:lnTo>
                  <a:pt x="2997088" y="520303"/>
                </a:lnTo>
                <a:lnTo>
                  <a:pt x="2945928" y="528836"/>
                </a:lnTo>
                <a:lnTo>
                  <a:pt x="2892819" y="537009"/>
                </a:lnTo>
                <a:lnTo>
                  <a:pt x="2837827" y="544809"/>
                </a:lnTo>
                <a:lnTo>
                  <a:pt x="2781018" y="552225"/>
                </a:lnTo>
                <a:lnTo>
                  <a:pt x="2722459" y="559246"/>
                </a:lnTo>
                <a:lnTo>
                  <a:pt x="2662214" y="565860"/>
                </a:lnTo>
                <a:lnTo>
                  <a:pt x="2600349" y="572055"/>
                </a:lnTo>
                <a:lnTo>
                  <a:pt x="2536932" y="577821"/>
                </a:lnTo>
                <a:lnTo>
                  <a:pt x="2472026" y="583145"/>
                </a:lnTo>
                <a:lnTo>
                  <a:pt x="2405699" y="588017"/>
                </a:lnTo>
                <a:lnTo>
                  <a:pt x="2338017" y="592424"/>
                </a:lnTo>
                <a:lnTo>
                  <a:pt x="2269044" y="596356"/>
                </a:lnTo>
                <a:lnTo>
                  <a:pt x="2198847" y="599801"/>
                </a:lnTo>
                <a:lnTo>
                  <a:pt x="2127492" y="602747"/>
                </a:lnTo>
                <a:lnTo>
                  <a:pt x="2055044" y="605183"/>
                </a:lnTo>
                <a:lnTo>
                  <a:pt x="1981570" y="607098"/>
                </a:lnTo>
                <a:lnTo>
                  <a:pt x="1907135" y="608480"/>
                </a:lnTo>
                <a:lnTo>
                  <a:pt x="1831806" y="609318"/>
                </a:lnTo>
                <a:lnTo>
                  <a:pt x="1755648" y="609600"/>
                </a:lnTo>
                <a:lnTo>
                  <a:pt x="1679489" y="609318"/>
                </a:lnTo>
                <a:lnTo>
                  <a:pt x="1604160" y="608480"/>
                </a:lnTo>
                <a:lnTo>
                  <a:pt x="1529725" y="607098"/>
                </a:lnTo>
                <a:lnTo>
                  <a:pt x="1456251" y="605183"/>
                </a:lnTo>
                <a:lnTo>
                  <a:pt x="1383803" y="602747"/>
                </a:lnTo>
                <a:lnTo>
                  <a:pt x="1312448" y="599801"/>
                </a:lnTo>
                <a:lnTo>
                  <a:pt x="1242251" y="596356"/>
                </a:lnTo>
                <a:lnTo>
                  <a:pt x="1173278" y="592424"/>
                </a:lnTo>
                <a:lnTo>
                  <a:pt x="1105596" y="588017"/>
                </a:lnTo>
                <a:lnTo>
                  <a:pt x="1039269" y="583145"/>
                </a:lnTo>
                <a:lnTo>
                  <a:pt x="974363" y="577821"/>
                </a:lnTo>
                <a:lnTo>
                  <a:pt x="910946" y="572055"/>
                </a:lnTo>
                <a:lnTo>
                  <a:pt x="849081" y="565860"/>
                </a:lnTo>
                <a:lnTo>
                  <a:pt x="788836" y="559246"/>
                </a:lnTo>
                <a:lnTo>
                  <a:pt x="730277" y="552225"/>
                </a:lnTo>
                <a:lnTo>
                  <a:pt x="673468" y="544809"/>
                </a:lnTo>
                <a:lnTo>
                  <a:pt x="618476" y="537009"/>
                </a:lnTo>
                <a:lnTo>
                  <a:pt x="565367" y="528836"/>
                </a:lnTo>
                <a:lnTo>
                  <a:pt x="514207" y="520303"/>
                </a:lnTo>
                <a:lnTo>
                  <a:pt x="465061" y="511419"/>
                </a:lnTo>
                <a:lnTo>
                  <a:pt x="417995" y="502198"/>
                </a:lnTo>
                <a:lnTo>
                  <a:pt x="373076" y="492650"/>
                </a:lnTo>
                <a:lnTo>
                  <a:pt x="330369" y="482787"/>
                </a:lnTo>
                <a:lnTo>
                  <a:pt x="289939" y="472619"/>
                </a:lnTo>
                <a:lnTo>
                  <a:pt x="251854" y="462160"/>
                </a:lnTo>
                <a:lnTo>
                  <a:pt x="182978" y="440410"/>
                </a:lnTo>
                <a:lnTo>
                  <a:pt x="124267" y="417628"/>
                </a:lnTo>
                <a:lnTo>
                  <a:pt x="76250" y="393906"/>
                </a:lnTo>
                <a:lnTo>
                  <a:pt x="39452" y="369336"/>
                </a:lnTo>
                <a:lnTo>
                  <a:pt x="6444" y="331090"/>
                </a:lnTo>
                <a:lnTo>
                  <a:pt x="0" y="304800"/>
                </a:lnTo>
                <a:close/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945894" y="4708335"/>
            <a:ext cx="5775960" cy="1794510"/>
          </a:xfrm>
          <a:prstGeom prst="rect">
            <a:avLst/>
          </a:prstGeom>
        </p:spPr>
        <p:txBody>
          <a:bodyPr wrap="square" lIns="0" tIns="193040" rIns="0" bIns="0" rtlCol="0" vert="horz">
            <a:spAutoFit/>
          </a:bodyPr>
          <a:lstStyle/>
          <a:p>
            <a:pPr marL="353695" indent="-341630">
              <a:lnSpc>
                <a:spcPct val="100000"/>
              </a:lnSpc>
              <a:spcBef>
                <a:spcPts val="1520"/>
              </a:spcBef>
              <a:buClr>
                <a:srgbClr val="DF0048"/>
              </a:buClr>
              <a:buFont typeface="Arial"/>
              <a:buChar char="•"/>
              <a:tabLst>
                <a:tab pos="353695" algn="l"/>
                <a:tab pos="354330" algn="l"/>
              </a:tabLst>
            </a:pPr>
            <a:r>
              <a:rPr dirty="0" sz="2000" spc="-5">
                <a:solidFill>
                  <a:srgbClr val="002756"/>
                </a:solidFill>
                <a:latin typeface="Courier New"/>
                <a:cs typeface="Courier New"/>
              </a:rPr>
              <a:t>System.out.println(f.getOmtrek());</a:t>
            </a:r>
            <a:endParaRPr sz="2000">
              <a:latin typeface="Courier New"/>
              <a:cs typeface="Courier New"/>
            </a:endParaRPr>
          </a:p>
          <a:p>
            <a:pPr algn="just" marL="1271270" marR="5080">
              <a:lnSpc>
                <a:spcPct val="96000"/>
              </a:lnSpc>
              <a:spcBef>
                <a:spcPts val="1810"/>
              </a:spcBef>
            </a:pPr>
            <a:r>
              <a:rPr dirty="0" sz="2400" spc="-5">
                <a:solidFill>
                  <a:srgbClr val="FF0000"/>
                </a:solidFill>
                <a:latin typeface="Arial"/>
                <a:cs typeface="Arial"/>
              </a:rPr>
              <a:t>Niet toegelaten door de compiler!  Men kan geen object maken van  een </a:t>
            </a:r>
            <a:r>
              <a:rPr dirty="0" sz="2400">
                <a:solidFill>
                  <a:srgbClr val="FF0000"/>
                </a:solidFill>
                <a:latin typeface="Arial"/>
                <a:cs typeface="Arial"/>
              </a:rPr>
              <a:t>abstracte</a:t>
            </a:r>
            <a:r>
              <a:rPr dirty="0" sz="2400" spc="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FF0000"/>
                </a:solidFill>
                <a:latin typeface="Arial"/>
                <a:cs typeface="Arial"/>
              </a:rPr>
              <a:t>klasse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55673" y="587451"/>
            <a:ext cx="6022975" cy="7575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-15"/>
              <a:t>Foutmelding </a:t>
            </a:r>
            <a:r>
              <a:rPr dirty="0" sz="4800" spc="-5"/>
              <a:t>in</a:t>
            </a:r>
            <a:r>
              <a:rPr dirty="0" sz="4800" spc="-15"/>
              <a:t> </a:t>
            </a:r>
            <a:r>
              <a:rPr dirty="0" sz="4800" spc="-5"/>
              <a:t>Eclipse</a:t>
            </a:r>
            <a:endParaRPr sz="4800"/>
          </a:p>
        </p:txBody>
      </p:sp>
      <p:sp>
        <p:nvSpPr>
          <p:cNvPr id="3" name="object 3"/>
          <p:cNvSpPr/>
          <p:nvPr/>
        </p:nvSpPr>
        <p:spPr>
          <a:xfrm>
            <a:off x="1720787" y="2514600"/>
            <a:ext cx="6339365" cy="28818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55"/>
              </a:lnSpc>
            </a:pPr>
            <a:fld id="{81D60167-4931-47E6-BA6A-407CBD079E47}" type="slidenum">
              <a:rPr dirty="0"/>
              <a:t>18</a:t>
            </a:fld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55673" y="587451"/>
            <a:ext cx="7969250" cy="7575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-20"/>
              <a:t>Regels </a:t>
            </a:r>
            <a:r>
              <a:rPr dirty="0" sz="4800" spc="-10"/>
              <a:t>voor abstracte</a:t>
            </a:r>
            <a:r>
              <a:rPr dirty="0" sz="4800" spc="-35"/>
              <a:t> </a:t>
            </a:r>
            <a:r>
              <a:rPr dirty="0" sz="4800" spc="-5"/>
              <a:t>klassen</a:t>
            </a:r>
            <a:endParaRPr sz="4800"/>
          </a:p>
        </p:txBody>
      </p:sp>
      <p:grpSp>
        <p:nvGrpSpPr>
          <p:cNvPr id="3" name="object 3"/>
          <p:cNvGrpSpPr/>
          <p:nvPr/>
        </p:nvGrpSpPr>
        <p:grpSpPr>
          <a:xfrm>
            <a:off x="1969007" y="1588008"/>
            <a:ext cx="8484235" cy="2997835"/>
            <a:chOff x="1969007" y="1588008"/>
            <a:chExt cx="8484235" cy="2997835"/>
          </a:xfrm>
        </p:grpSpPr>
        <p:sp>
          <p:nvSpPr>
            <p:cNvPr id="4" name="object 4"/>
            <p:cNvSpPr/>
            <p:nvPr/>
          </p:nvSpPr>
          <p:spPr>
            <a:xfrm>
              <a:off x="1981961" y="1600962"/>
              <a:ext cx="8458200" cy="2971800"/>
            </a:xfrm>
            <a:custGeom>
              <a:avLst/>
              <a:gdLst/>
              <a:ahLst/>
              <a:cxnLst/>
              <a:rect l="l" t="t" r="r" b="b"/>
              <a:pathLst>
                <a:path w="8458200" h="2971800">
                  <a:moveTo>
                    <a:pt x="8458200" y="0"/>
                  </a:moveTo>
                  <a:lnTo>
                    <a:pt x="0" y="0"/>
                  </a:lnTo>
                  <a:lnTo>
                    <a:pt x="0" y="2971800"/>
                  </a:lnTo>
                  <a:lnTo>
                    <a:pt x="8458200" y="2971800"/>
                  </a:lnTo>
                  <a:lnTo>
                    <a:pt x="8458200" y="0"/>
                  </a:lnTo>
                  <a:close/>
                </a:path>
              </a:pathLst>
            </a:custGeom>
            <a:solidFill>
              <a:srgbClr val="CCEDD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981961" y="1600962"/>
              <a:ext cx="8458200" cy="2971800"/>
            </a:xfrm>
            <a:custGeom>
              <a:avLst/>
              <a:gdLst/>
              <a:ahLst/>
              <a:cxnLst/>
              <a:rect l="l" t="t" r="r" b="b"/>
              <a:pathLst>
                <a:path w="8458200" h="2971800">
                  <a:moveTo>
                    <a:pt x="0" y="2971800"/>
                  </a:moveTo>
                  <a:lnTo>
                    <a:pt x="8458200" y="2971800"/>
                  </a:lnTo>
                  <a:lnTo>
                    <a:pt x="8458200" y="0"/>
                  </a:lnTo>
                  <a:lnTo>
                    <a:pt x="0" y="0"/>
                  </a:lnTo>
                  <a:lnTo>
                    <a:pt x="0" y="2971800"/>
                  </a:lnTo>
                  <a:close/>
                </a:path>
              </a:pathLst>
            </a:custGeom>
            <a:ln w="25908">
              <a:solidFill>
                <a:srgbClr val="7BA693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2110994" y="2025523"/>
            <a:ext cx="7891780" cy="20904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514984" indent="-515620">
              <a:lnSpc>
                <a:spcPct val="100000"/>
              </a:lnSpc>
              <a:spcBef>
                <a:spcPts val="95"/>
              </a:spcBef>
              <a:buClr>
                <a:srgbClr val="DF0048"/>
              </a:buClr>
              <a:buFont typeface="Arial"/>
              <a:buChar char="•"/>
              <a:tabLst>
                <a:tab pos="514984" algn="l"/>
                <a:tab pos="515620" algn="l"/>
              </a:tabLst>
            </a:pPr>
            <a:r>
              <a:rPr dirty="0" sz="2800" spc="-10">
                <a:solidFill>
                  <a:srgbClr val="002756"/>
                </a:solidFill>
                <a:latin typeface="Tahoma"/>
                <a:cs typeface="Tahoma"/>
              </a:rPr>
              <a:t>Abstracte </a:t>
            </a:r>
            <a:r>
              <a:rPr dirty="0" sz="2800" spc="-5">
                <a:solidFill>
                  <a:srgbClr val="002756"/>
                </a:solidFill>
                <a:latin typeface="Tahoma"/>
                <a:cs typeface="Tahoma"/>
              </a:rPr>
              <a:t>methodes </a:t>
            </a:r>
            <a:r>
              <a:rPr dirty="0" sz="2800" spc="-10">
                <a:solidFill>
                  <a:srgbClr val="002756"/>
                </a:solidFill>
                <a:latin typeface="Tahoma"/>
                <a:cs typeface="Tahoma"/>
              </a:rPr>
              <a:t>enkel </a:t>
            </a:r>
            <a:r>
              <a:rPr dirty="0" sz="2800" spc="-5">
                <a:solidFill>
                  <a:srgbClr val="002756"/>
                </a:solidFill>
                <a:latin typeface="Tahoma"/>
                <a:cs typeface="Tahoma"/>
              </a:rPr>
              <a:t>in </a:t>
            </a:r>
            <a:r>
              <a:rPr dirty="0" sz="2800" spc="-10">
                <a:solidFill>
                  <a:srgbClr val="002756"/>
                </a:solidFill>
                <a:latin typeface="Tahoma"/>
                <a:cs typeface="Tahoma"/>
              </a:rPr>
              <a:t>abstracte</a:t>
            </a:r>
            <a:r>
              <a:rPr dirty="0" sz="2800" spc="100">
                <a:solidFill>
                  <a:srgbClr val="002756"/>
                </a:solidFill>
                <a:latin typeface="Tahoma"/>
                <a:cs typeface="Tahoma"/>
              </a:rPr>
              <a:t> </a:t>
            </a:r>
            <a:r>
              <a:rPr dirty="0" sz="2800" spc="-10">
                <a:solidFill>
                  <a:srgbClr val="002756"/>
                </a:solidFill>
                <a:latin typeface="Tahoma"/>
                <a:cs typeface="Tahoma"/>
              </a:rPr>
              <a:t>klassen.</a:t>
            </a:r>
            <a:endParaRPr sz="2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DF0048"/>
              </a:buClr>
              <a:buFont typeface="Arial"/>
              <a:buChar char="•"/>
            </a:pPr>
            <a:endParaRPr sz="2550">
              <a:latin typeface="Tahoma"/>
              <a:cs typeface="Tahoma"/>
            </a:endParaRPr>
          </a:p>
          <a:p>
            <a:pPr marL="514984" indent="-515620">
              <a:lnSpc>
                <a:spcPct val="100000"/>
              </a:lnSpc>
              <a:buClr>
                <a:srgbClr val="DF0048"/>
              </a:buClr>
              <a:buFont typeface="Arial"/>
              <a:buChar char="•"/>
              <a:tabLst>
                <a:tab pos="514984" algn="l"/>
                <a:tab pos="515620" algn="l"/>
              </a:tabLst>
            </a:pPr>
            <a:r>
              <a:rPr dirty="0" sz="2800" spc="-5">
                <a:solidFill>
                  <a:srgbClr val="002756"/>
                </a:solidFill>
                <a:latin typeface="Tahoma"/>
                <a:cs typeface="Tahoma"/>
              </a:rPr>
              <a:t>Geen objecten </a:t>
            </a:r>
            <a:r>
              <a:rPr dirty="0" sz="2800" spc="-15">
                <a:solidFill>
                  <a:srgbClr val="002756"/>
                </a:solidFill>
                <a:latin typeface="Tahoma"/>
                <a:cs typeface="Tahoma"/>
              </a:rPr>
              <a:t>maken </a:t>
            </a:r>
            <a:r>
              <a:rPr dirty="0" sz="2800" spc="-20">
                <a:solidFill>
                  <a:srgbClr val="002756"/>
                </a:solidFill>
                <a:latin typeface="Tahoma"/>
                <a:cs typeface="Tahoma"/>
              </a:rPr>
              <a:t>van </a:t>
            </a:r>
            <a:r>
              <a:rPr dirty="0" sz="2800" spc="-5">
                <a:solidFill>
                  <a:srgbClr val="002756"/>
                </a:solidFill>
                <a:latin typeface="Tahoma"/>
                <a:cs typeface="Tahoma"/>
              </a:rPr>
              <a:t>abstracte</a:t>
            </a:r>
            <a:r>
              <a:rPr dirty="0" sz="2800" spc="80">
                <a:solidFill>
                  <a:srgbClr val="002756"/>
                </a:solidFill>
                <a:latin typeface="Tahoma"/>
                <a:cs typeface="Tahoma"/>
              </a:rPr>
              <a:t> </a:t>
            </a:r>
            <a:r>
              <a:rPr dirty="0" sz="2800" spc="-10">
                <a:solidFill>
                  <a:srgbClr val="002756"/>
                </a:solidFill>
                <a:latin typeface="Tahoma"/>
                <a:cs typeface="Tahoma"/>
              </a:rPr>
              <a:t>klassen.</a:t>
            </a:r>
            <a:endParaRPr sz="2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DF0048"/>
              </a:buClr>
              <a:buFont typeface="Arial"/>
              <a:buChar char="•"/>
            </a:pPr>
            <a:endParaRPr sz="2550">
              <a:latin typeface="Tahoma"/>
              <a:cs typeface="Tahoma"/>
            </a:endParaRPr>
          </a:p>
          <a:p>
            <a:pPr marL="514984" indent="-515620">
              <a:lnSpc>
                <a:spcPct val="100000"/>
              </a:lnSpc>
              <a:buClr>
                <a:srgbClr val="DF0048"/>
              </a:buClr>
              <a:buFont typeface="Arial"/>
              <a:buChar char="•"/>
              <a:tabLst>
                <a:tab pos="514984" algn="l"/>
                <a:tab pos="515620" algn="l"/>
              </a:tabLst>
            </a:pPr>
            <a:r>
              <a:rPr dirty="0" sz="2800" spc="-5">
                <a:solidFill>
                  <a:srgbClr val="002756"/>
                </a:solidFill>
                <a:latin typeface="Tahoma"/>
                <a:cs typeface="Tahoma"/>
              </a:rPr>
              <a:t>…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55"/>
              </a:lnSpc>
            </a:pPr>
            <a:fld id="{81D60167-4931-47E6-BA6A-407CBD079E47}" type="slidenum">
              <a:rPr dirty="0"/>
              <a:t>18</a:t>
            </a:fld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42870" y="642061"/>
            <a:ext cx="7242809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"/>
              <a:t>Probleembeschrijving</a:t>
            </a:r>
            <a:r>
              <a:rPr dirty="0" sz="3600" spc="60"/>
              <a:t> </a:t>
            </a:r>
            <a:r>
              <a:rPr dirty="0" sz="3600" spc="-10"/>
              <a:t>tuinaannemer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9055861" y="6290109"/>
            <a:ext cx="175895" cy="2254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55"/>
              </a:lnSpc>
            </a:pPr>
            <a:fld id="{81D60167-4931-47E6-BA6A-407CBD079E47}" type="slidenum">
              <a:rPr dirty="0" sz="1400">
                <a:latin typeface="Arial"/>
                <a:cs typeface="Arial"/>
              </a:rPr>
              <a:t>2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59153" y="1475308"/>
            <a:ext cx="9385300" cy="44164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Tahoma"/>
                <a:cs typeface="Tahoma"/>
              </a:rPr>
              <a:t>Een </a:t>
            </a:r>
            <a:r>
              <a:rPr dirty="0" sz="2400">
                <a:latin typeface="Tahoma"/>
                <a:cs typeface="Tahoma"/>
              </a:rPr>
              <a:t>tuinaannemer maakt </a:t>
            </a:r>
            <a:r>
              <a:rPr dirty="0" sz="2400">
                <a:solidFill>
                  <a:srgbClr val="002756"/>
                </a:solidFill>
                <a:latin typeface="Tahoma"/>
                <a:cs typeface="Tahoma"/>
              </a:rPr>
              <a:t>afbeeldingen </a:t>
            </a:r>
            <a:r>
              <a:rPr dirty="0" sz="2400" spc="-5">
                <a:latin typeface="Tahoma"/>
                <a:cs typeface="Tahoma"/>
              </a:rPr>
              <a:t>in </a:t>
            </a:r>
            <a:r>
              <a:rPr dirty="0" sz="2400" spc="-10">
                <a:latin typeface="Tahoma"/>
                <a:cs typeface="Tahoma"/>
              </a:rPr>
              <a:t>grasperken. </a:t>
            </a:r>
            <a:r>
              <a:rPr dirty="0" sz="2400" spc="-5">
                <a:latin typeface="Tahoma"/>
                <a:cs typeface="Tahoma"/>
              </a:rPr>
              <a:t>Hij </a:t>
            </a:r>
            <a:r>
              <a:rPr dirty="0" sz="2400">
                <a:latin typeface="Tahoma"/>
                <a:cs typeface="Tahoma"/>
              </a:rPr>
              <a:t>gebruikt  </a:t>
            </a:r>
            <a:r>
              <a:rPr dirty="0" sz="2400" spc="-5">
                <a:latin typeface="Tahoma"/>
                <a:cs typeface="Tahoma"/>
              </a:rPr>
              <a:t>daarvoor </a:t>
            </a:r>
            <a:r>
              <a:rPr dirty="0" sz="2400">
                <a:latin typeface="Tahoma"/>
                <a:cs typeface="Tahoma"/>
              </a:rPr>
              <a:t>(niet </a:t>
            </a:r>
            <a:r>
              <a:rPr dirty="0" sz="2400" spc="-10">
                <a:latin typeface="Tahoma"/>
                <a:cs typeface="Tahoma"/>
              </a:rPr>
              <a:t>overlappende) </a:t>
            </a:r>
            <a:r>
              <a:rPr dirty="0" sz="2400" spc="-5">
                <a:solidFill>
                  <a:srgbClr val="002756"/>
                </a:solidFill>
                <a:latin typeface="Tahoma"/>
                <a:cs typeface="Tahoma"/>
              </a:rPr>
              <a:t>figuren </a:t>
            </a:r>
            <a:r>
              <a:rPr dirty="0" sz="2400" spc="-5">
                <a:latin typeface="Tahoma"/>
                <a:cs typeface="Tahoma"/>
              </a:rPr>
              <a:t>zoals </a:t>
            </a:r>
            <a:r>
              <a:rPr dirty="0" sz="2400" spc="-10">
                <a:solidFill>
                  <a:srgbClr val="002756"/>
                </a:solidFill>
                <a:latin typeface="Tahoma"/>
                <a:cs typeface="Tahoma"/>
              </a:rPr>
              <a:t>rechthoeken </a:t>
            </a:r>
            <a:r>
              <a:rPr dirty="0" sz="2400" spc="-5">
                <a:latin typeface="Tahoma"/>
                <a:cs typeface="Tahoma"/>
              </a:rPr>
              <a:t>en </a:t>
            </a:r>
            <a:r>
              <a:rPr dirty="0" sz="2400" spc="-10">
                <a:solidFill>
                  <a:srgbClr val="002756"/>
                </a:solidFill>
                <a:latin typeface="Tahoma"/>
                <a:cs typeface="Tahoma"/>
              </a:rPr>
              <a:t>cirkels </a:t>
            </a:r>
            <a:r>
              <a:rPr dirty="0" sz="2400">
                <a:latin typeface="Tahoma"/>
                <a:cs typeface="Tahoma"/>
              </a:rPr>
              <a:t>die  bestaan </a:t>
            </a:r>
            <a:r>
              <a:rPr dirty="0" sz="2400" spc="-5">
                <a:latin typeface="Tahoma"/>
                <a:cs typeface="Tahoma"/>
              </a:rPr>
              <a:t>uit beschilderbaar </a:t>
            </a:r>
            <a:r>
              <a:rPr dirty="0" sz="2400">
                <a:latin typeface="Tahoma"/>
                <a:cs typeface="Tahoma"/>
              </a:rPr>
              <a:t>materiaal. </a:t>
            </a:r>
            <a:r>
              <a:rPr dirty="0" sz="2400" spc="-45">
                <a:latin typeface="Tahoma"/>
                <a:cs typeface="Tahoma"/>
              </a:rPr>
              <a:t>Van </a:t>
            </a:r>
            <a:r>
              <a:rPr dirty="0" sz="2400" spc="-10">
                <a:latin typeface="Tahoma"/>
                <a:cs typeface="Tahoma"/>
              </a:rPr>
              <a:t>elke </a:t>
            </a:r>
            <a:r>
              <a:rPr dirty="0" sz="2400">
                <a:latin typeface="Tahoma"/>
                <a:cs typeface="Tahoma"/>
              </a:rPr>
              <a:t>figuur </a:t>
            </a:r>
            <a:r>
              <a:rPr dirty="0" sz="2400" spc="-5">
                <a:latin typeface="Tahoma"/>
                <a:cs typeface="Tahoma"/>
              </a:rPr>
              <a:t>wil </a:t>
            </a:r>
            <a:r>
              <a:rPr dirty="0" sz="2400">
                <a:latin typeface="Tahoma"/>
                <a:cs typeface="Tahoma"/>
              </a:rPr>
              <a:t>hij de </a:t>
            </a:r>
            <a:r>
              <a:rPr dirty="0" sz="2400" spc="-5">
                <a:solidFill>
                  <a:srgbClr val="C55A11"/>
                </a:solidFill>
                <a:latin typeface="Tahoma"/>
                <a:cs typeface="Tahoma"/>
              </a:rPr>
              <a:t>kleur  </a:t>
            </a:r>
            <a:r>
              <a:rPr dirty="0" sz="2400" spc="-5">
                <a:latin typeface="Tahoma"/>
                <a:cs typeface="Tahoma"/>
              </a:rPr>
              <a:t>en </a:t>
            </a:r>
            <a:r>
              <a:rPr dirty="0" sz="2400">
                <a:latin typeface="Tahoma"/>
                <a:cs typeface="Tahoma"/>
              </a:rPr>
              <a:t>de </a:t>
            </a:r>
            <a:r>
              <a:rPr dirty="0" sz="2400" spc="-5">
                <a:solidFill>
                  <a:srgbClr val="C55A11"/>
                </a:solidFill>
                <a:latin typeface="Tahoma"/>
                <a:cs typeface="Tahoma"/>
              </a:rPr>
              <a:t>positie </a:t>
            </a:r>
            <a:r>
              <a:rPr dirty="0" sz="2400" spc="-5">
                <a:latin typeface="Tahoma"/>
                <a:cs typeface="Tahoma"/>
              </a:rPr>
              <a:t>kennen. </a:t>
            </a:r>
            <a:r>
              <a:rPr dirty="0" sz="2400">
                <a:latin typeface="Tahoma"/>
                <a:cs typeface="Tahoma"/>
              </a:rPr>
              <a:t>De </a:t>
            </a:r>
            <a:r>
              <a:rPr dirty="0" sz="2400" spc="-5">
                <a:latin typeface="Tahoma"/>
                <a:cs typeface="Tahoma"/>
              </a:rPr>
              <a:t>positie </a:t>
            </a:r>
            <a:r>
              <a:rPr dirty="0" sz="2400" spc="-20">
                <a:latin typeface="Tahoma"/>
                <a:cs typeface="Tahoma"/>
              </a:rPr>
              <a:t>van </a:t>
            </a:r>
            <a:r>
              <a:rPr dirty="0" sz="2400" spc="-5">
                <a:latin typeface="Tahoma"/>
                <a:cs typeface="Tahoma"/>
              </a:rPr>
              <a:t>een </a:t>
            </a:r>
            <a:r>
              <a:rPr dirty="0" sz="2400">
                <a:latin typeface="Tahoma"/>
                <a:cs typeface="Tahoma"/>
              </a:rPr>
              <a:t>figuur legt hij </a:t>
            </a:r>
            <a:r>
              <a:rPr dirty="0" sz="2400" spc="-15">
                <a:latin typeface="Tahoma"/>
                <a:cs typeface="Tahoma"/>
              </a:rPr>
              <a:t>vast </a:t>
            </a:r>
            <a:r>
              <a:rPr dirty="0" sz="2400">
                <a:latin typeface="Tahoma"/>
                <a:cs typeface="Tahoma"/>
              </a:rPr>
              <a:t>met </a:t>
            </a:r>
            <a:r>
              <a:rPr dirty="0" sz="2400" spc="-5">
                <a:latin typeface="Tahoma"/>
                <a:cs typeface="Tahoma"/>
              </a:rPr>
              <a:t>een  </a:t>
            </a:r>
            <a:r>
              <a:rPr dirty="0" sz="2400" spc="-5">
                <a:solidFill>
                  <a:srgbClr val="C55A11"/>
                </a:solidFill>
                <a:latin typeface="Tahoma"/>
                <a:cs typeface="Tahoma"/>
              </a:rPr>
              <a:t>x,y </a:t>
            </a:r>
            <a:r>
              <a:rPr dirty="0" sz="2400" spc="-5">
                <a:latin typeface="Tahoma"/>
                <a:cs typeface="Tahoma"/>
              </a:rPr>
              <a:t>coördinaat </a:t>
            </a:r>
            <a:r>
              <a:rPr dirty="0" sz="2400" spc="-15">
                <a:latin typeface="Tahoma"/>
                <a:cs typeface="Tahoma"/>
              </a:rPr>
              <a:t>van </a:t>
            </a:r>
            <a:r>
              <a:rPr dirty="0" sz="2400" spc="-5">
                <a:latin typeface="Tahoma"/>
                <a:cs typeface="Tahoma"/>
              </a:rPr>
              <a:t>een </a:t>
            </a:r>
            <a:r>
              <a:rPr dirty="0" sz="2400" spc="-10">
                <a:latin typeface="Tahoma"/>
                <a:cs typeface="Tahoma"/>
              </a:rPr>
              <a:t>referentiepunt </a:t>
            </a:r>
            <a:r>
              <a:rPr dirty="0" sz="2400" spc="-15">
                <a:latin typeface="Tahoma"/>
                <a:cs typeface="Tahoma"/>
              </a:rPr>
              <a:t>van </a:t>
            </a:r>
            <a:r>
              <a:rPr dirty="0" sz="2400">
                <a:latin typeface="Tahoma"/>
                <a:cs typeface="Tahoma"/>
              </a:rPr>
              <a:t>die </a:t>
            </a:r>
            <a:r>
              <a:rPr dirty="0" sz="2400" spc="-5">
                <a:latin typeface="Tahoma"/>
                <a:cs typeface="Tahoma"/>
              </a:rPr>
              <a:t>figuur (voor een </a:t>
            </a:r>
            <a:r>
              <a:rPr dirty="0" sz="2400" spc="-10">
                <a:latin typeface="Tahoma"/>
                <a:cs typeface="Tahoma"/>
              </a:rPr>
              <a:t>cirkel  </a:t>
            </a:r>
            <a:r>
              <a:rPr dirty="0" sz="2400">
                <a:latin typeface="Tahoma"/>
                <a:cs typeface="Tahoma"/>
              </a:rPr>
              <a:t>is dat het middelpunt, </a:t>
            </a:r>
            <a:r>
              <a:rPr dirty="0" sz="2400" spc="-5">
                <a:latin typeface="Tahoma"/>
                <a:cs typeface="Tahoma"/>
              </a:rPr>
              <a:t>voor een rechthoek </a:t>
            </a:r>
            <a:r>
              <a:rPr dirty="0" sz="2400">
                <a:latin typeface="Tahoma"/>
                <a:cs typeface="Tahoma"/>
              </a:rPr>
              <a:t>is dat de </a:t>
            </a:r>
            <a:r>
              <a:rPr dirty="0" sz="2400" spc="-5">
                <a:latin typeface="Tahoma"/>
                <a:cs typeface="Tahoma"/>
              </a:rPr>
              <a:t>linker  </a:t>
            </a:r>
            <a:r>
              <a:rPr dirty="0" sz="2400">
                <a:latin typeface="Tahoma"/>
                <a:cs typeface="Tahoma"/>
              </a:rPr>
              <a:t>onderhoek). </a:t>
            </a:r>
            <a:r>
              <a:rPr dirty="0" sz="2400" spc="-5">
                <a:latin typeface="Tahoma"/>
                <a:cs typeface="Tahoma"/>
              </a:rPr>
              <a:t>De </a:t>
            </a:r>
            <a:r>
              <a:rPr dirty="0" sz="2400">
                <a:latin typeface="Tahoma"/>
                <a:cs typeface="Tahoma"/>
              </a:rPr>
              <a:t>aannemer </a:t>
            </a:r>
            <a:r>
              <a:rPr dirty="0" sz="2400" spc="-5">
                <a:latin typeface="Tahoma"/>
                <a:cs typeface="Tahoma"/>
              </a:rPr>
              <a:t>wil </a:t>
            </a:r>
            <a:r>
              <a:rPr dirty="0" sz="2400" spc="-5">
                <a:solidFill>
                  <a:srgbClr val="FF0000"/>
                </a:solidFill>
                <a:latin typeface="Tahoma"/>
                <a:cs typeface="Tahoma"/>
              </a:rPr>
              <a:t>voor </a:t>
            </a:r>
            <a:r>
              <a:rPr dirty="0" sz="2400" spc="-10">
                <a:solidFill>
                  <a:srgbClr val="FF0000"/>
                </a:solidFill>
                <a:latin typeface="Tahoma"/>
                <a:cs typeface="Tahoma"/>
              </a:rPr>
              <a:t>elke </a:t>
            </a:r>
            <a:r>
              <a:rPr dirty="0" sz="2400">
                <a:solidFill>
                  <a:srgbClr val="FF0000"/>
                </a:solidFill>
                <a:latin typeface="Tahoma"/>
                <a:cs typeface="Tahoma"/>
              </a:rPr>
              <a:t>figuur de oppervlakte </a:t>
            </a:r>
            <a:r>
              <a:rPr dirty="0" sz="2400" spc="-10">
                <a:latin typeface="Tahoma"/>
                <a:cs typeface="Tahoma"/>
              </a:rPr>
              <a:t>kennen  </a:t>
            </a:r>
            <a:r>
              <a:rPr dirty="0" sz="2400">
                <a:latin typeface="Tahoma"/>
                <a:cs typeface="Tahoma"/>
              </a:rPr>
              <a:t>(om </a:t>
            </a:r>
            <a:r>
              <a:rPr dirty="0" sz="2400" spc="-5">
                <a:latin typeface="Tahoma"/>
                <a:cs typeface="Tahoma"/>
              </a:rPr>
              <a:t>te </a:t>
            </a:r>
            <a:r>
              <a:rPr dirty="0" sz="2400" spc="-10">
                <a:latin typeface="Tahoma"/>
                <a:cs typeface="Tahoma"/>
              </a:rPr>
              <a:t>weten </a:t>
            </a:r>
            <a:r>
              <a:rPr dirty="0" sz="2400" spc="-5">
                <a:latin typeface="Tahoma"/>
                <a:cs typeface="Tahoma"/>
              </a:rPr>
              <a:t>hoeveel </a:t>
            </a:r>
            <a:r>
              <a:rPr dirty="0" sz="2400" spc="-10">
                <a:latin typeface="Tahoma"/>
                <a:cs typeface="Tahoma"/>
              </a:rPr>
              <a:t>verf </a:t>
            </a:r>
            <a:r>
              <a:rPr dirty="0" sz="2400">
                <a:latin typeface="Tahoma"/>
                <a:cs typeface="Tahoma"/>
              </a:rPr>
              <a:t>nodig is om de </a:t>
            </a:r>
            <a:r>
              <a:rPr dirty="0" sz="2400" spc="-5">
                <a:latin typeface="Tahoma"/>
                <a:cs typeface="Tahoma"/>
              </a:rPr>
              <a:t>figuren te </a:t>
            </a:r>
            <a:r>
              <a:rPr dirty="0" sz="2400" spc="-10">
                <a:latin typeface="Tahoma"/>
                <a:cs typeface="Tahoma"/>
              </a:rPr>
              <a:t>kleuren). Elke  </a:t>
            </a:r>
            <a:r>
              <a:rPr dirty="0" sz="2400" spc="-5">
                <a:latin typeface="Tahoma"/>
                <a:cs typeface="Tahoma"/>
              </a:rPr>
              <a:t>figuur kan </a:t>
            </a:r>
            <a:r>
              <a:rPr dirty="0" sz="2400" spc="-10">
                <a:latin typeface="Tahoma"/>
                <a:cs typeface="Tahoma"/>
              </a:rPr>
              <a:t>een </a:t>
            </a:r>
            <a:r>
              <a:rPr dirty="0" sz="2400" spc="-5">
                <a:latin typeface="Tahoma"/>
                <a:cs typeface="Tahoma"/>
              </a:rPr>
              <a:t>andere kleur </a:t>
            </a:r>
            <a:r>
              <a:rPr dirty="0" sz="2400">
                <a:latin typeface="Tahoma"/>
                <a:cs typeface="Tahoma"/>
              </a:rPr>
              <a:t>hebben. </a:t>
            </a:r>
            <a:r>
              <a:rPr dirty="0" sz="2400" spc="-5">
                <a:latin typeface="Tahoma"/>
                <a:cs typeface="Tahoma"/>
              </a:rPr>
              <a:t>Hij wil </a:t>
            </a:r>
            <a:r>
              <a:rPr dirty="0" sz="2400">
                <a:latin typeface="Tahoma"/>
                <a:cs typeface="Tahoma"/>
              </a:rPr>
              <a:t>ook </a:t>
            </a:r>
            <a:r>
              <a:rPr dirty="0" sz="2400">
                <a:solidFill>
                  <a:srgbClr val="FF0000"/>
                </a:solidFill>
                <a:latin typeface="Tahoma"/>
                <a:cs typeface="Tahoma"/>
              </a:rPr>
              <a:t>de </a:t>
            </a:r>
            <a:r>
              <a:rPr dirty="0" sz="2400" spc="-5">
                <a:solidFill>
                  <a:srgbClr val="FF0000"/>
                </a:solidFill>
                <a:latin typeface="Tahoma"/>
                <a:cs typeface="Tahoma"/>
              </a:rPr>
              <a:t>totale omtrek </a:t>
            </a:r>
            <a:r>
              <a:rPr dirty="0" sz="2400" spc="-20">
                <a:solidFill>
                  <a:srgbClr val="FF0000"/>
                </a:solidFill>
                <a:latin typeface="Tahoma"/>
                <a:cs typeface="Tahoma"/>
              </a:rPr>
              <a:t>van  </a:t>
            </a:r>
            <a:r>
              <a:rPr dirty="0" sz="2400">
                <a:solidFill>
                  <a:srgbClr val="FF0000"/>
                </a:solidFill>
                <a:latin typeface="Tahoma"/>
                <a:cs typeface="Tahoma"/>
              </a:rPr>
              <a:t>de afbeelding </a:t>
            </a:r>
            <a:r>
              <a:rPr dirty="0" sz="2400" spc="-10">
                <a:latin typeface="Tahoma"/>
                <a:cs typeface="Tahoma"/>
              </a:rPr>
              <a:t>kennen </a:t>
            </a:r>
            <a:r>
              <a:rPr dirty="0" sz="2400">
                <a:latin typeface="Tahoma"/>
                <a:cs typeface="Tahoma"/>
              </a:rPr>
              <a:t>(som </a:t>
            </a:r>
            <a:r>
              <a:rPr dirty="0" sz="2400" spc="-20">
                <a:latin typeface="Tahoma"/>
                <a:cs typeface="Tahoma"/>
              </a:rPr>
              <a:t>van </a:t>
            </a:r>
            <a:r>
              <a:rPr dirty="0" sz="2400">
                <a:latin typeface="Tahoma"/>
                <a:cs typeface="Tahoma"/>
              </a:rPr>
              <a:t>de </a:t>
            </a:r>
            <a:r>
              <a:rPr dirty="0" sz="2400" spc="-10">
                <a:latin typeface="Tahoma"/>
                <a:cs typeface="Tahoma"/>
              </a:rPr>
              <a:t>omtrekken </a:t>
            </a:r>
            <a:r>
              <a:rPr dirty="0" sz="2400" spc="-20">
                <a:latin typeface="Tahoma"/>
                <a:cs typeface="Tahoma"/>
              </a:rPr>
              <a:t>van </a:t>
            </a:r>
            <a:r>
              <a:rPr dirty="0" sz="2400">
                <a:latin typeface="Tahoma"/>
                <a:cs typeface="Tahoma"/>
              </a:rPr>
              <a:t>de </a:t>
            </a:r>
            <a:r>
              <a:rPr dirty="0" sz="2400" spc="-5">
                <a:latin typeface="Tahoma"/>
                <a:cs typeface="Tahoma"/>
              </a:rPr>
              <a:t>figuren), </a:t>
            </a:r>
            <a:r>
              <a:rPr dirty="0" sz="2400">
                <a:latin typeface="Tahoma"/>
                <a:cs typeface="Tahoma"/>
              </a:rPr>
              <a:t>om </a:t>
            </a:r>
            <a:r>
              <a:rPr dirty="0" sz="2400" spc="-5">
                <a:latin typeface="Tahoma"/>
                <a:cs typeface="Tahoma"/>
              </a:rPr>
              <a:t>te  weten hoeveel omrastermateriaal hij </a:t>
            </a:r>
            <a:r>
              <a:rPr dirty="0" sz="2400">
                <a:latin typeface="Tahoma"/>
                <a:cs typeface="Tahoma"/>
              </a:rPr>
              <a:t>nodig heeft. </a:t>
            </a:r>
            <a:r>
              <a:rPr dirty="0" sz="2400" spc="-5">
                <a:latin typeface="Tahoma"/>
                <a:cs typeface="Tahoma"/>
              </a:rPr>
              <a:t>(elke figuur wordt  omrasterd </a:t>
            </a:r>
            <a:r>
              <a:rPr dirty="0" sz="2400">
                <a:latin typeface="Tahoma"/>
                <a:cs typeface="Tahoma"/>
              </a:rPr>
              <a:t>met </a:t>
            </a:r>
            <a:r>
              <a:rPr dirty="0" sz="2400" spc="-5">
                <a:latin typeface="Tahoma"/>
                <a:cs typeface="Tahoma"/>
              </a:rPr>
              <a:t>een</a:t>
            </a:r>
            <a:r>
              <a:rPr dirty="0" sz="2400" spc="-20">
                <a:latin typeface="Tahoma"/>
                <a:cs typeface="Tahoma"/>
              </a:rPr>
              <a:t> </a:t>
            </a:r>
            <a:r>
              <a:rPr dirty="0" sz="2400" spc="-5">
                <a:latin typeface="Tahoma"/>
                <a:cs typeface="Tahoma"/>
              </a:rPr>
              <a:t>border).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55673" y="587451"/>
            <a:ext cx="9724390" cy="7575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/>
              <a:t>Constructor </a:t>
            </a:r>
            <a:r>
              <a:rPr dirty="0" sz="4800" spc="-5"/>
              <a:t>in </a:t>
            </a:r>
            <a:r>
              <a:rPr dirty="0" sz="4800" spc="-10"/>
              <a:t>abstracte </a:t>
            </a:r>
            <a:r>
              <a:rPr dirty="0" sz="4800" spc="-5"/>
              <a:t>klasse:</a:t>
            </a:r>
            <a:r>
              <a:rPr dirty="0" sz="4800" spc="-80"/>
              <a:t> </a:t>
            </a:r>
            <a:r>
              <a:rPr dirty="0" sz="4800" spc="-10"/>
              <a:t>zin?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9032493" y="6273190"/>
            <a:ext cx="223520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5">
                <a:latin typeface="Arial"/>
                <a:cs typeface="Arial"/>
              </a:rPr>
              <a:t>20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13177" y="1263853"/>
            <a:ext cx="7092950" cy="4546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2585"/>
              </a:lnSpc>
              <a:spcBef>
                <a:spcPts val="95"/>
              </a:spcBef>
            </a:pPr>
            <a:r>
              <a:rPr dirty="0" sz="2200" spc="-5">
                <a:solidFill>
                  <a:srgbClr val="0000FF"/>
                </a:solidFill>
                <a:latin typeface="Courier New"/>
                <a:cs typeface="Courier New"/>
              </a:rPr>
              <a:t>class </a:t>
            </a:r>
            <a:r>
              <a:rPr dirty="0" sz="2200" spc="-5">
                <a:latin typeface="Courier New"/>
                <a:cs typeface="Courier New"/>
              </a:rPr>
              <a:t>Cirkel </a:t>
            </a:r>
            <a:r>
              <a:rPr dirty="0" sz="2200">
                <a:solidFill>
                  <a:srgbClr val="0000FF"/>
                </a:solidFill>
                <a:latin typeface="Courier New"/>
                <a:cs typeface="Courier New"/>
              </a:rPr>
              <a:t>extends </a:t>
            </a:r>
            <a:r>
              <a:rPr dirty="0" sz="2200" spc="-5">
                <a:latin typeface="Courier New"/>
                <a:cs typeface="Courier New"/>
              </a:rPr>
              <a:t>Figuur</a:t>
            </a:r>
            <a:r>
              <a:rPr dirty="0" sz="2200" spc="70">
                <a:latin typeface="Courier New"/>
                <a:cs typeface="Courier New"/>
              </a:rPr>
              <a:t> </a:t>
            </a:r>
            <a:r>
              <a:rPr dirty="0" sz="2200" spc="-5">
                <a:latin typeface="Courier New"/>
                <a:cs typeface="Courier New"/>
              </a:rPr>
              <a:t>{</a:t>
            </a:r>
            <a:endParaRPr sz="2200">
              <a:latin typeface="Courier New"/>
              <a:cs typeface="Courier New"/>
            </a:endParaRPr>
          </a:p>
          <a:p>
            <a:pPr marL="347980">
              <a:lnSpc>
                <a:spcPts val="2585"/>
              </a:lnSpc>
            </a:pPr>
            <a:r>
              <a:rPr dirty="0" sz="2200">
                <a:solidFill>
                  <a:srgbClr val="0000FF"/>
                </a:solidFill>
                <a:latin typeface="Courier New"/>
                <a:cs typeface="Courier New"/>
              </a:rPr>
              <a:t>private </a:t>
            </a:r>
            <a:r>
              <a:rPr dirty="0" sz="2200">
                <a:latin typeface="Courier New"/>
                <a:cs typeface="Courier New"/>
              </a:rPr>
              <a:t>int</a:t>
            </a:r>
            <a:r>
              <a:rPr dirty="0" sz="2200" spc="10">
                <a:latin typeface="Courier New"/>
                <a:cs typeface="Courier New"/>
              </a:rPr>
              <a:t> </a:t>
            </a:r>
            <a:r>
              <a:rPr dirty="0" sz="2200">
                <a:latin typeface="Courier New"/>
                <a:cs typeface="Courier New"/>
              </a:rPr>
              <a:t>straal;</a:t>
            </a:r>
            <a:endParaRPr sz="2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150">
              <a:latin typeface="Courier New"/>
              <a:cs typeface="Courier New"/>
            </a:endParaRPr>
          </a:p>
          <a:p>
            <a:pPr marL="347980">
              <a:lnSpc>
                <a:spcPts val="2585"/>
              </a:lnSpc>
            </a:pPr>
            <a:r>
              <a:rPr dirty="0" sz="2200" spc="-5">
                <a:solidFill>
                  <a:srgbClr val="0000FF"/>
                </a:solidFill>
                <a:latin typeface="Courier New"/>
                <a:cs typeface="Courier New"/>
              </a:rPr>
              <a:t>public </a:t>
            </a:r>
            <a:r>
              <a:rPr dirty="0" sz="2200">
                <a:latin typeface="Courier New"/>
                <a:cs typeface="Courier New"/>
              </a:rPr>
              <a:t>Cirkel(int x, </a:t>
            </a:r>
            <a:r>
              <a:rPr dirty="0" sz="2200" spc="-5">
                <a:latin typeface="Courier New"/>
                <a:cs typeface="Courier New"/>
              </a:rPr>
              <a:t>int y, Color</a:t>
            </a:r>
            <a:r>
              <a:rPr dirty="0" sz="2200" spc="100">
                <a:latin typeface="Courier New"/>
                <a:cs typeface="Courier New"/>
              </a:rPr>
              <a:t> </a:t>
            </a:r>
            <a:r>
              <a:rPr dirty="0" sz="2200" spc="-5">
                <a:latin typeface="Courier New"/>
                <a:cs typeface="Courier New"/>
              </a:rPr>
              <a:t>kleur,</a:t>
            </a:r>
            <a:endParaRPr sz="2200">
              <a:latin typeface="Courier New"/>
              <a:cs typeface="Courier New"/>
            </a:endParaRPr>
          </a:p>
          <a:p>
            <a:pPr marL="684530" marR="1014094" indent="3197860">
              <a:lnSpc>
                <a:spcPct val="95900"/>
              </a:lnSpc>
              <a:spcBef>
                <a:spcPts val="55"/>
              </a:spcBef>
            </a:pPr>
            <a:r>
              <a:rPr dirty="0" sz="2200" spc="-5">
                <a:solidFill>
                  <a:srgbClr val="0000FF"/>
                </a:solidFill>
                <a:latin typeface="Courier New"/>
                <a:cs typeface="Courier New"/>
              </a:rPr>
              <a:t>int </a:t>
            </a:r>
            <a:r>
              <a:rPr dirty="0" sz="2200" spc="-5">
                <a:latin typeface="Courier New"/>
                <a:cs typeface="Courier New"/>
              </a:rPr>
              <a:t>straal) {  </a:t>
            </a:r>
            <a:r>
              <a:rPr dirty="0" sz="2200">
                <a:latin typeface="Courier New"/>
                <a:cs typeface="Courier New"/>
              </a:rPr>
              <a:t>super(x, </a:t>
            </a:r>
            <a:r>
              <a:rPr dirty="0" sz="2200" spc="-5">
                <a:latin typeface="Courier New"/>
                <a:cs typeface="Courier New"/>
              </a:rPr>
              <a:t>y, </a:t>
            </a:r>
            <a:r>
              <a:rPr dirty="0" sz="2200">
                <a:latin typeface="Courier New"/>
                <a:cs typeface="Courier New"/>
              </a:rPr>
              <a:t>kleur);  setStraal(straal);</a:t>
            </a:r>
            <a:endParaRPr sz="2200">
              <a:latin typeface="Courier New"/>
              <a:cs typeface="Courier New"/>
            </a:endParaRPr>
          </a:p>
          <a:p>
            <a:pPr marL="347980">
              <a:lnSpc>
                <a:spcPts val="2490"/>
              </a:lnSpc>
            </a:pPr>
            <a:r>
              <a:rPr dirty="0" sz="2200" spc="-5">
                <a:latin typeface="Courier New"/>
                <a:cs typeface="Courier New"/>
              </a:rPr>
              <a:t>}</a:t>
            </a:r>
            <a:endParaRPr sz="2200">
              <a:latin typeface="Courier New"/>
              <a:cs typeface="Courier New"/>
            </a:endParaRPr>
          </a:p>
          <a:p>
            <a:pPr marL="347980">
              <a:lnSpc>
                <a:spcPts val="2585"/>
              </a:lnSpc>
            </a:pPr>
            <a:r>
              <a:rPr dirty="0" sz="2200" spc="-5">
                <a:latin typeface="Courier New"/>
                <a:cs typeface="Courier New"/>
              </a:rPr>
              <a:t>...</a:t>
            </a:r>
            <a:endParaRPr sz="2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300">
              <a:latin typeface="Courier New"/>
              <a:cs typeface="Courier New"/>
            </a:endParaRPr>
          </a:p>
          <a:p>
            <a:pPr marL="347980">
              <a:lnSpc>
                <a:spcPts val="2610"/>
              </a:lnSpc>
            </a:pPr>
            <a:r>
              <a:rPr dirty="0" sz="2200" spc="-5">
                <a:solidFill>
                  <a:srgbClr val="0000FF"/>
                </a:solidFill>
                <a:latin typeface="Courier New"/>
                <a:cs typeface="Courier New"/>
              </a:rPr>
              <a:t>public double </a:t>
            </a:r>
            <a:r>
              <a:rPr dirty="0" sz="2200">
                <a:latin typeface="Courier New"/>
                <a:cs typeface="Courier New"/>
              </a:rPr>
              <a:t>getOmtrek()</a:t>
            </a:r>
            <a:r>
              <a:rPr dirty="0" sz="2200" spc="60">
                <a:latin typeface="Courier New"/>
                <a:cs typeface="Courier New"/>
              </a:rPr>
              <a:t> </a:t>
            </a:r>
            <a:r>
              <a:rPr dirty="0" sz="2200" spc="-5">
                <a:latin typeface="Courier New"/>
                <a:cs typeface="Courier New"/>
              </a:rPr>
              <a:t>{</a:t>
            </a:r>
            <a:endParaRPr sz="2200">
              <a:latin typeface="Courier New"/>
              <a:cs typeface="Courier New"/>
            </a:endParaRPr>
          </a:p>
          <a:p>
            <a:pPr marL="1040130">
              <a:lnSpc>
                <a:spcPts val="2305"/>
              </a:lnSpc>
            </a:pPr>
            <a:r>
              <a:rPr dirty="0" sz="2000" spc="-5">
                <a:solidFill>
                  <a:srgbClr val="0000FF"/>
                </a:solidFill>
                <a:latin typeface="Courier New"/>
                <a:cs typeface="Courier New"/>
              </a:rPr>
              <a:t>return </a:t>
            </a:r>
            <a:r>
              <a:rPr dirty="0" sz="2000">
                <a:latin typeface="Courier New"/>
                <a:cs typeface="Courier New"/>
              </a:rPr>
              <a:t>2 * </a:t>
            </a:r>
            <a:r>
              <a:rPr dirty="0" sz="2000" spc="-5">
                <a:latin typeface="Courier New"/>
                <a:cs typeface="Courier New"/>
              </a:rPr>
              <a:t>Math.PI </a:t>
            </a:r>
            <a:r>
              <a:rPr dirty="0" sz="2000">
                <a:latin typeface="Courier New"/>
                <a:cs typeface="Courier New"/>
              </a:rPr>
              <a:t>*</a:t>
            </a:r>
            <a:r>
              <a:rPr dirty="0" sz="2000" spc="-25"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straal;</a:t>
            </a:r>
            <a:endParaRPr sz="2000">
              <a:latin typeface="Courier New"/>
              <a:cs typeface="Courier New"/>
            </a:endParaRPr>
          </a:p>
          <a:p>
            <a:pPr marL="347980">
              <a:lnSpc>
                <a:spcPts val="2520"/>
              </a:lnSpc>
            </a:pPr>
            <a:r>
              <a:rPr dirty="0" sz="2200" spc="-5">
                <a:latin typeface="Courier New"/>
                <a:cs typeface="Courier New"/>
              </a:rPr>
              <a:t>}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ts val="2585"/>
              </a:lnSpc>
            </a:pPr>
            <a:r>
              <a:rPr dirty="0" sz="2200" spc="-5">
                <a:latin typeface="Courier New"/>
                <a:cs typeface="Courier New"/>
              </a:rPr>
              <a:t>}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692145" y="2882645"/>
            <a:ext cx="3735704" cy="441959"/>
          </a:xfrm>
          <a:custGeom>
            <a:avLst/>
            <a:gdLst/>
            <a:ahLst/>
            <a:cxnLst/>
            <a:rect l="l" t="t" r="r" b="b"/>
            <a:pathLst>
              <a:path w="3735704" h="441960">
                <a:moveTo>
                  <a:pt x="0" y="220979"/>
                </a:moveTo>
                <a:lnTo>
                  <a:pt x="25696" y="184238"/>
                </a:lnTo>
                <a:lnTo>
                  <a:pt x="77107" y="157934"/>
                </a:lnTo>
                <a:lnTo>
                  <a:pt x="125713" y="141110"/>
                </a:lnTo>
                <a:lnTo>
                  <a:pt x="185179" y="124927"/>
                </a:lnTo>
                <a:lnTo>
                  <a:pt x="254987" y="109445"/>
                </a:lnTo>
                <a:lnTo>
                  <a:pt x="293608" y="101987"/>
                </a:lnTo>
                <a:lnTo>
                  <a:pt x="334619" y="94728"/>
                </a:lnTo>
                <a:lnTo>
                  <a:pt x="377956" y="87674"/>
                </a:lnTo>
                <a:lnTo>
                  <a:pt x="423555" y="80835"/>
                </a:lnTo>
                <a:lnTo>
                  <a:pt x="471350" y="74217"/>
                </a:lnTo>
                <a:lnTo>
                  <a:pt x="521278" y="67828"/>
                </a:lnTo>
                <a:lnTo>
                  <a:pt x="573272" y="61676"/>
                </a:lnTo>
                <a:lnTo>
                  <a:pt x="627268" y="55769"/>
                </a:lnTo>
                <a:lnTo>
                  <a:pt x="683201" y="50114"/>
                </a:lnTo>
                <a:lnTo>
                  <a:pt x="741007" y="44719"/>
                </a:lnTo>
                <a:lnTo>
                  <a:pt x="800620" y="39591"/>
                </a:lnTo>
                <a:lnTo>
                  <a:pt x="861977" y="34739"/>
                </a:lnTo>
                <a:lnTo>
                  <a:pt x="925011" y="30169"/>
                </a:lnTo>
                <a:lnTo>
                  <a:pt x="989659" y="25890"/>
                </a:lnTo>
                <a:lnTo>
                  <a:pt x="1055854" y="21910"/>
                </a:lnTo>
                <a:lnTo>
                  <a:pt x="1123534" y="18235"/>
                </a:lnTo>
                <a:lnTo>
                  <a:pt x="1192632" y="14874"/>
                </a:lnTo>
                <a:lnTo>
                  <a:pt x="1263084" y="11834"/>
                </a:lnTo>
                <a:lnTo>
                  <a:pt x="1334825" y="9123"/>
                </a:lnTo>
                <a:lnTo>
                  <a:pt x="1407790" y="6748"/>
                </a:lnTo>
                <a:lnTo>
                  <a:pt x="1481915" y="4718"/>
                </a:lnTo>
                <a:lnTo>
                  <a:pt x="1557134" y="3040"/>
                </a:lnTo>
                <a:lnTo>
                  <a:pt x="1633383" y="1721"/>
                </a:lnTo>
                <a:lnTo>
                  <a:pt x="1710598" y="770"/>
                </a:lnTo>
                <a:lnTo>
                  <a:pt x="1788712" y="193"/>
                </a:lnTo>
                <a:lnTo>
                  <a:pt x="1867662" y="0"/>
                </a:lnTo>
                <a:lnTo>
                  <a:pt x="1946611" y="193"/>
                </a:lnTo>
                <a:lnTo>
                  <a:pt x="2024725" y="770"/>
                </a:lnTo>
                <a:lnTo>
                  <a:pt x="2101940" y="1721"/>
                </a:lnTo>
                <a:lnTo>
                  <a:pt x="2178189" y="3040"/>
                </a:lnTo>
                <a:lnTo>
                  <a:pt x="2253408" y="4718"/>
                </a:lnTo>
                <a:lnTo>
                  <a:pt x="2327533" y="6748"/>
                </a:lnTo>
                <a:lnTo>
                  <a:pt x="2400498" y="9123"/>
                </a:lnTo>
                <a:lnTo>
                  <a:pt x="2472239" y="11834"/>
                </a:lnTo>
                <a:lnTo>
                  <a:pt x="2542691" y="14874"/>
                </a:lnTo>
                <a:lnTo>
                  <a:pt x="2611789" y="18235"/>
                </a:lnTo>
                <a:lnTo>
                  <a:pt x="2679469" y="21910"/>
                </a:lnTo>
                <a:lnTo>
                  <a:pt x="2745664" y="25890"/>
                </a:lnTo>
                <a:lnTo>
                  <a:pt x="2810312" y="30169"/>
                </a:lnTo>
                <a:lnTo>
                  <a:pt x="2873346" y="34739"/>
                </a:lnTo>
                <a:lnTo>
                  <a:pt x="2934703" y="39591"/>
                </a:lnTo>
                <a:lnTo>
                  <a:pt x="2994316" y="44719"/>
                </a:lnTo>
                <a:lnTo>
                  <a:pt x="3052122" y="50114"/>
                </a:lnTo>
                <a:lnTo>
                  <a:pt x="3108055" y="55769"/>
                </a:lnTo>
                <a:lnTo>
                  <a:pt x="3162051" y="61676"/>
                </a:lnTo>
                <a:lnTo>
                  <a:pt x="3214045" y="67828"/>
                </a:lnTo>
                <a:lnTo>
                  <a:pt x="3263973" y="74217"/>
                </a:lnTo>
                <a:lnTo>
                  <a:pt x="3311768" y="80835"/>
                </a:lnTo>
                <a:lnTo>
                  <a:pt x="3357367" y="87674"/>
                </a:lnTo>
                <a:lnTo>
                  <a:pt x="3400704" y="94728"/>
                </a:lnTo>
                <a:lnTo>
                  <a:pt x="3441715" y="101987"/>
                </a:lnTo>
                <a:lnTo>
                  <a:pt x="3480336" y="109445"/>
                </a:lnTo>
                <a:lnTo>
                  <a:pt x="3550144" y="124927"/>
                </a:lnTo>
                <a:lnTo>
                  <a:pt x="3609610" y="141110"/>
                </a:lnTo>
                <a:lnTo>
                  <a:pt x="3658216" y="157934"/>
                </a:lnTo>
                <a:lnTo>
                  <a:pt x="3695443" y="175338"/>
                </a:lnTo>
                <a:lnTo>
                  <a:pt x="3728813" y="202396"/>
                </a:lnTo>
                <a:lnTo>
                  <a:pt x="3735324" y="220979"/>
                </a:lnTo>
                <a:lnTo>
                  <a:pt x="3733685" y="230321"/>
                </a:lnTo>
                <a:lnTo>
                  <a:pt x="3695443" y="266621"/>
                </a:lnTo>
                <a:lnTo>
                  <a:pt x="3658216" y="284025"/>
                </a:lnTo>
                <a:lnTo>
                  <a:pt x="3609610" y="300849"/>
                </a:lnTo>
                <a:lnTo>
                  <a:pt x="3550144" y="317032"/>
                </a:lnTo>
                <a:lnTo>
                  <a:pt x="3480336" y="332514"/>
                </a:lnTo>
                <a:lnTo>
                  <a:pt x="3441715" y="339972"/>
                </a:lnTo>
                <a:lnTo>
                  <a:pt x="3400704" y="347231"/>
                </a:lnTo>
                <a:lnTo>
                  <a:pt x="3357367" y="354285"/>
                </a:lnTo>
                <a:lnTo>
                  <a:pt x="3311768" y="361124"/>
                </a:lnTo>
                <a:lnTo>
                  <a:pt x="3263973" y="367742"/>
                </a:lnTo>
                <a:lnTo>
                  <a:pt x="3214045" y="374131"/>
                </a:lnTo>
                <a:lnTo>
                  <a:pt x="3162051" y="380283"/>
                </a:lnTo>
                <a:lnTo>
                  <a:pt x="3108055" y="386190"/>
                </a:lnTo>
                <a:lnTo>
                  <a:pt x="3052122" y="391845"/>
                </a:lnTo>
                <a:lnTo>
                  <a:pt x="2994316" y="397240"/>
                </a:lnTo>
                <a:lnTo>
                  <a:pt x="2934703" y="402368"/>
                </a:lnTo>
                <a:lnTo>
                  <a:pt x="2873346" y="407220"/>
                </a:lnTo>
                <a:lnTo>
                  <a:pt x="2810312" y="411790"/>
                </a:lnTo>
                <a:lnTo>
                  <a:pt x="2745664" y="416069"/>
                </a:lnTo>
                <a:lnTo>
                  <a:pt x="2679469" y="420049"/>
                </a:lnTo>
                <a:lnTo>
                  <a:pt x="2611789" y="423724"/>
                </a:lnTo>
                <a:lnTo>
                  <a:pt x="2542691" y="427085"/>
                </a:lnTo>
                <a:lnTo>
                  <a:pt x="2472239" y="430125"/>
                </a:lnTo>
                <a:lnTo>
                  <a:pt x="2400498" y="432836"/>
                </a:lnTo>
                <a:lnTo>
                  <a:pt x="2327533" y="435211"/>
                </a:lnTo>
                <a:lnTo>
                  <a:pt x="2253408" y="437241"/>
                </a:lnTo>
                <a:lnTo>
                  <a:pt x="2178189" y="438919"/>
                </a:lnTo>
                <a:lnTo>
                  <a:pt x="2101940" y="440238"/>
                </a:lnTo>
                <a:lnTo>
                  <a:pt x="2024725" y="441189"/>
                </a:lnTo>
                <a:lnTo>
                  <a:pt x="1946611" y="441766"/>
                </a:lnTo>
                <a:lnTo>
                  <a:pt x="1867662" y="441959"/>
                </a:lnTo>
                <a:lnTo>
                  <a:pt x="1788712" y="441766"/>
                </a:lnTo>
                <a:lnTo>
                  <a:pt x="1710598" y="441189"/>
                </a:lnTo>
                <a:lnTo>
                  <a:pt x="1633383" y="440238"/>
                </a:lnTo>
                <a:lnTo>
                  <a:pt x="1557134" y="438919"/>
                </a:lnTo>
                <a:lnTo>
                  <a:pt x="1481915" y="437241"/>
                </a:lnTo>
                <a:lnTo>
                  <a:pt x="1407790" y="435211"/>
                </a:lnTo>
                <a:lnTo>
                  <a:pt x="1334825" y="432836"/>
                </a:lnTo>
                <a:lnTo>
                  <a:pt x="1263084" y="430125"/>
                </a:lnTo>
                <a:lnTo>
                  <a:pt x="1192632" y="427085"/>
                </a:lnTo>
                <a:lnTo>
                  <a:pt x="1123534" y="423724"/>
                </a:lnTo>
                <a:lnTo>
                  <a:pt x="1055854" y="420049"/>
                </a:lnTo>
                <a:lnTo>
                  <a:pt x="989659" y="416069"/>
                </a:lnTo>
                <a:lnTo>
                  <a:pt x="925011" y="411790"/>
                </a:lnTo>
                <a:lnTo>
                  <a:pt x="861977" y="407220"/>
                </a:lnTo>
                <a:lnTo>
                  <a:pt x="800620" y="402368"/>
                </a:lnTo>
                <a:lnTo>
                  <a:pt x="741007" y="397240"/>
                </a:lnTo>
                <a:lnTo>
                  <a:pt x="683201" y="391845"/>
                </a:lnTo>
                <a:lnTo>
                  <a:pt x="627268" y="386190"/>
                </a:lnTo>
                <a:lnTo>
                  <a:pt x="573272" y="380283"/>
                </a:lnTo>
                <a:lnTo>
                  <a:pt x="521278" y="374131"/>
                </a:lnTo>
                <a:lnTo>
                  <a:pt x="471350" y="367742"/>
                </a:lnTo>
                <a:lnTo>
                  <a:pt x="423555" y="361124"/>
                </a:lnTo>
                <a:lnTo>
                  <a:pt x="377956" y="354285"/>
                </a:lnTo>
                <a:lnTo>
                  <a:pt x="334619" y="347231"/>
                </a:lnTo>
                <a:lnTo>
                  <a:pt x="293608" y="339972"/>
                </a:lnTo>
                <a:lnTo>
                  <a:pt x="254987" y="332514"/>
                </a:lnTo>
                <a:lnTo>
                  <a:pt x="185179" y="317032"/>
                </a:lnTo>
                <a:lnTo>
                  <a:pt x="125713" y="300849"/>
                </a:lnTo>
                <a:lnTo>
                  <a:pt x="77107" y="284025"/>
                </a:lnTo>
                <a:lnTo>
                  <a:pt x="39880" y="266621"/>
                </a:lnTo>
                <a:lnTo>
                  <a:pt x="6510" y="239563"/>
                </a:lnTo>
                <a:lnTo>
                  <a:pt x="0" y="220979"/>
                </a:lnTo>
                <a:close/>
              </a:path>
            </a:pathLst>
          </a:custGeom>
          <a:ln w="28956">
            <a:solidFill>
              <a:srgbClr val="00AF5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236977" y="5757164"/>
            <a:ext cx="6173470" cy="741680"/>
          </a:xfrm>
          <a:prstGeom prst="rect">
            <a:avLst/>
          </a:prstGeom>
        </p:spPr>
        <p:txBody>
          <a:bodyPr wrap="square" lIns="0" tIns="36830" rIns="0" bIns="0" rtlCol="0" vert="horz">
            <a:spAutoFit/>
          </a:bodyPr>
          <a:lstStyle/>
          <a:p>
            <a:pPr marL="12700" marR="5080">
              <a:lnSpc>
                <a:spcPts val="2760"/>
              </a:lnSpc>
              <a:spcBef>
                <a:spcPts val="290"/>
              </a:spcBef>
            </a:pPr>
            <a:r>
              <a:rPr dirty="0" sz="2400">
                <a:solidFill>
                  <a:srgbClr val="00AF50"/>
                </a:solidFill>
                <a:latin typeface="Arial"/>
                <a:cs typeface="Arial"/>
              </a:rPr>
              <a:t>Ja! </a:t>
            </a:r>
            <a:r>
              <a:rPr dirty="0" sz="2400" spc="-5">
                <a:solidFill>
                  <a:srgbClr val="00AF50"/>
                </a:solidFill>
                <a:latin typeface="Arial"/>
                <a:cs typeface="Arial"/>
              </a:rPr>
              <a:t>Constructor van </a:t>
            </a:r>
            <a:r>
              <a:rPr dirty="0" sz="2400">
                <a:solidFill>
                  <a:srgbClr val="00AF50"/>
                </a:solidFill>
                <a:latin typeface="Arial"/>
                <a:cs typeface="Arial"/>
              </a:rPr>
              <a:t>abstracte </a:t>
            </a:r>
            <a:r>
              <a:rPr dirty="0" sz="2400" spc="-5">
                <a:solidFill>
                  <a:srgbClr val="00AF50"/>
                </a:solidFill>
                <a:latin typeface="Arial"/>
                <a:cs typeface="Arial"/>
              </a:rPr>
              <a:t>klasse mag </a:t>
            </a:r>
            <a:r>
              <a:rPr dirty="0" sz="2400" spc="-10">
                <a:solidFill>
                  <a:srgbClr val="00AF50"/>
                </a:solidFill>
                <a:latin typeface="Arial"/>
                <a:cs typeface="Arial"/>
              </a:rPr>
              <a:t>wel  </a:t>
            </a:r>
            <a:r>
              <a:rPr dirty="0" sz="2400" spc="-5">
                <a:solidFill>
                  <a:srgbClr val="00AF50"/>
                </a:solidFill>
                <a:latin typeface="Arial"/>
                <a:cs typeface="Arial"/>
              </a:rPr>
              <a:t>aangeroepen worden via</a:t>
            </a:r>
            <a:r>
              <a:rPr dirty="0" sz="2400" spc="5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00AF50"/>
                </a:solidFill>
                <a:latin typeface="Arial"/>
                <a:cs typeface="Arial"/>
              </a:rPr>
              <a:t>super!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55673" y="587451"/>
            <a:ext cx="7566025" cy="7575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-5"/>
              <a:t>Nieuwe subklasse:</a:t>
            </a:r>
            <a:r>
              <a:rPr dirty="0" sz="4800" spc="-55"/>
              <a:t> </a:t>
            </a:r>
            <a:r>
              <a:rPr dirty="0" sz="4800" spc="-5"/>
              <a:t>Driehoek</a:t>
            </a:r>
            <a:endParaRPr sz="4800"/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55"/>
              </a:lnSpc>
            </a:pPr>
            <a:fld id="{81D60167-4931-47E6-BA6A-407CBD079E47}" type="slidenum">
              <a:rPr dirty="0"/>
              <a:t>24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1854454" y="1575307"/>
            <a:ext cx="7951470" cy="4193540"/>
          </a:xfrm>
          <a:prstGeom prst="rect">
            <a:avLst/>
          </a:prstGeom>
        </p:spPr>
        <p:txBody>
          <a:bodyPr wrap="square" lIns="0" tIns="33655" rIns="0" bIns="0" rtlCol="0" vert="horz">
            <a:spAutoFit/>
          </a:bodyPr>
          <a:lstStyle/>
          <a:p>
            <a:pPr marL="317500" marR="3204845" indent="-304800">
              <a:lnSpc>
                <a:spcPts val="2300"/>
              </a:lnSpc>
              <a:spcBef>
                <a:spcPts val="265"/>
              </a:spcBef>
            </a:pPr>
            <a:r>
              <a:rPr dirty="0" sz="2000" spc="-5">
                <a:solidFill>
                  <a:srgbClr val="0000FF"/>
                </a:solidFill>
                <a:latin typeface="Courier New"/>
                <a:cs typeface="Courier New"/>
              </a:rPr>
              <a:t>class </a:t>
            </a:r>
            <a:r>
              <a:rPr dirty="0" sz="2000" spc="-5">
                <a:latin typeface="Courier New"/>
                <a:cs typeface="Courier New"/>
              </a:rPr>
              <a:t>Driehoek </a:t>
            </a:r>
            <a:r>
              <a:rPr dirty="0" sz="2000" spc="-5">
                <a:solidFill>
                  <a:srgbClr val="0000FF"/>
                </a:solidFill>
                <a:latin typeface="Courier New"/>
                <a:cs typeface="Courier New"/>
              </a:rPr>
              <a:t>extends </a:t>
            </a:r>
            <a:r>
              <a:rPr dirty="0" sz="2000" spc="-5">
                <a:latin typeface="Courier New"/>
                <a:cs typeface="Courier New"/>
              </a:rPr>
              <a:t>Figuur </a:t>
            </a:r>
            <a:r>
              <a:rPr dirty="0" sz="2000">
                <a:latin typeface="Courier New"/>
                <a:cs typeface="Courier New"/>
              </a:rPr>
              <a:t>{  </a:t>
            </a:r>
            <a:r>
              <a:rPr dirty="0" sz="2000" spc="-5">
                <a:solidFill>
                  <a:srgbClr val="0000FF"/>
                </a:solidFill>
                <a:latin typeface="Courier New"/>
                <a:cs typeface="Courier New"/>
              </a:rPr>
              <a:t>private int</a:t>
            </a:r>
            <a:r>
              <a:rPr dirty="0" sz="2000" spc="-1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zijde1;</a:t>
            </a:r>
            <a:endParaRPr sz="2000">
              <a:latin typeface="Courier New"/>
              <a:cs typeface="Courier New"/>
            </a:endParaRPr>
          </a:p>
          <a:p>
            <a:pPr marL="317500">
              <a:lnSpc>
                <a:spcPts val="2200"/>
              </a:lnSpc>
            </a:pPr>
            <a:r>
              <a:rPr dirty="0" sz="2000" spc="-5">
                <a:solidFill>
                  <a:srgbClr val="0000FF"/>
                </a:solidFill>
                <a:latin typeface="Courier New"/>
                <a:cs typeface="Courier New"/>
              </a:rPr>
              <a:t>private </a:t>
            </a:r>
            <a:r>
              <a:rPr dirty="0" sz="2000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dirty="0" sz="2000" spc="-45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zijde2;</a:t>
            </a:r>
            <a:endParaRPr sz="2000">
              <a:latin typeface="Courier New"/>
              <a:cs typeface="Courier New"/>
            </a:endParaRPr>
          </a:p>
          <a:p>
            <a:pPr marL="317500">
              <a:lnSpc>
                <a:spcPts val="2355"/>
              </a:lnSpc>
            </a:pPr>
            <a:r>
              <a:rPr dirty="0" sz="2000" spc="-5">
                <a:solidFill>
                  <a:srgbClr val="0000FF"/>
                </a:solidFill>
                <a:latin typeface="Courier New"/>
                <a:cs typeface="Courier New"/>
              </a:rPr>
              <a:t>private int</a:t>
            </a:r>
            <a:r>
              <a:rPr dirty="0" sz="2000" spc="-5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zijde3;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900">
              <a:latin typeface="Courier New"/>
              <a:cs typeface="Courier New"/>
            </a:endParaRPr>
          </a:p>
          <a:p>
            <a:pPr marL="317500">
              <a:lnSpc>
                <a:spcPts val="2350"/>
              </a:lnSpc>
              <a:spcBef>
                <a:spcPts val="5"/>
              </a:spcBef>
            </a:pPr>
            <a:r>
              <a:rPr dirty="0" sz="2000" spc="-5">
                <a:solidFill>
                  <a:srgbClr val="0000FF"/>
                </a:solidFill>
                <a:latin typeface="Courier New"/>
                <a:cs typeface="Courier New"/>
              </a:rPr>
              <a:t>public </a:t>
            </a:r>
            <a:r>
              <a:rPr dirty="0" sz="2000" spc="-5">
                <a:latin typeface="Courier New"/>
                <a:cs typeface="Courier New"/>
              </a:rPr>
              <a:t>Driehoek(int x, int y, Color kleur, </a:t>
            </a:r>
            <a:r>
              <a:rPr dirty="0" sz="2000" spc="-5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dirty="0" sz="2000" spc="4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z1,</a:t>
            </a:r>
            <a:endParaRPr sz="2000">
              <a:latin typeface="Courier New"/>
              <a:cs typeface="Courier New"/>
            </a:endParaRPr>
          </a:p>
          <a:p>
            <a:pPr marL="3060700">
              <a:lnSpc>
                <a:spcPts val="2305"/>
              </a:lnSpc>
            </a:pPr>
            <a:r>
              <a:rPr dirty="0" sz="2000" spc="-5">
                <a:solidFill>
                  <a:srgbClr val="0000FF"/>
                </a:solidFill>
                <a:latin typeface="Courier New"/>
                <a:cs typeface="Courier New"/>
              </a:rPr>
              <a:t>int </a:t>
            </a:r>
            <a:r>
              <a:rPr dirty="0" sz="2000" spc="-5">
                <a:latin typeface="Courier New"/>
                <a:cs typeface="Courier New"/>
              </a:rPr>
              <a:t>z2, </a:t>
            </a:r>
            <a:r>
              <a:rPr dirty="0" sz="2000" spc="-5">
                <a:solidFill>
                  <a:srgbClr val="0000FF"/>
                </a:solidFill>
                <a:latin typeface="Courier New"/>
                <a:cs typeface="Courier New"/>
              </a:rPr>
              <a:t>int </a:t>
            </a:r>
            <a:r>
              <a:rPr dirty="0" sz="2000" spc="-5">
                <a:latin typeface="Courier New"/>
                <a:cs typeface="Courier New"/>
              </a:rPr>
              <a:t>z3)</a:t>
            </a:r>
            <a:r>
              <a:rPr dirty="0" sz="2000" spc="-20">
                <a:latin typeface="Courier New"/>
                <a:cs typeface="Courier New"/>
              </a:rPr>
              <a:t> </a:t>
            </a:r>
            <a:r>
              <a:rPr dirty="0" sz="2000"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622300">
              <a:lnSpc>
                <a:spcPts val="2305"/>
              </a:lnSpc>
            </a:pPr>
            <a:r>
              <a:rPr dirty="0" sz="2000" spc="-5">
                <a:solidFill>
                  <a:srgbClr val="0000FF"/>
                </a:solidFill>
                <a:latin typeface="Courier New"/>
                <a:cs typeface="Courier New"/>
              </a:rPr>
              <a:t>super</a:t>
            </a:r>
            <a:r>
              <a:rPr dirty="0" sz="2000" spc="-5">
                <a:latin typeface="Courier New"/>
                <a:cs typeface="Courier New"/>
              </a:rPr>
              <a:t>(x,y,kleur);</a:t>
            </a:r>
            <a:endParaRPr sz="2000">
              <a:latin typeface="Courier New"/>
              <a:cs typeface="Courier New"/>
            </a:endParaRPr>
          </a:p>
          <a:p>
            <a:pPr marL="622300">
              <a:lnSpc>
                <a:spcPts val="2305"/>
              </a:lnSpc>
            </a:pPr>
            <a:r>
              <a:rPr dirty="0" sz="2000" spc="-5">
                <a:latin typeface="Courier New"/>
                <a:cs typeface="Courier New"/>
              </a:rPr>
              <a:t>setZijde1(z1); setZijde2(z2); setZijde3(z3);</a:t>
            </a:r>
            <a:endParaRPr sz="2000">
              <a:latin typeface="Courier New"/>
              <a:cs typeface="Courier New"/>
            </a:endParaRPr>
          </a:p>
          <a:p>
            <a:pPr marL="317500">
              <a:lnSpc>
                <a:spcPts val="2305"/>
              </a:lnSpc>
            </a:pPr>
            <a:r>
              <a:rPr dirty="0" sz="2000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 marL="317500">
              <a:lnSpc>
                <a:spcPts val="2350"/>
              </a:lnSpc>
            </a:pPr>
            <a:r>
              <a:rPr dirty="0" sz="2000" spc="-5">
                <a:latin typeface="Courier New"/>
                <a:cs typeface="Courier New"/>
              </a:rPr>
              <a:t>...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350">
              <a:latin typeface="Courier New"/>
              <a:cs typeface="Courier New"/>
            </a:endParaRPr>
          </a:p>
          <a:p>
            <a:pPr marL="317500">
              <a:lnSpc>
                <a:spcPts val="2350"/>
              </a:lnSpc>
            </a:pPr>
            <a:r>
              <a:rPr dirty="0" sz="2000" spc="-5">
                <a:solidFill>
                  <a:srgbClr val="00AF50"/>
                </a:solidFill>
                <a:latin typeface="Courier New"/>
                <a:cs typeface="Courier New"/>
              </a:rPr>
              <a:t>// geen methode getOmtrek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ts val="2350"/>
              </a:lnSpc>
            </a:pPr>
            <a:r>
              <a:rPr dirty="0" sz="2000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8794" y="456057"/>
            <a:ext cx="5551805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-60"/>
              <a:t>Wat </a:t>
            </a:r>
            <a:r>
              <a:rPr dirty="0" sz="4800"/>
              <a:t>is het</a:t>
            </a:r>
            <a:r>
              <a:rPr dirty="0" sz="4800" spc="-25"/>
              <a:t> </a:t>
            </a:r>
            <a:r>
              <a:rPr dirty="0" sz="4800" spc="-5"/>
              <a:t>resultaat?</a:t>
            </a:r>
            <a:endParaRPr sz="4800"/>
          </a:p>
        </p:txBody>
      </p:sp>
      <p:sp>
        <p:nvSpPr>
          <p:cNvPr id="3" name="object 3"/>
          <p:cNvSpPr/>
          <p:nvPr/>
        </p:nvSpPr>
        <p:spPr>
          <a:xfrm>
            <a:off x="5610605" y="2654045"/>
            <a:ext cx="3200400" cy="609600"/>
          </a:xfrm>
          <a:custGeom>
            <a:avLst/>
            <a:gdLst/>
            <a:ahLst/>
            <a:cxnLst/>
            <a:rect l="l" t="t" r="r" b="b"/>
            <a:pathLst>
              <a:path w="3200400" h="609600">
                <a:moveTo>
                  <a:pt x="0" y="304800"/>
                </a:moveTo>
                <a:lnTo>
                  <a:pt x="15444" y="262295"/>
                </a:lnTo>
                <a:lnTo>
                  <a:pt x="42261" y="234931"/>
                </a:lnTo>
                <a:lnTo>
                  <a:pt x="81576" y="208483"/>
                </a:lnTo>
                <a:lnTo>
                  <a:pt x="132776" y="183067"/>
                </a:lnTo>
                <a:lnTo>
                  <a:pt x="195246" y="158801"/>
                </a:lnTo>
                <a:lnTo>
                  <a:pt x="268371" y="135803"/>
                </a:lnTo>
                <a:lnTo>
                  <a:pt x="308738" y="124815"/>
                </a:lnTo>
                <a:lnTo>
                  <a:pt x="351537" y="114188"/>
                </a:lnTo>
                <a:lnTo>
                  <a:pt x="396693" y="103937"/>
                </a:lnTo>
                <a:lnTo>
                  <a:pt x="444128" y="94076"/>
                </a:lnTo>
                <a:lnTo>
                  <a:pt x="493767" y="84620"/>
                </a:lnTo>
                <a:lnTo>
                  <a:pt x="545531" y="75583"/>
                </a:lnTo>
                <a:lnTo>
                  <a:pt x="599345" y="66980"/>
                </a:lnTo>
                <a:lnTo>
                  <a:pt x="655131" y="58826"/>
                </a:lnTo>
                <a:lnTo>
                  <a:pt x="712812" y="51135"/>
                </a:lnTo>
                <a:lnTo>
                  <a:pt x="772312" y="43923"/>
                </a:lnTo>
                <a:lnTo>
                  <a:pt x="833554" y="37203"/>
                </a:lnTo>
                <a:lnTo>
                  <a:pt x="896460" y="30990"/>
                </a:lnTo>
                <a:lnTo>
                  <a:pt x="960955" y="25300"/>
                </a:lnTo>
                <a:lnTo>
                  <a:pt x="1026961" y="20147"/>
                </a:lnTo>
                <a:lnTo>
                  <a:pt x="1094402" y="15544"/>
                </a:lnTo>
                <a:lnTo>
                  <a:pt x="1163201" y="11508"/>
                </a:lnTo>
                <a:lnTo>
                  <a:pt x="1233280" y="8053"/>
                </a:lnTo>
                <a:lnTo>
                  <a:pt x="1304563" y="5193"/>
                </a:lnTo>
                <a:lnTo>
                  <a:pt x="1376974" y="2943"/>
                </a:lnTo>
                <a:lnTo>
                  <a:pt x="1450434" y="1317"/>
                </a:lnTo>
                <a:lnTo>
                  <a:pt x="1524869" y="331"/>
                </a:lnTo>
                <a:lnTo>
                  <a:pt x="1600200" y="0"/>
                </a:lnTo>
                <a:lnTo>
                  <a:pt x="1675530" y="331"/>
                </a:lnTo>
                <a:lnTo>
                  <a:pt x="1749965" y="1317"/>
                </a:lnTo>
                <a:lnTo>
                  <a:pt x="1823425" y="2943"/>
                </a:lnTo>
                <a:lnTo>
                  <a:pt x="1895836" y="5193"/>
                </a:lnTo>
                <a:lnTo>
                  <a:pt x="1967119" y="8053"/>
                </a:lnTo>
                <a:lnTo>
                  <a:pt x="2037198" y="11508"/>
                </a:lnTo>
                <a:lnTo>
                  <a:pt x="2105997" y="15544"/>
                </a:lnTo>
                <a:lnTo>
                  <a:pt x="2173438" y="20147"/>
                </a:lnTo>
                <a:lnTo>
                  <a:pt x="2239444" y="25300"/>
                </a:lnTo>
                <a:lnTo>
                  <a:pt x="2303939" y="30990"/>
                </a:lnTo>
                <a:lnTo>
                  <a:pt x="2366845" y="37203"/>
                </a:lnTo>
                <a:lnTo>
                  <a:pt x="2428087" y="43923"/>
                </a:lnTo>
                <a:lnTo>
                  <a:pt x="2487587" y="51135"/>
                </a:lnTo>
                <a:lnTo>
                  <a:pt x="2545268" y="58826"/>
                </a:lnTo>
                <a:lnTo>
                  <a:pt x="2601054" y="66980"/>
                </a:lnTo>
                <a:lnTo>
                  <a:pt x="2654868" y="75583"/>
                </a:lnTo>
                <a:lnTo>
                  <a:pt x="2706632" y="84620"/>
                </a:lnTo>
                <a:lnTo>
                  <a:pt x="2756271" y="94076"/>
                </a:lnTo>
                <a:lnTo>
                  <a:pt x="2803706" y="103937"/>
                </a:lnTo>
                <a:lnTo>
                  <a:pt x="2848862" y="114188"/>
                </a:lnTo>
                <a:lnTo>
                  <a:pt x="2891661" y="124815"/>
                </a:lnTo>
                <a:lnTo>
                  <a:pt x="2932028" y="135803"/>
                </a:lnTo>
                <a:lnTo>
                  <a:pt x="2969884" y="147136"/>
                </a:lnTo>
                <a:lnTo>
                  <a:pt x="3037758" y="170783"/>
                </a:lnTo>
                <a:lnTo>
                  <a:pt x="3094670" y="195638"/>
                </a:lnTo>
                <a:lnTo>
                  <a:pt x="3140005" y="221585"/>
                </a:lnTo>
                <a:lnTo>
                  <a:pt x="3173148" y="248506"/>
                </a:lnTo>
                <a:lnTo>
                  <a:pt x="3198658" y="290456"/>
                </a:lnTo>
                <a:lnTo>
                  <a:pt x="3200400" y="304800"/>
                </a:lnTo>
                <a:lnTo>
                  <a:pt x="3198658" y="319143"/>
                </a:lnTo>
                <a:lnTo>
                  <a:pt x="3173148" y="361093"/>
                </a:lnTo>
                <a:lnTo>
                  <a:pt x="3140005" y="388014"/>
                </a:lnTo>
                <a:lnTo>
                  <a:pt x="3094670" y="413961"/>
                </a:lnTo>
                <a:lnTo>
                  <a:pt x="3037758" y="438816"/>
                </a:lnTo>
                <a:lnTo>
                  <a:pt x="2969884" y="462463"/>
                </a:lnTo>
                <a:lnTo>
                  <a:pt x="2932028" y="473796"/>
                </a:lnTo>
                <a:lnTo>
                  <a:pt x="2891661" y="484784"/>
                </a:lnTo>
                <a:lnTo>
                  <a:pt x="2848862" y="495411"/>
                </a:lnTo>
                <a:lnTo>
                  <a:pt x="2803706" y="505662"/>
                </a:lnTo>
                <a:lnTo>
                  <a:pt x="2756271" y="515523"/>
                </a:lnTo>
                <a:lnTo>
                  <a:pt x="2706632" y="524979"/>
                </a:lnTo>
                <a:lnTo>
                  <a:pt x="2654868" y="534016"/>
                </a:lnTo>
                <a:lnTo>
                  <a:pt x="2601054" y="542619"/>
                </a:lnTo>
                <a:lnTo>
                  <a:pt x="2545268" y="550773"/>
                </a:lnTo>
                <a:lnTo>
                  <a:pt x="2487587" y="558464"/>
                </a:lnTo>
                <a:lnTo>
                  <a:pt x="2428087" y="565676"/>
                </a:lnTo>
                <a:lnTo>
                  <a:pt x="2366845" y="572396"/>
                </a:lnTo>
                <a:lnTo>
                  <a:pt x="2303939" y="578609"/>
                </a:lnTo>
                <a:lnTo>
                  <a:pt x="2239444" y="584299"/>
                </a:lnTo>
                <a:lnTo>
                  <a:pt x="2173438" y="589452"/>
                </a:lnTo>
                <a:lnTo>
                  <a:pt x="2105997" y="594055"/>
                </a:lnTo>
                <a:lnTo>
                  <a:pt x="2037198" y="598091"/>
                </a:lnTo>
                <a:lnTo>
                  <a:pt x="1967119" y="601546"/>
                </a:lnTo>
                <a:lnTo>
                  <a:pt x="1895836" y="604406"/>
                </a:lnTo>
                <a:lnTo>
                  <a:pt x="1823425" y="606656"/>
                </a:lnTo>
                <a:lnTo>
                  <a:pt x="1749965" y="608282"/>
                </a:lnTo>
                <a:lnTo>
                  <a:pt x="1675530" y="609268"/>
                </a:lnTo>
                <a:lnTo>
                  <a:pt x="1600200" y="609600"/>
                </a:lnTo>
                <a:lnTo>
                  <a:pt x="1524869" y="609268"/>
                </a:lnTo>
                <a:lnTo>
                  <a:pt x="1450434" y="608282"/>
                </a:lnTo>
                <a:lnTo>
                  <a:pt x="1376974" y="606656"/>
                </a:lnTo>
                <a:lnTo>
                  <a:pt x="1304563" y="604406"/>
                </a:lnTo>
                <a:lnTo>
                  <a:pt x="1233280" y="601546"/>
                </a:lnTo>
                <a:lnTo>
                  <a:pt x="1163201" y="598091"/>
                </a:lnTo>
                <a:lnTo>
                  <a:pt x="1094402" y="594055"/>
                </a:lnTo>
                <a:lnTo>
                  <a:pt x="1026961" y="589452"/>
                </a:lnTo>
                <a:lnTo>
                  <a:pt x="960955" y="584299"/>
                </a:lnTo>
                <a:lnTo>
                  <a:pt x="896460" y="578609"/>
                </a:lnTo>
                <a:lnTo>
                  <a:pt x="833554" y="572396"/>
                </a:lnTo>
                <a:lnTo>
                  <a:pt x="772312" y="565676"/>
                </a:lnTo>
                <a:lnTo>
                  <a:pt x="712812" y="558464"/>
                </a:lnTo>
                <a:lnTo>
                  <a:pt x="655131" y="550773"/>
                </a:lnTo>
                <a:lnTo>
                  <a:pt x="599345" y="542619"/>
                </a:lnTo>
                <a:lnTo>
                  <a:pt x="545531" y="534016"/>
                </a:lnTo>
                <a:lnTo>
                  <a:pt x="493767" y="524979"/>
                </a:lnTo>
                <a:lnTo>
                  <a:pt x="444128" y="515523"/>
                </a:lnTo>
                <a:lnTo>
                  <a:pt x="396693" y="505662"/>
                </a:lnTo>
                <a:lnTo>
                  <a:pt x="351537" y="495411"/>
                </a:lnTo>
                <a:lnTo>
                  <a:pt x="308738" y="484784"/>
                </a:lnTo>
                <a:lnTo>
                  <a:pt x="268371" y="473796"/>
                </a:lnTo>
                <a:lnTo>
                  <a:pt x="230515" y="462463"/>
                </a:lnTo>
                <a:lnTo>
                  <a:pt x="162641" y="438816"/>
                </a:lnTo>
                <a:lnTo>
                  <a:pt x="105729" y="413961"/>
                </a:lnTo>
                <a:lnTo>
                  <a:pt x="60394" y="388014"/>
                </a:lnTo>
                <a:lnTo>
                  <a:pt x="27251" y="361093"/>
                </a:lnTo>
                <a:lnTo>
                  <a:pt x="1741" y="319143"/>
                </a:lnTo>
                <a:lnTo>
                  <a:pt x="0" y="304800"/>
                </a:lnTo>
                <a:close/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945894" y="1687194"/>
            <a:ext cx="8399780" cy="2868930"/>
          </a:xfrm>
          <a:prstGeom prst="rect">
            <a:avLst/>
          </a:prstGeom>
        </p:spPr>
        <p:txBody>
          <a:bodyPr wrap="square" lIns="0" tIns="102235" rIns="0" bIns="0" rtlCol="0" vert="horz">
            <a:spAutoFit/>
          </a:bodyPr>
          <a:lstStyle/>
          <a:p>
            <a:pPr marL="353695" indent="-341630">
              <a:lnSpc>
                <a:spcPct val="100000"/>
              </a:lnSpc>
              <a:spcBef>
                <a:spcPts val="805"/>
              </a:spcBef>
              <a:buClr>
                <a:srgbClr val="DF0048"/>
              </a:buClr>
              <a:buFont typeface="Arial"/>
              <a:buChar char="•"/>
              <a:tabLst>
                <a:tab pos="353695" algn="l"/>
                <a:tab pos="354330" algn="l"/>
              </a:tabLst>
            </a:pPr>
            <a:r>
              <a:rPr dirty="0" sz="2400" spc="-5">
                <a:solidFill>
                  <a:srgbClr val="002756"/>
                </a:solidFill>
                <a:latin typeface="Courier New"/>
                <a:cs typeface="Courier New"/>
              </a:rPr>
              <a:t>Figuur </a:t>
            </a:r>
            <a:r>
              <a:rPr dirty="0" sz="2400">
                <a:solidFill>
                  <a:srgbClr val="002756"/>
                </a:solidFill>
                <a:latin typeface="Courier New"/>
                <a:cs typeface="Courier New"/>
              </a:rPr>
              <a:t>f = </a:t>
            </a:r>
            <a:r>
              <a:rPr dirty="0" sz="2400" spc="-5">
                <a:solidFill>
                  <a:srgbClr val="0000FF"/>
                </a:solidFill>
                <a:latin typeface="Courier New"/>
                <a:cs typeface="Courier New"/>
              </a:rPr>
              <a:t>new </a:t>
            </a:r>
            <a:r>
              <a:rPr dirty="0" sz="2400" spc="-10">
                <a:solidFill>
                  <a:srgbClr val="002756"/>
                </a:solidFill>
                <a:latin typeface="Courier New"/>
                <a:cs typeface="Courier New"/>
              </a:rPr>
              <a:t>Driehoek(300, 200,</a:t>
            </a:r>
            <a:r>
              <a:rPr dirty="0" sz="2400" spc="-35">
                <a:solidFill>
                  <a:srgbClr val="002756"/>
                </a:solidFill>
                <a:latin typeface="Courier New"/>
                <a:cs typeface="Courier New"/>
              </a:rPr>
              <a:t> </a:t>
            </a:r>
            <a:r>
              <a:rPr dirty="0" sz="2400" spc="-10">
                <a:solidFill>
                  <a:srgbClr val="002756"/>
                </a:solidFill>
                <a:latin typeface="Courier New"/>
                <a:cs typeface="Courier New"/>
              </a:rPr>
              <a:t>Color.Red,</a:t>
            </a:r>
            <a:endParaRPr sz="2400">
              <a:latin typeface="Courier New"/>
              <a:cs typeface="Courier New"/>
            </a:endParaRPr>
          </a:p>
          <a:p>
            <a:pPr marL="4941570">
              <a:lnSpc>
                <a:spcPct val="100000"/>
              </a:lnSpc>
              <a:spcBef>
                <a:spcPts val="710"/>
              </a:spcBef>
            </a:pPr>
            <a:r>
              <a:rPr dirty="0" sz="2400" spc="-5">
                <a:solidFill>
                  <a:srgbClr val="002756"/>
                </a:solidFill>
                <a:latin typeface="Courier New"/>
                <a:cs typeface="Courier New"/>
              </a:rPr>
              <a:t>50, </a:t>
            </a:r>
            <a:r>
              <a:rPr dirty="0" sz="2400" spc="-10">
                <a:solidFill>
                  <a:srgbClr val="002756"/>
                </a:solidFill>
                <a:latin typeface="Courier New"/>
                <a:cs typeface="Courier New"/>
              </a:rPr>
              <a:t>20,</a:t>
            </a:r>
            <a:r>
              <a:rPr dirty="0" sz="2400" spc="-30">
                <a:solidFill>
                  <a:srgbClr val="002756"/>
                </a:solidFill>
                <a:latin typeface="Courier New"/>
                <a:cs typeface="Courier New"/>
              </a:rPr>
              <a:t> </a:t>
            </a:r>
            <a:r>
              <a:rPr dirty="0" sz="2400" spc="-5">
                <a:solidFill>
                  <a:srgbClr val="002756"/>
                </a:solidFill>
                <a:latin typeface="Courier New"/>
                <a:cs typeface="Courier New"/>
              </a:rPr>
              <a:t>90);</a:t>
            </a:r>
            <a:endParaRPr sz="2400">
              <a:latin typeface="Courier New"/>
              <a:cs typeface="Courier New"/>
            </a:endParaRPr>
          </a:p>
          <a:p>
            <a:pPr marL="353695" indent="-341630">
              <a:lnSpc>
                <a:spcPct val="100000"/>
              </a:lnSpc>
              <a:spcBef>
                <a:spcPts val="710"/>
              </a:spcBef>
              <a:buClr>
                <a:srgbClr val="DF0048"/>
              </a:buClr>
              <a:buFont typeface="Arial"/>
              <a:buChar char="•"/>
              <a:tabLst>
                <a:tab pos="353695" algn="l"/>
                <a:tab pos="354330" algn="l"/>
              </a:tabLst>
            </a:pPr>
            <a:r>
              <a:rPr dirty="0" sz="2400" spc="-10">
                <a:solidFill>
                  <a:srgbClr val="002756"/>
                </a:solidFill>
                <a:latin typeface="Courier New"/>
                <a:cs typeface="Courier New"/>
              </a:rPr>
              <a:t>System.out.println(f.getOmtrek());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900">
              <a:latin typeface="Courier New"/>
              <a:cs typeface="Courier New"/>
            </a:endParaRPr>
          </a:p>
          <a:p>
            <a:pPr marL="2733040" marR="1553210" indent="-1417320">
              <a:lnSpc>
                <a:spcPts val="3220"/>
              </a:lnSpc>
              <a:spcBef>
                <a:spcPts val="1985"/>
              </a:spcBef>
            </a:pPr>
            <a:r>
              <a:rPr dirty="0" sz="2800" spc="-5">
                <a:solidFill>
                  <a:srgbClr val="FF0000"/>
                </a:solidFill>
                <a:latin typeface="Arial"/>
                <a:cs typeface="Arial"/>
              </a:rPr>
              <a:t>Driehoek heeft </a:t>
            </a:r>
            <a:r>
              <a:rPr dirty="0" sz="2800">
                <a:solidFill>
                  <a:srgbClr val="FF0000"/>
                </a:solidFill>
                <a:latin typeface="Arial"/>
                <a:cs typeface="Arial"/>
              </a:rPr>
              <a:t>geen </a:t>
            </a:r>
            <a:r>
              <a:rPr dirty="0" sz="2800" spc="-5">
                <a:solidFill>
                  <a:srgbClr val="FF0000"/>
                </a:solidFill>
                <a:latin typeface="Arial"/>
                <a:cs typeface="Arial"/>
              </a:rPr>
              <a:t>implementatie  voor</a:t>
            </a:r>
            <a:r>
              <a:rPr dirty="0" sz="2800" spc="-2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800">
                <a:solidFill>
                  <a:srgbClr val="FF0000"/>
                </a:solidFill>
                <a:latin typeface="Arial"/>
                <a:cs typeface="Arial"/>
              </a:rPr>
              <a:t>getOmtrek()!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55"/>
              </a:lnSpc>
            </a:pPr>
            <a:fld id="{81D60167-4931-47E6-BA6A-407CBD079E47}" type="slidenum">
              <a:rPr dirty="0"/>
              <a:t>24</a:t>
            </a:fld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55673" y="587451"/>
            <a:ext cx="6022975" cy="7575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-15"/>
              <a:t>Foutmelding </a:t>
            </a:r>
            <a:r>
              <a:rPr dirty="0" sz="4800" spc="-5"/>
              <a:t>in</a:t>
            </a:r>
            <a:r>
              <a:rPr dirty="0" sz="4800" spc="-15"/>
              <a:t> </a:t>
            </a:r>
            <a:r>
              <a:rPr dirty="0" sz="4800" spc="-5"/>
              <a:t>Eclipse</a:t>
            </a:r>
            <a:endParaRPr sz="4800"/>
          </a:p>
        </p:txBody>
      </p:sp>
      <p:sp>
        <p:nvSpPr>
          <p:cNvPr id="3" name="object 3"/>
          <p:cNvSpPr/>
          <p:nvPr/>
        </p:nvSpPr>
        <p:spPr>
          <a:xfrm>
            <a:off x="4810125" y="5343837"/>
            <a:ext cx="5857875" cy="15141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905000" y="2057399"/>
            <a:ext cx="8766048" cy="48005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55"/>
              </a:lnSpc>
            </a:pPr>
            <a:fld id="{81D60167-4931-47E6-BA6A-407CBD079E47}" type="slidenum">
              <a:rPr dirty="0"/>
              <a:t>24</a:t>
            </a:fld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5334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Oplossing: </a:t>
            </a:r>
            <a:r>
              <a:rPr dirty="0" spc="-10"/>
              <a:t>getOmtrek()</a:t>
            </a:r>
            <a:r>
              <a:rPr dirty="0" spc="55"/>
              <a:t> </a:t>
            </a:r>
            <a:r>
              <a:rPr dirty="0" spc="-10"/>
              <a:t>implementeren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55"/>
              </a:lnSpc>
            </a:pPr>
            <a:fld id="{81D60167-4931-47E6-BA6A-407CBD079E47}" type="slidenum">
              <a:rPr dirty="0"/>
              <a:t>24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1855977" y="1547825"/>
            <a:ext cx="7951470" cy="3843654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just" marL="12700">
              <a:lnSpc>
                <a:spcPts val="2355"/>
              </a:lnSpc>
              <a:spcBef>
                <a:spcPts val="105"/>
              </a:spcBef>
            </a:pPr>
            <a:r>
              <a:rPr dirty="0" sz="2000" spc="-5">
                <a:solidFill>
                  <a:srgbClr val="0000FF"/>
                </a:solidFill>
                <a:latin typeface="Courier New"/>
                <a:cs typeface="Courier New"/>
              </a:rPr>
              <a:t>class </a:t>
            </a:r>
            <a:r>
              <a:rPr dirty="0" sz="2000" spc="-5">
                <a:latin typeface="Courier New"/>
                <a:cs typeface="Courier New"/>
              </a:rPr>
              <a:t>Driehoek </a:t>
            </a:r>
            <a:r>
              <a:rPr dirty="0" sz="2000" spc="-5">
                <a:solidFill>
                  <a:srgbClr val="0000FF"/>
                </a:solidFill>
                <a:latin typeface="Courier New"/>
                <a:cs typeface="Courier New"/>
              </a:rPr>
              <a:t>extends </a:t>
            </a:r>
            <a:r>
              <a:rPr dirty="0" sz="2000" spc="-5">
                <a:latin typeface="Courier New"/>
                <a:cs typeface="Courier New"/>
              </a:rPr>
              <a:t>Figuur</a:t>
            </a:r>
            <a:r>
              <a:rPr dirty="0" sz="2000" spc="-15">
                <a:latin typeface="Courier New"/>
                <a:cs typeface="Courier New"/>
              </a:rPr>
              <a:t> </a:t>
            </a:r>
            <a:r>
              <a:rPr dirty="0" sz="2000"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algn="just" marL="317500" marR="4729480">
              <a:lnSpc>
                <a:spcPts val="2300"/>
              </a:lnSpc>
              <a:spcBef>
                <a:spcPts val="115"/>
              </a:spcBef>
            </a:pPr>
            <a:r>
              <a:rPr dirty="0" sz="2000" spc="-5">
                <a:solidFill>
                  <a:srgbClr val="0000FF"/>
                </a:solidFill>
                <a:latin typeface="Courier New"/>
                <a:cs typeface="Courier New"/>
              </a:rPr>
              <a:t>private int </a:t>
            </a:r>
            <a:r>
              <a:rPr dirty="0" sz="2000" spc="-5">
                <a:latin typeface="Courier New"/>
                <a:cs typeface="Courier New"/>
              </a:rPr>
              <a:t>zijde1;  </a:t>
            </a:r>
            <a:r>
              <a:rPr dirty="0" sz="2000" spc="-5">
                <a:solidFill>
                  <a:srgbClr val="0000FF"/>
                </a:solidFill>
                <a:latin typeface="Courier New"/>
                <a:cs typeface="Courier New"/>
              </a:rPr>
              <a:t>private int </a:t>
            </a:r>
            <a:r>
              <a:rPr dirty="0" sz="2000" spc="-5">
                <a:latin typeface="Courier New"/>
                <a:cs typeface="Courier New"/>
              </a:rPr>
              <a:t>zijde2;  </a:t>
            </a:r>
            <a:r>
              <a:rPr dirty="0" sz="2000" spc="-5">
                <a:solidFill>
                  <a:srgbClr val="0000FF"/>
                </a:solidFill>
                <a:latin typeface="Courier New"/>
                <a:cs typeface="Courier New"/>
              </a:rPr>
              <a:t>private int</a:t>
            </a:r>
            <a:r>
              <a:rPr dirty="0" sz="2000" spc="-5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zijde3;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900">
              <a:latin typeface="Courier New"/>
              <a:cs typeface="Courier New"/>
            </a:endParaRPr>
          </a:p>
          <a:p>
            <a:pPr marL="317500">
              <a:lnSpc>
                <a:spcPts val="2355"/>
              </a:lnSpc>
            </a:pPr>
            <a:r>
              <a:rPr dirty="0" sz="2000" spc="-5">
                <a:solidFill>
                  <a:srgbClr val="0000FF"/>
                </a:solidFill>
                <a:latin typeface="Courier New"/>
                <a:cs typeface="Courier New"/>
              </a:rPr>
              <a:t>public </a:t>
            </a:r>
            <a:r>
              <a:rPr dirty="0" sz="2000" spc="-5">
                <a:latin typeface="Courier New"/>
                <a:cs typeface="Courier New"/>
              </a:rPr>
              <a:t>Driehoek(int </a:t>
            </a:r>
            <a:r>
              <a:rPr dirty="0" sz="2000">
                <a:latin typeface="Courier New"/>
                <a:cs typeface="Courier New"/>
              </a:rPr>
              <a:t>x, int y, </a:t>
            </a:r>
            <a:r>
              <a:rPr dirty="0" sz="2000" spc="-5">
                <a:latin typeface="Courier New"/>
                <a:cs typeface="Courier New"/>
              </a:rPr>
              <a:t>Color kleur, </a:t>
            </a:r>
            <a:r>
              <a:rPr dirty="0" sz="2000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dirty="0" sz="2000" spc="5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z1,</a:t>
            </a:r>
            <a:endParaRPr sz="2000">
              <a:latin typeface="Courier New"/>
              <a:cs typeface="Courier New"/>
            </a:endParaRPr>
          </a:p>
          <a:p>
            <a:pPr marL="622300" marR="2443480" indent="2286000">
              <a:lnSpc>
                <a:spcPts val="2300"/>
              </a:lnSpc>
              <a:spcBef>
                <a:spcPts val="114"/>
              </a:spcBef>
            </a:pPr>
            <a:r>
              <a:rPr dirty="0" sz="2000" spc="-5">
                <a:solidFill>
                  <a:srgbClr val="0000FF"/>
                </a:solidFill>
                <a:latin typeface="Courier New"/>
                <a:cs typeface="Courier New"/>
              </a:rPr>
              <a:t>int </a:t>
            </a:r>
            <a:r>
              <a:rPr dirty="0" sz="2000" spc="-5">
                <a:latin typeface="Courier New"/>
                <a:cs typeface="Courier New"/>
              </a:rPr>
              <a:t>z2, </a:t>
            </a:r>
            <a:r>
              <a:rPr dirty="0" sz="2000" spc="-5">
                <a:solidFill>
                  <a:srgbClr val="0000FF"/>
                </a:solidFill>
                <a:latin typeface="Courier New"/>
                <a:cs typeface="Courier New"/>
              </a:rPr>
              <a:t>int </a:t>
            </a:r>
            <a:r>
              <a:rPr dirty="0" sz="2000" spc="-5">
                <a:latin typeface="Courier New"/>
                <a:cs typeface="Courier New"/>
              </a:rPr>
              <a:t>z3)</a:t>
            </a:r>
            <a:r>
              <a:rPr dirty="0" sz="2000" spc="-60">
                <a:latin typeface="Courier New"/>
                <a:cs typeface="Courier New"/>
              </a:rPr>
              <a:t> </a:t>
            </a:r>
            <a:r>
              <a:rPr dirty="0" sz="2000">
                <a:latin typeface="Courier New"/>
                <a:cs typeface="Courier New"/>
              </a:rPr>
              <a:t>{  </a:t>
            </a:r>
            <a:r>
              <a:rPr dirty="0" sz="2000" spc="-5">
                <a:solidFill>
                  <a:srgbClr val="0000FF"/>
                </a:solidFill>
                <a:latin typeface="Courier New"/>
                <a:cs typeface="Courier New"/>
              </a:rPr>
              <a:t>super</a:t>
            </a:r>
            <a:r>
              <a:rPr dirty="0" sz="2000" spc="-5">
                <a:latin typeface="Courier New"/>
                <a:cs typeface="Courier New"/>
              </a:rPr>
              <a:t>(x,y,</a:t>
            </a:r>
            <a:r>
              <a:rPr dirty="0" sz="2000" spc="-10"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kleur);</a:t>
            </a:r>
            <a:endParaRPr sz="2000">
              <a:latin typeface="Courier New"/>
              <a:cs typeface="Courier New"/>
            </a:endParaRPr>
          </a:p>
          <a:p>
            <a:pPr marL="622300">
              <a:lnSpc>
                <a:spcPts val="2200"/>
              </a:lnSpc>
            </a:pPr>
            <a:r>
              <a:rPr dirty="0" sz="2000" spc="-5">
                <a:latin typeface="Courier New"/>
                <a:cs typeface="Courier New"/>
              </a:rPr>
              <a:t>setZijde1(z1); setZijde2(z2); setZijde3(z3);</a:t>
            </a:r>
            <a:endParaRPr sz="2000">
              <a:latin typeface="Courier New"/>
              <a:cs typeface="Courier New"/>
            </a:endParaRPr>
          </a:p>
          <a:p>
            <a:pPr marL="317500">
              <a:lnSpc>
                <a:spcPts val="2305"/>
              </a:lnSpc>
            </a:pPr>
            <a:r>
              <a:rPr dirty="0" sz="2000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 marL="317500">
              <a:lnSpc>
                <a:spcPts val="2355"/>
              </a:lnSpc>
            </a:pPr>
            <a:r>
              <a:rPr dirty="0" sz="2000" spc="-5">
                <a:latin typeface="Courier New"/>
                <a:cs typeface="Courier New"/>
              </a:rPr>
              <a:t>...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950">
              <a:latin typeface="Courier New"/>
              <a:cs typeface="Courier New"/>
            </a:endParaRPr>
          </a:p>
          <a:p>
            <a:pPr marL="317500">
              <a:lnSpc>
                <a:spcPct val="100000"/>
              </a:lnSpc>
            </a:pPr>
            <a:r>
              <a:rPr dirty="0" sz="2000" spc="-5">
                <a:solidFill>
                  <a:srgbClr val="0000FF"/>
                </a:solidFill>
                <a:latin typeface="Courier New"/>
                <a:cs typeface="Courier New"/>
              </a:rPr>
              <a:t>public double </a:t>
            </a:r>
            <a:r>
              <a:rPr dirty="0" sz="2000" spc="-5">
                <a:latin typeface="Courier New"/>
                <a:cs typeface="Courier New"/>
              </a:rPr>
              <a:t>getOmtrek() </a:t>
            </a:r>
            <a:r>
              <a:rPr dirty="0" sz="2000"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65577" y="5352999"/>
            <a:ext cx="307403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">
                <a:solidFill>
                  <a:srgbClr val="0000FF"/>
                </a:solidFill>
                <a:latin typeface="Courier New"/>
                <a:cs typeface="Courier New"/>
              </a:rPr>
              <a:t>return </a:t>
            </a:r>
            <a:r>
              <a:rPr dirty="0" sz="2000" spc="-5">
                <a:latin typeface="Courier New"/>
                <a:cs typeface="Courier New"/>
              </a:rPr>
              <a:t>z1 </a:t>
            </a:r>
            <a:r>
              <a:rPr dirty="0" sz="2000">
                <a:latin typeface="Courier New"/>
                <a:cs typeface="Courier New"/>
              </a:rPr>
              <a:t>+ </a:t>
            </a:r>
            <a:r>
              <a:rPr dirty="0" sz="2000" spc="-5">
                <a:latin typeface="Courier New"/>
                <a:cs typeface="Courier New"/>
              </a:rPr>
              <a:t>z2 </a:t>
            </a:r>
            <a:r>
              <a:rPr dirty="0" sz="2000">
                <a:latin typeface="Courier New"/>
                <a:cs typeface="Courier New"/>
              </a:rPr>
              <a:t>+</a:t>
            </a:r>
            <a:r>
              <a:rPr dirty="0" sz="2000" spc="-55"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z3;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60777" y="5645302"/>
            <a:ext cx="17843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55977" y="5938520"/>
            <a:ext cx="17843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32759" y="5515762"/>
            <a:ext cx="814069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>
                <a:solidFill>
                  <a:srgbClr val="00AF50"/>
                </a:solidFill>
                <a:latin typeface="Arial"/>
                <a:cs typeface="Arial"/>
              </a:rPr>
              <a:t>OK!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5334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Oplossing: </a:t>
            </a:r>
            <a:r>
              <a:rPr dirty="0" spc="-10"/>
              <a:t>getOmtrek()</a:t>
            </a:r>
            <a:r>
              <a:rPr dirty="0" spc="55"/>
              <a:t> </a:t>
            </a:r>
            <a:r>
              <a:rPr dirty="0" spc="-10"/>
              <a:t>implementeren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32493" y="6273190"/>
            <a:ext cx="223520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5">
                <a:latin typeface="Arial"/>
                <a:cs typeface="Arial"/>
              </a:rPr>
              <a:t>25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algn="just" marL="12700">
              <a:lnSpc>
                <a:spcPts val="2355"/>
              </a:lnSpc>
              <a:spcBef>
                <a:spcPts val="105"/>
              </a:spcBef>
            </a:pPr>
            <a:r>
              <a:rPr dirty="0" spc="-5">
                <a:solidFill>
                  <a:srgbClr val="0000FF"/>
                </a:solidFill>
              </a:rPr>
              <a:t>class </a:t>
            </a:r>
            <a:r>
              <a:rPr dirty="0" spc="-5"/>
              <a:t>Driehoek </a:t>
            </a:r>
            <a:r>
              <a:rPr dirty="0" spc="-5">
                <a:solidFill>
                  <a:srgbClr val="0000FF"/>
                </a:solidFill>
              </a:rPr>
              <a:t>extends </a:t>
            </a:r>
            <a:r>
              <a:rPr dirty="0" spc="-5"/>
              <a:t>Figuur</a:t>
            </a:r>
            <a:r>
              <a:rPr dirty="0" spc="5"/>
              <a:t> </a:t>
            </a:r>
            <a:r>
              <a:rPr dirty="0"/>
              <a:t>{</a:t>
            </a:r>
          </a:p>
          <a:p>
            <a:pPr algn="just" marL="317500" marR="4118610">
              <a:lnSpc>
                <a:spcPts val="2300"/>
              </a:lnSpc>
              <a:spcBef>
                <a:spcPts val="115"/>
              </a:spcBef>
            </a:pPr>
            <a:r>
              <a:rPr dirty="0" spc="-5">
                <a:solidFill>
                  <a:srgbClr val="0000FF"/>
                </a:solidFill>
              </a:rPr>
              <a:t>private int</a:t>
            </a:r>
            <a:r>
              <a:rPr dirty="0" spc="-50">
                <a:solidFill>
                  <a:srgbClr val="0000FF"/>
                </a:solidFill>
              </a:rPr>
              <a:t> </a:t>
            </a:r>
            <a:r>
              <a:rPr dirty="0" spc="-5"/>
              <a:t>zijde1;  </a:t>
            </a:r>
            <a:r>
              <a:rPr dirty="0" spc="-5">
                <a:solidFill>
                  <a:srgbClr val="0000FF"/>
                </a:solidFill>
              </a:rPr>
              <a:t>private int</a:t>
            </a:r>
            <a:r>
              <a:rPr dirty="0" spc="-50">
                <a:solidFill>
                  <a:srgbClr val="0000FF"/>
                </a:solidFill>
              </a:rPr>
              <a:t> </a:t>
            </a:r>
            <a:r>
              <a:rPr dirty="0" spc="-5"/>
              <a:t>zijde2;  </a:t>
            </a:r>
            <a:r>
              <a:rPr dirty="0" spc="-5">
                <a:solidFill>
                  <a:srgbClr val="0000FF"/>
                </a:solidFill>
              </a:rPr>
              <a:t>private int</a:t>
            </a:r>
            <a:r>
              <a:rPr dirty="0" spc="-50">
                <a:solidFill>
                  <a:srgbClr val="0000FF"/>
                </a:solidFill>
              </a:rPr>
              <a:t> </a:t>
            </a:r>
            <a:r>
              <a:rPr dirty="0" spc="-5"/>
              <a:t>zijde3;</a:t>
            </a:r>
          </a:p>
          <a:p>
            <a:pPr>
              <a:lnSpc>
                <a:spcPct val="100000"/>
              </a:lnSpc>
            </a:pPr>
            <a:endParaRPr sz="1900"/>
          </a:p>
          <a:p>
            <a:pPr marL="317500">
              <a:lnSpc>
                <a:spcPts val="2355"/>
              </a:lnSpc>
            </a:pPr>
            <a:r>
              <a:rPr dirty="0" spc="-5">
                <a:solidFill>
                  <a:srgbClr val="0000FF"/>
                </a:solidFill>
              </a:rPr>
              <a:t>public </a:t>
            </a:r>
            <a:r>
              <a:rPr dirty="0" spc="-5"/>
              <a:t>Driehoek(int </a:t>
            </a:r>
            <a:r>
              <a:rPr dirty="0"/>
              <a:t>x, int y, </a:t>
            </a:r>
            <a:r>
              <a:rPr dirty="0" spc="-5"/>
              <a:t>Color</a:t>
            </a:r>
            <a:r>
              <a:rPr dirty="0" spc="20"/>
              <a:t> </a:t>
            </a:r>
            <a:r>
              <a:rPr dirty="0" spc="-5"/>
              <a:t>kleur,</a:t>
            </a:r>
          </a:p>
          <a:p>
            <a:pPr marL="622300" marR="763905" indent="2133600">
              <a:lnSpc>
                <a:spcPts val="2300"/>
              </a:lnSpc>
              <a:spcBef>
                <a:spcPts val="114"/>
              </a:spcBef>
            </a:pPr>
            <a:r>
              <a:rPr dirty="0" spc="-5">
                <a:solidFill>
                  <a:srgbClr val="0000FF"/>
                </a:solidFill>
              </a:rPr>
              <a:t>int </a:t>
            </a:r>
            <a:r>
              <a:rPr dirty="0" spc="-5"/>
              <a:t>z1, </a:t>
            </a:r>
            <a:r>
              <a:rPr dirty="0" spc="-5">
                <a:solidFill>
                  <a:srgbClr val="0000FF"/>
                </a:solidFill>
              </a:rPr>
              <a:t>int </a:t>
            </a:r>
            <a:r>
              <a:rPr dirty="0" spc="-5"/>
              <a:t>z2, </a:t>
            </a:r>
            <a:r>
              <a:rPr dirty="0" spc="-5">
                <a:solidFill>
                  <a:srgbClr val="0000FF"/>
                </a:solidFill>
              </a:rPr>
              <a:t>int </a:t>
            </a:r>
            <a:r>
              <a:rPr dirty="0" spc="-5"/>
              <a:t>z3) </a:t>
            </a:r>
            <a:r>
              <a:rPr dirty="0"/>
              <a:t>{  </a:t>
            </a:r>
            <a:r>
              <a:rPr dirty="0" spc="-5">
                <a:solidFill>
                  <a:srgbClr val="0000FF"/>
                </a:solidFill>
              </a:rPr>
              <a:t>super</a:t>
            </a:r>
            <a:r>
              <a:rPr dirty="0" spc="-5"/>
              <a:t>(x,y,kleur);</a:t>
            </a:r>
          </a:p>
          <a:p>
            <a:pPr marL="622300">
              <a:lnSpc>
                <a:spcPts val="2200"/>
              </a:lnSpc>
            </a:pPr>
            <a:r>
              <a:rPr dirty="0" spc="-5"/>
              <a:t>setZijde1(z1); setZijde2(z2);</a:t>
            </a:r>
            <a:r>
              <a:rPr dirty="0" spc="5"/>
              <a:t> </a:t>
            </a:r>
            <a:r>
              <a:rPr dirty="0" spc="-5"/>
              <a:t>setZijde3(z3);</a:t>
            </a:r>
          </a:p>
          <a:p>
            <a:pPr marL="317500">
              <a:lnSpc>
                <a:spcPts val="2305"/>
              </a:lnSpc>
            </a:pPr>
            <a:r>
              <a:rPr dirty="0"/>
              <a:t>}</a:t>
            </a:r>
          </a:p>
          <a:p>
            <a:pPr marL="317500">
              <a:lnSpc>
                <a:spcPts val="2355"/>
              </a:lnSpc>
            </a:pPr>
            <a:r>
              <a:rPr dirty="0" spc="-5"/>
              <a:t>...</a:t>
            </a:r>
          </a:p>
          <a:p>
            <a:pPr>
              <a:lnSpc>
                <a:spcPct val="100000"/>
              </a:lnSpc>
            </a:pPr>
            <a:endParaRPr sz="1950"/>
          </a:p>
          <a:p>
            <a:pPr marL="165100">
              <a:lnSpc>
                <a:spcPts val="2350"/>
              </a:lnSpc>
            </a:pPr>
            <a:r>
              <a:rPr dirty="0" spc="-5">
                <a:solidFill>
                  <a:srgbClr val="7E7E7E"/>
                </a:solidFill>
              </a:rPr>
              <a:t>@Override</a:t>
            </a:r>
          </a:p>
          <a:p>
            <a:pPr marL="317500">
              <a:lnSpc>
                <a:spcPts val="2350"/>
              </a:lnSpc>
            </a:pPr>
            <a:r>
              <a:rPr dirty="0" spc="-5">
                <a:solidFill>
                  <a:srgbClr val="0000FF"/>
                </a:solidFill>
              </a:rPr>
              <a:t>public double </a:t>
            </a:r>
            <a:r>
              <a:rPr dirty="0" spc="-5"/>
              <a:t>getOmtrek() </a:t>
            </a:r>
            <a:r>
              <a:rPr dirty="0"/>
              <a:t>{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465577" y="5645302"/>
            <a:ext cx="307403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5">
                <a:solidFill>
                  <a:srgbClr val="0000FF"/>
                </a:solidFill>
                <a:latin typeface="Courier New"/>
                <a:cs typeface="Courier New"/>
              </a:rPr>
              <a:t>return </a:t>
            </a:r>
            <a:r>
              <a:rPr dirty="0" sz="2000">
                <a:latin typeface="Courier New"/>
                <a:cs typeface="Courier New"/>
              </a:rPr>
              <a:t>z1 + z2 +</a:t>
            </a:r>
            <a:r>
              <a:rPr dirty="0" sz="2000" spc="-70"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z3;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60777" y="5938520"/>
            <a:ext cx="17843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55977" y="6231128"/>
            <a:ext cx="17843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32759" y="5821171"/>
            <a:ext cx="167767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">
                <a:solidFill>
                  <a:srgbClr val="00AF50"/>
                </a:solidFill>
                <a:latin typeface="Arial"/>
                <a:cs typeface="Arial"/>
              </a:rPr>
              <a:t>ook</a:t>
            </a:r>
            <a:r>
              <a:rPr dirty="0" sz="3600" spc="-8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dirty="0" sz="3600">
                <a:solidFill>
                  <a:srgbClr val="00AF50"/>
                </a:solidFill>
                <a:latin typeface="Arial"/>
                <a:cs typeface="Arial"/>
              </a:rPr>
              <a:t>OK!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55673" y="587451"/>
            <a:ext cx="7969250" cy="7575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-20"/>
              <a:t>Regels </a:t>
            </a:r>
            <a:r>
              <a:rPr dirty="0" sz="4800" spc="-10"/>
              <a:t>voor abstracte</a:t>
            </a:r>
            <a:r>
              <a:rPr dirty="0" sz="4800" spc="-35"/>
              <a:t> </a:t>
            </a:r>
            <a:r>
              <a:rPr dirty="0" sz="4800" spc="-5"/>
              <a:t>klassen</a:t>
            </a:r>
            <a:endParaRPr sz="4800"/>
          </a:p>
        </p:txBody>
      </p:sp>
      <p:grpSp>
        <p:nvGrpSpPr>
          <p:cNvPr id="3" name="object 3"/>
          <p:cNvGrpSpPr/>
          <p:nvPr/>
        </p:nvGrpSpPr>
        <p:grpSpPr>
          <a:xfrm>
            <a:off x="1969007" y="1588008"/>
            <a:ext cx="8465820" cy="3446145"/>
            <a:chOff x="1969007" y="1588008"/>
            <a:chExt cx="8465820" cy="3446145"/>
          </a:xfrm>
        </p:grpSpPr>
        <p:sp>
          <p:nvSpPr>
            <p:cNvPr id="4" name="object 4"/>
            <p:cNvSpPr/>
            <p:nvPr/>
          </p:nvSpPr>
          <p:spPr>
            <a:xfrm>
              <a:off x="1981961" y="1600962"/>
              <a:ext cx="8440420" cy="3420110"/>
            </a:xfrm>
            <a:custGeom>
              <a:avLst/>
              <a:gdLst/>
              <a:ahLst/>
              <a:cxnLst/>
              <a:rect l="l" t="t" r="r" b="b"/>
              <a:pathLst>
                <a:path w="8440420" h="3420110">
                  <a:moveTo>
                    <a:pt x="8439912" y="0"/>
                  </a:moveTo>
                  <a:lnTo>
                    <a:pt x="0" y="0"/>
                  </a:lnTo>
                  <a:lnTo>
                    <a:pt x="0" y="3419855"/>
                  </a:lnTo>
                  <a:lnTo>
                    <a:pt x="8439912" y="3419855"/>
                  </a:lnTo>
                  <a:lnTo>
                    <a:pt x="8439912" y="0"/>
                  </a:lnTo>
                  <a:close/>
                </a:path>
              </a:pathLst>
            </a:custGeom>
            <a:solidFill>
              <a:srgbClr val="CCEDD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981961" y="1600962"/>
              <a:ext cx="8440420" cy="3420110"/>
            </a:xfrm>
            <a:custGeom>
              <a:avLst/>
              <a:gdLst/>
              <a:ahLst/>
              <a:cxnLst/>
              <a:rect l="l" t="t" r="r" b="b"/>
              <a:pathLst>
                <a:path w="8440420" h="3420110">
                  <a:moveTo>
                    <a:pt x="0" y="3419855"/>
                  </a:moveTo>
                  <a:lnTo>
                    <a:pt x="8439912" y="3419855"/>
                  </a:lnTo>
                  <a:lnTo>
                    <a:pt x="8439912" y="0"/>
                  </a:lnTo>
                  <a:lnTo>
                    <a:pt x="0" y="0"/>
                  </a:lnTo>
                  <a:lnTo>
                    <a:pt x="0" y="3419855"/>
                  </a:lnTo>
                  <a:close/>
                </a:path>
              </a:pathLst>
            </a:custGeom>
            <a:ln w="25908">
              <a:solidFill>
                <a:srgbClr val="7BA693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2098294" y="2025523"/>
            <a:ext cx="7908290" cy="287845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527685" indent="-515620">
              <a:lnSpc>
                <a:spcPct val="100000"/>
              </a:lnSpc>
              <a:spcBef>
                <a:spcPts val="95"/>
              </a:spcBef>
              <a:buClr>
                <a:srgbClr val="DF0048"/>
              </a:buClr>
              <a:buFont typeface="Arial"/>
              <a:buChar char="•"/>
              <a:tabLst>
                <a:tab pos="527685" algn="l"/>
                <a:tab pos="528320" algn="l"/>
              </a:tabLst>
            </a:pPr>
            <a:r>
              <a:rPr dirty="0" sz="2800" spc="-10">
                <a:solidFill>
                  <a:srgbClr val="002756"/>
                </a:solidFill>
                <a:latin typeface="Tahoma"/>
                <a:cs typeface="Tahoma"/>
              </a:rPr>
              <a:t>Abstracte </a:t>
            </a:r>
            <a:r>
              <a:rPr dirty="0" sz="2800" spc="-5">
                <a:solidFill>
                  <a:srgbClr val="002756"/>
                </a:solidFill>
                <a:latin typeface="Tahoma"/>
                <a:cs typeface="Tahoma"/>
              </a:rPr>
              <a:t>methodes </a:t>
            </a:r>
            <a:r>
              <a:rPr dirty="0" sz="2800" spc="-10">
                <a:solidFill>
                  <a:srgbClr val="002756"/>
                </a:solidFill>
                <a:latin typeface="Tahoma"/>
                <a:cs typeface="Tahoma"/>
              </a:rPr>
              <a:t>enkel </a:t>
            </a:r>
            <a:r>
              <a:rPr dirty="0" sz="2800" spc="-5">
                <a:solidFill>
                  <a:srgbClr val="002756"/>
                </a:solidFill>
                <a:latin typeface="Tahoma"/>
                <a:cs typeface="Tahoma"/>
              </a:rPr>
              <a:t>in </a:t>
            </a:r>
            <a:r>
              <a:rPr dirty="0" sz="2800" spc="-10">
                <a:solidFill>
                  <a:srgbClr val="002756"/>
                </a:solidFill>
                <a:latin typeface="Tahoma"/>
                <a:cs typeface="Tahoma"/>
              </a:rPr>
              <a:t>abstracte</a:t>
            </a:r>
            <a:r>
              <a:rPr dirty="0" sz="2800" spc="135">
                <a:solidFill>
                  <a:srgbClr val="002756"/>
                </a:solidFill>
                <a:latin typeface="Tahoma"/>
                <a:cs typeface="Tahoma"/>
              </a:rPr>
              <a:t> </a:t>
            </a:r>
            <a:r>
              <a:rPr dirty="0" sz="2800" spc="-10">
                <a:solidFill>
                  <a:srgbClr val="002756"/>
                </a:solidFill>
                <a:latin typeface="Tahoma"/>
                <a:cs typeface="Tahoma"/>
              </a:rPr>
              <a:t>klassen.</a:t>
            </a:r>
            <a:endParaRPr sz="2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DF0048"/>
              </a:buClr>
              <a:buFont typeface="Arial"/>
              <a:buChar char="•"/>
            </a:pPr>
            <a:endParaRPr sz="2550">
              <a:latin typeface="Tahoma"/>
              <a:cs typeface="Tahoma"/>
            </a:endParaRPr>
          </a:p>
          <a:p>
            <a:pPr marL="527685" indent="-515620">
              <a:lnSpc>
                <a:spcPct val="100000"/>
              </a:lnSpc>
              <a:buClr>
                <a:srgbClr val="DF0048"/>
              </a:buClr>
              <a:buFont typeface="Arial"/>
              <a:buChar char="•"/>
              <a:tabLst>
                <a:tab pos="527685" algn="l"/>
                <a:tab pos="528320" algn="l"/>
              </a:tabLst>
            </a:pPr>
            <a:r>
              <a:rPr dirty="0" sz="2800" spc="-5">
                <a:solidFill>
                  <a:srgbClr val="002756"/>
                </a:solidFill>
                <a:latin typeface="Tahoma"/>
                <a:cs typeface="Tahoma"/>
              </a:rPr>
              <a:t>Geen objecten </a:t>
            </a:r>
            <a:r>
              <a:rPr dirty="0" sz="2800" spc="-10">
                <a:solidFill>
                  <a:srgbClr val="002756"/>
                </a:solidFill>
                <a:latin typeface="Tahoma"/>
                <a:cs typeface="Tahoma"/>
              </a:rPr>
              <a:t>maken </a:t>
            </a:r>
            <a:r>
              <a:rPr dirty="0" sz="2800" spc="-20">
                <a:solidFill>
                  <a:srgbClr val="002756"/>
                </a:solidFill>
                <a:latin typeface="Tahoma"/>
                <a:cs typeface="Tahoma"/>
              </a:rPr>
              <a:t>van </a:t>
            </a:r>
            <a:r>
              <a:rPr dirty="0" sz="2800" spc="-10">
                <a:solidFill>
                  <a:srgbClr val="002756"/>
                </a:solidFill>
                <a:latin typeface="Tahoma"/>
                <a:cs typeface="Tahoma"/>
              </a:rPr>
              <a:t>abstracte</a:t>
            </a:r>
            <a:r>
              <a:rPr dirty="0" sz="2800" spc="125">
                <a:solidFill>
                  <a:srgbClr val="002756"/>
                </a:solidFill>
                <a:latin typeface="Tahoma"/>
                <a:cs typeface="Tahoma"/>
              </a:rPr>
              <a:t> </a:t>
            </a:r>
            <a:r>
              <a:rPr dirty="0" sz="2800" spc="-10">
                <a:solidFill>
                  <a:srgbClr val="002756"/>
                </a:solidFill>
                <a:latin typeface="Tahoma"/>
                <a:cs typeface="Tahoma"/>
              </a:rPr>
              <a:t>klassen.</a:t>
            </a:r>
            <a:endParaRPr sz="2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DF0048"/>
              </a:buClr>
              <a:buFont typeface="Arial"/>
              <a:buChar char="•"/>
            </a:pPr>
            <a:endParaRPr sz="2700">
              <a:latin typeface="Tahoma"/>
              <a:cs typeface="Tahoma"/>
            </a:endParaRPr>
          </a:p>
          <a:p>
            <a:pPr marL="527685" marR="233679" indent="-515620">
              <a:lnSpc>
                <a:spcPts val="3229"/>
              </a:lnSpc>
              <a:buClr>
                <a:srgbClr val="DF0048"/>
              </a:buClr>
              <a:buFont typeface="Arial"/>
              <a:buChar char="•"/>
              <a:tabLst>
                <a:tab pos="527685" algn="l"/>
                <a:tab pos="528320" algn="l"/>
              </a:tabLst>
            </a:pPr>
            <a:r>
              <a:rPr dirty="0" sz="2800" spc="-15">
                <a:solidFill>
                  <a:srgbClr val="002756"/>
                </a:solidFill>
                <a:latin typeface="Tahoma"/>
                <a:cs typeface="Tahoma"/>
              </a:rPr>
              <a:t>Elke </a:t>
            </a:r>
            <a:r>
              <a:rPr dirty="0" sz="2800" spc="-10">
                <a:solidFill>
                  <a:srgbClr val="002756"/>
                </a:solidFill>
                <a:latin typeface="Tahoma"/>
                <a:cs typeface="Tahoma"/>
              </a:rPr>
              <a:t>subklasse </a:t>
            </a:r>
            <a:r>
              <a:rPr dirty="0" sz="2800" spc="-5" b="1">
                <a:solidFill>
                  <a:srgbClr val="002756"/>
                </a:solidFill>
                <a:latin typeface="Tahoma"/>
                <a:cs typeface="Tahoma"/>
              </a:rPr>
              <a:t>moet </a:t>
            </a:r>
            <a:r>
              <a:rPr dirty="0" sz="2800" spc="-5">
                <a:solidFill>
                  <a:srgbClr val="002756"/>
                </a:solidFill>
                <a:latin typeface="Tahoma"/>
                <a:cs typeface="Tahoma"/>
              </a:rPr>
              <a:t>alle </a:t>
            </a:r>
            <a:r>
              <a:rPr dirty="0" sz="2800" spc="-10">
                <a:solidFill>
                  <a:srgbClr val="002756"/>
                </a:solidFill>
                <a:latin typeface="Tahoma"/>
                <a:cs typeface="Tahoma"/>
              </a:rPr>
              <a:t>abstracte </a:t>
            </a:r>
            <a:r>
              <a:rPr dirty="0" sz="2800" spc="-5">
                <a:solidFill>
                  <a:srgbClr val="002756"/>
                </a:solidFill>
                <a:latin typeface="Tahoma"/>
                <a:cs typeface="Tahoma"/>
              </a:rPr>
              <a:t>methodes  implementeren.</a:t>
            </a:r>
            <a:endParaRPr sz="2800">
              <a:latin typeface="Tahoma"/>
              <a:cs typeface="Tahoma"/>
            </a:endParaRPr>
          </a:p>
          <a:p>
            <a:pPr lvl="1" marL="927100" indent="-513715">
              <a:lnSpc>
                <a:spcPct val="100000"/>
              </a:lnSpc>
              <a:spcBef>
                <a:spcPts val="250"/>
              </a:spcBef>
              <a:buClr>
                <a:srgbClr val="000000"/>
              </a:buClr>
              <a:buFont typeface="Arial"/>
              <a:buChar char="•"/>
              <a:tabLst>
                <a:tab pos="926465" algn="l"/>
                <a:tab pos="927100" algn="l"/>
              </a:tabLst>
            </a:pPr>
            <a:r>
              <a:rPr dirty="0" sz="2200" spc="-10">
                <a:solidFill>
                  <a:srgbClr val="002756"/>
                </a:solidFill>
                <a:latin typeface="Tahoma"/>
                <a:cs typeface="Tahoma"/>
              </a:rPr>
              <a:t>uitzondering: subklasse </a:t>
            </a:r>
            <a:r>
              <a:rPr dirty="0" sz="2200" spc="-5">
                <a:solidFill>
                  <a:srgbClr val="002756"/>
                </a:solidFill>
                <a:latin typeface="Tahoma"/>
                <a:cs typeface="Tahoma"/>
              </a:rPr>
              <a:t>is </a:t>
            </a:r>
            <a:r>
              <a:rPr dirty="0" sz="2200" spc="-10">
                <a:solidFill>
                  <a:srgbClr val="002756"/>
                </a:solidFill>
                <a:latin typeface="Tahoma"/>
                <a:cs typeface="Tahoma"/>
              </a:rPr>
              <a:t>zelf</a:t>
            </a:r>
            <a:r>
              <a:rPr dirty="0" sz="2200" spc="105">
                <a:solidFill>
                  <a:srgbClr val="002756"/>
                </a:solidFill>
                <a:latin typeface="Tahoma"/>
                <a:cs typeface="Tahoma"/>
              </a:rPr>
              <a:t> </a:t>
            </a:r>
            <a:r>
              <a:rPr dirty="0" sz="2200" spc="-10">
                <a:solidFill>
                  <a:srgbClr val="002756"/>
                </a:solidFill>
                <a:latin typeface="Tahoma"/>
                <a:cs typeface="Tahoma"/>
              </a:rPr>
              <a:t>abstract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55"/>
              </a:lnSpc>
            </a:pPr>
            <a:fld id="{81D60167-4931-47E6-BA6A-407CBD079E47}" type="slidenum">
              <a:rPr dirty="0"/>
              <a:t>26</a:t>
            </a:fld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55673" y="587451"/>
            <a:ext cx="7712075" cy="7575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-10"/>
              <a:t>Abstract </a:t>
            </a:r>
            <a:r>
              <a:rPr dirty="0" sz="4800" spc="-5"/>
              <a:t>in</a:t>
            </a:r>
            <a:r>
              <a:rPr dirty="0" sz="4800" spc="-90"/>
              <a:t> </a:t>
            </a:r>
            <a:r>
              <a:rPr dirty="0" sz="4800" spc="-10"/>
              <a:t>klassediagramma</a:t>
            </a:r>
            <a:endParaRPr sz="4800"/>
          </a:p>
        </p:txBody>
      </p:sp>
      <p:grpSp>
        <p:nvGrpSpPr>
          <p:cNvPr id="3" name="object 3"/>
          <p:cNvGrpSpPr/>
          <p:nvPr/>
        </p:nvGrpSpPr>
        <p:grpSpPr>
          <a:xfrm>
            <a:off x="1790700" y="1359217"/>
            <a:ext cx="8610600" cy="4432300"/>
            <a:chOff x="1790700" y="1359217"/>
            <a:chExt cx="8610600" cy="4432300"/>
          </a:xfrm>
        </p:grpSpPr>
        <p:sp>
          <p:nvSpPr>
            <p:cNvPr id="4" name="object 4"/>
            <p:cNvSpPr/>
            <p:nvPr/>
          </p:nvSpPr>
          <p:spPr>
            <a:xfrm>
              <a:off x="1790700" y="1600200"/>
              <a:ext cx="8610600" cy="4191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225284" y="1363980"/>
              <a:ext cx="300355" cy="527685"/>
            </a:xfrm>
            <a:custGeom>
              <a:avLst/>
              <a:gdLst/>
              <a:ahLst/>
              <a:cxnLst/>
              <a:rect l="l" t="t" r="r" b="b"/>
              <a:pathLst>
                <a:path w="300354" h="527685">
                  <a:moveTo>
                    <a:pt x="0" y="527304"/>
                  </a:moveTo>
                  <a:lnTo>
                    <a:pt x="145669" y="6350"/>
                  </a:lnTo>
                  <a:lnTo>
                    <a:pt x="300227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7618476" y="1295400"/>
            <a:ext cx="1783080" cy="390525"/>
          </a:xfrm>
          <a:prstGeom prst="rect">
            <a:avLst/>
          </a:prstGeom>
          <a:solidFill>
            <a:srgbClr val="D2D2F4"/>
          </a:solidFill>
        </p:spPr>
        <p:txBody>
          <a:bodyPr wrap="square" lIns="0" tIns="0" rIns="0" bIns="0" rtlCol="0" vert="horz">
            <a:spAutoFit/>
          </a:bodyPr>
          <a:lstStyle/>
          <a:p>
            <a:pPr marL="97790">
              <a:lnSpc>
                <a:spcPts val="2250"/>
              </a:lnSpc>
            </a:pPr>
            <a:r>
              <a:rPr dirty="0" sz="2000">
                <a:latin typeface="Arial"/>
                <a:cs typeface="Arial"/>
              </a:rPr>
              <a:t>schuingedrukt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025896" y="3115055"/>
            <a:ext cx="2567940" cy="2597150"/>
          </a:xfrm>
          <a:custGeom>
            <a:avLst/>
            <a:gdLst/>
            <a:ahLst/>
            <a:cxnLst/>
            <a:rect l="l" t="t" r="r" b="b"/>
            <a:pathLst>
              <a:path w="2567940" h="2597150">
                <a:moveTo>
                  <a:pt x="2061972" y="0"/>
                </a:moveTo>
                <a:lnTo>
                  <a:pt x="2412619" y="310896"/>
                </a:lnTo>
                <a:lnTo>
                  <a:pt x="2567939" y="304546"/>
                </a:lnTo>
              </a:path>
              <a:path w="2567940" h="2597150">
                <a:moveTo>
                  <a:pt x="0" y="2286000"/>
                </a:moveTo>
                <a:lnTo>
                  <a:pt x="332613" y="2596896"/>
                </a:lnTo>
                <a:lnTo>
                  <a:pt x="480059" y="259052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8685276" y="3351276"/>
            <a:ext cx="1781810" cy="391795"/>
          </a:xfrm>
          <a:prstGeom prst="rect">
            <a:avLst/>
          </a:prstGeom>
          <a:solidFill>
            <a:srgbClr val="D2D2F4"/>
          </a:solidFill>
        </p:spPr>
        <p:txBody>
          <a:bodyPr wrap="square" lIns="0" tIns="0" rIns="0" bIns="0" rtlCol="0" vert="horz">
            <a:spAutoFit/>
          </a:bodyPr>
          <a:lstStyle/>
          <a:p>
            <a:pPr marL="96520">
              <a:lnSpc>
                <a:spcPts val="2260"/>
              </a:lnSpc>
            </a:pPr>
            <a:r>
              <a:rPr dirty="0" sz="2000">
                <a:latin typeface="Arial"/>
                <a:cs typeface="Arial"/>
              </a:rPr>
              <a:t>schuingedrukt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55"/>
              </a:lnSpc>
            </a:pPr>
            <a:fld id="{81D60167-4931-47E6-BA6A-407CBD079E47}" type="slidenum">
              <a:rPr dirty="0"/>
              <a:t>26</a:t>
            </a:fld>
          </a:p>
        </p:txBody>
      </p:sp>
      <p:sp>
        <p:nvSpPr>
          <p:cNvPr id="9" name="object 9"/>
          <p:cNvSpPr txBox="1"/>
          <p:nvPr/>
        </p:nvSpPr>
        <p:spPr>
          <a:xfrm>
            <a:off x="6594347" y="5637276"/>
            <a:ext cx="1697989" cy="390525"/>
          </a:xfrm>
          <a:prstGeom prst="rect">
            <a:avLst/>
          </a:prstGeom>
          <a:solidFill>
            <a:srgbClr val="D2D2F4"/>
          </a:solidFill>
        </p:spPr>
        <p:txBody>
          <a:bodyPr wrap="square" lIns="0" tIns="0" rIns="0" bIns="0" rtlCol="0" vert="horz">
            <a:spAutoFit/>
          </a:bodyPr>
          <a:lstStyle/>
          <a:p>
            <a:pPr marL="99695">
              <a:lnSpc>
                <a:spcPts val="2260"/>
              </a:lnSpc>
            </a:pPr>
            <a:r>
              <a:rPr dirty="0" sz="2000">
                <a:latin typeface="Arial"/>
                <a:cs typeface="Arial"/>
              </a:rPr>
              <a:t>overschrijven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55673" y="502412"/>
            <a:ext cx="7243445" cy="953135"/>
          </a:xfrm>
          <a:prstGeom prst="rect"/>
        </p:spPr>
        <p:txBody>
          <a:bodyPr wrap="square" lIns="0" tIns="67945" rIns="0" bIns="0" rtlCol="0" vert="horz">
            <a:spAutoFit/>
          </a:bodyPr>
          <a:lstStyle/>
          <a:p>
            <a:pPr marL="12700" marR="5080">
              <a:lnSpc>
                <a:spcPts val="3460"/>
              </a:lnSpc>
              <a:spcBef>
                <a:spcPts val="535"/>
              </a:spcBef>
            </a:pPr>
            <a:r>
              <a:rPr dirty="0" sz="3200" spc="-10"/>
              <a:t>Abstract </a:t>
            </a:r>
            <a:r>
              <a:rPr dirty="0" sz="3200"/>
              <a:t>in </a:t>
            </a:r>
            <a:r>
              <a:rPr dirty="0" sz="3200" spc="-5"/>
              <a:t>klassediagramma </a:t>
            </a:r>
            <a:r>
              <a:rPr dirty="0" sz="3200"/>
              <a:t>alternatief:  gebruik </a:t>
            </a:r>
            <a:r>
              <a:rPr dirty="0" sz="3200" spc="-10"/>
              <a:t>stereotype</a:t>
            </a:r>
            <a:r>
              <a:rPr dirty="0" sz="3200" spc="10"/>
              <a:t> </a:t>
            </a:r>
            <a:r>
              <a:rPr dirty="0" sz="3200" spc="-10"/>
              <a:t>&lt;&lt;abstract&gt;&gt;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5996940" y="6444512"/>
            <a:ext cx="198120" cy="1993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550"/>
              </a:lnSpc>
            </a:pPr>
            <a:r>
              <a:rPr dirty="0" sz="1400" spc="-5">
                <a:latin typeface="Arial"/>
                <a:cs typeface="Arial"/>
              </a:rPr>
              <a:t>28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499616" y="1694688"/>
            <a:ext cx="9168765" cy="5163820"/>
            <a:chOff x="1499616" y="1694688"/>
            <a:chExt cx="9168765" cy="5163820"/>
          </a:xfrm>
        </p:grpSpPr>
        <p:sp>
          <p:nvSpPr>
            <p:cNvPr id="5" name="object 5"/>
            <p:cNvSpPr/>
            <p:nvPr/>
          </p:nvSpPr>
          <p:spPr>
            <a:xfrm>
              <a:off x="4810125" y="5343837"/>
              <a:ext cx="5857875" cy="151415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499616" y="1694688"/>
              <a:ext cx="7879080" cy="411784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55"/>
              </a:lnSpc>
            </a:pPr>
            <a:fld id="{81D60167-4931-47E6-BA6A-407CBD079E47}" type="slidenum">
              <a:rPr dirty="0"/>
              <a:t>26</a:t>
            </a:fld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55673" y="587451"/>
            <a:ext cx="7833995" cy="7575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-85"/>
              <a:t>Testen </a:t>
            </a:r>
            <a:r>
              <a:rPr dirty="0" sz="4800" spc="-35"/>
              <a:t>van </a:t>
            </a:r>
            <a:r>
              <a:rPr dirty="0" sz="4800" spc="-10"/>
              <a:t>Abstracte</a:t>
            </a:r>
            <a:r>
              <a:rPr dirty="0" sz="4800" spc="30"/>
              <a:t> </a:t>
            </a:r>
            <a:r>
              <a:rPr dirty="0" sz="4800"/>
              <a:t>Klassen</a:t>
            </a:r>
            <a:endParaRPr sz="4800"/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55"/>
              </a:lnSpc>
            </a:pPr>
            <a:fld id="{81D60167-4931-47E6-BA6A-407CBD079E47}" type="slidenum">
              <a:rPr dirty="0"/>
              <a:t>26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2098294" y="1588973"/>
            <a:ext cx="7280275" cy="325310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3695" indent="-341630">
              <a:lnSpc>
                <a:spcPct val="100000"/>
              </a:lnSpc>
              <a:spcBef>
                <a:spcPts val="95"/>
              </a:spcBef>
              <a:buClr>
                <a:srgbClr val="DF0048"/>
              </a:buClr>
              <a:buFont typeface="Arial"/>
              <a:buChar char="•"/>
              <a:tabLst>
                <a:tab pos="353695" algn="l"/>
                <a:tab pos="354330" algn="l"/>
              </a:tabLst>
            </a:pPr>
            <a:r>
              <a:rPr dirty="0" sz="2800" spc="-5">
                <a:solidFill>
                  <a:srgbClr val="002756"/>
                </a:solidFill>
                <a:latin typeface="Tahoma"/>
                <a:cs typeface="Tahoma"/>
              </a:rPr>
              <a:t>probleem:</a:t>
            </a:r>
            <a:endParaRPr sz="2800">
              <a:latin typeface="Tahoma"/>
              <a:cs typeface="Tahoma"/>
            </a:endParaRPr>
          </a:p>
          <a:p>
            <a:pPr lvl="1" marL="634365" indent="-343535">
              <a:lnSpc>
                <a:spcPct val="100000"/>
              </a:lnSpc>
              <a:spcBef>
                <a:spcPts val="105"/>
              </a:spcBef>
              <a:buFont typeface="Times New Roman"/>
              <a:buChar char="•"/>
              <a:tabLst>
                <a:tab pos="634365" algn="l"/>
                <a:tab pos="635000" algn="l"/>
              </a:tabLst>
            </a:pPr>
            <a:r>
              <a:rPr dirty="0" sz="2400">
                <a:solidFill>
                  <a:srgbClr val="002756"/>
                </a:solidFill>
                <a:latin typeface="Tahoma"/>
                <a:cs typeface="Tahoma"/>
              </a:rPr>
              <a:t>geen </a:t>
            </a:r>
            <a:r>
              <a:rPr dirty="0" sz="2400" spc="-5">
                <a:solidFill>
                  <a:srgbClr val="002756"/>
                </a:solidFill>
                <a:latin typeface="Tahoma"/>
                <a:cs typeface="Tahoma"/>
              </a:rPr>
              <a:t>objecten maken </a:t>
            </a:r>
            <a:r>
              <a:rPr dirty="0" sz="2400" spc="-20">
                <a:solidFill>
                  <a:srgbClr val="002756"/>
                </a:solidFill>
                <a:latin typeface="Tahoma"/>
                <a:cs typeface="Tahoma"/>
              </a:rPr>
              <a:t>van </a:t>
            </a:r>
            <a:r>
              <a:rPr dirty="0" sz="2400" spc="-5">
                <a:solidFill>
                  <a:srgbClr val="002756"/>
                </a:solidFill>
                <a:latin typeface="Tahoma"/>
                <a:cs typeface="Tahoma"/>
              </a:rPr>
              <a:t>abstracte</a:t>
            </a:r>
            <a:r>
              <a:rPr dirty="0" sz="2400">
                <a:solidFill>
                  <a:srgbClr val="002756"/>
                </a:solidFill>
                <a:latin typeface="Tahoma"/>
                <a:cs typeface="Tahoma"/>
              </a:rPr>
              <a:t> klassen</a:t>
            </a:r>
            <a:endParaRPr sz="2400">
              <a:latin typeface="Tahoma"/>
              <a:cs typeface="Tahoma"/>
            </a:endParaRPr>
          </a:p>
          <a:p>
            <a:pPr lvl="1" marL="634365" indent="-343535">
              <a:lnSpc>
                <a:spcPct val="100000"/>
              </a:lnSpc>
              <a:spcBef>
                <a:spcPts val="215"/>
              </a:spcBef>
              <a:buFont typeface="Times New Roman"/>
              <a:buChar char="•"/>
              <a:tabLst>
                <a:tab pos="634365" algn="l"/>
                <a:tab pos="635000" algn="l"/>
              </a:tabLst>
            </a:pPr>
            <a:r>
              <a:rPr dirty="0" sz="2400">
                <a:solidFill>
                  <a:srgbClr val="002756"/>
                </a:solidFill>
                <a:latin typeface="Tahoma"/>
                <a:cs typeface="Tahoma"/>
              </a:rPr>
              <a:t>hoe</a:t>
            </a:r>
            <a:r>
              <a:rPr dirty="0" sz="2400" spc="-25">
                <a:solidFill>
                  <a:srgbClr val="002756"/>
                </a:solidFill>
                <a:latin typeface="Tahoma"/>
                <a:cs typeface="Tahoma"/>
              </a:rPr>
              <a:t> </a:t>
            </a:r>
            <a:r>
              <a:rPr dirty="0" sz="2400" spc="-5">
                <a:solidFill>
                  <a:srgbClr val="002756"/>
                </a:solidFill>
                <a:latin typeface="Tahoma"/>
                <a:cs typeface="Tahoma"/>
              </a:rPr>
              <a:t>testen?</a:t>
            </a:r>
            <a:endParaRPr sz="2400">
              <a:latin typeface="Tahoma"/>
              <a:cs typeface="Tahoma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Clr>
                <a:srgbClr val="002756"/>
              </a:buClr>
              <a:buFont typeface="Times New Roman"/>
              <a:buChar char="•"/>
            </a:pPr>
            <a:endParaRPr sz="3250">
              <a:latin typeface="Tahoma"/>
              <a:cs typeface="Tahoma"/>
            </a:endParaRPr>
          </a:p>
          <a:p>
            <a:pPr marL="353695" indent="-341630">
              <a:lnSpc>
                <a:spcPct val="100000"/>
              </a:lnSpc>
              <a:buClr>
                <a:srgbClr val="DF0048"/>
              </a:buClr>
              <a:buFont typeface="Arial"/>
              <a:buChar char="•"/>
              <a:tabLst>
                <a:tab pos="353695" algn="l"/>
                <a:tab pos="354330" algn="l"/>
              </a:tabLst>
            </a:pPr>
            <a:r>
              <a:rPr dirty="0" sz="2800" spc="-5">
                <a:solidFill>
                  <a:srgbClr val="002756"/>
                </a:solidFill>
                <a:latin typeface="Tahoma"/>
                <a:cs typeface="Tahoma"/>
              </a:rPr>
              <a:t>oplossing:</a:t>
            </a:r>
            <a:endParaRPr sz="2800">
              <a:latin typeface="Tahoma"/>
              <a:cs typeface="Tahoma"/>
            </a:endParaRPr>
          </a:p>
          <a:p>
            <a:pPr lvl="1" marL="634365" indent="-343535">
              <a:lnSpc>
                <a:spcPct val="100000"/>
              </a:lnSpc>
              <a:spcBef>
                <a:spcPts val="100"/>
              </a:spcBef>
              <a:buFont typeface="Times New Roman"/>
              <a:buChar char="•"/>
              <a:tabLst>
                <a:tab pos="634365" algn="l"/>
                <a:tab pos="635000" algn="l"/>
              </a:tabLst>
            </a:pPr>
            <a:r>
              <a:rPr dirty="0" sz="2400">
                <a:solidFill>
                  <a:srgbClr val="002756"/>
                </a:solidFill>
                <a:latin typeface="Tahoma"/>
                <a:cs typeface="Tahoma"/>
              </a:rPr>
              <a:t>Kies (minstens) 1 bestaande, </a:t>
            </a:r>
            <a:r>
              <a:rPr dirty="0" sz="2400" spc="-5">
                <a:solidFill>
                  <a:srgbClr val="002756"/>
                </a:solidFill>
                <a:latin typeface="Tahoma"/>
                <a:cs typeface="Tahoma"/>
              </a:rPr>
              <a:t>concrete</a:t>
            </a:r>
            <a:r>
              <a:rPr dirty="0" sz="2400" spc="-50">
                <a:solidFill>
                  <a:srgbClr val="002756"/>
                </a:solidFill>
                <a:latin typeface="Tahoma"/>
                <a:cs typeface="Tahoma"/>
              </a:rPr>
              <a:t> </a:t>
            </a:r>
            <a:r>
              <a:rPr dirty="0" sz="2400" spc="-5">
                <a:solidFill>
                  <a:srgbClr val="002756"/>
                </a:solidFill>
                <a:latin typeface="Tahoma"/>
                <a:cs typeface="Tahoma"/>
              </a:rPr>
              <a:t>subklasse.</a:t>
            </a:r>
            <a:endParaRPr sz="2400">
              <a:latin typeface="Tahoma"/>
              <a:cs typeface="Tahoma"/>
            </a:endParaRPr>
          </a:p>
          <a:p>
            <a:pPr lvl="1" marL="634365" indent="-343535">
              <a:lnSpc>
                <a:spcPts val="2740"/>
              </a:lnSpc>
              <a:spcBef>
                <a:spcPts val="204"/>
              </a:spcBef>
              <a:buFont typeface="Times New Roman"/>
              <a:buChar char="•"/>
              <a:tabLst>
                <a:tab pos="634365" algn="l"/>
                <a:tab pos="635000" algn="l"/>
              </a:tabLst>
            </a:pPr>
            <a:r>
              <a:rPr dirty="0" sz="2400" spc="-65">
                <a:solidFill>
                  <a:srgbClr val="002756"/>
                </a:solidFill>
                <a:latin typeface="Tahoma"/>
                <a:cs typeface="Tahoma"/>
              </a:rPr>
              <a:t>Test </a:t>
            </a:r>
            <a:r>
              <a:rPr dirty="0" sz="2400">
                <a:solidFill>
                  <a:srgbClr val="002756"/>
                </a:solidFill>
                <a:latin typeface="Tahoma"/>
                <a:cs typeface="Tahoma"/>
              </a:rPr>
              <a:t>de methodes uit de </a:t>
            </a:r>
            <a:r>
              <a:rPr dirty="0" sz="2400" spc="-5">
                <a:solidFill>
                  <a:srgbClr val="002756"/>
                </a:solidFill>
                <a:latin typeface="Tahoma"/>
                <a:cs typeface="Tahoma"/>
              </a:rPr>
              <a:t>superklasse voor</a:t>
            </a:r>
            <a:r>
              <a:rPr dirty="0" sz="2400" spc="-10">
                <a:solidFill>
                  <a:srgbClr val="002756"/>
                </a:solidFill>
                <a:latin typeface="Tahoma"/>
                <a:cs typeface="Tahoma"/>
              </a:rPr>
              <a:t> </a:t>
            </a:r>
            <a:r>
              <a:rPr dirty="0" sz="2400" spc="-5">
                <a:solidFill>
                  <a:srgbClr val="002756"/>
                </a:solidFill>
                <a:latin typeface="Tahoma"/>
                <a:cs typeface="Tahoma"/>
              </a:rPr>
              <a:t>deze</a:t>
            </a:r>
            <a:endParaRPr sz="2400">
              <a:latin typeface="Tahoma"/>
              <a:cs typeface="Tahoma"/>
            </a:endParaRPr>
          </a:p>
          <a:p>
            <a:pPr marL="634365">
              <a:lnSpc>
                <a:spcPts val="2740"/>
              </a:lnSpc>
            </a:pPr>
            <a:r>
              <a:rPr dirty="0" sz="2400" spc="-5">
                <a:solidFill>
                  <a:srgbClr val="002756"/>
                </a:solidFill>
                <a:latin typeface="Tahoma"/>
                <a:cs typeface="Tahoma"/>
              </a:rPr>
              <a:t>concrete</a:t>
            </a:r>
            <a:r>
              <a:rPr dirty="0" sz="2400" spc="5">
                <a:solidFill>
                  <a:srgbClr val="002756"/>
                </a:solidFill>
                <a:latin typeface="Tahoma"/>
                <a:cs typeface="Tahoma"/>
              </a:rPr>
              <a:t> </a:t>
            </a:r>
            <a:r>
              <a:rPr dirty="0" sz="2400" spc="-5">
                <a:solidFill>
                  <a:srgbClr val="002756"/>
                </a:solidFill>
                <a:latin typeface="Tahoma"/>
                <a:cs typeface="Tahoma"/>
              </a:rPr>
              <a:t>subklasse.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02663" y="1071372"/>
            <a:ext cx="8112252" cy="46634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80613" y="113538"/>
            <a:ext cx="2858770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-5"/>
              <a:t>Afbeelding</a:t>
            </a:r>
            <a:endParaRPr sz="4800"/>
          </a:p>
        </p:txBody>
      </p:sp>
      <p:sp>
        <p:nvSpPr>
          <p:cNvPr id="4" name="object 4"/>
          <p:cNvSpPr txBox="1"/>
          <p:nvPr/>
        </p:nvSpPr>
        <p:spPr>
          <a:xfrm>
            <a:off x="9055861" y="6290109"/>
            <a:ext cx="175895" cy="2254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55"/>
              </a:lnSpc>
            </a:pPr>
            <a:fld id="{81D60167-4931-47E6-BA6A-407CBD079E47}" type="slidenum">
              <a:rPr dirty="0" sz="1400">
                <a:latin typeface="Arial"/>
                <a:cs typeface="Arial"/>
              </a:rPr>
              <a:t>2</a:t>
            </a:fld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55673" y="587451"/>
            <a:ext cx="8729345" cy="7575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/>
              <a:t>De methoden </a:t>
            </a:r>
            <a:r>
              <a:rPr dirty="0" sz="4800" spc="-5"/>
              <a:t>toString en</a:t>
            </a:r>
            <a:r>
              <a:rPr dirty="0" sz="4800" spc="-90"/>
              <a:t> </a:t>
            </a:r>
            <a:r>
              <a:rPr dirty="0" sz="4800" spc="-5"/>
              <a:t>equals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1955673" y="1536953"/>
            <a:ext cx="9732645" cy="4977765"/>
          </a:xfrm>
          <a:prstGeom prst="rect">
            <a:avLst/>
          </a:prstGeom>
        </p:spPr>
        <p:txBody>
          <a:bodyPr wrap="square" lIns="0" tIns="48895" rIns="0" bIns="0" rtlCol="0" vert="horz">
            <a:spAutoFit/>
          </a:bodyPr>
          <a:lstStyle/>
          <a:p>
            <a:pPr marL="364490" marR="5080" indent="-352425">
              <a:lnSpc>
                <a:spcPct val="90000"/>
              </a:lnSpc>
              <a:spcBef>
                <a:spcPts val="385"/>
              </a:spcBef>
              <a:buClr>
                <a:srgbClr val="DF0048"/>
              </a:buClr>
              <a:buFont typeface="Arial"/>
              <a:buChar char="•"/>
              <a:tabLst>
                <a:tab pos="364490" algn="l"/>
                <a:tab pos="365125" algn="l"/>
              </a:tabLst>
            </a:pPr>
            <a:r>
              <a:rPr dirty="0" sz="2400">
                <a:solidFill>
                  <a:srgbClr val="002756"/>
                </a:solidFill>
                <a:latin typeface="Tahoma"/>
                <a:cs typeface="Tahoma"/>
              </a:rPr>
              <a:t>Op </a:t>
            </a:r>
            <a:r>
              <a:rPr dirty="0" sz="2400" spc="-5">
                <a:solidFill>
                  <a:srgbClr val="002756"/>
                </a:solidFill>
                <a:latin typeface="Tahoma"/>
                <a:cs typeface="Tahoma"/>
              </a:rPr>
              <a:t>een </a:t>
            </a:r>
            <a:r>
              <a:rPr dirty="0" sz="2400">
                <a:solidFill>
                  <a:srgbClr val="002756"/>
                </a:solidFill>
                <a:latin typeface="Tahoma"/>
                <a:cs typeface="Tahoma"/>
              </a:rPr>
              <a:t>object </a:t>
            </a:r>
            <a:r>
              <a:rPr dirty="0" sz="2400" spc="-20">
                <a:solidFill>
                  <a:srgbClr val="002756"/>
                </a:solidFill>
                <a:latin typeface="Tahoma"/>
                <a:cs typeface="Tahoma"/>
              </a:rPr>
              <a:t>van </a:t>
            </a:r>
            <a:r>
              <a:rPr dirty="0" sz="2400">
                <a:solidFill>
                  <a:srgbClr val="002756"/>
                </a:solidFill>
                <a:latin typeface="Tahoma"/>
                <a:cs typeface="Tahoma"/>
              </a:rPr>
              <a:t>de klasse </a:t>
            </a:r>
            <a:r>
              <a:rPr dirty="0" sz="2400" spc="-5">
                <a:solidFill>
                  <a:srgbClr val="002756"/>
                </a:solidFill>
                <a:latin typeface="Tahoma"/>
                <a:cs typeface="Tahoma"/>
              </a:rPr>
              <a:t>Cirkel kan </a:t>
            </a:r>
            <a:r>
              <a:rPr dirty="0" sz="2400">
                <a:solidFill>
                  <a:srgbClr val="002756"/>
                </a:solidFill>
                <a:latin typeface="Tahoma"/>
                <a:cs typeface="Tahoma"/>
              </a:rPr>
              <a:t>men de methode </a:t>
            </a:r>
            <a:r>
              <a:rPr dirty="0" sz="2400" spc="-5">
                <a:solidFill>
                  <a:srgbClr val="002756"/>
                </a:solidFill>
                <a:latin typeface="Tahoma"/>
                <a:cs typeface="Tahoma"/>
              </a:rPr>
              <a:t>toString en  equals toepassen </a:t>
            </a:r>
            <a:r>
              <a:rPr dirty="0" sz="2400">
                <a:solidFill>
                  <a:srgbClr val="002756"/>
                </a:solidFill>
                <a:latin typeface="Tahoma"/>
                <a:cs typeface="Tahoma"/>
              </a:rPr>
              <a:t>ondanks dat </a:t>
            </a:r>
            <a:r>
              <a:rPr dirty="0" sz="2400" spc="-5">
                <a:solidFill>
                  <a:srgbClr val="002756"/>
                </a:solidFill>
                <a:latin typeface="Tahoma"/>
                <a:cs typeface="Tahoma"/>
              </a:rPr>
              <a:t>deze </a:t>
            </a:r>
            <a:r>
              <a:rPr dirty="0" sz="2400">
                <a:solidFill>
                  <a:srgbClr val="002756"/>
                </a:solidFill>
                <a:latin typeface="Tahoma"/>
                <a:cs typeface="Tahoma"/>
              </a:rPr>
              <a:t>methodes niet </a:t>
            </a:r>
            <a:r>
              <a:rPr dirty="0" sz="2400" spc="-5">
                <a:solidFill>
                  <a:srgbClr val="002756"/>
                </a:solidFill>
                <a:latin typeface="Tahoma"/>
                <a:cs typeface="Tahoma"/>
              </a:rPr>
              <a:t>opgenomen zijn in  </a:t>
            </a:r>
            <a:r>
              <a:rPr dirty="0" sz="2400">
                <a:solidFill>
                  <a:srgbClr val="002756"/>
                </a:solidFill>
                <a:latin typeface="Tahoma"/>
                <a:cs typeface="Tahoma"/>
              </a:rPr>
              <a:t>de </a:t>
            </a:r>
            <a:r>
              <a:rPr dirty="0" sz="2400" spc="-5">
                <a:solidFill>
                  <a:srgbClr val="002756"/>
                </a:solidFill>
                <a:latin typeface="Tahoma"/>
                <a:cs typeface="Tahoma"/>
              </a:rPr>
              <a:t>klasse Cirkel. Dit kan </a:t>
            </a:r>
            <a:r>
              <a:rPr dirty="0" sz="2400">
                <a:solidFill>
                  <a:srgbClr val="002756"/>
                </a:solidFill>
                <a:latin typeface="Tahoma"/>
                <a:cs typeface="Tahoma"/>
              </a:rPr>
              <a:t>omdat </a:t>
            </a:r>
            <a:r>
              <a:rPr dirty="0" sz="2400" spc="-5">
                <a:solidFill>
                  <a:srgbClr val="002756"/>
                </a:solidFill>
                <a:latin typeface="Tahoma"/>
                <a:cs typeface="Tahoma"/>
              </a:rPr>
              <a:t>deze beide </a:t>
            </a:r>
            <a:r>
              <a:rPr dirty="0" sz="2400">
                <a:solidFill>
                  <a:srgbClr val="002756"/>
                </a:solidFill>
                <a:latin typeface="Tahoma"/>
                <a:cs typeface="Tahoma"/>
              </a:rPr>
              <a:t>methodes </a:t>
            </a:r>
            <a:r>
              <a:rPr dirty="0" sz="2400" spc="-5">
                <a:solidFill>
                  <a:srgbClr val="002756"/>
                </a:solidFill>
                <a:latin typeface="Tahoma"/>
                <a:cs typeface="Tahoma"/>
              </a:rPr>
              <a:t>in </a:t>
            </a:r>
            <a:r>
              <a:rPr dirty="0" sz="2400">
                <a:solidFill>
                  <a:srgbClr val="002756"/>
                </a:solidFill>
                <a:latin typeface="Tahoma"/>
                <a:cs typeface="Tahoma"/>
              </a:rPr>
              <a:t>de klasse  Object </a:t>
            </a:r>
            <a:r>
              <a:rPr dirty="0" sz="2400" spc="-10">
                <a:solidFill>
                  <a:srgbClr val="002756"/>
                </a:solidFill>
                <a:latin typeface="Tahoma"/>
                <a:cs typeface="Tahoma"/>
              </a:rPr>
              <a:t>zitten </a:t>
            </a:r>
            <a:r>
              <a:rPr dirty="0" sz="2400" spc="-15">
                <a:solidFill>
                  <a:srgbClr val="002756"/>
                </a:solidFill>
                <a:latin typeface="Tahoma"/>
                <a:cs typeface="Tahoma"/>
              </a:rPr>
              <a:t>waarvan </a:t>
            </a:r>
            <a:r>
              <a:rPr dirty="0" sz="2400">
                <a:solidFill>
                  <a:srgbClr val="002756"/>
                </a:solidFill>
                <a:latin typeface="Tahoma"/>
                <a:cs typeface="Tahoma"/>
              </a:rPr>
              <a:t>Figuur </a:t>
            </a:r>
            <a:r>
              <a:rPr dirty="0" sz="2400" spc="-10">
                <a:solidFill>
                  <a:srgbClr val="002756"/>
                </a:solidFill>
                <a:latin typeface="Tahoma"/>
                <a:cs typeface="Tahoma"/>
              </a:rPr>
              <a:t>overerft </a:t>
            </a:r>
            <a:r>
              <a:rPr dirty="0" sz="2400" spc="-5">
                <a:solidFill>
                  <a:srgbClr val="002756"/>
                </a:solidFill>
                <a:latin typeface="Tahoma"/>
                <a:cs typeface="Tahoma"/>
              </a:rPr>
              <a:t>en </a:t>
            </a:r>
            <a:r>
              <a:rPr dirty="0" sz="2400" spc="-15">
                <a:solidFill>
                  <a:srgbClr val="002756"/>
                </a:solidFill>
                <a:latin typeface="Tahoma"/>
                <a:cs typeface="Tahoma"/>
              </a:rPr>
              <a:t>waarvan </a:t>
            </a:r>
            <a:r>
              <a:rPr dirty="0" sz="2400" spc="-5">
                <a:solidFill>
                  <a:srgbClr val="002756"/>
                </a:solidFill>
                <a:latin typeface="Tahoma"/>
                <a:cs typeface="Tahoma"/>
              </a:rPr>
              <a:t>op zijn </a:t>
            </a:r>
            <a:r>
              <a:rPr dirty="0" sz="2400">
                <a:solidFill>
                  <a:srgbClr val="002756"/>
                </a:solidFill>
                <a:latin typeface="Tahoma"/>
                <a:cs typeface="Tahoma"/>
              </a:rPr>
              <a:t>beurt </a:t>
            </a:r>
            <a:r>
              <a:rPr dirty="0" sz="2400" spc="-5">
                <a:solidFill>
                  <a:srgbClr val="002756"/>
                </a:solidFill>
                <a:latin typeface="Tahoma"/>
                <a:cs typeface="Tahoma"/>
              </a:rPr>
              <a:t>Cirkel  </a:t>
            </a:r>
            <a:r>
              <a:rPr dirty="0" sz="2400" spc="-10">
                <a:solidFill>
                  <a:srgbClr val="002756"/>
                </a:solidFill>
                <a:latin typeface="Tahoma"/>
                <a:cs typeface="Tahoma"/>
              </a:rPr>
              <a:t>overerft.</a:t>
            </a:r>
            <a:endParaRPr sz="2400">
              <a:latin typeface="Tahoma"/>
              <a:cs typeface="Tahoma"/>
            </a:endParaRPr>
          </a:p>
          <a:p>
            <a:pPr algn="just" marL="364490" marR="161925" indent="-352425">
              <a:lnSpc>
                <a:spcPts val="2590"/>
              </a:lnSpc>
              <a:spcBef>
                <a:spcPts val="1040"/>
              </a:spcBef>
              <a:buClr>
                <a:srgbClr val="DF0048"/>
              </a:buClr>
              <a:buFont typeface="Arial"/>
              <a:buChar char="•"/>
              <a:tabLst>
                <a:tab pos="365125" algn="l"/>
              </a:tabLst>
            </a:pPr>
            <a:r>
              <a:rPr dirty="0" sz="2400" spc="-5">
                <a:solidFill>
                  <a:srgbClr val="002756"/>
                </a:solidFill>
                <a:latin typeface="Tahoma"/>
                <a:cs typeface="Tahoma"/>
              </a:rPr>
              <a:t>In </a:t>
            </a:r>
            <a:r>
              <a:rPr dirty="0" sz="2400">
                <a:solidFill>
                  <a:srgbClr val="002756"/>
                </a:solidFill>
                <a:latin typeface="Tahoma"/>
                <a:cs typeface="Tahoma"/>
              </a:rPr>
              <a:t>de klasse Object </a:t>
            </a:r>
            <a:r>
              <a:rPr dirty="0" sz="2400" spc="-5">
                <a:solidFill>
                  <a:srgbClr val="002756"/>
                </a:solidFill>
                <a:latin typeface="Tahoma"/>
                <a:cs typeface="Tahoma"/>
              </a:rPr>
              <a:t>zijn toString en equals </a:t>
            </a:r>
            <a:r>
              <a:rPr dirty="0" sz="2400">
                <a:solidFill>
                  <a:srgbClr val="002756"/>
                </a:solidFill>
                <a:latin typeface="Tahoma"/>
                <a:cs typeface="Tahoma"/>
              </a:rPr>
              <a:t>geen abstacte methodes.  </a:t>
            </a:r>
            <a:r>
              <a:rPr dirty="0" sz="2400" spc="-5">
                <a:solidFill>
                  <a:srgbClr val="002756"/>
                </a:solidFill>
                <a:latin typeface="Tahoma"/>
                <a:cs typeface="Tahoma"/>
              </a:rPr>
              <a:t>toString </a:t>
            </a:r>
            <a:r>
              <a:rPr dirty="0" sz="2400">
                <a:solidFill>
                  <a:srgbClr val="002756"/>
                </a:solidFill>
                <a:latin typeface="Tahoma"/>
                <a:cs typeface="Tahoma"/>
              </a:rPr>
              <a:t>geeft het </a:t>
            </a:r>
            <a:r>
              <a:rPr dirty="0" sz="2400" spc="-5">
                <a:solidFill>
                  <a:srgbClr val="002756"/>
                </a:solidFill>
                <a:latin typeface="Tahoma"/>
                <a:cs typeface="Tahoma"/>
              </a:rPr>
              <a:t>adres </a:t>
            </a:r>
            <a:r>
              <a:rPr dirty="0" sz="2400" spc="-20">
                <a:solidFill>
                  <a:srgbClr val="002756"/>
                </a:solidFill>
                <a:latin typeface="Tahoma"/>
                <a:cs typeface="Tahoma"/>
              </a:rPr>
              <a:t>van </a:t>
            </a:r>
            <a:r>
              <a:rPr dirty="0" sz="2400">
                <a:solidFill>
                  <a:srgbClr val="002756"/>
                </a:solidFill>
                <a:latin typeface="Tahoma"/>
                <a:cs typeface="Tahoma"/>
              </a:rPr>
              <a:t>het </a:t>
            </a:r>
            <a:r>
              <a:rPr dirty="0" sz="2400" spc="-5">
                <a:solidFill>
                  <a:srgbClr val="002756"/>
                </a:solidFill>
                <a:latin typeface="Tahoma"/>
                <a:cs typeface="Tahoma"/>
              </a:rPr>
              <a:t>object terug in tekstformaat, equals  vergelijkt </a:t>
            </a:r>
            <a:r>
              <a:rPr dirty="0" sz="2400">
                <a:solidFill>
                  <a:srgbClr val="002756"/>
                </a:solidFill>
                <a:latin typeface="Tahoma"/>
                <a:cs typeface="Tahoma"/>
              </a:rPr>
              <a:t>de </a:t>
            </a:r>
            <a:r>
              <a:rPr dirty="0" sz="2400" spc="-5">
                <a:solidFill>
                  <a:srgbClr val="002756"/>
                </a:solidFill>
                <a:latin typeface="Tahoma"/>
                <a:cs typeface="Tahoma"/>
              </a:rPr>
              <a:t>adressen </a:t>
            </a:r>
            <a:r>
              <a:rPr dirty="0" sz="2400" spc="-15">
                <a:solidFill>
                  <a:srgbClr val="002756"/>
                </a:solidFill>
                <a:latin typeface="Tahoma"/>
                <a:cs typeface="Tahoma"/>
              </a:rPr>
              <a:t>van </a:t>
            </a:r>
            <a:r>
              <a:rPr dirty="0" sz="2400">
                <a:solidFill>
                  <a:srgbClr val="002756"/>
                </a:solidFill>
                <a:latin typeface="Tahoma"/>
                <a:cs typeface="Tahoma"/>
              </a:rPr>
              <a:t>2</a:t>
            </a:r>
            <a:r>
              <a:rPr dirty="0" sz="2400" spc="25">
                <a:solidFill>
                  <a:srgbClr val="002756"/>
                </a:solidFill>
                <a:latin typeface="Tahoma"/>
                <a:cs typeface="Tahoma"/>
              </a:rPr>
              <a:t> </a:t>
            </a:r>
            <a:r>
              <a:rPr dirty="0" sz="2400">
                <a:solidFill>
                  <a:srgbClr val="002756"/>
                </a:solidFill>
                <a:latin typeface="Tahoma"/>
                <a:cs typeface="Tahoma"/>
              </a:rPr>
              <a:t>objecten.</a:t>
            </a:r>
            <a:endParaRPr sz="2400">
              <a:latin typeface="Tahoma"/>
              <a:cs typeface="Tahoma"/>
            </a:endParaRPr>
          </a:p>
          <a:p>
            <a:pPr algn="just" marL="364490" indent="-352425">
              <a:lnSpc>
                <a:spcPct val="100000"/>
              </a:lnSpc>
              <a:spcBef>
                <a:spcPts val="685"/>
              </a:spcBef>
              <a:buClr>
                <a:srgbClr val="DF0048"/>
              </a:buClr>
              <a:buFont typeface="Arial"/>
              <a:buChar char="•"/>
              <a:tabLst>
                <a:tab pos="365125" algn="l"/>
              </a:tabLst>
            </a:pPr>
            <a:r>
              <a:rPr dirty="0" sz="2400" spc="-15">
                <a:solidFill>
                  <a:srgbClr val="002756"/>
                </a:solidFill>
                <a:latin typeface="Tahoma"/>
                <a:cs typeface="Tahoma"/>
              </a:rPr>
              <a:t>Voorbeeld:</a:t>
            </a:r>
            <a:endParaRPr sz="2400">
              <a:latin typeface="Tahoma"/>
              <a:cs typeface="Tahoma"/>
            </a:endParaRPr>
          </a:p>
          <a:p>
            <a:pPr marL="364490" marR="2798445" indent="28575">
              <a:lnSpc>
                <a:spcPts val="2590"/>
              </a:lnSpc>
              <a:spcBef>
                <a:spcPts val="1035"/>
              </a:spcBef>
            </a:pPr>
            <a:r>
              <a:rPr dirty="0" sz="2400">
                <a:solidFill>
                  <a:srgbClr val="002756"/>
                </a:solidFill>
                <a:latin typeface="Tahoma"/>
                <a:cs typeface="Tahoma"/>
              </a:rPr>
              <a:t>Figuur </a:t>
            </a:r>
            <a:r>
              <a:rPr dirty="0" sz="2400" spc="-5">
                <a:solidFill>
                  <a:srgbClr val="002756"/>
                </a:solidFill>
                <a:latin typeface="Tahoma"/>
                <a:cs typeface="Tahoma"/>
              </a:rPr>
              <a:t>f1 = </a:t>
            </a:r>
            <a:r>
              <a:rPr dirty="0" sz="2400">
                <a:solidFill>
                  <a:srgbClr val="002756"/>
                </a:solidFill>
                <a:latin typeface="Tahoma"/>
                <a:cs typeface="Tahoma"/>
              </a:rPr>
              <a:t>new </a:t>
            </a:r>
            <a:r>
              <a:rPr dirty="0" sz="2400" spc="-5">
                <a:solidFill>
                  <a:srgbClr val="002756"/>
                </a:solidFill>
                <a:latin typeface="Tahoma"/>
                <a:cs typeface="Tahoma"/>
              </a:rPr>
              <a:t>Cirkel(200,200, </a:t>
            </a:r>
            <a:r>
              <a:rPr dirty="0" sz="2400" spc="-30">
                <a:solidFill>
                  <a:srgbClr val="002756"/>
                </a:solidFill>
                <a:latin typeface="Tahoma"/>
                <a:cs typeface="Tahoma"/>
              </a:rPr>
              <a:t>Color.RED,100);  </a:t>
            </a:r>
            <a:r>
              <a:rPr dirty="0" sz="2400">
                <a:solidFill>
                  <a:srgbClr val="002756"/>
                </a:solidFill>
                <a:latin typeface="Tahoma"/>
                <a:cs typeface="Tahoma"/>
              </a:rPr>
              <a:t>Figuur </a:t>
            </a:r>
            <a:r>
              <a:rPr dirty="0" sz="2400" spc="-5">
                <a:solidFill>
                  <a:srgbClr val="002756"/>
                </a:solidFill>
                <a:latin typeface="Tahoma"/>
                <a:cs typeface="Tahoma"/>
              </a:rPr>
              <a:t>f2 = </a:t>
            </a:r>
            <a:r>
              <a:rPr dirty="0" sz="2400">
                <a:solidFill>
                  <a:srgbClr val="002756"/>
                </a:solidFill>
                <a:latin typeface="Tahoma"/>
                <a:cs typeface="Tahoma"/>
              </a:rPr>
              <a:t>new </a:t>
            </a:r>
            <a:r>
              <a:rPr dirty="0" sz="2400" spc="-5">
                <a:solidFill>
                  <a:srgbClr val="002756"/>
                </a:solidFill>
                <a:latin typeface="Tahoma"/>
                <a:cs typeface="Tahoma"/>
              </a:rPr>
              <a:t>Cirkel(200,200,</a:t>
            </a:r>
            <a:r>
              <a:rPr dirty="0" sz="2400" spc="25">
                <a:solidFill>
                  <a:srgbClr val="002756"/>
                </a:solidFill>
                <a:latin typeface="Tahoma"/>
                <a:cs typeface="Tahoma"/>
              </a:rPr>
              <a:t> </a:t>
            </a:r>
            <a:r>
              <a:rPr dirty="0" sz="2400" spc="-30">
                <a:solidFill>
                  <a:srgbClr val="002756"/>
                </a:solidFill>
                <a:latin typeface="Tahoma"/>
                <a:cs typeface="Tahoma"/>
              </a:rPr>
              <a:t>Color.RED,100);</a:t>
            </a:r>
            <a:endParaRPr sz="2400">
              <a:latin typeface="Tahoma"/>
              <a:cs typeface="Tahoma"/>
            </a:endParaRPr>
          </a:p>
          <a:p>
            <a:pPr marL="364490" marR="5248910">
              <a:lnSpc>
                <a:spcPts val="3600"/>
              </a:lnSpc>
              <a:spcBef>
                <a:spcPts val="195"/>
              </a:spcBef>
            </a:pPr>
            <a:r>
              <a:rPr dirty="0" sz="2400" spc="-5">
                <a:solidFill>
                  <a:srgbClr val="002756"/>
                </a:solidFill>
                <a:latin typeface="Tahoma"/>
                <a:cs typeface="Tahoma"/>
              </a:rPr>
              <a:t>f1.toString() </a:t>
            </a:r>
            <a:r>
              <a:rPr dirty="0" sz="2400">
                <a:solidFill>
                  <a:srgbClr val="002756"/>
                </a:solidFill>
                <a:latin typeface="Tahoma"/>
                <a:cs typeface="Tahoma"/>
              </a:rPr>
              <a:t>-&gt; </a:t>
            </a:r>
            <a:r>
              <a:rPr dirty="0" sz="2400" spc="-10">
                <a:solidFill>
                  <a:srgbClr val="002756"/>
                </a:solidFill>
                <a:latin typeface="Tahoma"/>
                <a:cs typeface="Tahoma"/>
              </a:rPr>
              <a:t>Cirkel@2e199f  </a:t>
            </a:r>
            <a:r>
              <a:rPr dirty="0" sz="2400" spc="-5">
                <a:solidFill>
                  <a:srgbClr val="002756"/>
                </a:solidFill>
                <a:latin typeface="Tahoma"/>
                <a:cs typeface="Tahoma"/>
              </a:rPr>
              <a:t>f1.equals(f2) </a:t>
            </a:r>
            <a:r>
              <a:rPr dirty="0" sz="2400">
                <a:solidFill>
                  <a:srgbClr val="002756"/>
                </a:solidFill>
                <a:latin typeface="Tahoma"/>
                <a:cs typeface="Tahoma"/>
              </a:rPr>
              <a:t>-&gt; </a:t>
            </a:r>
            <a:r>
              <a:rPr dirty="0" sz="2400" spc="-5">
                <a:solidFill>
                  <a:srgbClr val="002756"/>
                </a:solidFill>
                <a:latin typeface="Tahoma"/>
                <a:cs typeface="Tahoma"/>
              </a:rPr>
              <a:t>false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55673" y="517652"/>
            <a:ext cx="9124950" cy="5702300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marL="364490" marR="337820" indent="-352425">
              <a:lnSpc>
                <a:spcPts val="2590"/>
              </a:lnSpc>
              <a:spcBef>
                <a:spcPts val="425"/>
              </a:spcBef>
              <a:buClr>
                <a:srgbClr val="DF0048"/>
              </a:buClr>
              <a:buFont typeface="Arial"/>
              <a:buChar char="•"/>
              <a:tabLst>
                <a:tab pos="364490" algn="l"/>
                <a:tab pos="365125" algn="l"/>
              </a:tabLst>
            </a:pPr>
            <a:r>
              <a:rPr dirty="0" sz="2400">
                <a:solidFill>
                  <a:srgbClr val="002756"/>
                </a:solidFill>
                <a:latin typeface="Tahoma"/>
                <a:cs typeface="Tahoma"/>
              </a:rPr>
              <a:t>Dit is meestal niet de output die </a:t>
            </a:r>
            <a:r>
              <a:rPr dirty="0" sz="2400" spc="-5">
                <a:solidFill>
                  <a:srgbClr val="002756"/>
                </a:solidFill>
                <a:latin typeface="Tahoma"/>
                <a:cs typeface="Tahoma"/>
              </a:rPr>
              <a:t>we wensen. Daarom </a:t>
            </a:r>
            <a:r>
              <a:rPr dirty="0" sz="2400">
                <a:solidFill>
                  <a:srgbClr val="002756"/>
                </a:solidFill>
                <a:latin typeface="Tahoma"/>
                <a:cs typeface="Tahoma"/>
              </a:rPr>
              <a:t>is </a:t>
            </a:r>
            <a:r>
              <a:rPr dirty="0" sz="2400" spc="-5">
                <a:solidFill>
                  <a:srgbClr val="002756"/>
                </a:solidFill>
                <a:latin typeface="Tahoma"/>
                <a:cs typeface="Tahoma"/>
              </a:rPr>
              <a:t>het  aangeraden </a:t>
            </a:r>
            <a:r>
              <a:rPr dirty="0" sz="2400">
                <a:solidFill>
                  <a:srgbClr val="002756"/>
                </a:solidFill>
                <a:latin typeface="Tahoma"/>
                <a:cs typeface="Tahoma"/>
              </a:rPr>
              <a:t>dat </a:t>
            </a:r>
            <a:r>
              <a:rPr dirty="0" sz="2400" spc="-5">
                <a:solidFill>
                  <a:srgbClr val="002756"/>
                </a:solidFill>
                <a:latin typeface="Tahoma"/>
                <a:cs typeface="Tahoma"/>
              </a:rPr>
              <a:t>je voor </a:t>
            </a:r>
            <a:r>
              <a:rPr dirty="0" sz="2400" spc="-10">
                <a:solidFill>
                  <a:srgbClr val="002756"/>
                </a:solidFill>
                <a:latin typeface="Tahoma"/>
                <a:cs typeface="Tahoma"/>
              </a:rPr>
              <a:t>elke </a:t>
            </a:r>
            <a:r>
              <a:rPr dirty="0" sz="2400">
                <a:solidFill>
                  <a:srgbClr val="002756"/>
                </a:solidFill>
                <a:latin typeface="Tahoma"/>
                <a:cs typeface="Tahoma"/>
              </a:rPr>
              <a:t>nieuwe model klasse die je </a:t>
            </a:r>
            <a:r>
              <a:rPr dirty="0" sz="2400" spc="-5">
                <a:solidFill>
                  <a:srgbClr val="002756"/>
                </a:solidFill>
                <a:latin typeface="Tahoma"/>
                <a:cs typeface="Tahoma"/>
              </a:rPr>
              <a:t>maakt  toString en equals te</a:t>
            </a:r>
            <a:r>
              <a:rPr dirty="0" sz="2400" spc="-10">
                <a:solidFill>
                  <a:srgbClr val="002756"/>
                </a:solidFill>
                <a:latin typeface="Tahoma"/>
                <a:cs typeface="Tahoma"/>
              </a:rPr>
              <a:t> overriden</a:t>
            </a:r>
            <a:endParaRPr sz="2400">
              <a:latin typeface="Tahoma"/>
              <a:cs typeface="Tahoma"/>
            </a:endParaRPr>
          </a:p>
          <a:p>
            <a:pPr marL="364490" indent="-352425">
              <a:lnSpc>
                <a:spcPct val="100000"/>
              </a:lnSpc>
              <a:spcBef>
                <a:spcPts val="675"/>
              </a:spcBef>
              <a:buClr>
                <a:srgbClr val="DF0048"/>
              </a:buClr>
              <a:buFont typeface="Arial"/>
              <a:buChar char="•"/>
              <a:tabLst>
                <a:tab pos="364490" algn="l"/>
                <a:tab pos="365125" algn="l"/>
              </a:tabLst>
            </a:pPr>
            <a:r>
              <a:rPr dirty="0" sz="2400" spc="-15">
                <a:solidFill>
                  <a:srgbClr val="002756"/>
                </a:solidFill>
                <a:latin typeface="Tahoma"/>
                <a:cs typeface="Tahoma"/>
              </a:rPr>
              <a:t>Voorbeeld </a:t>
            </a:r>
            <a:r>
              <a:rPr dirty="0" sz="2400" spc="-10">
                <a:solidFill>
                  <a:srgbClr val="002756"/>
                </a:solidFill>
                <a:latin typeface="Tahoma"/>
                <a:cs typeface="Tahoma"/>
              </a:rPr>
              <a:t>overriden</a:t>
            </a:r>
            <a:r>
              <a:rPr dirty="0" sz="2400" spc="-5">
                <a:solidFill>
                  <a:srgbClr val="002756"/>
                </a:solidFill>
                <a:latin typeface="Tahoma"/>
                <a:cs typeface="Tahoma"/>
              </a:rPr>
              <a:t> toString:</a:t>
            </a:r>
            <a:endParaRPr sz="2400">
              <a:latin typeface="Tahoma"/>
              <a:cs typeface="Tahoma"/>
            </a:endParaRPr>
          </a:p>
          <a:p>
            <a:pPr marL="393700">
              <a:lnSpc>
                <a:spcPct val="100000"/>
              </a:lnSpc>
              <a:spcBef>
                <a:spcPts val="1320"/>
              </a:spcBef>
            </a:pPr>
            <a:r>
              <a:rPr dirty="0" sz="1800" spc="-10">
                <a:solidFill>
                  <a:srgbClr val="002756"/>
                </a:solidFill>
                <a:latin typeface="Tahoma"/>
                <a:cs typeface="Tahoma"/>
              </a:rPr>
              <a:t>//In </a:t>
            </a:r>
            <a:r>
              <a:rPr dirty="0" sz="1800">
                <a:solidFill>
                  <a:srgbClr val="002756"/>
                </a:solidFill>
                <a:latin typeface="Tahoma"/>
                <a:cs typeface="Tahoma"/>
              </a:rPr>
              <a:t>de </a:t>
            </a:r>
            <a:r>
              <a:rPr dirty="0" sz="1800" spc="-5">
                <a:solidFill>
                  <a:srgbClr val="002756"/>
                </a:solidFill>
                <a:latin typeface="Tahoma"/>
                <a:cs typeface="Tahoma"/>
              </a:rPr>
              <a:t>klasse</a:t>
            </a:r>
            <a:r>
              <a:rPr dirty="0" sz="1800" spc="25">
                <a:solidFill>
                  <a:srgbClr val="002756"/>
                </a:solidFill>
                <a:latin typeface="Tahoma"/>
                <a:cs typeface="Tahoma"/>
              </a:rPr>
              <a:t> </a:t>
            </a:r>
            <a:r>
              <a:rPr dirty="0" sz="1800" spc="-5">
                <a:solidFill>
                  <a:srgbClr val="002756"/>
                </a:solidFill>
                <a:latin typeface="Tahoma"/>
                <a:cs typeface="Tahoma"/>
              </a:rPr>
              <a:t>Figuur</a:t>
            </a:r>
            <a:endParaRPr sz="1800">
              <a:latin typeface="Tahoma"/>
              <a:cs typeface="Tahoma"/>
            </a:endParaRPr>
          </a:p>
          <a:p>
            <a:pPr marL="368935">
              <a:lnSpc>
                <a:spcPct val="100000"/>
              </a:lnSpc>
              <a:spcBef>
                <a:spcPts val="900"/>
              </a:spcBef>
            </a:pPr>
            <a:r>
              <a:rPr dirty="0" sz="1800" spc="-10">
                <a:solidFill>
                  <a:srgbClr val="002756"/>
                </a:solidFill>
                <a:latin typeface="Tahoma"/>
                <a:cs typeface="Tahoma"/>
              </a:rPr>
              <a:t>@override</a:t>
            </a:r>
            <a:endParaRPr sz="1800">
              <a:latin typeface="Tahoma"/>
              <a:cs typeface="Tahoma"/>
            </a:endParaRPr>
          </a:p>
          <a:p>
            <a:pPr marL="441325">
              <a:lnSpc>
                <a:spcPct val="100000"/>
              </a:lnSpc>
              <a:spcBef>
                <a:spcPts val="795"/>
              </a:spcBef>
            </a:pPr>
            <a:r>
              <a:rPr dirty="0" sz="1800" spc="-5">
                <a:solidFill>
                  <a:srgbClr val="002756"/>
                </a:solidFill>
                <a:latin typeface="Tahoma"/>
                <a:cs typeface="Tahoma"/>
              </a:rPr>
              <a:t>public String </a:t>
            </a:r>
            <a:r>
              <a:rPr dirty="0" sz="1800" spc="-10">
                <a:solidFill>
                  <a:srgbClr val="002756"/>
                </a:solidFill>
                <a:latin typeface="Tahoma"/>
                <a:cs typeface="Tahoma"/>
              </a:rPr>
              <a:t>toString(){</a:t>
            </a:r>
            <a:endParaRPr sz="1800">
              <a:latin typeface="Tahoma"/>
              <a:cs typeface="Tahoma"/>
            </a:endParaRPr>
          </a:p>
          <a:p>
            <a:pPr marL="927100">
              <a:lnSpc>
                <a:spcPct val="100000"/>
              </a:lnSpc>
              <a:spcBef>
                <a:spcPts val="780"/>
              </a:spcBef>
            </a:pPr>
            <a:r>
              <a:rPr dirty="0" sz="1800" spc="-10">
                <a:solidFill>
                  <a:srgbClr val="002756"/>
                </a:solidFill>
                <a:latin typeface="Tahoma"/>
                <a:cs typeface="Tahoma"/>
              </a:rPr>
              <a:t>return </a:t>
            </a:r>
            <a:r>
              <a:rPr dirty="0" sz="1800" spc="-15">
                <a:solidFill>
                  <a:srgbClr val="002756"/>
                </a:solidFill>
                <a:latin typeface="Tahoma"/>
                <a:cs typeface="Tahoma"/>
              </a:rPr>
              <a:t>“Positie:”+this.getX()+”, </a:t>
            </a:r>
            <a:r>
              <a:rPr dirty="0" sz="1800" spc="-5">
                <a:solidFill>
                  <a:srgbClr val="002756"/>
                </a:solidFill>
                <a:latin typeface="Tahoma"/>
                <a:cs typeface="Tahoma"/>
              </a:rPr>
              <a:t>”+this.getY()+” Kleur: </a:t>
            </a:r>
            <a:r>
              <a:rPr dirty="0" sz="1800">
                <a:solidFill>
                  <a:srgbClr val="002756"/>
                </a:solidFill>
                <a:latin typeface="Tahoma"/>
                <a:cs typeface="Tahoma"/>
              </a:rPr>
              <a:t>”</a:t>
            </a:r>
            <a:r>
              <a:rPr dirty="0" sz="1800" spc="229">
                <a:solidFill>
                  <a:srgbClr val="002756"/>
                </a:solidFill>
                <a:latin typeface="Tahoma"/>
                <a:cs typeface="Tahoma"/>
              </a:rPr>
              <a:t> </a:t>
            </a:r>
            <a:r>
              <a:rPr dirty="0" sz="1800" spc="-15">
                <a:solidFill>
                  <a:srgbClr val="002756"/>
                </a:solidFill>
                <a:latin typeface="Tahoma"/>
                <a:cs typeface="Tahoma"/>
              </a:rPr>
              <a:t>+this.getKleurAlsTekst();</a:t>
            </a:r>
            <a:endParaRPr sz="1800">
              <a:latin typeface="Tahoma"/>
              <a:cs typeface="Tahoma"/>
            </a:endParaRPr>
          </a:p>
          <a:p>
            <a:pPr marL="364490">
              <a:lnSpc>
                <a:spcPct val="100000"/>
              </a:lnSpc>
              <a:spcBef>
                <a:spcPts val="780"/>
              </a:spcBef>
            </a:pPr>
            <a:r>
              <a:rPr dirty="0" sz="1800">
                <a:solidFill>
                  <a:srgbClr val="002756"/>
                </a:solidFill>
                <a:latin typeface="Tahoma"/>
                <a:cs typeface="Tahoma"/>
              </a:rPr>
              <a:t>}</a:t>
            </a:r>
            <a:endParaRPr sz="1800">
              <a:latin typeface="Tahoma"/>
              <a:cs typeface="Tahoma"/>
            </a:endParaRPr>
          </a:p>
          <a:p>
            <a:pPr marL="441325" marR="6729095" indent="-72390">
              <a:lnSpc>
                <a:spcPct val="136100"/>
              </a:lnSpc>
              <a:spcBef>
                <a:spcPts val="15"/>
              </a:spcBef>
            </a:pPr>
            <a:r>
              <a:rPr dirty="0" sz="1800" spc="-10">
                <a:solidFill>
                  <a:srgbClr val="002756"/>
                </a:solidFill>
                <a:latin typeface="Tahoma"/>
                <a:cs typeface="Tahoma"/>
              </a:rPr>
              <a:t>//In </a:t>
            </a:r>
            <a:r>
              <a:rPr dirty="0" sz="1800">
                <a:solidFill>
                  <a:srgbClr val="002756"/>
                </a:solidFill>
                <a:latin typeface="Tahoma"/>
                <a:cs typeface="Tahoma"/>
              </a:rPr>
              <a:t>de klasse</a:t>
            </a:r>
            <a:r>
              <a:rPr dirty="0" sz="1800" spc="-55">
                <a:solidFill>
                  <a:srgbClr val="002756"/>
                </a:solidFill>
                <a:latin typeface="Tahoma"/>
                <a:cs typeface="Tahoma"/>
              </a:rPr>
              <a:t> </a:t>
            </a:r>
            <a:r>
              <a:rPr dirty="0" sz="1800" spc="-5">
                <a:solidFill>
                  <a:srgbClr val="002756"/>
                </a:solidFill>
                <a:latin typeface="Tahoma"/>
                <a:cs typeface="Tahoma"/>
              </a:rPr>
              <a:t>Cirkel  </a:t>
            </a:r>
            <a:r>
              <a:rPr dirty="0" sz="1800" spc="-10">
                <a:solidFill>
                  <a:srgbClr val="002756"/>
                </a:solidFill>
                <a:latin typeface="Tahoma"/>
                <a:cs typeface="Tahoma"/>
              </a:rPr>
              <a:t>@override</a:t>
            </a:r>
            <a:endParaRPr sz="1800">
              <a:latin typeface="Tahoma"/>
              <a:cs typeface="Tahoma"/>
            </a:endParaRPr>
          </a:p>
          <a:p>
            <a:pPr marL="441325">
              <a:lnSpc>
                <a:spcPct val="100000"/>
              </a:lnSpc>
              <a:spcBef>
                <a:spcPts val="780"/>
              </a:spcBef>
            </a:pPr>
            <a:r>
              <a:rPr dirty="0" sz="1800" spc="-5">
                <a:solidFill>
                  <a:srgbClr val="002756"/>
                </a:solidFill>
                <a:latin typeface="Tahoma"/>
                <a:cs typeface="Tahoma"/>
              </a:rPr>
              <a:t>public String </a:t>
            </a:r>
            <a:r>
              <a:rPr dirty="0" sz="1800" spc="-10">
                <a:solidFill>
                  <a:srgbClr val="002756"/>
                </a:solidFill>
                <a:latin typeface="Tahoma"/>
                <a:cs typeface="Tahoma"/>
              </a:rPr>
              <a:t>toString(){</a:t>
            </a:r>
            <a:endParaRPr sz="1800">
              <a:latin typeface="Tahoma"/>
              <a:cs typeface="Tahoma"/>
            </a:endParaRPr>
          </a:p>
          <a:p>
            <a:pPr marL="927100">
              <a:lnSpc>
                <a:spcPct val="100000"/>
              </a:lnSpc>
              <a:spcBef>
                <a:spcPts val="795"/>
              </a:spcBef>
            </a:pPr>
            <a:r>
              <a:rPr dirty="0" sz="1800" spc="-10">
                <a:solidFill>
                  <a:srgbClr val="002756"/>
                </a:solidFill>
                <a:latin typeface="Tahoma"/>
                <a:cs typeface="Tahoma"/>
              </a:rPr>
              <a:t>return </a:t>
            </a:r>
            <a:r>
              <a:rPr dirty="0" sz="1800" spc="-15">
                <a:solidFill>
                  <a:srgbClr val="002756"/>
                </a:solidFill>
                <a:latin typeface="Tahoma"/>
                <a:cs typeface="Tahoma"/>
              </a:rPr>
              <a:t>“Cirkel:”+super.toString()+” </a:t>
            </a:r>
            <a:r>
              <a:rPr dirty="0" sz="1800" spc="-10">
                <a:solidFill>
                  <a:srgbClr val="002756"/>
                </a:solidFill>
                <a:latin typeface="Tahoma"/>
                <a:cs typeface="Tahoma"/>
              </a:rPr>
              <a:t>Straal: </a:t>
            </a:r>
            <a:r>
              <a:rPr dirty="0" sz="1800">
                <a:solidFill>
                  <a:srgbClr val="002756"/>
                </a:solidFill>
                <a:latin typeface="Tahoma"/>
                <a:cs typeface="Tahoma"/>
              </a:rPr>
              <a:t>”</a:t>
            </a:r>
            <a:r>
              <a:rPr dirty="0" sz="1800" spc="75">
                <a:solidFill>
                  <a:srgbClr val="002756"/>
                </a:solidFill>
                <a:latin typeface="Tahoma"/>
                <a:cs typeface="Tahoma"/>
              </a:rPr>
              <a:t> </a:t>
            </a:r>
            <a:r>
              <a:rPr dirty="0" sz="1800" spc="-10">
                <a:solidFill>
                  <a:srgbClr val="002756"/>
                </a:solidFill>
                <a:latin typeface="Tahoma"/>
                <a:cs typeface="Tahoma"/>
              </a:rPr>
              <a:t>+this.getStraal();</a:t>
            </a:r>
            <a:endParaRPr sz="1800">
              <a:latin typeface="Tahoma"/>
              <a:cs typeface="Tahoma"/>
            </a:endParaRPr>
          </a:p>
          <a:p>
            <a:pPr marL="364490">
              <a:lnSpc>
                <a:spcPct val="100000"/>
              </a:lnSpc>
              <a:spcBef>
                <a:spcPts val="780"/>
              </a:spcBef>
            </a:pPr>
            <a:r>
              <a:rPr dirty="0" sz="1800">
                <a:solidFill>
                  <a:srgbClr val="002756"/>
                </a:solidFill>
                <a:latin typeface="Tahoma"/>
                <a:cs typeface="Tahoma"/>
              </a:rPr>
              <a:t>}</a:t>
            </a:r>
            <a:endParaRPr sz="1800">
              <a:latin typeface="Tahoma"/>
              <a:cs typeface="Tahoma"/>
            </a:endParaRPr>
          </a:p>
          <a:p>
            <a:pPr marL="441325">
              <a:lnSpc>
                <a:spcPct val="100000"/>
              </a:lnSpc>
              <a:spcBef>
                <a:spcPts val="780"/>
              </a:spcBef>
            </a:pPr>
            <a:r>
              <a:rPr dirty="0" sz="1800" spc="-5">
                <a:solidFill>
                  <a:srgbClr val="002756"/>
                </a:solidFill>
                <a:latin typeface="Tahoma"/>
                <a:cs typeface="Tahoma"/>
              </a:rPr>
              <a:t>f1.toString() -&gt; </a:t>
            </a:r>
            <a:r>
              <a:rPr dirty="0" sz="1800" spc="-10">
                <a:solidFill>
                  <a:srgbClr val="002756"/>
                </a:solidFill>
                <a:latin typeface="Tahoma"/>
                <a:cs typeface="Tahoma"/>
              </a:rPr>
              <a:t>Cirkel:Positie </a:t>
            </a:r>
            <a:r>
              <a:rPr dirty="0" sz="1800" spc="-5">
                <a:solidFill>
                  <a:srgbClr val="002756"/>
                </a:solidFill>
                <a:latin typeface="Tahoma"/>
                <a:cs typeface="Tahoma"/>
              </a:rPr>
              <a:t>200,200 Kleur: </a:t>
            </a:r>
            <a:r>
              <a:rPr dirty="0" sz="1800" spc="-10">
                <a:solidFill>
                  <a:srgbClr val="002756"/>
                </a:solidFill>
                <a:latin typeface="Tahoma"/>
                <a:cs typeface="Tahoma"/>
              </a:rPr>
              <a:t>rood Straal:</a:t>
            </a:r>
            <a:r>
              <a:rPr dirty="0" sz="1800" spc="120">
                <a:solidFill>
                  <a:srgbClr val="002756"/>
                </a:solidFill>
                <a:latin typeface="Tahoma"/>
                <a:cs typeface="Tahoma"/>
              </a:rPr>
              <a:t> </a:t>
            </a:r>
            <a:r>
              <a:rPr dirty="0" sz="1800">
                <a:solidFill>
                  <a:srgbClr val="002756"/>
                </a:solidFill>
                <a:latin typeface="Tahoma"/>
                <a:cs typeface="Tahoma"/>
              </a:rPr>
              <a:t>100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55673" y="550925"/>
            <a:ext cx="9644380" cy="58737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64490" indent="-352425">
              <a:lnSpc>
                <a:spcPct val="100000"/>
              </a:lnSpc>
              <a:spcBef>
                <a:spcPts val="95"/>
              </a:spcBef>
              <a:buClr>
                <a:srgbClr val="DF0048"/>
              </a:buClr>
              <a:buFont typeface="Arial"/>
              <a:buChar char="•"/>
              <a:tabLst>
                <a:tab pos="364490" algn="l"/>
                <a:tab pos="365125" algn="l"/>
              </a:tabLst>
            </a:pPr>
            <a:r>
              <a:rPr dirty="0" sz="2400" spc="-15">
                <a:solidFill>
                  <a:srgbClr val="002756"/>
                </a:solidFill>
                <a:latin typeface="Tahoma"/>
                <a:cs typeface="Tahoma"/>
              </a:rPr>
              <a:t>Voorbeeld </a:t>
            </a:r>
            <a:r>
              <a:rPr dirty="0" sz="2400" spc="-10">
                <a:solidFill>
                  <a:srgbClr val="002756"/>
                </a:solidFill>
                <a:latin typeface="Tahoma"/>
                <a:cs typeface="Tahoma"/>
              </a:rPr>
              <a:t>overriden</a:t>
            </a:r>
            <a:r>
              <a:rPr dirty="0" sz="2400" spc="-5">
                <a:solidFill>
                  <a:srgbClr val="002756"/>
                </a:solidFill>
                <a:latin typeface="Tahoma"/>
                <a:cs typeface="Tahoma"/>
              </a:rPr>
              <a:t> equals</a:t>
            </a:r>
            <a:r>
              <a:rPr dirty="0" sz="2800" spc="-5">
                <a:solidFill>
                  <a:srgbClr val="002756"/>
                </a:solidFill>
                <a:latin typeface="Tahoma"/>
                <a:cs typeface="Tahoma"/>
              </a:rPr>
              <a:t>:</a:t>
            </a:r>
            <a:endParaRPr sz="2800">
              <a:latin typeface="Tahoma"/>
              <a:cs typeface="Tahoma"/>
            </a:endParaRPr>
          </a:p>
          <a:p>
            <a:pPr marL="368935" marR="7099300" indent="71755">
              <a:lnSpc>
                <a:spcPct val="153300"/>
              </a:lnSpc>
              <a:spcBef>
                <a:spcPts val="1215"/>
              </a:spcBef>
            </a:pPr>
            <a:r>
              <a:rPr dirty="0" sz="1800" spc="-10">
                <a:solidFill>
                  <a:srgbClr val="002756"/>
                </a:solidFill>
                <a:latin typeface="Tahoma"/>
                <a:cs typeface="Tahoma"/>
              </a:rPr>
              <a:t>//In </a:t>
            </a:r>
            <a:r>
              <a:rPr dirty="0" sz="1800">
                <a:solidFill>
                  <a:srgbClr val="002756"/>
                </a:solidFill>
                <a:latin typeface="Tahoma"/>
                <a:cs typeface="Tahoma"/>
              </a:rPr>
              <a:t>de klasse </a:t>
            </a:r>
            <a:r>
              <a:rPr dirty="0" sz="1800" spc="-10">
                <a:solidFill>
                  <a:srgbClr val="002756"/>
                </a:solidFill>
                <a:latin typeface="Tahoma"/>
                <a:cs typeface="Tahoma"/>
              </a:rPr>
              <a:t>Figuur  @override</a:t>
            </a:r>
            <a:endParaRPr sz="1800">
              <a:latin typeface="Tahoma"/>
              <a:cs typeface="Tahoma"/>
            </a:endParaRPr>
          </a:p>
          <a:p>
            <a:pPr marL="927100" marR="5426075" indent="-486409">
              <a:lnSpc>
                <a:spcPts val="2950"/>
              </a:lnSpc>
              <a:spcBef>
                <a:spcPts val="225"/>
              </a:spcBef>
            </a:pPr>
            <a:r>
              <a:rPr dirty="0" sz="1800" spc="-5">
                <a:solidFill>
                  <a:srgbClr val="002756"/>
                </a:solidFill>
                <a:latin typeface="Tahoma"/>
                <a:cs typeface="Tahoma"/>
              </a:rPr>
              <a:t>public boolean equals (Object object)  boolean resultaat =</a:t>
            </a:r>
            <a:r>
              <a:rPr dirty="0" sz="1800" spc="5">
                <a:solidFill>
                  <a:srgbClr val="002756"/>
                </a:solidFill>
                <a:latin typeface="Tahoma"/>
                <a:cs typeface="Tahoma"/>
              </a:rPr>
              <a:t> </a:t>
            </a:r>
            <a:r>
              <a:rPr dirty="0" sz="1800" spc="-5">
                <a:solidFill>
                  <a:srgbClr val="002756"/>
                </a:solidFill>
                <a:latin typeface="Tahoma"/>
                <a:cs typeface="Tahoma"/>
              </a:rPr>
              <a:t>false;</a:t>
            </a:r>
            <a:endParaRPr sz="1800">
              <a:latin typeface="Tahoma"/>
              <a:cs typeface="Tahoma"/>
            </a:endParaRPr>
          </a:p>
          <a:p>
            <a:pPr marL="927100">
              <a:lnSpc>
                <a:spcPct val="100000"/>
              </a:lnSpc>
              <a:spcBef>
                <a:spcPts val="550"/>
              </a:spcBef>
            </a:pPr>
            <a:r>
              <a:rPr dirty="0" sz="1800" spc="-5">
                <a:solidFill>
                  <a:srgbClr val="002756"/>
                </a:solidFill>
                <a:latin typeface="Tahoma"/>
                <a:cs typeface="Tahoma"/>
              </a:rPr>
              <a:t>if (object instanceof</a:t>
            </a:r>
            <a:r>
              <a:rPr dirty="0" sz="1800" spc="15">
                <a:solidFill>
                  <a:srgbClr val="002756"/>
                </a:solidFill>
                <a:latin typeface="Tahoma"/>
                <a:cs typeface="Tahoma"/>
              </a:rPr>
              <a:t> </a:t>
            </a:r>
            <a:r>
              <a:rPr dirty="0" sz="1800" spc="-5">
                <a:solidFill>
                  <a:srgbClr val="002756"/>
                </a:solidFill>
                <a:latin typeface="Tahoma"/>
                <a:cs typeface="Tahoma"/>
              </a:rPr>
              <a:t>Figuur){</a:t>
            </a:r>
            <a:endParaRPr sz="1800">
              <a:latin typeface="Tahoma"/>
              <a:cs typeface="Tahoma"/>
            </a:endParaRPr>
          </a:p>
          <a:p>
            <a:pPr marL="1283970">
              <a:lnSpc>
                <a:spcPct val="100000"/>
              </a:lnSpc>
              <a:spcBef>
                <a:spcPts val="780"/>
              </a:spcBef>
            </a:pPr>
            <a:r>
              <a:rPr dirty="0" sz="1800" spc="-5">
                <a:solidFill>
                  <a:srgbClr val="002756"/>
                </a:solidFill>
                <a:latin typeface="Tahoma"/>
                <a:cs typeface="Tahoma"/>
              </a:rPr>
              <a:t>Figuur figuur </a:t>
            </a:r>
            <a:r>
              <a:rPr dirty="0" sz="1800">
                <a:solidFill>
                  <a:srgbClr val="002756"/>
                </a:solidFill>
                <a:latin typeface="Tahoma"/>
                <a:cs typeface="Tahoma"/>
              </a:rPr>
              <a:t>=</a:t>
            </a:r>
            <a:r>
              <a:rPr dirty="0" sz="1800" spc="5">
                <a:solidFill>
                  <a:srgbClr val="002756"/>
                </a:solidFill>
                <a:latin typeface="Tahoma"/>
                <a:cs typeface="Tahoma"/>
              </a:rPr>
              <a:t> </a:t>
            </a:r>
            <a:r>
              <a:rPr dirty="0" sz="1800" spc="-5">
                <a:solidFill>
                  <a:srgbClr val="002756"/>
                </a:solidFill>
                <a:latin typeface="Tahoma"/>
                <a:cs typeface="Tahoma"/>
              </a:rPr>
              <a:t>(Figuur)object</a:t>
            </a:r>
            <a:endParaRPr sz="1800">
              <a:latin typeface="Tahoma"/>
              <a:cs typeface="Tahoma"/>
            </a:endParaRPr>
          </a:p>
          <a:p>
            <a:pPr marL="2442210" marR="889000" indent="-1158240">
              <a:lnSpc>
                <a:spcPct val="136100"/>
              </a:lnSpc>
              <a:spcBef>
                <a:spcPts val="15"/>
              </a:spcBef>
            </a:pPr>
            <a:r>
              <a:rPr dirty="0" sz="1800" spc="-5">
                <a:solidFill>
                  <a:srgbClr val="002756"/>
                </a:solidFill>
                <a:latin typeface="Tahoma"/>
                <a:cs typeface="Tahoma"/>
              </a:rPr>
              <a:t>resultaat = this.getX() == </a:t>
            </a:r>
            <a:r>
              <a:rPr dirty="0" sz="1800" spc="-25">
                <a:solidFill>
                  <a:srgbClr val="002756"/>
                </a:solidFill>
                <a:latin typeface="Tahoma"/>
                <a:cs typeface="Tahoma"/>
              </a:rPr>
              <a:t>figuur.getX() </a:t>
            </a:r>
            <a:r>
              <a:rPr dirty="0" sz="1800">
                <a:solidFill>
                  <a:srgbClr val="002756"/>
                </a:solidFill>
                <a:latin typeface="Tahoma"/>
                <a:cs typeface="Tahoma"/>
              </a:rPr>
              <a:t>&amp;&amp; </a:t>
            </a:r>
            <a:r>
              <a:rPr dirty="0" sz="1800" spc="-15">
                <a:solidFill>
                  <a:srgbClr val="002756"/>
                </a:solidFill>
                <a:latin typeface="Tahoma"/>
                <a:cs typeface="Tahoma"/>
              </a:rPr>
              <a:t>this.getY()==figuur.getY() </a:t>
            </a:r>
            <a:r>
              <a:rPr dirty="0" sz="1800">
                <a:solidFill>
                  <a:srgbClr val="002756"/>
                </a:solidFill>
                <a:latin typeface="Tahoma"/>
                <a:cs typeface="Tahoma"/>
              </a:rPr>
              <a:t>&amp;&amp;  </a:t>
            </a:r>
            <a:r>
              <a:rPr dirty="0" sz="1800" spc="-10">
                <a:solidFill>
                  <a:srgbClr val="002756"/>
                </a:solidFill>
                <a:latin typeface="Tahoma"/>
                <a:cs typeface="Tahoma"/>
              </a:rPr>
              <a:t>this.getKleur().equals(figuur.getKleur();</a:t>
            </a:r>
            <a:endParaRPr sz="1800">
              <a:latin typeface="Tahoma"/>
              <a:cs typeface="Tahoma"/>
            </a:endParaRPr>
          </a:p>
          <a:p>
            <a:pPr marL="927100">
              <a:lnSpc>
                <a:spcPct val="100000"/>
              </a:lnSpc>
              <a:spcBef>
                <a:spcPts val="780"/>
              </a:spcBef>
            </a:pPr>
            <a:r>
              <a:rPr dirty="0" sz="1800">
                <a:solidFill>
                  <a:srgbClr val="002756"/>
                </a:solidFill>
                <a:latin typeface="Tahoma"/>
                <a:cs typeface="Tahoma"/>
              </a:rPr>
              <a:t>}</a:t>
            </a:r>
            <a:endParaRPr sz="1800">
              <a:latin typeface="Tahoma"/>
              <a:cs typeface="Tahoma"/>
            </a:endParaRPr>
          </a:p>
          <a:p>
            <a:pPr marL="927100">
              <a:lnSpc>
                <a:spcPct val="100000"/>
              </a:lnSpc>
              <a:spcBef>
                <a:spcPts val="795"/>
              </a:spcBef>
            </a:pPr>
            <a:r>
              <a:rPr dirty="0" sz="1800" spc="-10">
                <a:solidFill>
                  <a:srgbClr val="002756"/>
                </a:solidFill>
                <a:latin typeface="Tahoma"/>
                <a:cs typeface="Tahoma"/>
              </a:rPr>
              <a:t>return </a:t>
            </a:r>
            <a:r>
              <a:rPr dirty="0" sz="1800" spc="-5">
                <a:solidFill>
                  <a:srgbClr val="002756"/>
                </a:solidFill>
                <a:latin typeface="Tahoma"/>
                <a:cs typeface="Tahoma"/>
              </a:rPr>
              <a:t>resultaat;</a:t>
            </a:r>
            <a:endParaRPr sz="1800">
              <a:latin typeface="Tahoma"/>
              <a:cs typeface="Tahoma"/>
            </a:endParaRPr>
          </a:p>
          <a:p>
            <a:pPr marL="364490">
              <a:lnSpc>
                <a:spcPct val="100000"/>
              </a:lnSpc>
              <a:spcBef>
                <a:spcPts val="780"/>
              </a:spcBef>
            </a:pPr>
            <a:r>
              <a:rPr dirty="0" sz="1800">
                <a:solidFill>
                  <a:srgbClr val="002756"/>
                </a:solidFill>
                <a:latin typeface="Tahoma"/>
                <a:cs typeface="Tahoma"/>
              </a:rPr>
              <a:t>}</a:t>
            </a:r>
            <a:endParaRPr sz="1800">
              <a:latin typeface="Tahoma"/>
              <a:cs typeface="Tahoma"/>
            </a:endParaRPr>
          </a:p>
          <a:p>
            <a:pPr marL="364490" marR="5080">
              <a:lnSpc>
                <a:spcPct val="93500"/>
              </a:lnSpc>
              <a:spcBef>
                <a:spcPts val="1610"/>
              </a:spcBef>
            </a:pPr>
            <a:r>
              <a:rPr dirty="0" sz="2000" spc="-5">
                <a:solidFill>
                  <a:srgbClr val="FF0000"/>
                </a:solidFill>
                <a:latin typeface="Tahoma"/>
                <a:cs typeface="Tahoma"/>
              </a:rPr>
              <a:t>Belangrijk: Gebruik </a:t>
            </a:r>
            <a:r>
              <a:rPr dirty="0" sz="2000">
                <a:solidFill>
                  <a:srgbClr val="FF0000"/>
                </a:solidFill>
                <a:latin typeface="Tahoma"/>
                <a:cs typeface="Tahoma"/>
              </a:rPr>
              <a:t>als </a:t>
            </a:r>
            <a:r>
              <a:rPr dirty="0" sz="2000" spc="-5">
                <a:solidFill>
                  <a:srgbClr val="FF0000"/>
                </a:solidFill>
                <a:latin typeface="Tahoma"/>
                <a:cs typeface="Tahoma"/>
              </a:rPr>
              <a:t>parameter voor </a:t>
            </a:r>
            <a:r>
              <a:rPr dirty="0" sz="2000">
                <a:solidFill>
                  <a:srgbClr val="FF0000"/>
                </a:solidFill>
                <a:latin typeface="Tahoma"/>
                <a:cs typeface="Tahoma"/>
              </a:rPr>
              <a:t>de </a:t>
            </a:r>
            <a:r>
              <a:rPr dirty="0" sz="2000" spc="-5">
                <a:solidFill>
                  <a:srgbClr val="FF0000"/>
                </a:solidFill>
                <a:latin typeface="Tahoma"/>
                <a:cs typeface="Tahoma"/>
              </a:rPr>
              <a:t>equals </a:t>
            </a:r>
            <a:r>
              <a:rPr dirty="0" sz="2000">
                <a:solidFill>
                  <a:srgbClr val="FF0000"/>
                </a:solidFill>
                <a:latin typeface="Tahoma"/>
                <a:cs typeface="Tahoma"/>
              </a:rPr>
              <a:t>methode altijd Object, anders  gaan heel </a:t>
            </a:r>
            <a:r>
              <a:rPr dirty="0" sz="2000" spc="-5">
                <a:solidFill>
                  <a:srgbClr val="FF0000"/>
                </a:solidFill>
                <a:latin typeface="Tahoma"/>
                <a:cs typeface="Tahoma"/>
              </a:rPr>
              <a:t>wat </a:t>
            </a:r>
            <a:r>
              <a:rPr dirty="0" sz="2000">
                <a:solidFill>
                  <a:srgbClr val="FF0000"/>
                </a:solidFill>
                <a:latin typeface="Tahoma"/>
                <a:cs typeface="Tahoma"/>
              </a:rPr>
              <a:t>andere methodes </a:t>
            </a:r>
            <a:r>
              <a:rPr dirty="0" sz="2000" spc="-5">
                <a:solidFill>
                  <a:srgbClr val="FF0000"/>
                </a:solidFill>
                <a:latin typeface="Tahoma"/>
                <a:cs typeface="Tahoma"/>
              </a:rPr>
              <a:t>uit </a:t>
            </a:r>
            <a:r>
              <a:rPr dirty="0" sz="2000">
                <a:solidFill>
                  <a:srgbClr val="FF0000"/>
                </a:solidFill>
                <a:latin typeface="Tahoma"/>
                <a:cs typeface="Tahoma"/>
              </a:rPr>
              <a:t>de </a:t>
            </a:r>
            <a:r>
              <a:rPr dirty="0" sz="2000" spc="-10">
                <a:solidFill>
                  <a:srgbClr val="FF0000"/>
                </a:solidFill>
                <a:latin typeface="Tahoma"/>
                <a:cs typeface="Tahoma"/>
              </a:rPr>
              <a:t>Java </a:t>
            </a:r>
            <a:r>
              <a:rPr dirty="0" sz="2000" spc="-5">
                <a:solidFill>
                  <a:srgbClr val="FF0000"/>
                </a:solidFill>
                <a:latin typeface="Tahoma"/>
                <a:cs typeface="Tahoma"/>
              </a:rPr>
              <a:t>lib niet werken </a:t>
            </a:r>
            <a:r>
              <a:rPr dirty="0" sz="2000">
                <a:solidFill>
                  <a:srgbClr val="FF0000"/>
                </a:solidFill>
                <a:latin typeface="Tahoma"/>
                <a:cs typeface="Tahoma"/>
              </a:rPr>
              <a:t>– vb </a:t>
            </a:r>
            <a:r>
              <a:rPr dirty="0" sz="2000" spc="-5">
                <a:solidFill>
                  <a:srgbClr val="FF0000"/>
                </a:solidFill>
                <a:latin typeface="Tahoma"/>
                <a:cs typeface="Tahoma"/>
              </a:rPr>
              <a:t>contains </a:t>
            </a:r>
            <a:r>
              <a:rPr dirty="0" sz="2000">
                <a:solidFill>
                  <a:srgbClr val="FF0000"/>
                </a:solidFill>
                <a:latin typeface="Tahoma"/>
                <a:cs typeface="Tahoma"/>
              </a:rPr>
              <a:t>methode  uit de </a:t>
            </a:r>
            <a:r>
              <a:rPr dirty="0" sz="2000" spc="-5">
                <a:solidFill>
                  <a:srgbClr val="FF0000"/>
                </a:solidFill>
                <a:latin typeface="Tahoma"/>
                <a:cs typeface="Tahoma"/>
              </a:rPr>
              <a:t>klasse </a:t>
            </a:r>
            <a:r>
              <a:rPr dirty="0" sz="2000" spc="-10">
                <a:solidFill>
                  <a:srgbClr val="FF0000"/>
                </a:solidFill>
                <a:latin typeface="Tahoma"/>
                <a:cs typeface="Tahoma"/>
              </a:rPr>
              <a:t>ArrayList, </a:t>
            </a:r>
            <a:r>
              <a:rPr dirty="0" sz="2000">
                <a:solidFill>
                  <a:srgbClr val="FF0000"/>
                </a:solidFill>
                <a:latin typeface="Tahoma"/>
                <a:cs typeface="Tahoma"/>
              </a:rPr>
              <a:t>AssertEquals </a:t>
            </a:r>
            <a:r>
              <a:rPr dirty="0" sz="2000" spc="-5">
                <a:solidFill>
                  <a:srgbClr val="FF0000"/>
                </a:solidFill>
                <a:latin typeface="Tahoma"/>
                <a:cs typeface="Tahoma"/>
              </a:rPr>
              <a:t>bij </a:t>
            </a:r>
            <a:r>
              <a:rPr dirty="0" sz="2000">
                <a:solidFill>
                  <a:srgbClr val="FF0000"/>
                </a:solidFill>
                <a:latin typeface="Tahoma"/>
                <a:cs typeface="Tahoma"/>
              </a:rPr>
              <a:t>Junit </a:t>
            </a:r>
            <a:r>
              <a:rPr dirty="0" sz="2000" spc="-5">
                <a:solidFill>
                  <a:srgbClr val="FF0000"/>
                </a:solidFill>
                <a:latin typeface="Tahoma"/>
                <a:cs typeface="Tahoma"/>
              </a:rPr>
              <a:t>testen,</a:t>
            </a:r>
            <a:r>
              <a:rPr dirty="0" sz="2000" spc="-75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2000">
                <a:solidFill>
                  <a:srgbClr val="FF0000"/>
                </a:solidFill>
                <a:latin typeface="Tahoma"/>
                <a:cs typeface="Tahoma"/>
              </a:rPr>
              <a:t>…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55673" y="587451"/>
            <a:ext cx="5451475" cy="7575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-10"/>
              <a:t>Dynamische</a:t>
            </a:r>
            <a:r>
              <a:rPr dirty="0" sz="4800" spc="-55"/>
              <a:t> </a:t>
            </a:r>
            <a:r>
              <a:rPr dirty="0" sz="4800"/>
              <a:t>Binding</a:t>
            </a:r>
            <a:endParaRPr sz="4800"/>
          </a:p>
        </p:txBody>
      </p:sp>
      <p:sp>
        <p:nvSpPr>
          <p:cNvPr id="4" name="object 4"/>
          <p:cNvSpPr txBox="1"/>
          <p:nvPr/>
        </p:nvSpPr>
        <p:spPr>
          <a:xfrm>
            <a:off x="5974079" y="6434659"/>
            <a:ext cx="243840" cy="2095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 sz="1200">
                <a:solidFill>
                  <a:srgbClr val="888888"/>
                </a:solidFill>
                <a:latin typeface="Tahoma"/>
                <a:cs typeface="Tahoma"/>
              </a:rPr>
              <a:t>33</a:t>
            </a:fld>
            <a:endParaRPr sz="12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55673" y="1781717"/>
            <a:ext cx="9432290" cy="4058920"/>
          </a:xfrm>
          <a:prstGeom prst="rect">
            <a:avLst/>
          </a:prstGeom>
        </p:spPr>
        <p:txBody>
          <a:bodyPr wrap="square" lIns="0" tIns="45085" rIns="0" bIns="0" rtlCol="0" vert="horz">
            <a:spAutoFit/>
          </a:bodyPr>
          <a:lstStyle/>
          <a:p>
            <a:pPr marL="364490" indent="-352425">
              <a:lnSpc>
                <a:spcPct val="100000"/>
              </a:lnSpc>
              <a:spcBef>
                <a:spcPts val="355"/>
              </a:spcBef>
              <a:buClr>
                <a:srgbClr val="DF0048"/>
              </a:buClr>
              <a:buFont typeface="Arial"/>
              <a:buChar char="•"/>
              <a:tabLst>
                <a:tab pos="364490" algn="l"/>
                <a:tab pos="365125" algn="l"/>
              </a:tabLst>
            </a:pPr>
            <a:r>
              <a:rPr dirty="0" sz="2800" spc="-20">
                <a:solidFill>
                  <a:srgbClr val="002756"/>
                </a:solidFill>
                <a:latin typeface="Tahoma"/>
                <a:cs typeface="Tahoma"/>
              </a:rPr>
              <a:t>Voorbeeld</a:t>
            </a:r>
            <a:endParaRPr sz="2800">
              <a:latin typeface="Tahoma"/>
              <a:cs typeface="Tahoma"/>
            </a:endParaRPr>
          </a:p>
          <a:p>
            <a:pPr marL="160020" marR="2024380">
              <a:lnSpc>
                <a:spcPct val="107100"/>
              </a:lnSpc>
              <a:spcBef>
                <a:spcPts val="20"/>
              </a:spcBef>
            </a:pPr>
            <a:r>
              <a:rPr dirty="0" sz="2400" spc="-5">
                <a:solidFill>
                  <a:srgbClr val="002756"/>
                </a:solidFill>
                <a:latin typeface="Tahoma"/>
                <a:cs typeface="Tahoma"/>
              </a:rPr>
              <a:t>Figuur figuur = </a:t>
            </a:r>
            <a:r>
              <a:rPr dirty="0" sz="2400">
                <a:solidFill>
                  <a:srgbClr val="002756"/>
                </a:solidFill>
                <a:latin typeface="Tahoma"/>
                <a:cs typeface="Tahoma"/>
              </a:rPr>
              <a:t>new </a:t>
            </a:r>
            <a:r>
              <a:rPr dirty="0" sz="2400" spc="-5">
                <a:solidFill>
                  <a:srgbClr val="002756"/>
                </a:solidFill>
                <a:latin typeface="Tahoma"/>
                <a:cs typeface="Tahoma"/>
              </a:rPr>
              <a:t>Cirkel(200, 200, </a:t>
            </a:r>
            <a:r>
              <a:rPr dirty="0" sz="2400" spc="-40">
                <a:solidFill>
                  <a:srgbClr val="002756"/>
                </a:solidFill>
                <a:latin typeface="Tahoma"/>
                <a:cs typeface="Tahoma"/>
              </a:rPr>
              <a:t>Color.RED, </a:t>
            </a:r>
            <a:r>
              <a:rPr dirty="0" sz="2400" spc="-5">
                <a:solidFill>
                  <a:srgbClr val="002756"/>
                </a:solidFill>
                <a:latin typeface="Tahoma"/>
                <a:cs typeface="Tahoma"/>
              </a:rPr>
              <a:t>100);  String </a:t>
            </a:r>
            <a:r>
              <a:rPr dirty="0" sz="2400" spc="-10">
                <a:solidFill>
                  <a:srgbClr val="002756"/>
                </a:solidFill>
                <a:latin typeface="Tahoma"/>
                <a:cs typeface="Tahoma"/>
              </a:rPr>
              <a:t>resultaat </a:t>
            </a:r>
            <a:r>
              <a:rPr dirty="0" sz="2400" spc="-5">
                <a:solidFill>
                  <a:srgbClr val="002756"/>
                </a:solidFill>
                <a:latin typeface="Tahoma"/>
                <a:cs typeface="Tahoma"/>
              </a:rPr>
              <a:t>=</a:t>
            </a:r>
            <a:r>
              <a:rPr dirty="0" sz="2400" spc="25">
                <a:solidFill>
                  <a:srgbClr val="002756"/>
                </a:solidFill>
                <a:latin typeface="Tahoma"/>
                <a:cs typeface="Tahoma"/>
              </a:rPr>
              <a:t> </a:t>
            </a:r>
            <a:r>
              <a:rPr dirty="0" sz="2400" spc="-20">
                <a:solidFill>
                  <a:srgbClr val="002756"/>
                </a:solidFill>
                <a:latin typeface="Tahoma"/>
                <a:cs typeface="Tahoma"/>
              </a:rPr>
              <a:t>figuur.toString();</a:t>
            </a:r>
            <a:endParaRPr sz="2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400">
              <a:latin typeface="Tahoma"/>
              <a:cs typeface="Tahoma"/>
            </a:endParaRPr>
          </a:p>
          <a:p>
            <a:pPr algn="just" marL="364490" marR="203200" indent="-352425">
              <a:lnSpc>
                <a:spcPts val="3030"/>
              </a:lnSpc>
              <a:spcBef>
                <a:spcPts val="5"/>
              </a:spcBef>
              <a:buClr>
                <a:srgbClr val="DF0048"/>
              </a:buClr>
              <a:buFont typeface="Arial"/>
              <a:buChar char="•"/>
              <a:tabLst>
                <a:tab pos="365125" algn="l"/>
              </a:tabLst>
            </a:pPr>
            <a:r>
              <a:rPr dirty="0" sz="2800" spc="-25">
                <a:solidFill>
                  <a:srgbClr val="002756"/>
                </a:solidFill>
                <a:latin typeface="Tahoma"/>
                <a:cs typeface="Tahoma"/>
              </a:rPr>
              <a:t>Wordt </a:t>
            </a:r>
            <a:r>
              <a:rPr dirty="0" sz="2800" spc="-5">
                <a:solidFill>
                  <a:srgbClr val="002756"/>
                </a:solidFill>
                <a:latin typeface="Tahoma"/>
                <a:cs typeface="Tahoma"/>
              </a:rPr>
              <a:t>de </a:t>
            </a:r>
            <a:r>
              <a:rPr dirty="0" sz="2800">
                <a:solidFill>
                  <a:srgbClr val="002756"/>
                </a:solidFill>
                <a:latin typeface="Tahoma"/>
                <a:cs typeface="Tahoma"/>
              </a:rPr>
              <a:t>methode </a:t>
            </a:r>
            <a:r>
              <a:rPr dirty="0" sz="2800" spc="-5">
                <a:solidFill>
                  <a:srgbClr val="002756"/>
                </a:solidFill>
                <a:latin typeface="Tahoma"/>
                <a:cs typeface="Tahoma"/>
              </a:rPr>
              <a:t>toString( ) </a:t>
            </a:r>
            <a:r>
              <a:rPr dirty="0" sz="2800" spc="-20">
                <a:solidFill>
                  <a:srgbClr val="002756"/>
                </a:solidFill>
                <a:latin typeface="Tahoma"/>
                <a:cs typeface="Tahoma"/>
              </a:rPr>
              <a:t>van </a:t>
            </a:r>
            <a:r>
              <a:rPr dirty="0" sz="2800" spc="-5">
                <a:solidFill>
                  <a:srgbClr val="002756"/>
                </a:solidFill>
                <a:latin typeface="Tahoma"/>
                <a:cs typeface="Tahoma"/>
              </a:rPr>
              <a:t>de superklasse </a:t>
            </a:r>
            <a:r>
              <a:rPr dirty="0" sz="2800" spc="-10">
                <a:solidFill>
                  <a:srgbClr val="002756"/>
                </a:solidFill>
                <a:latin typeface="Tahoma"/>
                <a:cs typeface="Tahoma"/>
              </a:rPr>
              <a:t>Figuur  </a:t>
            </a:r>
            <a:r>
              <a:rPr dirty="0" sz="2800" spc="-5">
                <a:solidFill>
                  <a:srgbClr val="002756"/>
                </a:solidFill>
                <a:latin typeface="Tahoma"/>
                <a:cs typeface="Tahoma"/>
              </a:rPr>
              <a:t>opgeroepen of de methode toString( ) </a:t>
            </a:r>
            <a:r>
              <a:rPr dirty="0" sz="2800" spc="-25">
                <a:solidFill>
                  <a:srgbClr val="002756"/>
                </a:solidFill>
                <a:latin typeface="Tahoma"/>
                <a:cs typeface="Tahoma"/>
              </a:rPr>
              <a:t>van </a:t>
            </a:r>
            <a:r>
              <a:rPr dirty="0" sz="2800" spc="-5">
                <a:solidFill>
                  <a:srgbClr val="002756"/>
                </a:solidFill>
                <a:latin typeface="Tahoma"/>
                <a:cs typeface="Tahoma"/>
              </a:rPr>
              <a:t>de </a:t>
            </a:r>
            <a:r>
              <a:rPr dirty="0" sz="2800" spc="-10">
                <a:solidFill>
                  <a:srgbClr val="002756"/>
                </a:solidFill>
                <a:latin typeface="Tahoma"/>
                <a:cs typeface="Tahoma"/>
              </a:rPr>
              <a:t>subklasse  Cirkel?</a:t>
            </a:r>
            <a:endParaRPr sz="2800">
              <a:latin typeface="Tahoma"/>
              <a:cs typeface="Tahoma"/>
            </a:endParaRPr>
          </a:p>
          <a:p>
            <a:pPr algn="just" marL="503555">
              <a:lnSpc>
                <a:spcPct val="100000"/>
              </a:lnSpc>
              <a:spcBef>
                <a:spcPts val="160"/>
              </a:spcBef>
            </a:pPr>
            <a:r>
              <a:rPr dirty="0" u="heavy" sz="2400" spc="-5">
                <a:solidFill>
                  <a:srgbClr val="002756"/>
                </a:solidFill>
                <a:uFill>
                  <a:solidFill>
                    <a:srgbClr val="002756"/>
                  </a:solidFill>
                </a:uFill>
                <a:latin typeface="Tahoma"/>
                <a:cs typeface="Tahoma"/>
              </a:rPr>
              <a:t>Antwoord</a:t>
            </a:r>
            <a:r>
              <a:rPr dirty="0" sz="2400" spc="-5">
                <a:solidFill>
                  <a:srgbClr val="002756"/>
                </a:solidFill>
                <a:latin typeface="Tahoma"/>
                <a:cs typeface="Tahoma"/>
              </a:rPr>
              <a:t>: toString( </a:t>
            </a:r>
            <a:r>
              <a:rPr dirty="0" sz="2400">
                <a:solidFill>
                  <a:srgbClr val="002756"/>
                </a:solidFill>
                <a:latin typeface="Tahoma"/>
                <a:cs typeface="Tahoma"/>
              </a:rPr>
              <a:t>) </a:t>
            </a:r>
            <a:r>
              <a:rPr dirty="0" sz="2400" spc="-20">
                <a:solidFill>
                  <a:srgbClr val="002756"/>
                </a:solidFill>
                <a:latin typeface="Tahoma"/>
                <a:cs typeface="Tahoma"/>
              </a:rPr>
              <a:t>van </a:t>
            </a:r>
            <a:r>
              <a:rPr dirty="0" sz="2400">
                <a:solidFill>
                  <a:srgbClr val="002756"/>
                </a:solidFill>
                <a:latin typeface="Tahoma"/>
                <a:cs typeface="Tahoma"/>
              </a:rPr>
              <a:t>de </a:t>
            </a:r>
            <a:r>
              <a:rPr dirty="0" sz="2400" spc="-5">
                <a:solidFill>
                  <a:srgbClr val="002756"/>
                </a:solidFill>
                <a:latin typeface="Tahoma"/>
                <a:cs typeface="Tahoma"/>
              </a:rPr>
              <a:t>klasse</a:t>
            </a:r>
            <a:r>
              <a:rPr dirty="0" sz="2400" spc="-10">
                <a:solidFill>
                  <a:srgbClr val="002756"/>
                </a:solidFill>
                <a:latin typeface="Tahoma"/>
                <a:cs typeface="Tahoma"/>
              </a:rPr>
              <a:t> Cirkel</a:t>
            </a:r>
            <a:endParaRPr sz="2400">
              <a:latin typeface="Tahoma"/>
              <a:cs typeface="Tahoma"/>
            </a:endParaRPr>
          </a:p>
          <a:p>
            <a:pPr algn="just" marL="503555" marR="5080" indent="38100">
              <a:lnSpc>
                <a:spcPts val="2590"/>
              </a:lnSpc>
              <a:spcBef>
                <a:spcPts val="550"/>
              </a:spcBef>
            </a:pPr>
            <a:r>
              <a:rPr dirty="0" sz="2400">
                <a:solidFill>
                  <a:srgbClr val="002756"/>
                </a:solidFill>
                <a:latin typeface="Tahoma"/>
                <a:cs typeface="Tahoma"/>
              </a:rPr>
              <a:t>dit is </a:t>
            </a:r>
            <a:r>
              <a:rPr dirty="0" sz="2400" spc="-5" b="1">
                <a:solidFill>
                  <a:srgbClr val="002756"/>
                </a:solidFill>
                <a:latin typeface="Tahoma"/>
                <a:cs typeface="Tahoma"/>
              </a:rPr>
              <a:t>dynamische binding </a:t>
            </a:r>
            <a:r>
              <a:rPr dirty="0" sz="2400">
                <a:solidFill>
                  <a:srgbClr val="002756"/>
                </a:solidFill>
                <a:latin typeface="Tahoma"/>
                <a:cs typeface="Tahoma"/>
              </a:rPr>
              <a:t>dus </a:t>
            </a:r>
            <a:r>
              <a:rPr dirty="0" sz="2400" spc="-5">
                <a:solidFill>
                  <a:srgbClr val="002756"/>
                </a:solidFill>
                <a:latin typeface="Tahoma"/>
                <a:cs typeface="Tahoma"/>
              </a:rPr>
              <a:t>op ogenblik </a:t>
            </a:r>
            <a:r>
              <a:rPr dirty="0" sz="2400" spc="-20">
                <a:solidFill>
                  <a:srgbClr val="002756"/>
                </a:solidFill>
                <a:latin typeface="Tahoma"/>
                <a:cs typeface="Tahoma"/>
              </a:rPr>
              <a:t>van </a:t>
            </a:r>
            <a:r>
              <a:rPr dirty="0" sz="2400" spc="-5">
                <a:solidFill>
                  <a:srgbClr val="002756"/>
                </a:solidFill>
                <a:latin typeface="Tahoma"/>
                <a:cs typeface="Tahoma"/>
              </a:rPr>
              <a:t>uitvoering wordt  </a:t>
            </a:r>
            <a:r>
              <a:rPr dirty="0" sz="2400">
                <a:solidFill>
                  <a:srgbClr val="002756"/>
                </a:solidFill>
                <a:latin typeface="Tahoma"/>
                <a:cs typeface="Tahoma"/>
              </a:rPr>
              <a:t>de </a:t>
            </a:r>
            <a:r>
              <a:rPr dirty="0" sz="2400" spc="-5">
                <a:solidFill>
                  <a:srgbClr val="002756"/>
                </a:solidFill>
                <a:latin typeface="Tahoma"/>
                <a:cs typeface="Tahoma"/>
              </a:rPr>
              <a:t>toString() </a:t>
            </a:r>
            <a:r>
              <a:rPr dirty="0" sz="2400" spc="-20">
                <a:solidFill>
                  <a:srgbClr val="002756"/>
                </a:solidFill>
                <a:latin typeface="Tahoma"/>
                <a:cs typeface="Tahoma"/>
              </a:rPr>
              <a:t>van </a:t>
            </a:r>
            <a:r>
              <a:rPr dirty="0" sz="2400">
                <a:solidFill>
                  <a:srgbClr val="002756"/>
                </a:solidFill>
                <a:latin typeface="Tahoma"/>
                <a:cs typeface="Tahoma"/>
              </a:rPr>
              <a:t>het </a:t>
            </a:r>
            <a:r>
              <a:rPr dirty="0" sz="2400" spc="-5">
                <a:solidFill>
                  <a:srgbClr val="002756"/>
                </a:solidFill>
                <a:latin typeface="Tahoma"/>
                <a:cs typeface="Tahoma"/>
              </a:rPr>
              <a:t>dynamisch </a:t>
            </a:r>
            <a:r>
              <a:rPr dirty="0" sz="2400" spc="-10">
                <a:solidFill>
                  <a:srgbClr val="002756"/>
                </a:solidFill>
                <a:latin typeface="Tahoma"/>
                <a:cs typeface="Tahoma"/>
              </a:rPr>
              <a:t>type</a:t>
            </a:r>
            <a:r>
              <a:rPr dirty="0" sz="2400">
                <a:solidFill>
                  <a:srgbClr val="002756"/>
                </a:solidFill>
                <a:latin typeface="Tahoma"/>
                <a:cs typeface="Tahoma"/>
              </a:rPr>
              <a:t> </a:t>
            </a:r>
            <a:r>
              <a:rPr dirty="0" sz="2400" spc="-5">
                <a:solidFill>
                  <a:srgbClr val="002756"/>
                </a:solidFill>
                <a:latin typeface="Tahoma"/>
                <a:cs typeface="Tahoma"/>
              </a:rPr>
              <a:t>opgeroepen.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55673" y="587451"/>
            <a:ext cx="2837815" cy="7575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-15"/>
              <a:t>Polymorfie</a:t>
            </a:r>
            <a:endParaRPr sz="4800"/>
          </a:p>
        </p:txBody>
      </p:sp>
      <p:sp>
        <p:nvSpPr>
          <p:cNvPr id="4" name="object 4"/>
          <p:cNvSpPr txBox="1"/>
          <p:nvPr/>
        </p:nvSpPr>
        <p:spPr>
          <a:xfrm>
            <a:off x="5974079" y="6434659"/>
            <a:ext cx="243840" cy="2095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 sz="1200">
                <a:solidFill>
                  <a:srgbClr val="888888"/>
                </a:solidFill>
                <a:latin typeface="Tahoma"/>
                <a:cs typeface="Tahoma"/>
              </a:rPr>
              <a:t>33</a:t>
            </a:fld>
            <a:endParaRPr sz="12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55673" y="1814829"/>
            <a:ext cx="8656320" cy="4333240"/>
          </a:xfrm>
          <a:prstGeom prst="rect">
            <a:avLst/>
          </a:prstGeom>
        </p:spPr>
        <p:txBody>
          <a:bodyPr wrap="square" lIns="0" tIns="59690" rIns="0" bIns="0" rtlCol="0" vert="horz">
            <a:spAutoFit/>
          </a:bodyPr>
          <a:lstStyle/>
          <a:p>
            <a:pPr marL="364490" marR="5080" indent="-352425">
              <a:lnSpc>
                <a:spcPts val="3030"/>
              </a:lnSpc>
              <a:spcBef>
                <a:spcPts val="470"/>
              </a:spcBef>
              <a:tabLst>
                <a:tab pos="364490" algn="l"/>
              </a:tabLst>
            </a:pPr>
            <a:r>
              <a:rPr dirty="0" sz="2800" spc="-5">
                <a:solidFill>
                  <a:srgbClr val="DF0048"/>
                </a:solidFill>
                <a:latin typeface="Arial"/>
                <a:cs typeface="Arial"/>
              </a:rPr>
              <a:t>•	</a:t>
            </a:r>
            <a:r>
              <a:rPr dirty="0" sz="2800" spc="-5">
                <a:solidFill>
                  <a:srgbClr val="002756"/>
                </a:solidFill>
                <a:latin typeface="Tahoma"/>
                <a:cs typeface="Tahoma"/>
              </a:rPr>
              <a:t>= het geheel </a:t>
            </a:r>
            <a:r>
              <a:rPr dirty="0" sz="2800" spc="-20">
                <a:solidFill>
                  <a:srgbClr val="002756"/>
                </a:solidFill>
                <a:latin typeface="Tahoma"/>
                <a:cs typeface="Tahoma"/>
              </a:rPr>
              <a:t>van </a:t>
            </a:r>
            <a:r>
              <a:rPr dirty="0" sz="2800" spc="-10">
                <a:solidFill>
                  <a:srgbClr val="002756"/>
                </a:solidFill>
                <a:latin typeface="Tahoma"/>
                <a:cs typeface="Tahoma"/>
              </a:rPr>
              <a:t>overerving </a:t>
            </a:r>
            <a:r>
              <a:rPr dirty="0" sz="2800" spc="-5">
                <a:solidFill>
                  <a:srgbClr val="002756"/>
                </a:solidFill>
                <a:latin typeface="Tahoma"/>
                <a:cs typeface="Tahoma"/>
              </a:rPr>
              <a:t>en dynamische binding,  </a:t>
            </a:r>
            <a:r>
              <a:rPr dirty="0" sz="2800" spc="-10">
                <a:solidFill>
                  <a:srgbClr val="002756"/>
                </a:solidFill>
                <a:latin typeface="Tahoma"/>
                <a:cs typeface="Tahoma"/>
              </a:rPr>
              <a:t>waarbij </a:t>
            </a:r>
            <a:r>
              <a:rPr dirty="0" sz="2800" spc="-5">
                <a:solidFill>
                  <a:srgbClr val="002756"/>
                </a:solidFill>
                <a:latin typeface="Tahoma"/>
                <a:cs typeface="Tahoma"/>
              </a:rPr>
              <a:t>je een </a:t>
            </a:r>
            <a:r>
              <a:rPr dirty="0" sz="2800" spc="-10">
                <a:solidFill>
                  <a:srgbClr val="002756"/>
                </a:solidFill>
                <a:latin typeface="Tahoma"/>
                <a:cs typeface="Tahoma"/>
              </a:rPr>
              <a:t>referentie </a:t>
            </a:r>
            <a:r>
              <a:rPr dirty="0" sz="2800" spc="-5">
                <a:solidFill>
                  <a:srgbClr val="002756"/>
                </a:solidFill>
                <a:latin typeface="Tahoma"/>
                <a:cs typeface="Tahoma"/>
              </a:rPr>
              <a:t>hebt</a:t>
            </a:r>
            <a:r>
              <a:rPr dirty="0" sz="2800" spc="70">
                <a:solidFill>
                  <a:srgbClr val="002756"/>
                </a:solidFill>
                <a:latin typeface="Tahoma"/>
                <a:cs typeface="Tahoma"/>
              </a:rPr>
              <a:t> </a:t>
            </a:r>
            <a:r>
              <a:rPr dirty="0" sz="2800" spc="-5">
                <a:solidFill>
                  <a:srgbClr val="002756"/>
                </a:solidFill>
                <a:latin typeface="Tahoma"/>
                <a:cs typeface="Tahoma"/>
              </a:rPr>
              <a:t>die</a:t>
            </a:r>
            <a:endParaRPr sz="2800">
              <a:latin typeface="Tahoma"/>
              <a:cs typeface="Tahoma"/>
            </a:endParaRPr>
          </a:p>
          <a:p>
            <a:pPr marL="812800" indent="-343535">
              <a:lnSpc>
                <a:spcPct val="100000"/>
              </a:lnSpc>
              <a:spcBef>
                <a:spcPts val="170"/>
              </a:spcBef>
              <a:buFont typeface="Wingdings"/>
              <a:buChar char=""/>
              <a:tabLst>
                <a:tab pos="812800" algn="l"/>
                <a:tab pos="813435" algn="l"/>
              </a:tabLst>
            </a:pPr>
            <a:r>
              <a:rPr dirty="0" sz="2400">
                <a:solidFill>
                  <a:srgbClr val="002756"/>
                </a:solidFill>
                <a:latin typeface="Tahoma"/>
                <a:cs typeface="Tahoma"/>
              </a:rPr>
              <a:t>als </a:t>
            </a:r>
            <a:r>
              <a:rPr dirty="0" sz="2400" spc="-5">
                <a:solidFill>
                  <a:srgbClr val="002756"/>
                </a:solidFill>
                <a:latin typeface="Tahoma"/>
                <a:cs typeface="Tahoma"/>
              </a:rPr>
              <a:t>statisch </a:t>
            </a:r>
            <a:r>
              <a:rPr dirty="0" sz="2400" spc="-10">
                <a:solidFill>
                  <a:srgbClr val="002756"/>
                </a:solidFill>
                <a:latin typeface="Tahoma"/>
                <a:cs typeface="Tahoma"/>
              </a:rPr>
              <a:t>type </a:t>
            </a:r>
            <a:r>
              <a:rPr dirty="0" sz="2400" spc="-5">
                <a:solidFill>
                  <a:srgbClr val="002756"/>
                </a:solidFill>
                <a:latin typeface="Tahoma"/>
                <a:cs typeface="Tahoma"/>
              </a:rPr>
              <a:t>een superklasse </a:t>
            </a:r>
            <a:r>
              <a:rPr dirty="0" sz="2400">
                <a:solidFill>
                  <a:srgbClr val="002756"/>
                </a:solidFill>
                <a:latin typeface="Tahoma"/>
                <a:cs typeface="Tahoma"/>
              </a:rPr>
              <a:t>heeft</a:t>
            </a:r>
            <a:r>
              <a:rPr dirty="0" sz="2400" spc="30">
                <a:solidFill>
                  <a:srgbClr val="002756"/>
                </a:solidFill>
                <a:latin typeface="Tahoma"/>
                <a:cs typeface="Tahoma"/>
              </a:rPr>
              <a:t> </a:t>
            </a:r>
            <a:r>
              <a:rPr dirty="0" sz="2400" spc="-5">
                <a:solidFill>
                  <a:srgbClr val="002756"/>
                </a:solidFill>
                <a:latin typeface="Tahoma"/>
                <a:cs typeface="Tahoma"/>
              </a:rPr>
              <a:t>en</a:t>
            </a:r>
            <a:endParaRPr sz="2400">
              <a:latin typeface="Tahoma"/>
              <a:cs typeface="Tahoma"/>
            </a:endParaRPr>
          </a:p>
          <a:p>
            <a:pPr marL="812800" indent="-343535">
              <a:lnSpc>
                <a:spcPct val="100000"/>
              </a:lnSpc>
              <a:spcBef>
                <a:spcPts val="204"/>
              </a:spcBef>
              <a:buFont typeface="Wingdings"/>
              <a:buChar char=""/>
              <a:tabLst>
                <a:tab pos="812800" algn="l"/>
                <a:tab pos="813435" algn="l"/>
              </a:tabLst>
            </a:pPr>
            <a:r>
              <a:rPr dirty="0" sz="2400">
                <a:solidFill>
                  <a:srgbClr val="002756"/>
                </a:solidFill>
                <a:latin typeface="Tahoma"/>
                <a:cs typeface="Tahoma"/>
              </a:rPr>
              <a:t>als </a:t>
            </a:r>
            <a:r>
              <a:rPr dirty="0" sz="2400" spc="-5">
                <a:solidFill>
                  <a:srgbClr val="002756"/>
                </a:solidFill>
                <a:latin typeface="Tahoma"/>
                <a:cs typeface="Tahoma"/>
              </a:rPr>
              <a:t>dynamisch </a:t>
            </a:r>
            <a:r>
              <a:rPr dirty="0" sz="2400" spc="-10">
                <a:solidFill>
                  <a:srgbClr val="002756"/>
                </a:solidFill>
                <a:latin typeface="Tahoma"/>
                <a:cs typeface="Tahoma"/>
              </a:rPr>
              <a:t>type </a:t>
            </a:r>
            <a:r>
              <a:rPr dirty="0" sz="2400" spc="-5">
                <a:solidFill>
                  <a:srgbClr val="002756"/>
                </a:solidFill>
                <a:latin typeface="Tahoma"/>
                <a:cs typeface="Tahoma"/>
              </a:rPr>
              <a:t>een</a:t>
            </a:r>
            <a:r>
              <a:rPr dirty="0" sz="2400" spc="15">
                <a:solidFill>
                  <a:srgbClr val="002756"/>
                </a:solidFill>
                <a:latin typeface="Tahoma"/>
                <a:cs typeface="Tahoma"/>
              </a:rPr>
              <a:t> </a:t>
            </a:r>
            <a:r>
              <a:rPr dirty="0" sz="2400" spc="-5">
                <a:solidFill>
                  <a:srgbClr val="002756"/>
                </a:solidFill>
                <a:latin typeface="Tahoma"/>
                <a:cs typeface="Tahoma"/>
              </a:rPr>
              <a:t>subklasse.</a:t>
            </a:r>
            <a:endParaRPr sz="2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  <a:tabLst>
                <a:tab pos="364490" algn="l"/>
              </a:tabLst>
            </a:pPr>
            <a:r>
              <a:rPr dirty="0" sz="2800" spc="-5">
                <a:solidFill>
                  <a:srgbClr val="DF0048"/>
                </a:solidFill>
                <a:latin typeface="Arial"/>
                <a:cs typeface="Arial"/>
              </a:rPr>
              <a:t>•	</a:t>
            </a:r>
            <a:r>
              <a:rPr dirty="0" sz="2800" spc="-5">
                <a:solidFill>
                  <a:srgbClr val="002756"/>
                </a:solidFill>
                <a:latin typeface="Tahoma"/>
                <a:cs typeface="Tahoma"/>
              </a:rPr>
              <a:t>= </a:t>
            </a:r>
            <a:r>
              <a:rPr dirty="0" sz="2800" spc="-10">
                <a:solidFill>
                  <a:srgbClr val="002756"/>
                </a:solidFill>
                <a:latin typeface="Tahoma"/>
                <a:cs typeface="Tahoma"/>
              </a:rPr>
              <a:t>veelvormigheid </a:t>
            </a:r>
            <a:r>
              <a:rPr dirty="0" sz="2800">
                <a:solidFill>
                  <a:srgbClr val="002756"/>
                </a:solidFill>
                <a:latin typeface="Tahoma"/>
                <a:cs typeface="Tahoma"/>
              </a:rPr>
              <a:t>of</a:t>
            </a:r>
            <a:r>
              <a:rPr dirty="0" sz="2800" spc="50">
                <a:solidFill>
                  <a:srgbClr val="002756"/>
                </a:solidFill>
                <a:latin typeface="Tahoma"/>
                <a:cs typeface="Tahoma"/>
              </a:rPr>
              <a:t> </a:t>
            </a:r>
            <a:r>
              <a:rPr dirty="0" sz="2800" spc="-5">
                <a:solidFill>
                  <a:srgbClr val="002756"/>
                </a:solidFill>
                <a:latin typeface="Tahoma"/>
                <a:cs typeface="Tahoma"/>
              </a:rPr>
              <a:t>polymorfie</a:t>
            </a:r>
            <a:endParaRPr sz="2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850">
              <a:latin typeface="Tahoma"/>
              <a:cs typeface="Tahoma"/>
            </a:endParaRPr>
          </a:p>
          <a:p>
            <a:pPr marL="364490" indent="-352425">
              <a:lnSpc>
                <a:spcPct val="100000"/>
              </a:lnSpc>
              <a:spcBef>
                <a:spcPts val="5"/>
              </a:spcBef>
              <a:buClr>
                <a:srgbClr val="DF0048"/>
              </a:buClr>
              <a:buFont typeface="Arial"/>
              <a:buChar char="•"/>
              <a:tabLst>
                <a:tab pos="364490" algn="l"/>
                <a:tab pos="365125" algn="l"/>
              </a:tabLst>
            </a:pPr>
            <a:r>
              <a:rPr dirty="0" sz="2800" spc="-20">
                <a:solidFill>
                  <a:srgbClr val="002756"/>
                </a:solidFill>
                <a:latin typeface="Tahoma"/>
                <a:cs typeface="Tahoma"/>
              </a:rPr>
              <a:t>Voorbeeld</a:t>
            </a:r>
            <a:r>
              <a:rPr dirty="0" sz="2800" spc="25">
                <a:solidFill>
                  <a:srgbClr val="002756"/>
                </a:solidFill>
                <a:latin typeface="Tahoma"/>
                <a:cs typeface="Tahoma"/>
              </a:rPr>
              <a:t> </a:t>
            </a:r>
            <a:r>
              <a:rPr dirty="0" sz="2800" spc="-10">
                <a:solidFill>
                  <a:srgbClr val="002756"/>
                </a:solidFill>
                <a:latin typeface="Tahoma"/>
                <a:cs typeface="Tahoma"/>
              </a:rPr>
              <a:t>1:</a:t>
            </a:r>
            <a:endParaRPr sz="2800">
              <a:latin typeface="Tahoma"/>
              <a:cs typeface="Tahoma"/>
            </a:endParaRPr>
          </a:p>
          <a:p>
            <a:pPr marL="469900">
              <a:lnSpc>
                <a:spcPct val="100000"/>
              </a:lnSpc>
              <a:spcBef>
                <a:spcPts val="220"/>
              </a:spcBef>
            </a:pPr>
            <a:r>
              <a:rPr dirty="0" sz="2400" spc="-5">
                <a:solidFill>
                  <a:srgbClr val="002756"/>
                </a:solidFill>
                <a:latin typeface="Tahoma"/>
                <a:cs typeface="Tahoma"/>
              </a:rPr>
              <a:t>Figuur</a:t>
            </a:r>
            <a:r>
              <a:rPr dirty="0" sz="2400" spc="-10">
                <a:solidFill>
                  <a:srgbClr val="002756"/>
                </a:solidFill>
                <a:latin typeface="Tahoma"/>
                <a:cs typeface="Tahoma"/>
              </a:rPr>
              <a:t> </a:t>
            </a:r>
            <a:r>
              <a:rPr dirty="0" sz="2400">
                <a:solidFill>
                  <a:srgbClr val="002756"/>
                </a:solidFill>
                <a:latin typeface="Tahoma"/>
                <a:cs typeface="Tahoma"/>
              </a:rPr>
              <a:t>figuur;</a:t>
            </a:r>
            <a:endParaRPr sz="2400">
              <a:latin typeface="Tahoma"/>
              <a:cs typeface="Tahoma"/>
            </a:endParaRPr>
          </a:p>
          <a:p>
            <a:pPr marL="469900">
              <a:lnSpc>
                <a:spcPct val="100000"/>
              </a:lnSpc>
              <a:spcBef>
                <a:spcPts val="215"/>
              </a:spcBef>
            </a:pPr>
            <a:r>
              <a:rPr dirty="0" sz="2400" spc="-5">
                <a:solidFill>
                  <a:srgbClr val="002756"/>
                </a:solidFill>
                <a:latin typeface="Tahoma"/>
                <a:cs typeface="Tahoma"/>
              </a:rPr>
              <a:t>figuur = </a:t>
            </a:r>
            <a:r>
              <a:rPr dirty="0" sz="2400">
                <a:solidFill>
                  <a:srgbClr val="002756"/>
                </a:solidFill>
                <a:latin typeface="Tahoma"/>
                <a:cs typeface="Tahoma"/>
              </a:rPr>
              <a:t>new</a:t>
            </a:r>
            <a:r>
              <a:rPr dirty="0" sz="2400" spc="-10">
                <a:solidFill>
                  <a:srgbClr val="002756"/>
                </a:solidFill>
                <a:latin typeface="Tahoma"/>
                <a:cs typeface="Tahoma"/>
              </a:rPr>
              <a:t> </a:t>
            </a:r>
            <a:r>
              <a:rPr dirty="0" sz="2400" spc="-15">
                <a:solidFill>
                  <a:srgbClr val="002756"/>
                </a:solidFill>
                <a:latin typeface="Tahoma"/>
                <a:cs typeface="Tahoma"/>
              </a:rPr>
              <a:t>Cirkel(200,200,Color.RED,100);</a:t>
            </a:r>
            <a:endParaRPr sz="2400">
              <a:latin typeface="Tahoma"/>
              <a:cs typeface="Tahoma"/>
            </a:endParaRPr>
          </a:p>
          <a:p>
            <a:pPr marL="469900">
              <a:lnSpc>
                <a:spcPct val="100000"/>
              </a:lnSpc>
              <a:spcBef>
                <a:spcPts val="204"/>
              </a:spcBef>
            </a:pPr>
            <a:r>
              <a:rPr dirty="0" sz="2400" spc="-5">
                <a:solidFill>
                  <a:srgbClr val="002756"/>
                </a:solidFill>
                <a:latin typeface="Tahoma"/>
                <a:cs typeface="Tahoma"/>
              </a:rPr>
              <a:t>figuur = </a:t>
            </a:r>
            <a:r>
              <a:rPr dirty="0" sz="2400">
                <a:solidFill>
                  <a:srgbClr val="002756"/>
                </a:solidFill>
                <a:latin typeface="Tahoma"/>
                <a:cs typeface="Tahoma"/>
              </a:rPr>
              <a:t>new</a:t>
            </a:r>
            <a:r>
              <a:rPr dirty="0" sz="2400" spc="30">
                <a:solidFill>
                  <a:srgbClr val="002756"/>
                </a:solidFill>
                <a:latin typeface="Tahoma"/>
                <a:cs typeface="Tahoma"/>
              </a:rPr>
              <a:t> </a:t>
            </a:r>
            <a:r>
              <a:rPr dirty="0" sz="2400" spc="-15">
                <a:solidFill>
                  <a:srgbClr val="002756"/>
                </a:solidFill>
                <a:latin typeface="Tahoma"/>
                <a:cs typeface="Tahoma"/>
              </a:rPr>
              <a:t>Rechthoek(100,150,Color.GREEN,120,240);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99479" y="6434734"/>
            <a:ext cx="19304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888888"/>
                </a:solidFill>
                <a:latin typeface="Tahoma"/>
                <a:cs typeface="Tahoma"/>
              </a:rPr>
              <a:t>35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02917" y="555497"/>
            <a:ext cx="2249805" cy="848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65125" indent="-352425">
              <a:lnSpc>
                <a:spcPct val="100000"/>
              </a:lnSpc>
              <a:spcBef>
                <a:spcPts val="100"/>
              </a:spcBef>
              <a:buClr>
                <a:srgbClr val="DF0048"/>
              </a:buClr>
              <a:buFont typeface="Arial"/>
              <a:buChar char="•"/>
              <a:tabLst>
                <a:tab pos="364490" algn="l"/>
                <a:tab pos="365125" algn="l"/>
              </a:tabLst>
            </a:pPr>
            <a:r>
              <a:rPr dirty="0" sz="2400" spc="-20">
                <a:solidFill>
                  <a:srgbClr val="002756"/>
                </a:solidFill>
                <a:latin typeface="Tahoma"/>
                <a:cs typeface="Tahoma"/>
              </a:rPr>
              <a:t>Voorbeeld</a:t>
            </a:r>
            <a:r>
              <a:rPr dirty="0" sz="2400" spc="-25">
                <a:solidFill>
                  <a:srgbClr val="002756"/>
                </a:solidFill>
                <a:latin typeface="Tahoma"/>
                <a:cs typeface="Tahoma"/>
              </a:rPr>
              <a:t> </a:t>
            </a:r>
            <a:r>
              <a:rPr dirty="0" sz="2400" spc="-10">
                <a:solidFill>
                  <a:srgbClr val="002756"/>
                </a:solidFill>
                <a:latin typeface="Tahoma"/>
                <a:cs typeface="Tahoma"/>
              </a:rPr>
              <a:t>2:</a:t>
            </a:r>
            <a:endParaRPr sz="2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675"/>
              </a:spcBef>
            </a:pPr>
            <a:r>
              <a:rPr dirty="0" sz="1600" spc="-5">
                <a:solidFill>
                  <a:srgbClr val="1F3863"/>
                </a:solidFill>
                <a:latin typeface="Arial"/>
                <a:cs typeface="Arial"/>
              </a:rPr>
              <a:t>import</a:t>
            </a:r>
            <a:r>
              <a:rPr dirty="0" sz="1600" spc="-10">
                <a:solidFill>
                  <a:srgbClr val="1F3863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1F3863"/>
                </a:solidFill>
                <a:latin typeface="Arial"/>
                <a:cs typeface="Arial"/>
              </a:rPr>
              <a:t>java.util.ArrayList;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02917" y="1649983"/>
            <a:ext cx="214820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solidFill>
                  <a:srgbClr val="1F3863"/>
                </a:solidFill>
                <a:latin typeface="Arial"/>
                <a:cs typeface="Arial"/>
              </a:rPr>
              <a:t>public class</a:t>
            </a:r>
            <a:r>
              <a:rPr dirty="0" sz="1600" spc="-114">
                <a:solidFill>
                  <a:srgbClr val="1F3863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1F3863"/>
                </a:solidFill>
                <a:latin typeface="Arial"/>
                <a:cs typeface="Arial"/>
              </a:rPr>
              <a:t>Afbeelding{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31898" y="2165095"/>
            <a:ext cx="302958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solidFill>
                  <a:srgbClr val="1F3863"/>
                </a:solidFill>
                <a:latin typeface="Arial"/>
                <a:cs typeface="Arial"/>
              </a:rPr>
              <a:t>private ArrayList&lt;Figuur&gt;</a:t>
            </a:r>
            <a:r>
              <a:rPr dirty="0" sz="1600" spc="-65">
                <a:solidFill>
                  <a:srgbClr val="1F3863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1F3863"/>
                </a:solidFill>
                <a:latin typeface="Arial"/>
                <a:cs typeface="Arial"/>
              </a:rPr>
              <a:t>figuren;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31898" y="2666136"/>
            <a:ext cx="2752090" cy="798195"/>
          </a:xfrm>
          <a:prstGeom prst="rect">
            <a:avLst/>
          </a:prstGeom>
        </p:spPr>
        <p:txBody>
          <a:bodyPr wrap="square" lIns="0" tIns="2603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 sz="1600" spc="-5">
                <a:solidFill>
                  <a:srgbClr val="1F3863"/>
                </a:solidFill>
                <a:latin typeface="Arial"/>
                <a:cs typeface="Arial"/>
              </a:rPr>
              <a:t>public Afbeelding ()</a:t>
            </a:r>
            <a:r>
              <a:rPr dirty="0" sz="1600" spc="-95">
                <a:solidFill>
                  <a:srgbClr val="1F3863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1F3863"/>
                </a:solidFill>
                <a:latin typeface="Arial"/>
                <a:cs typeface="Arial"/>
              </a:rPr>
              <a:t>{</a:t>
            </a:r>
            <a:endParaRPr sz="160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  <a:spcBef>
                <a:spcPts val="110"/>
              </a:spcBef>
            </a:pPr>
            <a:r>
              <a:rPr dirty="0" sz="1600" spc="-5">
                <a:solidFill>
                  <a:srgbClr val="1F3863"/>
                </a:solidFill>
                <a:latin typeface="Arial"/>
                <a:cs typeface="Arial"/>
              </a:rPr>
              <a:t>figuren = new</a:t>
            </a:r>
            <a:r>
              <a:rPr dirty="0" sz="1600" spc="-114">
                <a:solidFill>
                  <a:srgbClr val="1F3863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1F3863"/>
                </a:solidFill>
                <a:latin typeface="Arial"/>
                <a:cs typeface="Arial"/>
              </a:rPr>
              <a:t>ArrayList&lt;&gt;();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600" spc="-5">
                <a:solidFill>
                  <a:srgbClr val="1F3863"/>
                </a:solidFill>
                <a:latin typeface="Arial"/>
                <a:cs typeface="Arial"/>
              </a:rPr>
              <a:t>}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88285" y="3695713"/>
            <a:ext cx="3714750" cy="799465"/>
          </a:xfrm>
          <a:prstGeom prst="rect">
            <a:avLst/>
          </a:prstGeom>
        </p:spPr>
        <p:txBody>
          <a:bodyPr wrap="square" lIns="0" tIns="266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dirty="0" sz="1600" spc="-5">
                <a:solidFill>
                  <a:srgbClr val="1F3863"/>
                </a:solidFill>
                <a:latin typeface="Arial"/>
                <a:cs typeface="Arial"/>
              </a:rPr>
              <a:t>public void </a:t>
            </a:r>
            <a:r>
              <a:rPr dirty="0" sz="1600" spc="-20">
                <a:solidFill>
                  <a:srgbClr val="1F3863"/>
                </a:solidFill>
                <a:latin typeface="Arial"/>
                <a:cs typeface="Arial"/>
              </a:rPr>
              <a:t>voegFiguurToe </a:t>
            </a:r>
            <a:r>
              <a:rPr dirty="0" sz="1600" spc="-5">
                <a:solidFill>
                  <a:srgbClr val="1F3863"/>
                </a:solidFill>
                <a:latin typeface="Arial"/>
                <a:cs typeface="Arial"/>
              </a:rPr>
              <a:t>(Figuur</a:t>
            </a:r>
            <a:r>
              <a:rPr dirty="0" sz="1600" spc="55">
                <a:solidFill>
                  <a:srgbClr val="1F3863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1F3863"/>
                </a:solidFill>
                <a:latin typeface="Arial"/>
                <a:cs typeface="Arial"/>
              </a:rPr>
              <a:t>figuur)</a:t>
            </a:r>
            <a:endParaRPr sz="160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  <a:spcBef>
                <a:spcPts val="115"/>
              </a:spcBef>
            </a:pPr>
            <a:r>
              <a:rPr dirty="0" sz="1600" spc="-5">
                <a:solidFill>
                  <a:srgbClr val="1F3863"/>
                </a:solidFill>
                <a:latin typeface="Arial"/>
                <a:cs typeface="Arial"/>
              </a:rPr>
              <a:t>figuren.add(figuur);</a:t>
            </a:r>
            <a:endParaRPr sz="1600">
              <a:latin typeface="Arial"/>
              <a:cs typeface="Arial"/>
            </a:endParaRPr>
          </a:p>
          <a:p>
            <a:pPr marL="70485">
              <a:lnSpc>
                <a:spcPct val="100000"/>
              </a:lnSpc>
              <a:spcBef>
                <a:spcPts val="105"/>
              </a:spcBef>
            </a:pPr>
            <a:r>
              <a:rPr dirty="0" sz="1600" spc="-5">
                <a:solidFill>
                  <a:srgbClr val="1F3863"/>
                </a:solidFill>
                <a:latin typeface="Arial"/>
                <a:cs typeface="Arial"/>
              </a:rPr>
              <a:t>}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73985" y="4741290"/>
            <a:ext cx="2846705" cy="1517650"/>
          </a:xfrm>
          <a:prstGeom prst="rect">
            <a:avLst/>
          </a:prstGeom>
        </p:spPr>
        <p:txBody>
          <a:bodyPr wrap="square" lIns="0" tIns="8255" rIns="0" bIns="0" rtlCol="0" vert="horz">
            <a:spAutoFit/>
          </a:bodyPr>
          <a:lstStyle/>
          <a:p>
            <a:pPr marL="355600" marR="501015" indent="-342900">
              <a:lnSpc>
                <a:spcPct val="101600"/>
              </a:lnSpc>
              <a:spcBef>
                <a:spcPts val="65"/>
              </a:spcBef>
            </a:pPr>
            <a:r>
              <a:rPr dirty="0" sz="1600" spc="-5">
                <a:solidFill>
                  <a:srgbClr val="1F3863"/>
                </a:solidFill>
                <a:latin typeface="Arial"/>
                <a:cs typeface="Arial"/>
              </a:rPr>
              <a:t>public String toString () {  String resultaat = "";  for (Figuur f: figuren)</a:t>
            </a:r>
            <a:r>
              <a:rPr dirty="0" sz="1600" spc="40">
                <a:solidFill>
                  <a:srgbClr val="1F3863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1F3863"/>
                </a:solidFill>
                <a:latin typeface="Arial"/>
                <a:cs typeface="Arial"/>
              </a:rPr>
              <a:t>{</a:t>
            </a:r>
            <a:endParaRPr sz="1600">
              <a:latin typeface="Arial"/>
              <a:cs typeface="Arial"/>
            </a:endParaRPr>
          </a:p>
          <a:p>
            <a:pPr marL="756285">
              <a:lnSpc>
                <a:spcPct val="100000"/>
              </a:lnSpc>
              <a:spcBef>
                <a:spcPts val="25"/>
              </a:spcBef>
            </a:pPr>
            <a:r>
              <a:rPr dirty="0" sz="1600" spc="-5">
                <a:solidFill>
                  <a:srgbClr val="1F3863"/>
                </a:solidFill>
                <a:latin typeface="Arial"/>
                <a:cs typeface="Arial"/>
              </a:rPr>
              <a:t>resultaat</a:t>
            </a:r>
            <a:r>
              <a:rPr dirty="0" sz="1600" spc="-10">
                <a:solidFill>
                  <a:srgbClr val="1F3863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1F3863"/>
                </a:solidFill>
                <a:latin typeface="Arial"/>
                <a:cs typeface="Arial"/>
              </a:rPr>
              <a:t>+=f.toString();</a:t>
            </a:r>
            <a:endParaRPr sz="16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105"/>
              </a:spcBef>
            </a:pPr>
            <a:r>
              <a:rPr dirty="0" sz="1600" spc="-5">
                <a:solidFill>
                  <a:srgbClr val="1F3863"/>
                </a:solidFill>
                <a:latin typeface="Arial"/>
                <a:cs typeface="Arial"/>
              </a:rPr>
              <a:t>}</a:t>
            </a:r>
            <a:endParaRPr sz="16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35"/>
              </a:spcBef>
            </a:pPr>
            <a:r>
              <a:rPr dirty="0" sz="1600" spc="-5">
                <a:solidFill>
                  <a:srgbClr val="1F3863"/>
                </a:solidFill>
                <a:latin typeface="Arial"/>
                <a:cs typeface="Arial"/>
              </a:rPr>
              <a:t>return</a:t>
            </a:r>
            <a:r>
              <a:rPr dirty="0" sz="1600" spc="30">
                <a:solidFill>
                  <a:srgbClr val="1F3863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1F3863"/>
                </a:solidFill>
                <a:latin typeface="Arial"/>
                <a:cs typeface="Arial"/>
              </a:rPr>
              <a:t>resultaat;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231898" y="6246977"/>
            <a:ext cx="9334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solidFill>
                  <a:srgbClr val="1F3863"/>
                </a:solidFill>
                <a:latin typeface="Arial"/>
                <a:cs typeface="Arial"/>
              </a:rPr>
              <a:t>}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002917" y="6505143"/>
            <a:ext cx="9334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solidFill>
                  <a:srgbClr val="1F3863"/>
                </a:solidFill>
                <a:latin typeface="Arial"/>
                <a:cs typeface="Arial"/>
              </a:rPr>
              <a:t>}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794118" y="1351279"/>
            <a:ext cx="4133215" cy="1123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Tahoma"/>
                <a:cs typeface="Tahoma"/>
              </a:rPr>
              <a:t>In </a:t>
            </a:r>
            <a:r>
              <a:rPr dirty="0" sz="1800" spc="-5">
                <a:latin typeface="Tahoma"/>
                <a:cs typeface="Tahoma"/>
              </a:rPr>
              <a:t>een </a:t>
            </a:r>
            <a:r>
              <a:rPr dirty="0" sz="1800" spc="-10">
                <a:latin typeface="Tahoma"/>
                <a:cs typeface="Tahoma"/>
              </a:rPr>
              <a:t>ArrayList </a:t>
            </a:r>
            <a:r>
              <a:rPr dirty="0" sz="1800" spc="-15">
                <a:latin typeface="Tahoma"/>
                <a:cs typeface="Tahoma"/>
              </a:rPr>
              <a:t>van </a:t>
            </a:r>
            <a:r>
              <a:rPr dirty="0" sz="1800">
                <a:latin typeface="Tahoma"/>
                <a:cs typeface="Tahoma"/>
              </a:rPr>
              <a:t>het </a:t>
            </a:r>
            <a:r>
              <a:rPr dirty="0" sz="1800" spc="-5">
                <a:latin typeface="Tahoma"/>
                <a:cs typeface="Tahoma"/>
              </a:rPr>
              <a:t>type Figuur kan  </a:t>
            </a:r>
            <a:r>
              <a:rPr dirty="0" sz="1800">
                <a:latin typeface="Tahoma"/>
                <a:cs typeface="Tahoma"/>
              </a:rPr>
              <a:t>men </a:t>
            </a:r>
            <a:r>
              <a:rPr dirty="0" sz="1800" spc="-5">
                <a:latin typeface="Tahoma"/>
                <a:cs typeface="Tahoma"/>
              </a:rPr>
              <a:t>objecten toevoegen </a:t>
            </a:r>
            <a:r>
              <a:rPr dirty="0" sz="1800" spc="-15">
                <a:latin typeface="Tahoma"/>
                <a:cs typeface="Tahoma"/>
              </a:rPr>
              <a:t>van </a:t>
            </a:r>
            <a:r>
              <a:rPr dirty="0" sz="1800" spc="-5">
                <a:latin typeface="Tahoma"/>
                <a:cs typeface="Tahoma"/>
              </a:rPr>
              <a:t>klassen die  </a:t>
            </a:r>
            <a:r>
              <a:rPr dirty="0" sz="1800" spc="-10">
                <a:latin typeface="Tahoma"/>
                <a:cs typeface="Tahoma"/>
              </a:rPr>
              <a:t>overerven </a:t>
            </a:r>
            <a:r>
              <a:rPr dirty="0" sz="1800" spc="-15">
                <a:latin typeface="Tahoma"/>
                <a:cs typeface="Tahoma"/>
              </a:rPr>
              <a:t>van </a:t>
            </a:r>
            <a:r>
              <a:rPr dirty="0" sz="1800" spc="-5">
                <a:latin typeface="Tahoma"/>
                <a:cs typeface="Tahoma"/>
              </a:rPr>
              <a:t>Figuur </a:t>
            </a:r>
            <a:r>
              <a:rPr dirty="0" sz="1800">
                <a:latin typeface="Tahoma"/>
                <a:cs typeface="Tahoma"/>
              </a:rPr>
              <a:t>(vb </a:t>
            </a:r>
            <a:r>
              <a:rPr dirty="0" sz="1800" spc="-5">
                <a:latin typeface="Tahoma"/>
                <a:cs typeface="Tahoma"/>
              </a:rPr>
              <a:t>Cirkel en  </a:t>
            </a:r>
            <a:r>
              <a:rPr dirty="0" sz="1800" spc="-10">
                <a:latin typeface="Tahoma"/>
                <a:cs typeface="Tahoma"/>
              </a:rPr>
              <a:t>Rechthoek)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794118" y="2723134"/>
            <a:ext cx="4187190" cy="848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Tahoma"/>
                <a:cs typeface="Tahoma"/>
              </a:rPr>
              <a:t>Aan een parameter </a:t>
            </a:r>
            <a:r>
              <a:rPr dirty="0" sz="1800" spc="-15">
                <a:latin typeface="Tahoma"/>
                <a:cs typeface="Tahoma"/>
              </a:rPr>
              <a:t>van </a:t>
            </a:r>
            <a:r>
              <a:rPr dirty="0" sz="1800">
                <a:latin typeface="Tahoma"/>
                <a:cs typeface="Tahoma"/>
              </a:rPr>
              <a:t>het </a:t>
            </a:r>
            <a:r>
              <a:rPr dirty="0" sz="1800" spc="-10">
                <a:latin typeface="Tahoma"/>
                <a:cs typeface="Tahoma"/>
              </a:rPr>
              <a:t>type </a:t>
            </a:r>
            <a:r>
              <a:rPr dirty="0" sz="1800" spc="-5">
                <a:latin typeface="Tahoma"/>
                <a:cs typeface="Tahoma"/>
              </a:rPr>
              <a:t>Figuur  kan </a:t>
            </a:r>
            <a:r>
              <a:rPr dirty="0" sz="1800">
                <a:latin typeface="Tahoma"/>
                <a:cs typeface="Tahoma"/>
              </a:rPr>
              <a:t>men objecten meegeven </a:t>
            </a:r>
            <a:r>
              <a:rPr dirty="0" sz="1800" spc="-15">
                <a:latin typeface="Tahoma"/>
                <a:cs typeface="Tahoma"/>
              </a:rPr>
              <a:t>van </a:t>
            </a:r>
            <a:r>
              <a:rPr dirty="0" sz="1800" spc="-5">
                <a:latin typeface="Tahoma"/>
                <a:cs typeface="Tahoma"/>
              </a:rPr>
              <a:t>klassen  die </a:t>
            </a:r>
            <a:r>
              <a:rPr dirty="0" sz="1800" spc="-10">
                <a:latin typeface="Tahoma"/>
                <a:cs typeface="Tahoma"/>
              </a:rPr>
              <a:t>overerven </a:t>
            </a:r>
            <a:r>
              <a:rPr dirty="0" sz="1800" spc="-15">
                <a:latin typeface="Tahoma"/>
                <a:cs typeface="Tahoma"/>
              </a:rPr>
              <a:t>van</a:t>
            </a:r>
            <a:r>
              <a:rPr dirty="0" sz="1800" spc="25">
                <a:latin typeface="Tahoma"/>
                <a:cs typeface="Tahoma"/>
              </a:rPr>
              <a:t> </a:t>
            </a:r>
            <a:r>
              <a:rPr dirty="0" sz="1800" spc="-5">
                <a:latin typeface="Tahoma"/>
                <a:cs typeface="Tahoma"/>
              </a:rPr>
              <a:t>Figuur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794118" y="4095115"/>
            <a:ext cx="4070985" cy="1123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Tahoma"/>
                <a:cs typeface="Tahoma"/>
              </a:rPr>
              <a:t>Automatisch (zonder typecasting) zal </a:t>
            </a:r>
            <a:r>
              <a:rPr dirty="0" sz="1800">
                <a:latin typeface="Tahoma"/>
                <a:cs typeface="Tahoma"/>
              </a:rPr>
              <a:t>de  </a:t>
            </a:r>
            <a:r>
              <a:rPr dirty="0" sz="1800" spc="-5">
                <a:latin typeface="Tahoma"/>
                <a:cs typeface="Tahoma"/>
              </a:rPr>
              <a:t>toString() </a:t>
            </a:r>
            <a:r>
              <a:rPr dirty="0" sz="1800">
                <a:latin typeface="Tahoma"/>
                <a:cs typeface="Tahoma"/>
              </a:rPr>
              <a:t>methode </a:t>
            </a:r>
            <a:r>
              <a:rPr dirty="0" sz="1800" spc="-5">
                <a:latin typeface="Tahoma"/>
                <a:cs typeface="Tahoma"/>
              </a:rPr>
              <a:t>uitgevoerd worden  </a:t>
            </a:r>
            <a:r>
              <a:rPr dirty="0" sz="1800" spc="-15">
                <a:latin typeface="Tahoma"/>
                <a:cs typeface="Tahoma"/>
              </a:rPr>
              <a:t>van </a:t>
            </a:r>
            <a:r>
              <a:rPr dirty="0" sz="1800" spc="-5">
                <a:latin typeface="Tahoma"/>
                <a:cs typeface="Tahoma"/>
              </a:rPr>
              <a:t>die klasse waartoe </a:t>
            </a:r>
            <a:r>
              <a:rPr dirty="0" sz="1800">
                <a:latin typeface="Tahoma"/>
                <a:cs typeface="Tahoma"/>
              </a:rPr>
              <a:t>het f object  </a:t>
            </a:r>
            <a:r>
              <a:rPr dirty="0" sz="1800" spc="-5">
                <a:latin typeface="Tahoma"/>
                <a:cs typeface="Tahoma"/>
              </a:rPr>
              <a:t>behoort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794118" y="5466994"/>
            <a:ext cx="4175125" cy="1123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Tahoma"/>
                <a:cs typeface="Tahoma"/>
              </a:rPr>
              <a:t>Als er een nieuwe </a:t>
            </a:r>
            <a:r>
              <a:rPr dirty="0" sz="1800" spc="-10">
                <a:latin typeface="Tahoma"/>
                <a:cs typeface="Tahoma"/>
              </a:rPr>
              <a:t>type </a:t>
            </a:r>
            <a:r>
              <a:rPr dirty="0" sz="1800" spc="-5">
                <a:latin typeface="Tahoma"/>
                <a:cs typeface="Tahoma"/>
              </a:rPr>
              <a:t>figuur aan het  model </a:t>
            </a:r>
            <a:r>
              <a:rPr dirty="0" sz="1800" spc="-10">
                <a:latin typeface="Tahoma"/>
                <a:cs typeface="Tahoma"/>
              </a:rPr>
              <a:t>wordt </a:t>
            </a:r>
            <a:r>
              <a:rPr dirty="0" sz="1800" spc="-5">
                <a:latin typeface="Tahoma"/>
                <a:cs typeface="Tahoma"/>
              </a:rPr>
              <a:t>toegevoegd (vb Driehoek)  </a:t>
            </a:r>
            <a:r>
              <a:rPr dirty="0" sz="1800">
                <a:latin typeface="Tahoma"/>
                <a:cs typeface="Tahoma"/>
              </a:rPr>
              <a:t>hoeft de Afbeeldingklasse niet</a:t>
            </a:r>
            <a:r>
              <a:rPr dirty="0" sz="1800" spc="-80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aangepast  </a:t>
            </a:r>
            <a:r>
              <a:rPr dirty="0" sz="1800" spc="-5">
                <a:latin typeface="Tahoma"/>
                <a:cs typeface="Tahoma"/>
              </a:rPr>
              <a:t>te worden </a:t>
            </a:r>
            <a:r>
              <a:rPr dirty="0" sz="1800">
                <a:latin typeface="Tahoma"/>
                <a:cs typeface="Tahoma"/>
              </a:rPr>
              <a:t>=</a:t>
            </a:r>
            <a:r>
              <a:rPr dirty="0" sz="1800" spc="10">
                <a:latin typeface="Tahoma"/>
                <a:cs typeface="Tahoma"/>
              </a:rPr>
              <a:t> </a:t>
            </a:r>
            <a:r>
              <a:rPr dirty="0" sz="1800" spc="-5">
                <a:latin typeface="Tahoma"/>
                <a:cs typeface="Tahoma"/>
              </a:rPr>
              <a:t>FLEXIBEL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107559" y="1876170"/>
            <a:ext cx="1557655" cy="293370"/>
          </a:xfrm>
          <a:custGeom>
            <a:avLst/>
            <a:gdLst/>
            <a:ahLst/>
            <a:cxnLst/>
            <a:rect l="l" t="t" r="r" b="b"/>
            <a:pathLst>
              <a:path w="1557654" h="293369">
                <a:moveTo>
                  <a:pt x="144287" y="122697"/>
                </a:moveTo>
                <a:lnTo>
                  <a:pt x="136987" y="123223"/>
                </a:lnTo>
                <a:lnTo>
                  <a:pt x="130175" y="126618"/>
                </a:lnTo>
                <a:lnTo>
                  <a:pt x="0" y="227964"/>
                </a:lnTo>
                <a:lnTo>
                  <a:pt x="152400" y="291338"/>
                </a:lnTo>
                <a:lnTo>
                  <a:pt x="159789" y="292820"/>
                </a:lnTo>
                <a:lnTo>
                  <a:pt x="166941" y="291385"/>
                </a:lnTo>
                <a:lnTo>
                  <a:pt x="173045" y="287355"/>
                </a:lnTo>
                <a:lnTo>
                  <a:pt x="177291" y="281050"/>
                </a:lnTo>
                <a:lnTo>
                  <a:pt x="178756" y="273661"/>
                </a:lnTo>
                <a:lnTo>
                  <a:pt x="177291" y="266509"/>
                </a:lnTo>
                <a:lnTo>
                  <a:pt x="173255" y="260405"/>
                </a:lnTo>
                <a:lnTo>
                  <a:pt x="167004" y="256158"/>
                </a:lnTo>
                <a:lnTo>
                  <a:pt x="132490" y="241807"/>
                </a:lnTo>
                <a:lnTo>
                  <a:pt x="40004" y="241807"/>
                </a:lnTo>
                <a:lnTo>
                  <a:pt x="34925" y="203962"/>
                </a:lnTo>
                <a:lnTo>
                  <a:pt x="104912" y="194552"/>
                </a:lnTo>
                <a:lnTo>
                  <a:pt x="153669" y="156590"/>
                </a:lnTo>
                <a:lnTo>
                  <a:pt x="158579" y="150852"/>
                </a:lnTo>
                <a:lnTo>
                  <a:pt x="160845" y="143922"/>
                </a:lnTo>
                <a:lnTo>
                  <a:pt x="160349" y="136659"/>
                </a:lnTo>
                <a:lnTo>
                  <a:pt x="156971" y="129920"/>
                </a:lnTo>
                <a:lnTo>
                  <a:pt x="151231" y="124958"/>
                </a:lnTo>
                <a:lnTo>
                  <a:pt x="144287" y="122697"/>
                </a:lnTo>
                <a:close/>
              </a:path>
              <a:path w="1557654" h="293369">
                <a:moveTo>
                  <a:pt x="104912" y="194552"/>
                </a:moveTo>
                <a:lnTo>
                  <a:pt x="34925" y="203962"/>
                </a:lnTo>
                <a:lnTo>
                  <a:pt x="40004" y="241807"/>
                </a:lnTo>
                <a:lnTo>
                  <a:pt x="69289" y="237870"/>
                </a:lnTo>
                <a:lnTo>
                  <a:pt x="49275" y="237870"/>
                </a:lnTo>
                <a:lnTo>
                  <a:pt x="44830" y="205358"/>
                </a:lnTo>
                <a:lnTo>
                  <a:pt x="91033" y="205358"/>
                </a:lnTo>
                <a:lnTo>
                  <a:pt x="104912" y="194552"/>
                </a:lnTo>
                <a:close/>
              </a:path>
              <a:path w="1557654" h="293369">
                <a:moveTo>
                  <a:pt x="109894" y="232412"/>
                </a:moveTo>
                <a:lnTo>
                  <a:pt x="40004" y="241807"/>
                </a:lnTo>
                <a:lnTo>
                  <a:pt x="132490" y="241807"/>
                </a:lnTo>
                <a:lnTo>
                  <a:pt x="109894" y="232412"/>
                </a:lnTo>
                <a:close/>
              </a:path>
              <a:path w="1557654" h="293369">
                <a:moveTo>
                  <a:pt x="44830" y="205358"/>
                </a:moveTo>
                <a:lnTo>
                  <a:pt x="49275" y="237870"/>
                </a:lnTo>
                <a:lnTo>
                  <a:pt x="74949" y="217882"/>
                </a:lnTo>
                <a:lnTo>
                  <a:pt x="44830" y="205358"/>
                </a:lnTo>
                <a:close/>
              </a:path>
              <a:path w="1557654" h="293369">
                <a:moveTo>
                  <a:pt x="74949" y="217882"/>
                </a:moveTo>
                <a:lnTo>
                  <a:pt x="49275" y="237870"/>
                </a:lnTo>
                <a:lnTo>
                  <a:pt x="69289" y="237870"/>
                </a:lnTo>
                <a:lnTo>
                  <a:pt x="109894" y="232412"/>
                </a:lnTo>
                <a:lnTo>
                  <a:pt x="74949" y="217882"/>
                </a:lnTo>
                <a:close/>
              </a:path>
              <a:path w="1557654" h="293369">
                <a:moveTo>
                  <a:pt x="1552066" y="0"/>
                </a:moveTo>
                <a:lnTo>
                  <a:pt x="104912" y="194552"/>
                </a:lnTo>
                <a:lnTo>
                  <a:pt x="74949" y="217882"/>
                </a:lnTo>
                <a:lnTo>
                  <a:pt x="109894" y="232412"/>
                </a:lnTo>
                <a:lnTo>
                  <a:pt x="1557146" y="37845"/>
                </a:lnTo>
                <a:lnTo>
                  <a:pt x="1552066" y="0"/>
                </a:lnTo>
                <a:close/>
              </a:path>
              <a:path w="1557654" h="293369">
                <a:moveTo>
                  <a:pt x="91033" y="205358"/>
                </a:moveTo>
                <a:lnTo>
                  <a:pt x="44830" y="205358"/>
                </a:lnTo>
                <a:lnTo>
                  <a:pt x="74949" y="217882"/>
                </a:lnTo>
                <a:lnTo>
                  <a:pt x="91033" y="2053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5735446" y="3067050"/>
            <a:ext cx="963294" cy="544195"/>
          </a:xfrm>
          <a:custGeom>
            <a:avLst/>
            <a:gdLst/>
            <a:ahLst/>
            <a:cxnLst/>
            <a:rect l="l" t="t" r="r" b="b"/>
            <a:pathLst>
              <a:path w="963295" h="544195">
                <a:moveTo>
                  <a:pt x="104128" y="388854"/>
                </a:moveTo>
                <a:lnTo>
                  <a:pt x="96837" y="389223"/>
                </a:lnTo>
                <a:lnTo>
                  <a:pt x="90213" y="392306"/>
                </a:lnTo>
                <a:lnTo>
                  <a:pt x="85089" y="397890"/>
                </a:lnTo>
                <a:lnTo>
                  <a:pt x="0" y="539369"/>
                </a:lnTo>
                <a:lnTo>
                  <a:pt x="164973" y="543687"/>
                </a:lnTo>
                <a:lnTo>
                  <a:pt x="172440" y="542434"/>
                </a:lnTo>
                <a:lnTo>
                  <a:pt x="178609" y="538527"/>
                </a:lnTo>
                <a:lnTo>
                  <a:pt x="179097" y="537845"/>
                </a:lnTo>
                <a:lnTo>
                  <a:pt x="42417" y="537845"/>
                </a:lnTo>
                <a:lnTo>
                  <a:pt x="24002" y="504444"/>
                </a:lnTo>
                <a:lnTo>
                  <a:pt x="85884" y="470532"/>
                </a:lnTo>
                <a:lnTo>
                  <a:pt x="117728" y="417575"/>
                </a:lnTo>
                <a:lnTo>
                  <a:pt x="120288" y="410452"/>
                </a:lnTo>
                <a:lnTo>
                  <a:pt x="119919" y="403161"/>
                </a:lnTo>
                <a:lnTo>
                  <a:pt x="116836" y="396537"/>
                </a:lnTo>
                <a:lnTo>
                  <a:pt x="111251" y="391413"/>
                </a:lnTo>
                <a:lnTo>
                  <a:pt x="104128" y="388854"/>
                </a:lnTo>
                <a:close/>
              </a:path>
              <a:path w="963295" h="544195">
                <a:moveTo>
                  <a:pt x="85884" y="470532"/>
                </a:moveTo>
                <a:lnTo>
                  <a:pt x="24002" y="504444"/>
                </a:lnTo>
                <a:lnTo>
                  <a:pt x="42417" y="537845"/>
                </a:lnTo>
                <a:lnTo>
                  <a:pt x="54935" y="530987"/>
                </a:lnTo>
                <a:lnTo>
                  <a:pt x="49529" y="530987"/>
                </a:lnTo>
                <a:lnTo>
                  <a:pt x="33654" y="502158"/>
                </a:lnTo>
                <a:lnTo>
                  <a:pt x="66866" y="502158"/>
                </a:lnTo>
                <a:lnTo>
                  <a:pt x="85884" y="470532"/>
                </a:lnTo>
                <a:close/>
              </a:path>
              <a:path w="963295" h="544195">
                <a:moveTo>
                  <a:pt x="104100" y="504050"/>
                </a:moveTo>
                <a:lnTo>
                  <a:pt x="42417" y="537845"/>
                </a:lnTo>
                <a:lnTo>
                  <a:pt x="179097" y="537845"/>
                </a:lnTo>
                <a:lnTo>
                  <a:pt x="182850" y="532596"/>
                </a:lnTo>
                <a:lnTo>
                  <a:pt x="184530" y="525272"/>
                </a:lnTo>
                <a:lnTo>
                  <a:pt x="183223" y="517804"/>
                </a:lnTo>
                <a:lnTo>
                  <a:pt x="179308" y="511635"/>
                </a:lnTo>
                <a:lnTo>
                  <a:pt x="173368" y="507394"/>
                </a:lnTo>
                <a:lnTo>
                  <a:pt x="165988" y="505713"/>
                </a:lnTo>
                <a:lnTo>
                  <a:pt x="104100" y="504050"/>
                </a:lnTo>
                <a:close/>
              </a:path>
              <a:path w="963295" h="544195">
                <a:moveTo>
                  <a:pt x="33654" y="502158"/>
                </a:moveTo>
                <a:lnTo>
                  <a:pt x="49529" y="530987"/>
                </a:lnTo>
                <a:lnTo>
                  <a:pt x="66338" y="503036"/>
                </a:lnTo>
                <a:lnTo>
                  <a:pt x="33654" y="502158"/>
                </a:lnTo>
                <a:close/>
              </a:path>
              <a:path w="963295" h="544195">
                <a:moveTo>
                  <a:pt x="66338" y="503036"/>
                </a:moveTo>
                <a:lnTo>
                  <a:pt x="49529" y="530987"/>
                </a:lnTo>
                <a:lnTo>
                  <a:pt x="54935" y="530987"/>
                </a:lnTo>
                <a:lnTo>
                  <a:pt x="104100" y="504050"/>
                </a:lnTo>
                <a:lnTo>
                  <a:pt x="66338" y="503036"/>
                </a:lnTo>
                <a:close/>
              </a:path>
              <a:path w="963295" h="544195">
                <a:moveTo>
                  <a:pt x="944499" y="0"/>
                </a:moveTo>
                <a:lnTo>
                  <a:pt x="85884" y="470532"/>
                </a:lnTo>
                <a:lnTo>
                  <a:pt x="66338" y="503036"/>
                </a:lnTo>
                <a:lnTo>
                  <a:pt x="104100" y="504050"/>
                </a:lnTo>
                <a:lnTo>
                  <a:pt x="962913" y="33527"/>
                </a:lnTo>
                <a:lnTo>
                  <a:pt x="944499" y="0"/>
                </a:lnTo>
                <a:close/>
              </a:path>
              <a:path w="963295" h="544195">
                <a:moveTo>
                  <a:pt x="66866" y="502158"/>
                </a:moveTo>
                <a:lnTo>
                  <a:pt x="33654" y="502158"/>
                </a:lnTo>
                <a:lnTo>
                  <a:pt x="66338" y="503036"/>
                </a:lnTo>
                <a:lnTo>
                  <a:pt x="66866" y="5021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5077078" y="4608195"/>
            <a:ext cx="1555750" cy="939800"/>
          </a:xfrm>
          <a:custGeom>
            <a:avLst/>
            <a:gdLst/>
            <a:ahLst/>
            <a:cxnLst/>
            <a:rect l="l" t="t" r="r" b="b"/>
            <a:pathLst>
              <a:path w="1555750" h="939800">
                <a:moveTo>
                  <a:pt x="98419" y="785377"/>
                </a:moveTo>
                <a:lnTo>
                  <a:pt x="91138" y="786018"/>
                </a:lnTo>
                <a:lnTo>
                  <a:pt x="84643" y="789350"/>
                </a:lnTo>
                <a:lnTo>
                  <a:pt x="79756" y="795146"/>
                </a:lnTo>
                <a:lnTo>
                  <a:pt x="0" y="939545"/>
                </a:lnTo>
                <a:lnTo>
                  <a:pt x="164973" y="937894"/>
                </a:lnTo>
                <a:lnTo>
                  <a:pt x="171503" y="936497"/>
                </a:lnTo>
                <a:lnTo>
                  <a:pt x="42291" y="936497"/>
                </a:lnTo>
                <a:lnTo>
                  <a:pt x="22733" y="903858"/>
                </a:lnTo>
                <a:lnTo>
                  <a:pt x="83218" y="867736"/>
                </a:lnTo>
                <a:lnTo>
                  <a:pt x="113157" y="813561"/>
                </a:lnTo>
                <a:lnTo>
                  <a:pt x="115433" y="806317"/>
                </a:lnTo>
                <a:lnTo>
                  <a:pt x="114792" y="799036"/>
                </a:lnTo>
                <a:lnTo>
                  <a:pt x="111460" y="792541"/>
                </a:lnTo>
                <a:lnTo>
                  <a:pt x="105663" y="787653"/>
                </a:lnTo>
                <a:lnTo>
                  <a:pt x="98419" y="785377"/>
                </a:lnTo>
                <a:close/>
              </a:path>
              <a:path w="1555750" h="939800">
                <a:moveTo>
                  <a:pt x="83218" y="867736"/>
                </a:moveTo>
                <a:lnTo>
                  <a:pt x="22733" y="903858"/>
                </a:lnTo>
                <a:lnTo>
                  <a:pt x="42291" y="936497"/>
                </a:lnTo>
                <a:lnTo>
                  <a:pt x="54200" y="929385"/>
                </a:lnTo>
                <a:lnTo>
                  <a:pt x="49149" y="929385"/>
                </a:lnTo>
                <a:lnTo>
                  <a:pt x="32258" y="901064"/>
                </a:lnTo>
                <a:lnTo>
                  <a:pt x="64973" y="900751"/>
                </a:lnTo>
                <a:lnTo>
                  <a:pt x="83218" y="867736"/>
                </a:lnTo>
                <a:close/>
              </a:path>
              <a:path w="1555750" h="939800">
                <a:moveTo>
                  <a:pt x="164592" y="899794"/>
                </a:moveTo>
                <a:lnTo>
                  <a:pt x="102757" y="900388"/>
                </a:lnTo>
                <a:lnTo>
                  <a:pt x="42291" y="936497"/>
                </a:lnTo>
                <a:lnTo>
                  <a:pt x="171503" y="936497"/>
                </a:lnTo>
                <a:lnTo>
                  <a:pt x="172394" y="936307"/>
                </a:lnTo>
                <a:lnTo>
                  <a:pt x="178434" y="932148"/>
                </a:lnTo>
                <a:lnTo>
                  <a:pt x="182475" y="926036"/>
                </a:lnTo>
                <a:lnTo>
                  <a:pt x="183896" y="918590"/>
                </a:lnTo>
                <a:lnTo>
                  <a:pt x="182308" y="911189"/>
                </a:lnTo>
                <a:lnTo>
                  <a:pt x="178149" y="905192"/>
                </a:lnTo>
                <a:lnTo>
                  <a:pt x="172037" y="901195"/>
                </a:lnTo>
                <a:lnTo>
                  <a:pt x="164592" y="899794"/>
                </a:lnTo>
                <a:close/>
              </a:path>
              <a:path w="1555750" h="939800">
                <a:moveTo>
                  <a:pt x="64973" y="900751"/>
                </a:moveTo>
                <a:lnTo>
                  <a:pt x="32258" y="901064"/>
                </a:lnTo>
                <a:lnTo>
                  <a:pt x="49149" y="929385"/>
                </a:lnTo>
                <a:lnTo>
                  <a:pt x="64973" y="900751"/>
                </a:lnTo>
                <a:close/>
              </a:path>
              <a:path w="1555750" h="939800">
                <a:moveTo>
                  <a:pt x="102757" y="900388"/>
                </a:moveTo>
                <a:lnTo>
                  <a:pt x="64973" y="900751"/>
                </a:lnTo>
                <a:lnTo>
                  <a:pt x="49149" y="929385"/>
                </a:lnTo>
                <a:lnTo>
                  <a:pt x="54200" y="929385"/>
                </a:lnTo>
                <a:lnTo>
                  <a:pt x="102757" y="900388"/>
                </a:lnTo>
                <a:close/>
              </a:path>
              <a:path w="1555750" h="939800">
                <a:moveTo>
                  <a:pt x="1536192" y="0"/>
                </a:moveTo>
                <a:lnTo>
                  <a:pt x="83218" y="867736"/>
                </a:lnTo>
                <a:lnTo>
                  <a:pt x="64973" y="900751"/>
                </a:lnTo>
                <a:lnTo>
                  <a:pt x="102757" y="900388"/>
                </a:lnTo>
                <a:lnTo>
                  <a:pt x="1555623" y="32765"/>
                </a:lnTo>
                <a:lnTo>
                  <a:pt x="153619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88592" y="1420367"/>
            <a:ext cx="8487156" cy="42626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86939" y="389077"/>
            <a:ext cx="4716145" cy="7575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-10"/>
              <a:t>Klassediagramma</a:t>
            </a:r>
            <a:endParaRPr sz="4800"/>
          </a:p>
        </p:txBody>
      </p:sp>
      <p:sp>
        <p:nvSpPr>
          <p:cNvPr id="4" name="object 4"/>
          <p:cNvSpPr txBox="1"/>
          <p:nvPr/>
        </p:nvSpPr>
        <p:spPr>
          <a:xfrm>
            <a:off x="9055861" y="6290109"/>
            <a:ext cx="175895" cy="2254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55"/>
              </a:lnSpc>
            </a:pPr>
            <a:fld id="{81D60167-4931-47E6-BA6A-407CBD079E47}" type="slidenum">
              <a:rPr dirty="0" sz="1400">
                <a:latin typeface="Arial"/>
                <a:cs typeface="Arial"/>
              </a:rPr>
              <a:t>2</a:t>
            </a:fld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81261" y="6273190"/>
            <a:ext cx="125095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latin typeface="Arial"/>
                <a:cs typeface="Arial"/>
              </a:rPr>
              <a:t>5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93722" y="566369"/>
            <a:ext cx="539305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/>
              <a:t>Implementatie </a:t>
            </a:r>
            <a:r>
              <a:rPr dirty="0" sz="3200" spc="-20"/>
              <a:t>van</a:t>
            </a:r>
            <a:r>
              <a:rPr dirty="0" sz="3200" spc="-60"/>
              <a:t> </a:t>
            </a:r>
            <a:r>
              <a:rPr dirty="0" sz="3200" spc="-10"/>
              <a:t>Rechthoek</a:t>
            </a:r>
            <a:endParaRPr sz="3200"/>
          </a:p>
        </p:txBody>
      </p:sp>
      <p:sp>
        <p:nvSpPr>
          <p:cNvPr id="4" name="object 4"/>
          <p:cNvSpPr txBox="1"/>
          <p:nvPr/>
        </p:nvSpPr>
        <p:spPr>
          <a:xfrm>
            <a:off x="4567682" y="1395683"/>
            <a:ext cx="1066800" cy="2889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070"/>
              </a:lnSpc>
            </a:pPr>
            <a:r>
              <a:rPr dirty="0" sz="2000" spc="-5">
                <a:solidFill>
                  <a:srgbClr val="0000FF"/>
                </a:solidFill>
                <a:latin typeface="Courier New"/>
                <a:cs typeface="Courier New"/>
              </a:rPr>
              <a:t>extends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38627" y="3151585"/>
            <a:ext cx="2896235" cy="2889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070"/>
              </a:lnSpc>
            </a:pPr>
            <a:r>
              <a:rPr dirty="0" sz="2000" spc="-5">
                <a:solidFill>
                  <a:srgbClr val="0000FF"/>
                </a:solidFill>
                <a:latin typeface="Courier New"/>
                <a:cs typeface="Courier New"/>
              </a:rPr>
              <a:t>super</a:t>
            </a:r>
            <a:r>
              <a:rPr dirty="0" sz="2000" spc="-5">
                <a:latin typeface="Courier New"/>
                <a:cs typeface="Courier New"/>
              </a:rPr>
              <a:t>(x, y,</a:t>
            </a:r>
            <a:r>
              <a:rPr dirty="0" sz="2000" spc="-50"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kleur);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16327" y="6080556"/>
            <a:ext cx="17843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482084" y="1347216"/>
            <a:ext cx="1416050" cy="388620"/>
          </a:xfrm>
          <a:custGeom>
            <a:avLst/>
            <a:gdLst/>
            <a:ahLst/>
            <a:cxnLst/>
            <a:rect l="l" t="t" r="r" b="b"/>
            <a:pathLst>
              <a:path w="1416050" h="388619">
                <a:moveTo>
                  <a:pt x="1415796" y="0"/>
                </a:moveTo>
                <a:lnTo>
                  <a:pt x="0" y="0"/>
                </a:lnTo>
                <a:lnTo>
                  <a:pt x="0" y="388620"/>
                </a:lnTo>
                <a:lnTo>
                  <a:pt x="1415796" y="388620"/>
                </a:lnTo>
                <a:lnTo>
                  <a:pt x="141579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686811" y="3076955"/>
            <a:ext cx="3108960" cy="388620"/>
          </a:xfrm>
          <a:custGeom>
            <a:avLst/>
            <a:gdLst/>
            <a:ahLst/>
            <a:cxnLst/>
            <a:rect l="l" t="t" r="r" b="b"/>
            <a:pathLst>
              <a:path w="3108960" h="388620">
                <a:moveTo>
                  <a:pt x="3108960" y="0"/>
                </a:moveTo>
                <a:lnTo>
                  <a:pt x="0" y="0"/>
                </a:lnTo>
                <a:lnTo>
                  <a:pt x="0" y="388620"/>
                </a:lnTo>
                <a:lnTo>
                  <a:pt x="3108960" y="388620"/>
                </a:lnTo>
                <a:lnTo>
                  <a:pt x="310896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116327" y="1346072"/>
            <a:ext cx="6884670" cy="4773295"/>
          </a:xfrm>
          <a:prstGeom prst="rect">
            <a:avLst/>
          </a:prstGeom>
        </p:spPr>
        <p:txBody>
          <a:bodyPr wrap="square" lIns="0" tIns="37465" rIns="0" bIns="0" rtlCol="0" vert="horz">
            <a:spAutoFit/>
          </a:bodyPr>
          <a:lstStyle/>
          <a:p>
            <a:pPr marL="317500" marR="1833880" indent="-304800">
              <a:lnSpc>
                <a:spcPts val="2260"/>
              </a:lnSpc>
              <a:spcBef>
                <a:spcPts val="295"/>
              </a:spcBef>
              <a:tabLst>
                <a:tab pos="3822700" algn="l"/>
              </a:tabLst>
            </a:pPr>
            <a:r>
              <a:rPr dirty="0" baseline="1388" sz="3000" spc="-7">
                <a:solidFill>
                  <a:srgbClr val="0000FF"/>
                </a:solidFill>
                <a:latin typeface="Courier New"/>
                <a:cs typeface="Courier New"/>
              </a:rPr>
              <a:t>class</a:t>
            </a:r>
            <a:r>
              <a:rPr dirty="0" baseline="1388" sz="3000" spc="3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dirty="0" baseline="1388" sz="3000" spc="-7">
                <a:latin typeface="Courier New"/>
                <a:cs typeface="Courier New"/>
              </a:rPr>
              <a:t>Rechthoek</a:t>
            </a:r>
            <a:r>
              <a:rPr dirty="0" baseline="1388" sz="3000" spc="112">
                <a:latin typeface="Courier New"/>
                <a:cs typeface="Courier New"/>
              </a:rPr>
              <a:t> </a:t>
            </a:r>
            <a:r>
              <a:rPr dirty="0" sz="2000" spc="-5" b="1">
                <a:solidFill>
                  <a:srgbClr val="0000FF"/>
                </a:solidFill>
                <a:latin typeface="Courier New"/>
                <a:cs typeface="Courier New"/>
              </a:rPr>
              <a:t>extends	</a:t>
            </a:r>
            <a:r>
              <a:rPr dirty="0" baseline="1388" sz="3000" spc="-7">
                <a:latin typeface="Courier New"/>
                <a:cs typeface="Courier New"/>
              </a:rPr>
              <a:t>Figuur</a:t>
            </a:r>
            <a:r>
              <a:rPr dirty="0" baseline="1388" sz="3000" spc="-127">
                <a:latin typeface="Courier New"/>
                <a:cs typeface="Courier New"/>
              </a:rPr>
              <a:t> </a:t>
            </a:r>
            <a:r>
              <a:rPr dirty="0" baseline="1388" sz="3000">
                <a:latin typeface="Courier New"/>
                <a:cs typeface="Courier New"/>
              </a:rPr>
              <a:t>{  </a:t>
            </a:r>
            <a:r>
              <a:rPr dirty="0" sz="2000" spc="-5">
                <a:solidFill>
                  <a:srgbClr val="0000FF"/>
                </a:solidFill>
                <a:latin typeface="Courier New"/>
                <a:cs typeface="Courier New"/>
              </a:rPr>
              <a:t>private int</a:t>
            </a:r>
            <a:r>
              <a:rPr dirty="0" sz="2000" spc="-15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breedte;</a:t>
            </a:r>
            <a:endParaRPr sz="2000">
              <a:latin typeface="Courier New"/>
              <a:cs typeface="Courier New"/>
            </a:endParaRPr>
          </a:p>
          <a:p>
            <a:pPr marL="317500">
              <a:lnSpc>
                <a:spcPts val="2250"/>
              </a:lnSpc>
            </a:pPr>
            <a:r>
              <a:rPr dirty="0" sz="2000" spc="-5">
                <a:solidFill>
                  <a:srgbClr val="0000FF"/>
                </a:solidFill>
                <a:latin typeface="Courier New"/>
                <a:cs typeface="Courier New"/>
              </a:rPr>
              <a:t>private </a:t>
            </a:r>
            <a:r>
              <a:rPr dirty="0" sz="2000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dirty="0" sz="2000" spc="-1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hoogte;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950">
              <a:latin typeface="Courier New"/>
              <a:cs typeface="Courier New"/>
            </a:endParaRPr>
          </a:p>
          <a:p>
            <a:pPr marL="317500">
              <a:lnSpc>
                <a:spcPts val="2350"/>
              </a:lnSpc>
            </a:pPr>
            <a:r>
              <a:rPr dirty="0" sz="2000" spc="-5">
                <a:solidFill>
                  <a:srgbClr val="0000FF"/>
                </a:solidFill>
                <a:latin typeface="Courier New"/>
                <a:cs typeface="Courier New"/>
              </a:rPr>
              <a:t>public </a:t>
            </a:r>
            <a:r>
              <a:rPr dirty="0" sz="2000" spc="-5">
                <a:latin typeface="Courier New"/>
                <a:cs typeface="Courier New"/>
              </a:rPr>
              <a:t>Rechthoek(</a:t>
            </a:r>
            <a:r>
              <a:rPr dirty="0" sz="2000" spc="-5">
                <a:solidFill>
                  <a:srgbClr val="0000FF"/>
                </a:solidFill>
                <a:latin typeface="Courier New"/>
                <a:cs typeface="Courier New"/>
              </a:rPr>
              <a:t>int </a:t>
            </a:r>
            <a:r>
              <a:rPr dirty="0" sz="2000" spc="-5">
                <a:latin typeface="Courier New"/>
                <a:cs typeface="Courier New"/>
              </a:rPr>
              <a:t>x, </a:t>
            </a:r>
            <a:r>
              <a:rPr dirty="0" sz="2000" spc="-5">
                <a:solidFill>
                  <a:srgbClr val="0000FF"/>
                </a:solidFill>
                <a:latin typeface="Courier New"/>
                <a:cs typeface="Courier New"/>
              </a:rPr>
              <a:t>int </a:t>
            </a:r>
            <a:r>
              <a:rPr dirty="0" sz="2000" spc="-5">
                <a:latin typeface="Courier New"/>
                <a:cs typeface="Courier New"/>
              </a:rPr>
              <a:t>y, Color</a:t>
            </a:r>
            <a:r>
              <a:rPr dirty="0" sz="2000" spc="20"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kleur,</a:t>
            </a:r>
            <a:endParaRPr sz="2000">
              <a:latin typeface="Courier New"/>
              <a:cs typeface="Courier New"/>
            </a:endParaRPr>
          </a:p>
          <a:p>
            <a:pPr marL="4280535">
              <a:lnSpc>
                <a:spcPts val="2220"/>
              </a:lnSpc>
            </a:pPr>
            <a:r>
              <a:rPr dirty="0" sz="2000" spc="-5">
                <a:solidFill>
                  <a:srgbClr val="0000FF"/>
                </a:solidFill>
                <a:latin typeface="Courier New"/>
                <a:cs typeface="Courier New"/>
              </a:rPr>
              <a:t>int </a:t>
            </a:r>
            <a:r>
              <a:rPr dirty="0" sz="2000" spc="-5">
                <a:latin typeface="Courier New"/>
                <a:cs typeface="Courier New"/>
              </a:rPr>
              <a:t>b, </a:t>
            </a:r>
            <a:r>
              <a:rPr dirty="0" sz="2000" spc="-5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dirty="0" sz="2000" spc="-35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h){</a:t>
            </a:r>
            <a:endParaRPr sz="2000">
              <a:latin typeface="Courier New"/>
              <a:cs typeface="Courier New"/>
            </a:endParaRPr>
          </a:p>
          <a:p>
            <a:pPr marL="661670">
              <a:lnSpc>
                <a:spcPts val="2270"/>
              </a:lnSpc>
            </a:pPr>
            <a:r>
              <a:rPr dirty="0" sz="2000" spc="-5" b="1">
                <a:solidFill>
                  <a:srgbClr val="0000FF"/>
                </a:solidFill>
                <a:latin typeface="Courier New"/>
                <a:cs typeface="Courier New"/>
              </a:rPr>
              <a:t>super</a:t>
            </a:r>
            <a:r>
              <a:rPr dirty="0" sz="2000" spc="-5" b="1">
                <a:latin typeface="Courier New"/>
                <a:cs typeface="Courier New"/>
              </a:rPr>
              <a:t>(x, y,</a:t>
            </a:r>
            <a:r>
              <a:rPr dirty="0" sz="2000" spc="-10" b="1">
                <a:latin typeface="Courier New"/>
                <a:cs typeface="Courier New"/>
              </a:rPr>
              <a:t> </a:t>
            </a:r>
            <a:r>
              <a:rPr dirty="0" sz="2000" spc="-5" b="1">
                <a:latin typeface="Courier New"/>
                <a:cs typeface="Courier New"/>
              </a:rPr>
              <a:t>kleur);</a:t>
            </a:r>
            <a:endParaRPr sz="2000">
              <a:latin typeface="Courier New"/>
              <a:cs typeface="Courier New"/>
            </a:endParaRPr>
          </a:p>
          <a:p>
            <a:pPr marL="622300">
              <a:lnSpc>
                <a:spcPts val="2355"/>
              </a:lnSpc>
              <a:spcBef>
                <a:spcPts val="70"/>
              </a:spcBef>
            </a:pPr>
            <a:r>
              <a:rPr dirty="0" sz="2000" spc="-5">
                <a:latin typeface="Courier New"/>
                <a:cs typeface="Courier New"/>
              </a:rPr>
              <a:t>setBreedte(b);</a:t>
            </a:r>
            <a:endParaRPr sz="2000">
              <a:latin typeface="Courier New"/>
              <a:cs typeface="Courier New"/>
            </a:endParaRPr>
          </a:p>
          <a:p>
            <a:pPr marL="622300">
              <a:lnSpc>
                <a:spcPts val="2305"/>
              </a:lnSpc>
            </a:pPr>
            <a:r>
              <a:rPr dirty="0" sz="2000" spc="-5">
                <a:latin typeface="Courier New"/>
                <a:cs typeface="Courier New"/>
              </a:rPr>
              <a:t>setHoogte(h);</a:t>
            </a:r>
            <a:endParaRPr sz="2000">
              <a:latin typeface="Courier New"/>
              <a:cs typeface="Courier New"/>
            </a:endParaRPr>
          </a:p>
          <a:p>
            <a:pPr marL="317500">
              <a:lnSpc>
                <a:spcPts val="2350"/>
              </a:lnSpc>
            </a:pPr>
            <a:r>
              <a:rPr dirty="0" sz="2000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950">
              <a:latin typeface="Courier New"/>
              <a:cs typeface="Courier New"/>
            </a:endParaRPr>
          </a:p>
          <a:p>
            <a:pPr marL="317500">
              <a:lnSpc>
                <a:spcPct val="100000"/>
              </a:lnSpc>
            </a:pPr>
            <a:r>
              <a:rPr dirty="0" sz="2000" spc="-5">
                <a:latin typeface="Courier New"/>
                <a:cs typeface="Courier New"/>
              </a:rPr>
              <a:t>...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350">
              <a:latin typeface="Courier New"/>
              <a:cs typeface="Courier New"/>
            </a:endParaRPr>
          </a:p>
          <a:p>
            <a:pPr marL="317500">
              <a:lnSpc>
                <a:spcPts val="2350"/>
              </a:lnSpc>
            </a:pPr>
            <a:r>
              <a:rPr dirty="0" sz="2000" spc="-5">
                <a:solidFill>
                  <a:srgbClr val="0000FF"/>
                </a:solidFill>
                <a:latin typeface="Courier New"/>
                <a:cs typeface="Courier New"/>
              </a:rPr>
              <a:t>public </a:t>
            </a:r>
            <a:r>
              <a:rPr dirty="0" sz="2000" spc="-5">
                <a:latin typeface="Courier New"/>
                <a:cs typeface="Courier New"/>
              </a:rPr>
              <a:t>double getOmtrek()</a:t>
            </a:r>
            <a:r>
              <a:rPr dirty="0" sz="2000" spc="-10">
                <a:latin typeface="Courier New"/>
                <a:cs typeface="Courier New"/>
              </a:rPr>
              <a:t> </a:t>
            </a:r>
            <a:r>
              <a:rPr dirty="0" sz="2000"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622300">
              <a:lnSpc>
                <a:spcPts val="2305"/>
              </a:lnSpc>
            </a:pPr>
            <a:r>
              <a:rPr dirty="0" sz="2000" spc="-5">
                <a:latin typeface="Courier New"/>
                <a:cs typeface="Courier New"/>
              </a:rPr>
              <a:t>???</a:t>
            </a:r>
            <a:endParaRPr sz="2000">
              <a:latin typeface="Courier New"/>
              <a:cs typeface="Courier New"/>
            </a:endParaRPr>
          </a:p>
          <a:p>
            <a:pPr marL="317500">
              <a:lnSpc>
                <a:spcPts val="2350"/>
              </a:lnSpc>
            </a:pPr>
            <a:r>
              <a:rPr dirty="0" sz="2000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711195" y="5445252"/>
            <a:ext cx="4680585" cy="360045"/>
          </a:xfrm>
          <a:custGeom>
            <a:avLst/>
            <a:gdLst/>
            <a:ahLst/>
            <a:cxnLst/>
            <a:rect l="l" t="t" r="r" b="b"/>
            <a:pathLst>
              <a:path w="4680584" h="360045">
                <a:moveTo>
                  <a:pt x="4680204" y="0"/>
                </a:moveTo>
                <a:lnTo>
                  <a:pt x="0" y="0"/>
                </a:lnTo>
                <a:lnTo>
                  <a:pt x="0" y="359664"/>
                </a:lnTo>
                <a:lnTo>
                  <a:pt x="4680204" y="359664"/>
                </a:lnTo>
                <a:lnTo>
                  <a:pt x="4680204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116327" y="2346706"/>
            <a:ext cx="7089775" cy="41662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17500">
              <a:lnSpc>
                <a:spcPts val="2350"/>
              </a:lnSpc>
              <a:spcBef>
                <a:spcPts val="105"/>
              </a:spcBef>
            </a:pPr>
            <a:r>
              <a:rPr dirty="0" sz="2000" spc="-5">
                <a:solidFill>
                  <a:srgbClr val="0000FF"/>
                </a:solidFill>
                <a:latin typeface="Courier New"/>
                <a:cs typeface="Courier New"/>
              </a:rPr>
              <a:t>public </a:t>
            </a:r>
            <a:r>
              <a:rPr dirty="0" sz="2000" spc="-5">
                <a:latin typeface="Courier New"/>
                <a:cs typeface="Courier New"/>
              </a:rPr>
              <a:t>Rechthoek(int x, int y, Color</a:t>
            </a:r>
            <a:r>
              <a:rPr dirty="0" sz="2000" spc="20"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kleur,</a:t>
            </a:r>
            <a:endParaRPr sz="2000">
              <a:latin typeface="Courier New"/>
              <a:cs typeface="Courier New"/>
            </a:endParaRPr>
          </a:p>
          <a:p>
            <a:pPr marL="4280535">
              <a:lnSpc>
                <a:spcPts val="2305"/>
              </a:lnSpc>
            </a:pPr>
            <a:r>
              <a:rPr dirty="0" sz="2000" spc="-5">
                <a:solidFill>
                  <a:srgbClr val="0000FF"/>
                </a:solidFill>
                <a:latin typeface="Courier New"/>
                <a:cs typeface="Courier New"/>
              </a:rPr>
              <a:t>int </a:t>
            </a:r>
            <a:r>
              <a:rPr dirty="0" sz="2000" spc="-5">
                <a:latin typeface="Courier New"/>
                <a:cs typeface="Courier New"/>
              </a:rPr>
              <a:t>b, </a:t>
            </a:r>
            <a:r>
              <a:rPr dirty="0" sz="2000" spc="-5">
                <a:solidFill>
                  <a:srgbClr val="0000FF"/>
                </a:solidFill>
                <a:latin typeface="Courier New"/>
                <a:cs typeface="Courier New"/>
              </a:rPr>
              <a:t>int </a:t>
            </a:r>
            <a:r>
              <a:rPr dirty="0" sz="2000" spc="-5">
                <a:latin typeface="Courier New"/>
                <a:cs typeface="Courier New"/>
              </a:rPr>
              <a:t>h)</a:t>
            </a:r>
            <a:r>
              <a:rPr dirty="0" sz="2000" spc="-35">
                <a:latin typeface="Courier New"/>
                <a:cs typeface="Courier New"/>
              </a:rPr>
              <a:t> </a:t>
            </a:r>
            <a:r>
              <a:rPr dirty="0" sz="2000"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622300" marR="3562985">
              <a:lnSpc>
                <a:spcPts val="2300"/>
              </a:lnSpc>
              <a:spcBef>
                <a:spcPts val="110"/>
              </a:spcBef>
            </a:pPr>
            <a:r>
              <a:rPr dirty="0" sz="2000" spc="-5">
                <a:solidFill>
                  <a:srgbClr val="0000FF"/>
                </a:solidFill>
                <a:latin typeface="Courier New"/>
                <a:cs typeface="Courier New"/>
              </a:rPr>
              <a:t>super</a:t>
            </a:r>
            <a:r>
              <a:rPr dirty="0" sz="2000" spc="-5">
                <a:latin typeface="Courier New"/>
                <a:cs typeface="Courier New"/>
              </a:rPr>
              <a:t>(x, y, kleur);  setBreedte(b);  setHoogte(h);</a:t>
            </a:r>
            <a:endParaRPr sz="2000">
              <a:latin typeface="Courier New"/>
              <a:cs typeface="Courier New"/>
            </a:endParaRPr>
          </a:p>
          <a:p>
            <a:pPr marL="317500">
              <a:lnSpc>
                <a:spcPts val="2255"/>
              </a:lnSpc>
            </a:pPr>
            <a:r>
              <a:rPr dirty="0" sz="2000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950">
              <a:latin typeface="Courier New"/>
              <a:cs typeface="Courier New"/>
            </a:endParaRPr>
          </a:p>
          <a:p>
            <a:pPr marL="317500">
              <a:lnSpc>
                <a:spcPct val="100000"/>
              </a:lnSpc>
            </a:pPr>
            <a:r>
              <a:rPr dirty="0" sz="2000" spc="-5">
                <a:latin typeface="Courier New"/>
                <a:cs typeface="Courier New"/>
              </a:rPr>
              <a:t>...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450">
              <a:latin typeface="Courier New"/>
              <a:cs typeface="Courier New"/>
            </a:endParaRPr>
          </a:p>
          <a:p>
            <a:pPr marL="622300" marR="1886585" indent="-304800">
              <a:lnSpc>
                <a:spcPts val="2300"/>
              </a:lnSpc>
            </a:pPr>
            <a:r>
              <a:rPr dirty="0" sz="2000" spc="-5">
                <a:solidFill>
                  <a:srgbClr val="0000FF"/>
                </a:solidFill>
                <a:latin typeface="Courier New"/>
                <a:cs typeface="Courier New"/>
              </a:rPr>
              <a:t>public </a:t>
            </a:r>
            <a:r>
              <a:rPr dirty="0" sz="2000" spc="-5">
                <a:latin typeface="Courier New"/>
                <a:cs typeface="Courier New"/>
              </a:rPr>
              <a:t>double getOmtrek() </a:t>
            </a:r>
            <a:r>
              <a:rPr dirty="0" sz="2000">
                <a:latin typeface="Courier New"/>
                <a:cs typeface="Courier New"/>
              </a:rPr>
              <a:t>{  </a:t>
            </a:r>
            <a:r>
              <a:rPr dirty="0" sz="2000" spc="-5">
                <a:solidFill>
                  <a:srgbClr val="0000FF"/>
                </a:solidFill>
                <a:latin typeface="Courier New"/>
                <a:cs typeface="Courier New"/>
              </a:rPr>
              <a:t>return </a:t>
            </a:r>
            <a:r>
              <a:rPr dirty="0" sz="2000">
                <a:latin typeface="Courier New"/>
                <a:cs typeface="Courier New"/>
              </a:rPr>
              <a:t>2 * </a:t>
            </a:r>
            <a:r>
              <a:rPr dirty="0" sz="2000" spc="-5">
                <a:latin typeface="Courier New"/>
                <a:cs typeface="Courier New"/>
              </a:rPr>
              <a:t>(breedte </a:t>
            </a:r>
            <a:r>
              <a:rPr dirty="0" sz="2000">
                <a:latin typeface="Courier New"/>
                <a:cs typeface="Courier New"/>
              </a:rPr>
              <a:t>+</a:t>
            </a:r>
            <a:r>
              <a:rPr dirty="0" sz="2000" spc="-35"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hoogte);</a:t>
            </a:r>
            <a:endParaRPr sz="2000">
              <a:latin typeface="Courier New"/>
              <a:cs typeface="Courier New"/>
            </a:endParaRPr>
          </a:p>
          <a:p>
            <a:pPr marL="317500">
              <a:lnSpc>
                <a:spcPts val="2200"/>
              </a:lnSpc>
            </a:pPr>
            <a:r>
              <a:rPr dirty="0" sz="2000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ts val="2350"/>
              </a:lnSpc>
            </a:pPr>
            <a:r>
              <a:rPr dirty="0" sz="2000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 algn="r" marR="5080">
              <a:lnSpc>
                <a:spcPct val="100000"/>
              </a:lnSpc>
              <a:spcBef>
                <a:spcPts val="409"/>
              </a:spcBef>
            </a:pPr>
            <a:r>
              <a:rPr dirty="0" sz="1400">
                <a:latin typeface="Arial"/>
                <a:cs typeface="Arial"/>
              </a:rPr>
              <a:t>6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116327" y="1176020"/>
            <a:ext cx="4903470" cy="916305"/>
          </a:xfrm>
          <a:prstGeom prst="rect"/>
        </p:spPr>
        <p:txBody>
          <a:bodyPr wrap="square" lIns="0" tIns="33655" rIns="0" bIns="0" rtlCol="0" vert="horz">
            <a:spAutoFit/>
          </a:bodyPr>
          <a:lstStyle/>
          <a:p>
            <a:pPr marL="317500" marR="5080" indent="-304800">
              <a:lnSpc>
                <a:spcPts val="2300"/>
              </a:lnSpc>
              <a:spcBef>
                <a:spcPts val="265"/>
              </a:spcBef>
              <a:tabLst>
                <a:tab pos="927100" algn="l"/>
              </a:tabLst>
            </a:pPr>
            <a:r>
              <a:rPr dirty="0" sz="2000" spc="-5">
                <a:solidFill>
                  <a:srgbClr val="0000FF"/>
                </a:solidFill>
                <a:latin typeface="Courier New"/>
                <a:cs typeface="Courier New"/>
              </a:rPr>
              <a:t>class	</a:t>
            </a:r>
            <a:r>
              <a:rPr dirty="0" sz="2000" spc="-5">
                <a:solidFill>
                  <a:srgbClr val="000000"/>
                </a:solidFill>
                <a:latin typeface="Courier New"/>
                <a:cs typeface="Courier New"/>
              </a:rPr>
              <a:t>Rechthoek </a:t>
            </a:r>
            <a:r>
              <a:rPr dirty="0" sz="2000" spc="-5">
                <a:solidFill>
                  <a:srgbClr val="0000FF"/>
                </a:solidFill>
                <a:latin typeface="Courier New"/>
                <a:cs typeface="Courier New"/>
              </a:rPr>
              <a:t>extends </a:t>
            </a:r>
            <a:r>
              <a:rPr dirty="0" sz="2000" spc="-5">
                <a:solidFill>
                  <a:srgbClr val="000000"/>
                </a:solidFill>
                <a:latin typeface="Courier New"/>
                <a:cs typeface="Courier New"/>
              </a:rPr>
              <a:t>Figuur </a:t>
            </a:r>
            <a:r>
              <a:rPr dirty="0" sz="2000">
                <a:solidFill>
                  <a:srgbClr val="000000"/>
                </a:solidFill>
                <a:latin typeface="Courier New"/>
                <a:cs typeface="Courier New"/>
              </a:rPr>
              <a:t>{  </a:t>
            </a:r>
            <a:r>
              <a:rPr dirty="0" sz="2000" spc="-5">
                <a:solidFill>
                  <a:srgbClr val="0000FF"/>
                </a:solidFill>
                <a:latin typeface="Courier New"/>
                <a:cs typeface="Courier New"/>
              </a:rPr>
              <a:t>private int</a:t>
            </a:r>
            <a:r>
              <a:rPr dirty="0" sz="2000" spc="-1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dirty="0" sz="2000" spc="-5">
                <a:solidFill>
                  <a:srgbClr val="000000"/>
                </a:solidFill>
                <a:latin typeface="Courier New"/>
                <a:cs typeface="Courier New"/>
              </a:rPr>
              <a:t>breedte;</a:t>
            </a:r>
            <a:endParaRPr sz="2000">
              <a:latin typeface="Courier New"/>
              <a:cs typeface="Courier New"/>
            </a:endParaRPr>
          </a:p>
          <a:p>
            <a:pPr marL="317500">
              <a:lnSpc>
                <a:spcPts val="2250"/>
              </a:lnSpc>
            </a:pPr>
            <a:r>
              <a:rPr dirty="0" sz="2000" spc="-5">
                <a:solidFill>
                  <a:srgbClr val="0000FF"/>
                </a:solidFill>
                <a:latin typeface="Courier New"/>
                <a:cs typeface="Courier New"/>
              </a:rPr>
              <a:t>private int</a:t>
            </a:r>
            <a:r>
              <a:rPr dirty="0" sz="2000" spc="-1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dirty="0" sz="2000" spc="-5">
                <a:solidFill>
                  <a:srgbClr val="000000"/>
                </a:solidFill>
                <a:latin typeface="Courier New"/>
                <a:cs typeface="Courier New"/>
              </a:rPr>
              <a:t>hoogte;</a:t>
            </a:r>
            <a:endParaRPr sz="2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81261" y="6273190"/>
            <a:ext cx="125095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latin typeface="Arial"/>
                <a:cs typeface="Arial"/>
              </a:rPr>
              <a:t>7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84577" y="1259840"/>
            <a:ext cx="7692390" cy="4958080"/>
          </a:xfrm>
          <a:prstGeom prst="rect">
            <a:avLst/>
          </a:prstGeom>
        </p:spPr>
        <p:txBody>
          <a:bodyPr wrap="square" lIns="0" tIns="35560" rIns="0" bIns="0" rtlCol="0" vert="horz">
            <a:spAutoFit/>
          </a:bodyPr>
          <a:lstStyle/>
          <a:p>
            <a:pPr marL="378460" marR="2376805" indent="-365760">
              <a:lnSpc>
                <a:spcPts val="2770"/>
              </a:lnSpc>
              <a:spcBef>
                <a:spcPts val="280"/>
              </a:spcBef>
            </a:pPr>
            <a:r>
              <a:rPr dirty="0" sz="2400" spc="-5">
                <a:solidFill>
                  <a:srgbClr val="0000FF"/>
                </a:solidFill>
                <a:latin typeface="Courier New"/>
                <a:cs typeface="Courier New"/>
              </a:rPr>
              <a:t>class </a:t>
            </a:r>
            <a:r>
              <a:rPr dirty="0" sz="2400" spc="-10">
                <a:latin typeface="Courier New"/>
                <a:cs typeface="Courier New"/>
              </a:rPr>
              <a:t>Cirkel </a:t>
            </a:r>
            <a:r>
              <a:rPr dirty="0" sz="2400" spc="-10">
                <a:solidFill>
                  <a:srgbClr val="0000FF"/>
                </a:solidFill>
                <a:latin typeface="Courier New"/>
                <a:cs typeface="Courier New"/>
              </a:rPr>
              <a:t>extends </a:t>
            </a:r>
            <a:r>
              <a:rPr dirty="0" sz="2400" spc="-10">
                <a:latin typeface="Courier New"/>
                <a:cs typeface="Courier New"/>
              </a:rPr>
              <a:t>Figuur </a:t>
            </a:r>
            <a:r>
              <a:rPr dirty="0" sz="2400">
                <a:latin typeface="Courier New"/>
                <a:cs typeface="Courier New"/>
              </a:rPr>
              <a:t>{  </a:t>
            </a:r>
            <a:r>
              <a:rPr dirty="0" sz="2400" spc="-10">
                <a:solidFill>
                  <a:srgbClr val="0000FF"/>
                </a:solidFill>
                <a:latin typeface="Courier New"/>
                <a:cs typeface="Courier New"/>
              </a:rPr>
              <a:t>private </a:t>
            </a:r>
            <a:r>
              <a:rPr dirty="0" sz="2400" spc="-5">
                <a:solidFill>
                  <a:srgbClr val="0000FF"/>
                </a:solidFill>
                <a:latin typeface="Courier New"/>
                <a:cs typeface="Courier New"/>
              </a:rPr>
              <a:t>int </a:t>
            </a:r>
            <a:r>
              <a:rPr dirty="0" sz="2400" spc="-10">
                <a:latin typeface="Courier New"/>
                <a:cs typeface="Courier New"/>
              </a:rPr>
              <a:t>straal;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250">
              <a:latin typeface="Courier New"/>
              <a:cs typeface="Courier New"/>
            </a:endParaRPr>
          </a:p>
          <a:p>
            <a:pPr marL="378460">
              <a:lnSpc>
                <a:spcPts val="2825"/>
              </a:lnSpc>
            </a:pPr>
            <a:r>
              <a:rPr dirty="0" sz="2400" spc="-10">
                <a:solidFill>
                  <a:srgbClr val="0000FF"/>
                </a:solidFill>
                <a:latin typeface="Courier New"/>
                <a:cs typeface="Courier New"/>
              </a:rPr>
              <a:t>public </a:t>
            </a:r>
            <a:r>
              <a:rPr dirty="0" sz="2400" spc="-10">
                <a:latin typeface="Courier New"/>
                <a:cs typeface="Courier New"/>
              </a:rPr>
              <a:t>Cirkel(int </a:t>
            </a:r>
            <a:r>
              <a:rPr dirty="0" sz="2400" spc="-5">
                <a:latin typeface="Courier New"/>
                <a:cs typeface="Courier New"/>
              </a:rPr>
              <a:t>x, </a:t>
            </a:r>
            <a:r>
              <a:rPr dirty="0" sz="2400" spc="-10">
                <a:latin typeface="Courier New"/>
                <a:cs typeface="Courier New"/>
              </a:rPr>
              <a:t>int </a:t>
            </a:r>
            <a:r>
              <a:rPr dirty="0" sz="2400" spc="-5">
                <a:latin typeface="Courier New"/>
                <a:cs typeface="Courier New"/>
              </a:rPr>
              <a:t>y, </a:t>
            </a:r>
            <a:r>
              <a:rPr dirty="0" sz="2400" spc="-10">
                <a:latin typeface="Courier New"/>
                <a:cs typeface="Courier New"/>
              </a:rPr>
              <a:t>Color</a:t>
            </a:r>
            <a:r>
              <a:rPr dirty="0" sz="2400" spc="5">
                <a:latin typeface="Courier New"/>
                <a:cs typeface="Courier New"/>
              </a:rPr>
              <a:t> </a:t>
            </a:r>
            <a:r>
              <a:rPr dirty="0" sz="2400" spc="-10">
                <a:latin typeface="Courier New"/>
                <a:cs typeface="Courier New"/>
              </a:rPr>
              <a:t>kleur,</a:t>
            </a:r>
            <a:endParaRPr sz="2400">
              <a:latin typeface="Courier New"/>
              <a:cs typeface="Courier New"/>
            </a:endParaRPr>
          </a:p>
          <a:p>
            <a:pPr marL="744220" marR="2376805" indent="2188845">
              <a:lnSpc>
                <a:spcPct val="96000"/>
              </a:lnSpc>
              <a:spcBef>
                <a:spcPts val="60"/>
              </a:spcBef>
            </a:pPr>
            <a:r>
              <a:rPr dirty="0" sz="2400" spc="-5">
                <a:solidFill>
                  <a:srgbClr val="0000FF"/>
                </a:solidFill>
                <a:latin typeface="Courier New"/>
                <a:cs typeface="Courier New"/>
              </a:rPr>
              <a:t>int </a:t>
            </a:r>
            <a:r>
              <a:rPr dirty="0" sz="2400" spc="-10">
                <a:latin typeface="Courier New"/>
                <a:cs typeface="Courier New"/>
              </a:rPr>
              <a:t>straal)</a:t>
            </a:r>
            <a:r>
              <a:rPr dirty="0" sz="2400" spc="-75">
                <a:latin typeface="Courier New"/>
                <a:cs typeface="Courier New"/>
              </a:rPr>
              <a:t> </a:t>
            </a:r>
            <a:r>
              <a:rPr dirty="0" sz="2400">
                <a:latin typeface="Courier New"/>
                <a:cs typeface="Courier New"/>
              </a:rPr>
              <a:t>{  </a:t>
            </a:r>
            <a:r>
              <a:rPr dirty="0" sz="2400" spc="-10">
                <a:solidFill>
                  <a:srgbClr val="0000FF"/>
                </a:solidFill>
                <a:latin typeface="Courier New"/>
                <a:cs typeface="Courier New"/>
              </a:rPr>
              <a:t>super</a:t>
            </a:r>
            <a:r>
              <a:rPr dirty="0" sz="2400" spc="-10">
                <a:latin typeface="Courier New"/>
                <a:cs typeface="Courier New"/>
              </a:rPr>
              <a:t>(x, </a:t>
            </a:r>
            <a:r>
              <a:rPr dirty="0" sz="2400" spc="-5">
                <a:latin typeface="Courier New"/>
                <a:cs typeface="Courier New"/>
              </a:rPr>
              <a:t>y, kleur);  </a:t>
            </a:r>
            <a:r>
              <a:rPr dirty="0" sz="2400" spc="-10">
                <a:latin typeface="Courier New"/>
                <a:cs typeface="Courier New"/>
              </a:rPr>
              <a:t>setStraal(straal);</a:t>
            </a:r>
            <a:endParaRPr sz="2400">
              <a:latin typeface="Courier New"/>
              <a:cs typeface="Courier New"/>
            </a:endParaRPr>
          </a:p>
          <a:p>
            <a:pPr marL="378460">
              <a:lnSpc>
                <a:spcPts val="2765"/>
              </a:lnSpc>
            </a:pPr>
            <a:r>
              <a:rPr dirty="0" sz="2400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300">
              <a:latin typeface="Courier New"/>
              <a:cs typeface="Courier New"/>
            </a:endParaRPr>
          </a:p>
          <a:p>
            <a:pPr marL="378460">
              <a:lnSpc>
                <a:spcPct val="100000"/>
              </a:lnSpc>
            </a:pPr>
            <a:r>
              <a:rPr dirty="0" sz="2400" spc="-5">
                <a:latin typeface="Courier New"/>
                <a:cs typeface="Courier New"/>
              </a:rPr>
              <a:t>...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300">
              <a:latin typeface="Courier New"/>
              <a:cs typeface="Courier New"/>
            </a:endParaRPr>
          </a:p>
          <a:p>
            <a:pPr marL="378460">
              <a:lnSpc>
                <a:spcPts val="2820"/>
              </a:lnSpc>
            </a:pPr>
            <a:r>
              <a:rPr dirty="0" sz="2400" spc="-10">
                <a:solidFill>
                  <a:srgbClr val="0000FF"/>
                </a:solidFill>
                <a:latin typeface="Courier New"/>
                <a:cs typeface="Courier New"/>
              </a:rPr>
              <a:t>public </a:t>
            </a:r>
            <a:r>
              <a:rPr dirty="0" sz="2400" spc="-5">
                <a:latin typeface="Courier New"/>
                <a:cs typeface="Courier New"/>
              </a:rPr>
              <a:t>double </a:t>
            </a:r>
            <a:r>
              <a:rPr dirty="0" sz="2400" spc="-10">
                <a:latin typeface="Courier New"/>
                <a:cs typeface="Courier New"/>
              </a:rPr>
              <a:t>getOmtrek()</a:t>
            </a:r>
            <a:r>
              <a:rPr dirty="0" sz="2400" spc="-30">
                <a:latin typeface="Courier New"/>
                <a:cs typeface="Courier New"/>
              </a:rPr>
              <a:t> </a:t>
            </a:r>
            <a:r>
              <a:rPr dirty="0" sz="2400"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744220">
              <a:lnSpc>
                <a:spcPts val="2765"/>
              </a:lnSpc>
            </a:pPr>
            <a:r>
              <a:rPr dirty="0" sz="2400" spc="-5">
                <a:latin typeface="Courier New"/>
                <a:cs typeface="Courier New"/>
              </a:rPr>
              <a:t>???</a:t>
            </a:r>
            <a:endParaRPr sz="2400">
              <a:latin typeface="Courier New"/>
              <a:cs typeface="Courier New"/>
            </a:endParaRPr>
          </a:p>
          <a:p>
            <a:pPr marL="378460">
              <a:lnSpc>
                <a:spcPts val="2825"/>
              </a:lnSpc>
            </a:pPr>
            <a:r>
              <a:rPr dirty="0" sz="2400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84577" y="6176873"/>
            <a:ext cx="208915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955673" y="721563"/>
            <a:ext cx="5233670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/>
              <a:t>Implementatie </a:t>
            </a:r>
            <a:r>
              <a:rPr dirty="0" sz="3200" spc="-25"/>
              <a:t>van </a:t>
            </a:r>
            <a:r>
              <a:rPr dirty="0" sz="3200"/>
              <a:t>een</a:t>
            </a:r>
            <a:r>
              <a:rPr dirty="0" sz="3200" spc="-25"/>
              <a:t> </a:t>
            </a:r>
            <a:r>
              <a:rPr dirty="0" sz="3200" spc="-10"/>
              <a:t>cirkel</a:t>
            </a:r>
            <a:endParaRPr sz="3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81261" y="6273190"/>
            <a:ext cx="125095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latin typeface="Arial"/>
                <a:cs typeface="Arial"/>
              </a:rPr>
              <a:t>8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84577" y="1063878"/>
            <a:ext cx="5320665" cy="743585"/>
          </a:xfrm>
          <a:prstGeom prst="rect"/>
        </p:spPr>
        <p:txBody>
          <a:bodyPr wrap="square" lIns="0" tIns="35560" rIns="0" bIns="0" rtlCol="0" vert="horz">
            <a:spAutoFit/>
          </a:bodyPr>
          <a:lstStyle/>
          <a:p>
            <a:pPr marL="378460" marR="5080" indent="-365760">
              <a:lnSpc>
                <a:spcPts val="2770"/>
              </a:lnSpc>
              <a:spcBef>
                <a:spcPts val="280"/>
              </a:spcBef>
            </a:pPr>
            <a:r>
              <a:rPr dirty="0" sz="2400" spc="-5">
                <a:solidFill>
                  <a:srgbClr val="0000FF"/>
                </a:solidFill>
                <a:latin typeface="Courier New"/>
                <a:cs typeface="Courier New"/>
              </a:rPr>
              <a:t>class </a:t>
            </a:r>
            <a:r>
              <a:rPr dirty="0" sz="2400" spc="-10">
                <a:solidFill>
                  <a:srgbClr val="000000"/>
                </a:solidFill>
                <a:latin typeface="Courier New"/>
                <a:cs typeface="Courier New"/>
              </a:rPr>
              <a:t>Cirkel </a:t>
            </a:r>
            <a:r>
              <a:rPr dirty="0" sz="2400" spc="-10">
                <a:solidFill>
                  <a:srgbClr val="0000FF"/>
                </a:solidFill>
                <a:latin typeface="Courier New"/>
                <a:cs typeface="Courier New"/>
              </a:rPr>
              <a:t>extends </a:t>
            </a:r>
            <a:r>
              <a:rPr dirty="0" sz="2400" spc="-10">
                <a:solidFill>
                  <a:srgbClr val="000000"/>
                </a:solidFill>
                <a:latin typeface="Courier New"/>
                <a:cs typeface="Courier New"/>
              </a:rPr>
              <a:t>Figuur </a:t>
            </a:r>
            <a:r>
              <a:rPr dirty="0" sz="2400">
                <a:solidFill>
                  <a:srgbClr val="000000"/>
                </a:solidFill>
                <a:latin typeface="Courier New"/>
                <a:cs typeface="Courier New"/>
              </a:rPr>
              <a:t>{  </a:t>
            </a:r>
            <a:r>
              <a:rPr dirty="0" sz="2400" spc="-10">
                <a:solidFill>
                  <a:srgbClr val="0000FF"/>
                </a:solidFill>
                <a:latin typeface="Courier New"/>
                <a:cs typeface="Courier New"/>
              </a:rPr>
              <a:t>private </a:t>
            </a:r>
            <a:r>
              <a:rPr dirty="0" sz="2400" spc="-5">
                <a:solidFill>
                  <a:srgbClr val="000000"/>
                </a:solidFill>
                <a:latin typeface="Courier New"/>
                <a:cs typeface="Courier New"/>
              </a:rPr>
              <a:t>int </a:t>
            </a:r>
            <a:r>
              <a:rPr dirty="0" sz="2400" spc="-10">
                <a:solidFill>
                  <a:srgbClr val="000000"/>
                </a:solidFill>
                <a:latin typeface="Courier New"/>
                <a:cs typeface="Courier New"/>
              </a:rPr>
              <a:t>straal;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84577" y="2117216"/>
            <a:ext cx="7692390" cy="42557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78460">
              <a:lnSpc>
                <a:spcPts val="2825"/>
              </a:lnSpc>
              <a:spcBef>
                <a:spcPts val="100"/>
              </a:spcBef>
            </a:pPr>
            <a:r>
              <a:rPr dirty="0" sz="2400" spc="-10">
                <a:solidFill>
                  <a:srgbClr val="0000FF"/>
                </a:solidFill>
                <a:latin typeface="Courier New"/>
                <a:cs typeface="Courier New"/>
              </a:rPr>
              <a:t>public </a:t>
            </a:r>
            <a:r>
              <a:rPr dirty="0" sz="2400" spc="-10">
                <a:latin typeface="Courier New"/>
                <a:cs typeface="Courier New"/>
              </a:rPr>
              <a:t>Cirkel(int </a:t>
            </a:r>
            <a:r>
              <a:rPr dirty="0" sz="2400" spc="-5">
                <a:latin typeface="Courier New"/>
                <a:cs typeface="Courier New"/>
              </a:rPr>
              <a:t>x, </a:t>
            </a:r>
            <a:r>
              <a:rPr dirty="0" sz="2400" spc="-10">
                <a:latin typeface="Courier New"/>
                <a:cs typeface="Courier New"/>
              </a:rPr>
              <a:t>int </a:t>
            </a:r>
            <a:r>
              <a:rPr dirty="0" sz="2400" spc="-5">
                <a:latin typeface="Courier New"/>
                <a:cs typeface="Courier New"/>
              </a:rPr>
              <a:t>y, </a:t>
            </a:r>
            <a:r>
              <a:rPr dirty="0" sz="2400" spc="-10">
                <a:latin typeface="Courier New"/>
                <a:cs typeface="Courier New"/>
              </a:rPr>
              <a:t>Color</a:t>
            </a:r>
            <a:r>
              <a:rPr dirty="0" sz="2400" spc="5">
                <a:latin typeface="Courier New"/>
                <a:cs typeface="Courier New"/>
              </a:rPr>
              <a:t> </a:t>
            </a:r>
            <a:r>
              <a:rPr dirty="0" sz="2400" spc="-10">
                <a:latin typeface="Courier New"/>
                <a:cs typeface="Courier New"/>
              </a:rPr>
              <a:t>kleur,</a:t>
            </a:r>
            <a:endParaRPr sz="2400">
              <a:latin typeface="Courier New"/>
              <a:cs typeface="Courier New"/>
            </a:endParaRPr>
          </a:p>
          <a:p>
            <a:pPr marL="744220" marR="2376805" indent="2188845">
              <a:lnSpc>
                <a:spcPct val="96000"/>
              </a:lnSpc>
              <a:spcBef>
                <a:spcPts val="60"/>
              </a:spcBef>
            </a:pPr>
            <a:r>
              <a:rPr dirty="0" sz="2400" spc="-5">
                <a:solidFill>
                  <a:srgbClr val="0000FF"/>
                </a:solidFill>
                <a:latin typeface="Courier New"/>
                <a:cs typeface="Courier New"/>
              </a:rPr>
              <a:t>int </a:t>
            </a:r>
            <a:r>
              <a:rPr dirty="0" sz="2400" spc="-10">
                <a:latin typeface="Courier New"/>
                <a:cs typeface="Courier New"/>
              </a:rPr>
              <a:t>straal)</a:t>
            </a:r>
            <a:r>
              <a:rPr dirty="0" sz="2400" spc="-75">
                <a:latin typeface="Courier New"/>
                <a:cs typeface="Courier New"/>
              </a:rPr>
              <a:t> </a:t>
            </a:r>
            <a:r>
              <a:rPr dirty="0" sz="2400">
                <a:latin typeface="Courier New"/>
                <a:cs typeface="Courier New"/>
              </a:rPr>
              <a:t>{  </a:t>
            </a:r>
            <a:r>
              <a:rPr dirty="0" sz="2400" spc="-10">
                <a:latin typeface="Courier New"/>
                <a:cs typeface="Courier New"/>
              </a:rPr>
              <a:t>super(x, </a:t>
            </a:r>
            <a:r>
              <a:rPr dirty="0" sz="2400" spc="-5">
                <a:latin typeface="Courier New"/>
                <a:cs typeface="Courier New"/>
              </a:rPr>
              <a:t>y, kleur);  </a:t>
            </a:r>
            <a:r>
              <a:rPr dirty="0" sz="2400" spc="-10">
                <a:latin typeface="Courier New"/>
                <a:cs typeface="Courier New"/>
              </a:rPr>
              <a:t>setStraal(straal);</a:t>
            </a:r>
            <a:endParaRPr sz="2400">
              <a:latin typeface="Courier New"/>
              <a:cs typeface="Courier New"/>
            </a:endParaRPr>
          </a:p>
          <a:p>
            <a:pPr marL="378460">
              <a:lnSpc>
                <a:spcPts val="2765"/>
              </a:lnSpc>
            </a:pPr>
            <a:r>
              <a:rPr dirty="0" sz="2400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300">
              <a:latin typeface="Courier New"/>
              <a:cs typeface="Courier New"/>
            </a:endParaRPr>
          </a:p>
          <a:p>
            <a:pPr marL="378460">
              <a:lnSpc>
                <a:spcPct val="100000"/>
              </a:lnSpc>
            </a:pPr>
            <a:r>
              <a:rPr dirty="0" sz="2400" spc="-5">
                <a:latin typeface="Courier New"/>
                <a:cs typeface="Courier New"/>
              </a:rPr>
              <a:t>...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500">
              <a:latin typeface="Courier New"/>
              <a:cs typeface="Courier New"/>
            </a:endParaRPr>
          </a:p>
          <a:p>
            <a:pPr marL="744220" marR="1828800" indent="-365760">
              <a:lnSpc>
                <a:spcPts val="2760"/>
              </a:lnSpc>
            </a:pPr>
            <a:r>
              <a:rPr dirty="0" sz="2400" spc="-10">
                <a:solidFill>
                  <a:srgbClr val="0000FF"/>
                </a:solidFill>
                <a:latin typeface="Courier New"/>
                <a:cs typeface="Courier New"/>
              </a:rPr>
              <a:t>public </a:t>
            </a:r>
            <a:r>
              <a:rPr dirty="0" sz="2400" spc="-5">
                <a:latin typeface="Courier New"/>
                <a:cs typeface="Courier New"/>
              </a:rPr>
              <a:t>double </a:t>
            </a:r>
            <a:r>
              <a:rPr dirty="0" sz="2400" spc="-10">
                <a:latin typeface="Courier New"/>
                <a:cs typeface="Courier New"/>
              </a:rPr>
              <a:t>getOmtrek() </a:t>
            </a:r>
            <a:r>
              <a:rPr dirty="0" sz="2400">
                <a:latin typeface="Courier New"/>
                <a:cs typeface="Courier New"/>
              </a:rPr>
              <a:t>{  </a:t>
            </a:r>
            <a:r>
              <a:rPr dirty="0" sz="2400" spc="-10">
                <a:solidFill>
                  <a:srgbClr val="0000FF"/>
                </a:solidFill>
                <a:latin typeface="Courier New"/>
                <a:cs typeface="Courier New"/>
              </a:rPr>
              <a:t>return </a:t>
            </a:r>
            <a:r>
              <a:rPr dirty="0" sz="2400">
                <a:latin typeface="Courier New"/>
                <a:cs typeface="Courier New"/>
              </a:rPr>
              <a:t>2 * </a:t>
            </a:r>
            <a:r>
              <a:rPr dirty="0" sz="2400" spc="-10">
                <a:latin typeface="Courier New"/>
                <a:cs typeface="Courier New"/>
              </a:rPr>
              <a:t>Math.PI </a:t>
            </a:r>
            <a:r>
              <a:rPr dirty="0" sz="2400">
                <a:latin typeface="Courier New"/>
                <a:cs typeface="Courier New"/>
              </a:rPr>
              <a:t>*</a:t>
            </a:r>
            <a:r>
              <a:rPr dirty="0" sz="2400" spc="-85">
                <a:latin typeface="Courier New"/>
                <a:cs typeface="Courier New"/>
              </a:rPr>
              <a:t> </a:t>
            </a:r>
            <a:r>
              <a:rPr dirty="0" sz="2400" spc="-5">
                <a:latin typeface="Courier New"/>
                <a:cs typeface="Courier New"/>
              </a:rPr>
              <a:t>straal;</a:t>
            </a:r>
            <a:endParaRPr sz="2400">
              <a:latin typeface="Courier New"/>
              <a:cs typeface="Courier New"/>
            </a:endParaRPr>
          </a:p>
          <a:p>
            <a:pPr marL="378460">
              <a:lnSpc>
                <a:spcPts val="2640"/>
              </a:lnSpc>
            </a:pPr>
            <a:r>
              <a:rPr dirty="0" sz="2400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ts val="2820"/>
              </a:lnSpc>
            </a:pPr>
            <a:r>
              <a:rPr dirty="0" sz="2400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50338" y="2869514"/>
            <a:ext cx="7507605" cy="364362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820"/>
              </a:lnSpc>
              <a:spcBef>
                <a:spcPts val="100"/>
              </a:spcBef>
            </a:pPr>
            <a:r>
              <a:rPr dirty="0" sz="2400" spc="-10">
                <a:solidFill>
                  <a:srgbClr val="0000FF"/>
                </a:solidFill>
                <a:latin typeface="Courier New"/>
                <a:cs typeface="Courier New"/>
              </a:rPr>
              <a:t>public </a:t>
            </a:r>
            <a:r>
              <a:rPr dirty="0" sz="2400" spc="-10">
                <a:latin typeface="Courier New"/>
                <a:cs typeface="Courier New"/>
              </a:rPr>
              <a:t>Figuur(int </a:t>
            </a:r>
            <a:r>
              <a:rPr dirty="0" sz="2400" spc="-5">
                <a:latin typeface="Courier New"/>
                <a:cs typeface="Courier New"/>
              </a:rPr>
              <a:t>x, </a:t>
            </a:r>
            <a:r>
              <a:rPr dirty="0" sz="2400" spc="-10">
                <a:latin typeface="Courier New"/>
                <a:cs typeface="Courier New"/>
              </a:rPr>
              <a:t>int </a:t>
            </a:r>
            <a:r>
              <a:rPr dirty="0" sz="2400" spc="-5">
                <a:latin typeface="Courier New"/>
                <a:cs typeface="Courier New"/>
              </a:rPr>
              <a:t>y, </a:t>
            </a:r>
            <a:r>
              <a:rPr dirty="0" sz="2400" spc="-10">
                <a:latin typeface="Courier New"/>
                <a:cs typeface="Courier New"/>
              </a:rPr>
              <a:t>Color</a:t>
            </a:r>
            <a:r>
              <a:rPr dirty="0" sz="2400" spc="20">
                <a:latin typeface="Courier New"/>
                <a:cs typeface="Courier New"/>
              </a:rPr>
              <a:t> </a:t>
            </a:r>
            <a:r>
              <a:rPr dirty="0" sz="2400" spc="-10">
                <a:latin typeface="Courier New"/>
                <a:cs typeface="Courier New"/>
              </a:rPr>
              <a:t>kleur){</a:t>
            </a:r>
            <a:endParaRPr sz="2400">
              <a:latin typeface="Courier New"/>
              <a:cs typeface="Courier New"/>
            </a:endParaRPr>
          </a:p>
          <a:p>
            <a:pPr marL="378460">
              <a:lnSpc>
                <a:spcPts val="2765"/>
              </a:lnSpc>
            </a:pPr>
            <a:r>
              <a:rPr dirty="0" sz="2400" spc="-10">
                <a:latin typeface="Courier New"/>
                <a:cs typeface="Courier New"/>
              </a:rPr>
              <a:t>setX(x);</a:t>
            </a:r>
            <a:endParaRPr sz="2400">
              <a:latin typeface="Courier New"/>
              <a:cs typeface="Courier New"/>
            </a:endParaRPr>
          </a:p>
          <a:p>
            <a:pPr marL="378460" marR="4201160">
              <a:lnSpc>
                <a:spcPts val="2760"/>
              </a:lnSpc>
              <a:spcBef>
                <a:spcPts val="140"/>
              </a:spcBef>
            </a:pPr>
            <a:r>
              <a:rPr dirty="0" sz="2400" spc="-10">
                <a:latin typeface="Courier New"/>
                <a:cs typeface="Courier New"/>
              </a:rPr>
              <a:t>setY(y);  </a:t>
            </a:r>
            <a:r>
              <a:rPr dirty="0" sz="2400" spc="-5">
                <a:latin typeface="Courier New"/>
                <a:cs typeface="Courier New"/>
              </a:rPr>
              <a:t>se</a:t>
            </a:r>
            <a:r>
              <a:rPr dirty="0" sz="2400" spc="-15">
                <a:latin typeface="Courier New"/>
                <a:cs typeface="Courier New"/>
              </a:rPr>
              <a:t>tC</a:t>
            </a:r>
            <a:r>
              <a:rPr dirty="0" sz="2400" spc="-5">
                <a:latin typeface="Courier New"/>
                <a:cs typeface="Courier New"/>
              </a:rPr>
              <a:t>olor(k</a:t>
            </a:r>
            <a:r>
              <a:rPr dirty="0" sz="2400" spc="-15">
                <a:latin typeface="Courier New"/>
                <a:cs typeface="Courier New"/>
              </a:rPr>
              <a:t>le</a:t>
            </a:r>
            <a:r>
              <a:rPr dirty="0" sz="2400" spc="-5">
                <a:latin typeface="Courier New"/>
                <a:cs typeface="Courier New"/>
              </a:rPr>
              <a:t>ur);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ts val="2640"/>
              </a:lnSpc>
            </a:pPr>
            <a:r>
              <a:rPr dirty="0" sz="2400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 marL="378460">
              <a:lnSpc>
                <a:spcPts val="2760"/>
              </a:lnSpc>
            </a:pPr>
            <a:r>
              <a:rPr dirty="0" sz="2400" spc="-5">
                <a:latin typeface="Courier New"/>
                <a:cs typeface="Courier New"/>
              </a:rPr>
              <a:t>...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ts val="2765"/>
              </a:lnSpc>
            </a:pPr>
            <a:r>
              <a:rPr dirty="0" sz="2400" spc="-10">
                <a:solidFill>
                  <a:srgbClr val="0000FF"/>
                </a:solidFill>
                <a:latin typeface="Courier New"/>
                <a:cs typeface="Courier New"/>
              </a:rPr>
              <a:t>public </a:t>
            </a:r>
            <a:r>
              <a:rPr dirty="0" sz="2400" spc="-5">
                <a:latin typeface="Courier New"/>
                <a:cs typeface="Courier New"/>
              </a:rPr>
              <a:t>double </a:t>
            </a:r>
            <a:r>
              <a:rPr dirty="0" sz="2400" spc="-10">
                <a:latin typeface="Courier New"/>
                <a:cs typeface="Courier New"/>
              </a:rPr>
              <a:t>getOmtrek()</a:t>
            </a:r>
            <a:r>
              <a:rPr dirty="0" sz="2400" spc="-35">
                <a:latin typeface="Courier New"/>
                <a:cs typeface="Courier New"/>
              </a:rPr>
              <a:t> </a:t>
            </a:r>
            <a:r>
              <a:rPr dirty="0" sz="2400"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378460">
              <a:lnSpc>
                <a:spcPts val="2765"/>
              </a:lnSpc>
            </a:pPr>
            <a:r>
              <a:rPr dirty="0" sz="2400" spc="-5">
                <a:latin typeface="Courier New"/>
                <a:cs typeface="Courier New"/>
              </a:rPr>
              <a:t>???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ts val="2820"/>
              </a:lnSpc>
            </a:pPr>
            <a:r>
              <a:rPr dirty="0" sz="2400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 algn="r" marR="756285">
              <a:lnSpc>
                <a:spcPct val="100000"/>
              </a:lnSpc>
              <a:spcBef>
                <a:spcPts val="1805"/>
              </a:spcBef>
            </a:pPr>
            <a:r>
              <a:rPr dirty="0" sz="1400">
                <a:latin typeface="Arial"/>
                <a:cs typeface="Arial"/>
              </a:rPr>
              <a:t>9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55673" y="656031"/>
            <a:ext cx="578802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Implementatie </a:t>
            </a:r>
            <a:r>
              <a:rPr dirty="0" spc="-30"/>
              <a:t>van</a:t>
            </a:r>
            <a:r>
              <a:rPr dirty="0" spc="-50"/>
              <a:t> </a:t>
            </a:r>
            <a:r>
              <a:rPr dirty="0" spc="-10"/>
              <a:t>Figuur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084577" y="1464005"/>
            <a:ext cx="4043045" cy="1094740"/>
          </a:xfrm>
          <a:prstGeom prst="rect">
            <a:avLst/>
          </a:prstGeom>
        </p:spPr>
        <p:txBody>
          <a:bodyPr wrap="square" lIns="0" tIns="27305" rIns="0" bIns="0" rtlCol="0" vert="horz">
            <a:spAutoFit/>
          </a:bodyPr>
          <a:lstStyle/>
          <a:p>
            <a:pPr marL="378460" marR="5080" indent="-365760">
              <a:lnSpc>
                <a:spcPct val="96100"/>
              </a:lnSpc>
              <a:spcBef>
                <a:spcPts val="215"/>
              </a:spcBef>
            </a:pPr>
            <a:r>
              <a:rPr dirty="0" sz="2400" spc="-5">
                <a:solidFill>
                  <a:srgbClr val="0000FF"/>
                </a:solidFill>
                <a:latin typeface="Courier New"/>
                <a:cs typeface="Courier New"/>
              </a:rPr>
              <a:t>class </a:t>
            </a:r>
            <a:r>
              <a:rPr dirty="0" sz="2400" spc="-10">
                <a:latin typeface="Courier New"/>
                <a:cs typeface="Courier New"/>
              </a:rPr>
              <a:t>Figuur </a:t>
            </a:r>
            <a:r>
              <a:rPr dirty="0" sz="2400">
                <a:latin typeface="Courier New"/>
                <a:cs typeface="Courier New"/>
              </a:rPr>
              <a:t>{  </a:t>
            </a:r>
            <a:r>
              <a:rPr dirty="0" sz="2400" spc="-10">
                <a:solidFill>
                  <a:srgbClr val="0000FF"/>
                </a:solidFill>
                <a:latin typeface="Courier New"/>
                <a:cs typeface="Courier New"/>
              </a:rPr>
              <a:t>private </a:t>
            </a:r>
            <a:r>
              <a:rPr dirty="0" sz="2400" spc="-5">
                <a:latin typeface="Courier New"/>
                <a:cs typeface="Courier New"/>
              </a:rPr>
              <a:t>Color</a:t>
            </a:r>
            <a:r>
              <a:rPr dirty="0" sz="2400" spc="-90">
                <a:latin typeface="Courier New"/>
                <a:cs typeface="Courier New"/>
              </a:rPr>
              <a:t> </a:t>
            </a:r>
            <a:r>
              <a:rPr dirty="0" sz="2400" spc="-5">
                <a:latin typeface="Courier New"/>
                <a:cs typeface="Courier New"/>
              </a:rPr>
              <a:t>kleur;  </a:t>
            </a:r>
            <a:r>
              <a:rPr dirty="0" sz="2400" spc="-10">
                <a:solidFill>
                  <a:srgbClr val="0000FF"/>
                </a:solidFill>
                <a:latin typeface="Courier New"/>
                <a:cs typeface="Courier New"/>
              </a:rPr>
              <a:t>private </a:t>
            </a:r>
            <a:r>
              <a:rPr dirty="0" sz="2400" spc="-5">
                <a:latin typeface="Courier New"/>
                <a:cs typeface="Courier New"/>
              </a:rPr>
              <a:t>int </a:t>
            </a:r>
            <a:r>
              <a:rPr dirty="0" sz="2400" spc="-10">
                <a:latin typeface="Courier New"/>
                <a:cs typeface="Courier New"/>
              </a:rPr>
              <a:t>x,</a:t>
            </a:r>
            <a:r>
              <a:rPr dirty="0" sz="2400" spc="-40">
                <a:latin typeface="Courier New"/>
                <a:cs typeface="Courier New"/>
              </a:rPr>
              <a:t> </a:t>
            </a:r>
            <a:r>
              <a:rPr dirty="0" sz="2400" spc="-5">
                <a:latin typeface="Courier New"/>
                <a:cs typeface="Courier New"/>
              </a:rPr>
              <a:t>y;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84577" y="6031483"/>
            <a:ext cx="20891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Marina Lens</dc:creator>
  <dc:title>OOP</dc:title>
  <dcterms:created xsi:type="dcterms:W3CDTF">2020-01-29T09:56:53Z</dcterms:created>
  <dcterms:modified xsi:type="dcterms:W3CDTF">2020-01-29T09:56:53Z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2017-10-16T00:00:00Z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2020-01-29T00:00:00Z</vt:filetime>
  </property>
</Properties>
</file>