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311" r:id="rId34"/>
    <p:sldId id="286" r:id="rId35"/>
    <p:sldId id="312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10" r:id="rId57"/>
  </p:sldIdLst>
  <p:sldSz cx="12192000" cy="6858000"/>
  <p:notesSz cx="12192000" cy="6858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89DC80-3D21-492E-B190-6E803810C990}" v="21" dt="2020-01-30T10:53:01.9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Lens" userId="2a1ac74d-06c5-4ddb-81e9-742bef95fc4c" providerId="ADAL" clId="{B089DC80-3D21-492E-B190-6E803810C990}"/>
    <pc:docChg chg="undo custSel addSld delSld modSld">
      <pc:chgData name="Marina Lens" userId="2a1ac74d-06c5-4ddb-81e9-742bef95fc4c" providerId="ADAL" clId="{B089DC80-3D21-492E-B190-6E803810C990}" dt="2020-01-30T10:55:21.143" v="881" actId="2696"/>
      <pc:docMkLst>
        <pc:docMk/>
      </pc:docMkLst>
      <pc:sldChg chg="addSp delSp modSp">
        <pc:chgData name="Marina Lens" userId="2a1ac74d-06c5-4ddb-81e9-742bef95fc4c" providerId="ADAL" clId="{B089DC80-3D21-492E-B190-6E803810C990}" dt="2020-01-30T10:53:54.475" v="876" actId="20577"/>
        <pc:sldMkLst>
          <pc:docMk/>
          <pc:sldMk cId="0" sldId="284"/>
        </pc:sldMkLst>
        <pc:spChg chg="del mod">
          <ac:chgData name="Marina Lens" userId="2a1ac74d-06c5-4ddb-81e9-742bef95fc4c" providerId="ADAL" clId="{B089DC80-3D21-492E-B190-6E803810C990}" dt="2020-01-30T10:42:57.525" v="1" actId="478"/>
          <ac:spMkLst>
            <pc:docMk/>
            <pc:sldMk cId="0" sldId="284"/>
            <ac:spMk id="3" creationId="{00000000-0000-0000-0000-000000000000}"/>
          </ac:spMkLst>
        </pc:spChg>
        <pc:spChg chg="del">
          <ac:chgData name="Marina Lens" userId="2a1ac74d-06c5-4ddb-81e9-742bef95fc4c" providerId="ADAL" clId="{B089DC80-3D21-492E-B190-6E803810C990}" dt="2020-01-30T10:42:59.805" v="2" actId="478"/>
          <ac:spMkLst>
            <pc:docMk/>
            <pc:sldMk cId="0" sldId="284"/>
            <ac:spMk id="4" creationId="{00000000-0000-0000-0000-000000000000}"/>
          </ac:spMkLst>
        </pc:spChg>
        <pc:spChg chg="del mod">
          <ac:chgData name="Marina Lens" userId="2a1ac74d-06c5-4ddb-81e9-742bef95fc4c" providerId="ADAL" clId="{B089DC80-3D21-492E-B190-6E803810C990}" dt="2020-01-30T10:43:06.517" v="6" actId="478"/>
          <ac:spMkLst>
            <pc:docMk/>
            <pc:sldMk cId="0" sldId="284"/>
            <ac:spMk id="6" creationId="{00000000-0000-0000-0000-000000000000}"/>
          </ac:spMkLst>
        </pc:spChg>
        <pc:spChg chg="del mod">
          <ac:chgData name="Marina Lens" userId="2a1ac74d-06c5-4ddb-81e9-742bef95fc4c" providerId="ADAL" clId="{B089DC80-3D21-492E-B190-6E803810C990}" dt="2020-01-30T10:43:12.509" v="9"/>
          <ac:spMkLst>
            <pc:docMk/>
            <pc:sldMk cId="0" sldId="284"/>
            <ac:spMk id="7" creationId="{00000000-0000-0000-0000-000000000000}"/>
          </ac:spMkLst>
        </pc:spChg>
        <pc:spChg chg="mod">
          <ac:chgData name="Marina Lens" userId="2a1ac74d-06c5-4ddb-81e9-742bef95fc4c" providerId="ADAL" clId="{B089DC80-3D21-492E-B190-6E803810C990}" dt="2020-01-30T10:43:17.238" v="10" actId="14100"/>
          <ac:spMkLst>
            <pc:docMk/>
            <pc:sldMk cId="0" sldId="284"/>
            <ac:spMk id="8" creationId="{00000000-0000-0000-0000-000000000000}"/>
          </ac:spMkLst>
        </pc:spChg>
        <pc:spChg chg="add mod">
          <ac:chgData name="Marina Lens" userId="2a1ac74d-06c5-4ddb-81e9-742bef95fc4c" providerId="ADAL" clId="{B089DC80-3D21-492E-B190-6E803810C990}" dt="2020-01-30T10:53:54.475" v="876" actId="20577"/>
          <ac:spMkLst>
            <pc:docMk/>
            <pc:sldMk cId="0" sldId="284"/>
            <ac:spMk id="13" creationId="{10FBEA8C-9D0B-45D5-8E2D-1FE7AF47300D}"/>
          </ac:spMkLst>
        </pc:spChg>
        <pc:spChg chg="add del mod">
          <ac:chgData name="Marina Lens" userId="2a1ac74d-06c5-4ddb-81e9-742bef95fc4c" providerId="ADAL" clId="{B089DC80-3D21-492E-B190-6E803810C990}" dt="2020-01-30T10:45:16.061" v="133"/>
          <ac:spMkLst>
            <pc:docMk/>
            <pc:sldMk cId="0" sldId="284"/>
            <ac:spMk id="14" creationId="{B93287E5-F1AC-47BC-B9C0-C30CD4A9852A}"/>
          </ac:spMkLst>
        </pc:spChg>
        <pc:graphicFrameChg chg="del modGraphic">
          <ac:chgData name="Marina Lens" userId="2a1ac74d-06c5-4ddb-81e9-742bef95fc4c" providerId="ADAL" clId="{B089DC80-3D21-492E-B190-6E803810C990}" dt="2020-01-30T10:43:03.287" v="4" actId="478"/>
          <ac:graphicFrameMkLst>
            <pc:docMk/>
            <pc:sldMk cId="0" sldId="284"/>
            <ac:graphicFrameMk id="5" creationId="{00000000-0000-0000-0000-000000000000}"/>
          </ac:graphicFrameMkLst>
        </pc:graphicFrameChg>
      </pc:sldChg>
      <pc:sldChg chg="del">
        <pc:chgData name="Marina Lens" userId="2a1ac74d-06c5-4ddb-81e9-742bef95fc4c" providerId="ADAL" clId="{B089DC80-3D21-492E-B190-6E803810C990}" dt="2020-01-30T10:45:41.893" v="138" actId="2696"/>
        <pc:sldMkLst>
          <pc:docMk/>
          <pc:sldMk cId="0" sldId="285"/>
        </pc:sldMkLst>
      </pc:sldChg>
      <pc:sldChg chg="modSp">
        <pc:chgData name="Marina Lens" userId="2a1ac74d-06c5-4ddb-81e9-742bef95fc4c" providerId="ADAL" clId="{B089DC80-3D21-492E-B190-6E803810C990}" dt="2020-01-30T10:49:21.604" v="526" actId="20577"/>
        <pc:sldMkLst>
          <pc:docMk/>
          <pc:sldMk cId="0" sldId="286"/>
        </pc:sldMkLst>
        <pc:spChg chg="mod">
          <ac:chgData name="Marina Lens" userId="2a1ac74d-06c5-4ddb-81e9-742bef95fc4c" providerId="ADAL" clId="{B089DC80-3D21-492E-B190-6E803810C990}" dt="2020-01-30T10:49:21.604" v="526" actId="20577"/>
          <ac:spMkLst>
            <pc:docMk/>
            <pc:sldMk cId="0" sldId="286"/>
            <ac:spMk id="3" creationId="{00000000-0000-0000-0000-000000000000}"/>
          </ac:spMkLst>
        </pc:spChg>
      </pc:sldChg>
      <pc:sldChg chg="del">
        <pc:chgData name="Marina Lens" userId="2a1ac74d-06c5-4ddb-81e9-742bef95fc4c" providerId="ADAL" clId="{B089DC80-3D21-492E-B190-6E803810C990}" dt="2020-01-30T10:49:39.107" v="527" actId="2696"/>
        <pc:sldMkLst>
          <pc:docMk/>
          <pc:sldMk cId="0" sldId="287"/>
        </pc:sldMkLst>
      </pc:sldChg>
      <pc:sldChg chg="del">
        <pc:chgData name="Marina Lens" userId="2a1ac74d-06c5-4ddb-81e9-742bef95fc4c" providerId="ADAL" clId="{B089DC80-3D21-492E-B190-6E803810C990}" dt="2020-01-30T10:49:42.426" v="528" actId="2696"/>
        <pc:sldMkLst>
          <pc:docMk/>
          <pc:sldMk cId="0" sldId="288"/>
        </pc:sldMkLst>
      </pc:sldChg>
      <pc:sldChg chg="del">
        <pc:chgData name="Marina Lens" userId="2a1ac74d-06c5-4ddb-81e9-742bef95fc4c" providerId="ADAL" clId="{B089DC80-3D21-492E-B190-6E803810C990}" dt="2020-01-30T10:55:21.143" v="881" actId="2696"/>
        <pc:sldMkLst>
          <pc:docMk/>
          <pc:sldMk cId="0" sldId="309"/>
        </pc:sldMkLst>
      </pc:sldChg>
      <pc:sldChg chg="modSp add del">
        <pc:chgData name="Marina Lens" userId="2a1ac74d-06c5-4ddb-81e9-742bef95fc4c" providerId="ADAL" clId="{B089DC80-3D21-492E-B190-6E803810C990}" dt="2020-01-30T10:45:38.690" v="137" actId="2696"/>
        <pc:sldMkLst>
          <pc:docMk/>
          <pc:sldMk cId="608852093" sldId="311"/>
        </pc:sldMkLst>
        <pc:spChg chg="mod">
          <ac:chgData name="Marina Lens" userId="2a1ac74d-06c5-4ddb-81e9-742bef95fc4c" providerId="ADAL" clId="{B089DC80-3D21-492E-B190-6E803810C990}" dt="2020-01-30T10:45:35.582" v="136"/>
          <ac:spMkLst>
            <pc:docMk/>
            <pc:sldMk cId="608852093" sldId="311"/>
            <ac:spMk id="3" creationId="{9E77D454-0044-4C9F-9441-4E2EF697FF54}"/>
          </ac:spMkLst>
        </pc:spChg>
      </pc:sldChg>
      <pc:sldChg chg="addSp modSp add">
        <pc:chgData name="Marina Lens" userId="2a1ac74d-06c5-4ddb-81e9-742bef95fc4c" providerId="ADAL" clId="{B089DC80-3D21-492E-B190-6E803810C990}" dt="2020-01-30T10:54:29.611" v="880" actId="20577"/>
        <pc:sldMkLst>
          <pc:docMk/>
          <pc:sldMk cId="3970014336" sldId="311"/>
        </pc:sldMkLst>
        <pc:spChg chg="add mod">
          <ac:chgData name="Marina Lens" userId="2a1ac74d-06c5-4ddb-81e9-742bef95fc4c" providerId="ADAL" clId="{B089DC80-3D21-492E-B190-6E803810C990}" dt="2020-01-30T10:46:53.386" v="213" actId="207"/>
          <ac:spMkLst>
            <pc:docMk/>
            <pc:sldMk cId="3970014336" sldId="311"/>
            <ac:spMk id="2" creationId="{4CD9DB46-B2E5-4603-B0D1-F54F635B87E4}"/>
          </ac:spMkLst>
        </pc:spChg>
        <pc:spChg chg="add mod">
          <ac:chgData name="Marina Lens" userId="2a1ac74d-06c5-4ddb-81e9-742bef95fc4c" providerId="ADAL" clId="{B089DC80-3D21-492E-B190-6E803810C990}" dt="2020-01-30T10:54:29.611" v="880" actId="20577"/>
          <ac:spMkLst>
            <pc:docMk/>
            <pc:sldMk cId="3970014336" sldId="311"/>
            <ac:spMk id="3" creationId="{1D95051E-8326-4F30-A34E-8D83A88E49B2}"/>
          </ac:spMkLst>
        </pc:spChg>
      </pc:sldChg>
      <pc:sldChg chg="addSp modSp add">
        <pc:chgData name="Marina Lens" userId="2a1ac74d-06c5-4ddb-81e9-742bef95fc4c" providerId="ADAL" clId="{B089DC80-3D21-492E-B190-6E803810C990}" dt="2020-01-30T10:53:26.202" v="857" actId="1076"/>
        <pc:sldMkLst>
          <pc:docMk/>
          <pc:sldMk cId="615928422" sldId="312"/>
        </pc:sldMkLst>
        <pc:spChg chg="add mod">
          <ac:chgData name="Marina Lens" userId="2a1ac74d-06c5-4ddb-81e9-742bef95fc4c" providerId="ADAL" clId="{B089DC80-3D21-492E-B190-6E803810C990}" dt="2020-01-30T10:50:46.500" v="623" actId="20577"/>
          <ac:spMkLst>
            <pc:docMk/>
            <pc:sldMk cId="615928422" sldId="312"/>
            <ac:spMk id="2" creationId="{29F9731B-1752-49D4-A4FD-239240671818}"/>
          </ac:spMkLst>
        </pc:spChg>
        <pc:spChg chg="add mod">
          <ac:chgData name="Marina Lens" userId="2a1ac74d-06c5-4ddb-81e9-742bef95fc4c" providerId="ADAL" clId="{B089DC80-3D21-492E-B190-6E803810C990}" dt="2020-01-30T10:52:44.962" v="775" actId="1076"/>
          <ac:spMkLst>
            <pc:docMk/>
            <pc:sldMk cId="615928422" sldId="312"/>
            <ac:spMk id="3" creationId="{873DB2AF-408A-4DEF-92F3-CFACFA2A512A}"/>
          </ac:spMkLst>
        </pc:spChg>
        <pc:spChg chg="add mod">
          <ac:chgData name="Marina Lens" userId="2a1ac74d-06c5-4ddb-81e9-742bef95fc4c" providerId="ADAL" clId="{B089DC80-3D21-492E-B190-6E803810C990}" dt="2020-01-30T10:53:26.202" v="857" actId="1076"/>
          <ac:spMkLst>
            <pc:docMk/>
            <pc:sldMk cId="615928422" sldId="312"/>
            <ac:spMk id="4" creationId="{C49FB9CF-05E1-4772-B759-D1838CFE9ABC}"/>
          </ac:spMkLst>
        </pc:spChg>
      </pc:sldChg>
      <pc:sldChg chg="modSp add del">
        <pc:chgData name="Marina Lens" userId="2a1ac74d-06c5-4ddb-81e9-742bef95fc4c" providerId="ADAL" clId="{B089DC80-3D21-492E-B190-6E803810C990}" dt="2020-01-30T10:49:58.860" v="532" actId="2696"/>
        <pc:sldMkLst>
          <pc:docMk/>
          <pc:sldMk cId="3122093854" sldId="312"/>
        </pc:sldMkLst>
        <pc:spChg chg="mod">
          <ac:chgData name="Marina Lens" userId="2a1ac74d-06c5-4ddb-81e9-742bef95fc4c" providerId="ADAL" clId="{B089DC80-3D21-492E-B190-6E803810C990}" dt="2020-01-30T10:49:56.418" v="531"/>
          <ac:spMkLst>
            <pc:docMk/>
            <pc:sldMk cId="3122093854" sldId="312"/>
            <ac:spMk id="3" creationId="{5FE3DDE3-78B7-4BEE-B8C1-3A80A58C98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9952" y="587451"/>
            <a:ext cx="8372094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7E00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531" y="6147815"/>
            <a:ext cx="1589532" cy="54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22120" cy="6858000"/>
          </a:xfrm>
          <a:custGeom>
            <a:avLst/>
            <a:gdLst/>
            <a:ahLst/>
            <a:cxnLst/>
            <a:rect l="l" t="t" r="r" b="b"/>
            <a:pathLst>
              <a:path w="1722120" h="6858000">
                <a:moveTo>
                  <a:pt x="1722120" y="0"/>
                </a:moveTo>
                <a:lnTo>
                  <a:pt x="0" y="0"/>
                </a:lnTo>
                <a:lnTo>
                  <a:pt x="0" y="6858000"/>
                </a:lnTo>
                <a:lnTo>
                  <a:pt x="1722120" y="6858000"/>
                </a:lnTo>
                <a:lnTo>
                  <a:pt x="1722120" y="0"/>
                </a:lnTo>
                <a:close/>
              </a:path>
            </a:pathLst>
          </a:custGeom>
          <a:solidFill>
            <a:srgbClr val="DF00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531" y="6147815"/>
            <a:ext cx="1589532" cy="5486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0439" y="275666"/>
            <a:ext cx="768223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14550" y="2075179"/>
            <a:ext cx="7155180" cy="153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7E00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Math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492240"/>
            <a:chOff x="0" y="0"/>
            <a:chExt cx="12192000" cy="64922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118604" cy="48585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46320"/>
              <a:ext cx="12192000" cy="1645920"/>
            </a:xfrm>
            <a:custGeom>
              <a:avLst/>
              <a:gdLst/>
              <a:ahLst/>
              <a:cxnLst/>
              <a:rect l="l" t="t" r="r" b="b"/>
              <a:pathLst>
                <a:path w="12192000" h="1645920">
                  <a:moveTo>
                    <a:pt x="12192000" y="0"/>
                  </a:moveTo>
                  <a:lnTo>
                    <a:pt x="0" y="0"/>
                  </a:lnTo>
                  <a:lnTo>
                    <a:pt x="0" y="1645919"/>
                  </a:lnTo>
                  <a:lnTo>
                    <a:pt x="12192000" y="164591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F0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511" y="5183123"/>
              <a:ext cx="2759964" cy="9555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24315" y="4074058"/>
            <a:ext cx="1018540" cy="17691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890"/>
              </a:spcBef>
            </a:pPr>
            <a:r>
              <a:rPr sz="3850" spc="-15" dirty="0">
                <a:solidFill>
                  <a:srgbClr val="002756"/>
                </a:solidFill>
                <a:latin typeface="Tahoma"/>
                <a:cs typeface="Tahoma"/>
              </a:rPr>
              <a:t>OOP</a:t>
            </a:r>
            <a:endParaRPr sz="3850">
              <a:latin typeface="Tahoma"/>
              <a:cs typeface="Tahoma"/>
            </a:endParaRPr>
          </a:p>
          <a:p>
            <a:pPr marL="88900" marR="5080" indent="-76200">
              <a:lnSpc>
                <a:spcPts val="3800"/>
              </a:lnSpc>
              <a:spcBef>
                <a:spcPts val="830"/>
              </a:spcBef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Static  Final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93928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Inhoud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382648"/>
            <a:ext cx="2894965" cy="29825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10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Statische</a:t>
            </a:r>
            <a:r>
              <a:rPr sz="2400" spc="-8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methode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Statische</a:t>
            </a:r>
            <a:r>
              <a:rPr sz="2400" spc="-5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variabele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1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Juist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gebruik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Final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Constante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Oefening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8888" y="1982723"/>
            <a:ext cx="867156" cy="42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50558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Statische</a:t>
            </a:r>
            <a:r>
              <a:rPr spc="-70" dirty="0"/>
              <a:t> </a:t>
            </a:r>
            <a:r>
              <a:rPr spc="-5" dirty="0"/>
              <a:t>variabele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772374"/>
            <a:ext cx="8324215" cy="245491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76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Statische</a:t>
            </a:r>
            <a:r>
              <a:rPr sz="2800" spc="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variabele: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66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Keyword</a:t>
            </a:r>
            <a:r>
              <a:rPr sz="2800" spc="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static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ts val="3160"/>
              </a:lnSpc>
              <a:spcBef>
                <a:spcPts val="67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Hoort niet bij een object maar bij een</a:t>
            </a:r>
            <a:r>
              <a:rPr sz="2800" spc="7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klasse</a:t>
            </a:r>
            <a:endParaRPr sz="2800">
              <a:latin typeface="Tahoma"/>
              <a:cs typeface="Tahoma"/>
            </a:endParaRPr>
          </a:p>
          <a:p>
            <a:pPr marL="870585">
              <a:lnSpc>
                <a:spcPts val="3160"/>
              </a:lnSpc>
            </a:pPr>
            <a:r>
              <a:rPr sz="2800" spc="-5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800" spc="165" dirty="0">
                <a:solidFill>
                  <a:srgbClr val="002756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klassevariabele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2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Zelfde waarde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voor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alle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objecten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die</a:t>
            </a:r>
            <a:r>
              <a:rPr sz="2800" spc="15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klasse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9952" y="2217547"/>
            <a:ext cx="3668395" cy="8578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2400" spc="-5" dirty="0">
                <a:solidFill>
                  <a:srgbClr val="002756"/>
                </a:solidFill>
                <a:latin typeface="Arial"/>
                <a:cs typeface="Arial"/>
              </a:rPr>
              <a:t>Student</a:t>
            </a:r>
            <a:r>
              <a:rPr sz="2400" spc="40" dirty="0">
                <a:solidFill>
                  <a:srgbClr val="0027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756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95"/>
              </a:spcBef>
            </a:pPr>
            <a:r>
              <a:rPr sz="2400" spc="-5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2400" spc="-5" dirty="0">
                <a:solidFill>
                  <a:srgbClr val="002756"/>
                </a:solidFill>
                <a:latin typeface="Arial"/>
                <a:cs typeface="Arial"/>
              </a:rPr>
              <a:t>String</a:t>
            </a:r>
            <a:r>
              <a:rPr sz="2400" spc="-25" dirty="0">
                <a:solidFill>
                  <a:srgbClr val="00275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C0"/>
                </a:solidFill>
                <a:latin typeface="Arial"/>
                <a:cs typeface="Arial"/>
              </a:rPr>
              <a:t>naam</a:t>
            </a:r>
            <a:r>
              <a:rPr sz="2400" spc="-5" dirty="0">
                <a:solidFill>
                  <a:srgbClr val="002756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4733" y="3101466"/>
            <a:ext cx="3489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2400" dirty="0">
                <a:solidFill>
                  <a:srgbClr val="002756"/>
                </a:solidFill>
                <a:latin typeface="Arial"/>
                <a:cs typeface="Arial"/>
              </a:rPr>
              <a:t>static </a:t>
            </a:r>
            <a:r>
              <a:rPr sz="2400" spc="-5" dirty="0">
                <a:solidFill>
                  <a:srgbClr val="7E0054"/>
                </a:solidFill>
                <a:latin typeface="Arial"/>
                <a:cs typeface="Arial"/>
              </a:rPr>
              <a:t>int </a:t>
            </a:r>
            <a:r>
              <a:rPr sz="2400" spc="-5" dirty="0">
                <a:solidFill>
                  <a:srgbClr val="0000C0"/>
                </a:solidFill>
                <a:latin typeface="Arial"/>
                <a:cs typeface="Arial"/>
              </a:rPr>
              <a:t>teller </a:t>
            </a:r>
            <a:r>
              <a:rPr sz="2400" dirty="0">
                <a:solidFill>
                  <a:srgbClr val="0000C0"/>
                </a:solidFill>
                <a:latin typeface="Arial"/>
                <a:cs typeface="Arial"/>
              </a:rPr>
              <a:t>=</a:t>
            </a:r>
            <a:r>
              <a:rPr sz="2400" spc="-25" dirty="0">
                <a:solidFill>
                  <a:srgbClr val="0000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C0"/>
                </a:solidFill>
                <a:latin typeface="Arial"/>
                <a:cs typeface="Arial"/>
              </a:rPr>
              <a:t>0</a:t>
            </a:r>
            <a:r>
              <a:rPr sz="2400" spc="-5" dirty="0">
                <a:solidFill>
                  <a:srgbClr val="002756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9952" y="4301463"/>
            <a:ext cx="5039995" cy="21088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490"/>
              </a:spcBef>
            </a:pPr>
            <a:r>
              <a:rPr sz="24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2400" spc="-5" dirty="0">
                <a:solidFill>
                  <a:srgbClr val="002756"/>
                </a:solidFill>
                <a:latin typeface="Arial"/>
                <a:cs typeface="Arial"/>
              </a:rPr>
              <a:t>Student(String naam)</a:t>
            </a:r>
            <a:r>
              <a:rPr sz="2400" spc="40" dirty="0">
                <a:solidFill>
                  <a:srgbClr val="0027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756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756535">
              <a:lnSpc>
                <a:spcPct val="100000"/>
              </a:lnSpc>
              <a:spcBef>
                <a:spcPts val="400"/>
              </a:spcBef>
            </a:pPr>
            <a:r>
              <a:rPr sz="2400" spc="-5" dirty="0">
                <a:latin typeface="Arial"/>
                <a:cs typeface="Arial"/>
              </a:rPr>
              <a:t>setNaam(naam);</a:t>
            </a:r>
            <a:endParaRPr sz="2400">
              <a:latin typeface="Arial"/>
              <a:cs typeface="Arial"/>
            </a:endParaRPr>
          </a:p>
          <a:p>
            <a:pPr marL="2756535">
              <a:lnSpc>
                <a:spcPct val="100000"/>
              </a:lnSpc>
              <a:spcBef>
                <a:spcPts val="395"/>
              </a:spcBef>
            </a:pPr>
            <a:r>
              <a:rPr sz="2400" spc="-5" dirty="0">
                <a:solidFill>
                  <a:srgbClr val="0000C0"/>
                </a:solidFill>
                <a:latin typeface="Arial"/>
                <a:cs typeface="Arial"/>
              </a:rPr>
              <a:t>teller</a:t>
            </a:r>
            <a:r>
              <a:rPr sz="2400" spc="-5" dirty="0">
                <a:solidFill>
                  <a:srgbClr val="002756"/>
                </a:solidFill>
                <a:latin typeface="Arial"/>
                <a:cs typeface="Arial"/>
              </a:rPr>
              <a:t>++;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002756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400" dirty="0">
                <a:solidFill>
                  <a:srgbClr val="002756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50558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Statische</a:t>
            </a:r>
            <a:r>
              <a:rPr spc="-70" dirty="0"/>
              <a:t> </a:t>
            </a:r>
            <a:r>
              <a:rPr spc="-5" dirty="0"/>
              <a:t>variabele</a:t>
            </a:r>
          </a:p>
        </p:txBody>
      </p:sp>
      <p:sp>
        <p:nvSpPr>
          <p:cNvPr id="6" name="object 6"/>
          <p:cNvSpPr/>
          <p:nvPr/>
        </p:nvSpPr>
        <p:spPr>
          <a:xfrm>
            <a:off x="6252209" y="2248407"/>
            <a:ext cx="741680" cy="471805"/>
          </a:xfrm>
          <a:custGeom>
            <a:avLst/>
            <a:gdLst/>
            <a:ahLst/>
            <a:cxnLst/>
            <a:rect l="l" t="t" r="r" b="b"/>
            <a:pathLst>
              <a:path w="741679" h="471805">
                <a:moveTo>
                  <a:pt x="741298" y="0"/>
                </a:moveTo>
                <a:lnTo>
                  <a:pt x="507238" y="0"/>
                </a:lnTo>
                <a:lnTo>
                  <a:pt x="0" y="471424"/>
                </a:lnTo>
              </a:path>
            </a:pathLst>
          </a:custGeom>
          <a:ln w="25907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27569" y="2161794"/>
            <a:ext cx="2809240" cy="462280"/>
          </a:xfrm>
          <a:prstGeom prst="rect">
            <a:avLst/>
          </a:prstGeom>
          <a:solidFill>
            <a:srgbClr val="DAE2F3"/>
          </a:solidFill>
          <a:ln w="25907">
            <a:solidFill>
              <a:srgbClr val="5B9BD4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320"/>
              </a:spcBef>
            </a:pPr>
            <a:r>
              <a:rPr sz="2400" b="1" spc="-5" dirty="0">
                <a:latin typeface="Arial"/>
                <a:cs typeface="Arial"/>
              </a:rPr>
              <a:t>instantie</a:t>
            </a:r>
            <a:r>
              <a:rPr sz="2400" spc="-5" dirty="0">
                <a:latin typeface="Arial"/>
                <a:cs typeface="Arial"/>
              </a:rPr>
              <a:t>Variabele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39864" y="3533394"/>
            <a:ext cx="631190" cy="271145"/>
          </a:xfrm>
          <a:custGeom>
            <a:avLst/>
            <a:gdLst/>
            <a:ahLst/>
            <a:cxnLst/>
            <a:rect l="l" t="t" r="r" b="b"/>
            <a:pathLst>
              <a:path w="631190" h="271145">
                <a:moveTo>
                  <a:pt x="631189" y="271017"/>
                </a:moveTo>
                <a:lnTo>
                  <a:pt x="425450" y="271017"/>
                </a:lnTo>
                <a:lnTo>
                  <a:pt x="0" y="0"/>
                </a:lnTo>
              </a:path>
            </a:pathLst>
          </a:custGeom>
          <a:ln w="25908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6793" y="3717797"/>
            <a:ext cx="2468880" cy="462280"/>
          </a:xfrm>
          <a:prstGeom prst="rect">
            <a:avLst/>
          </a:prstGeom>
          <a:solidFill>
            <a:srgbClr val="DAE2F3"/>
          </a:solidFill>
          <a:ln w="25907">
            <a:solidFill>
              <a:srgbClr val="5B9BD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310"/>
              </a:spcBef>
            </a:pPr>
            <a:r>
              <a:rPr sz="2400" b="1" spc="-5" dirty="0">
                <a:latin typeface="Arial"/>
                <a:cs typeface="Arial"/>
              </a:rPr>
              <a:t>klasse</a:t>
            </a:r>
            <a:r>
              <a:rPr sz="2400" spc="-5" dirty="0">
                <a:latin typeface="Arial"/>
                <a:cs typeface="Arial"/>
              </a:rPr>
              <a:t>Variabele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50558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Statische</a:t>
            </a:r>
            <a:r>
              <a:rPr spc="-70" dirty="0"/>
              <a:t> </a:t>
            </a:r>
            <a:r>
              <a:rPr spc="-5" dirty="0"/>
              <a:t>variabele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799341"/>
            <a:ext cx="4410710" cy="157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5"/>
              </a:spcBef>
            </a:pP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Student s1 = </a:t>
            </a: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Student(“Stella”);  Student s2 = new Student (“Piet”);  Student s3 = </a:t>
            </a:r>
            <a:r>
              <a:rPr sz="2200" spc="-10" dirty="0">
                <a:solidFill>
                  <a:srgbClr val="002756"/>
                </a:solidFill>
                <a:latin typeface="Arial"/>
                <a:cs typeface="Arial"/>
              </a:rPr>
              <a:t>new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Student (“Karel”);  int aantal =</a:t>
            </a:r>
            <a:r>
              <a:rPr sz="2200" dirty="0">
                <a:solidFill>
                  <a:srgbClr val="00275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Student.teller;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25740" y="2444495"/>
            <a:ext cx="2057400" cy="1066800"/>
          </a:xfrm>
          <a:custGeom>
            <a:avLst/>
            <a:gdLst/>
            <a:ahLst/>
            <a:cxnLst/>
            <a:rect l="l" t="t" r="r" b="b"/>
            <a:pathLst>
              <a:path w="2057400" h="1066800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1879600" y="0"/>
                </a:lnTo>
                <a:lnTo>
                  <a:pt x="1926857" y="6352"/>
                </a:lnTo>
                <a:lnTo>
                  <a:pt x="1969327" y="24280"/>
                </a:lnTo>
                <a:lnTo>
                  <a:pt x="2005314" y="52085"/>
                </a:lnTo>
                <a:lnTo>
                  <a:pt x="2033119" y="88072"/>
                </a:lnTo>
                <a:lnTo>
                  <a:pt x="2051047" y="130542"/>
                </a:lnTo>
                <a:lnTo>
                  <a:pt x="2057400" y="177800"/>
                </a:lnTo>
                <a:lnTo>
                  <a:pt x="2057400" y="889000"/>
                </a:lnTo>
                <a:lnTo>
                  <a:pt x="2051047" y="936257"/>
                </a:lnTo>
                <a:lnTo>
                  <a:pt x="2033119" y="978727"/>
                </a:lnTo>
                <a:lnTo>
                  <a:pt x="2005314" y="1014714"/>
                </a:lnTo>
                <a:lnTo>
                  <a:pt x="1969327" y="1042519"/>
                </a:lnTo>
                <a:lnTo>
                  <a:pt x="1926857" y="1060447"/>
                </a:lnTo>
                <a:lnTo>
                  <a:pt x="1879600" y="1066800"/>
                </a:lnTo>
                <a:lnTo>
                  <a:pt x="177800" y="1066800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177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80933" y="2469845"/>
            <a:ext cx="1583055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s1 : Student </a:t>
            </a:r>
            <a:r>
              <a:rPr sz="2000" dirty="0">
                <a:latin typeface="Arial"/>
                <a:cs typeface="Arial"/>
              </a:rPr>
              <a:t> naam =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Stella  </a:t>
            </a:r>
            <a:r>
              <a:rPr sz="2000" dirty="0">
                <a:latin typeface="Arial"/>
                <a:cs typeface="Arial"/>
              </a:rPr>
              <a:t>teller =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44228" y="530351"/>
            <a:ext cx="2057400" cy="1066800"/>
          </a:xfrm>
          <a:custGeom>
            <a:avLst/>
            <a:gdLst/>
            <a:ahLst/>
            <a:cxnLst/>
            <a:rect l="l" t="t" r="r" b="b"/>
            <a:pathLst>
              <a:path w="2057400" h="1066800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1879600" y="0"/>
                </a:lnTo>
                <a:lnTo>
                  <a:pt x="1926857" y="6352"/>
                </a:lnTo>
                <a:lnTo>
                  <a:pt x="1969327" y="24280"/>
                </a:lnTo>
                <a:lnTo>
                  <a:pt x="2005314" y="52085"/>
                </a:lnTo>
                <a:lnTo>
                  <a:pt x="2033119" y="88072"/>
                </a:lnTo>
                <a:lnTo>
                  <a:pt x="2051047" y="130542"/>
                </a:lnTo>
                <a:lnTo>
                  <a:pt x="2057400" y="177800"/>
                </a:lnTo>
                <a:lnTo>
                  <a:pt x="2057400" y="889000"/>
                </a:lnTo>
                <a:lnTo>
                  <a:pt x="2051047" y="936257"/>
                </a:lnTo>
                <a:lnTo>
                  <a:pt x="2033119" y="978727"/>
                </a:lnTo>
                <a:lnTo>
                  <a:pt x="2005314" y="1014714"/>
                </a:lnTo>
                <a:lnTo>
                  <a:pt x="1969327" y="1042519"/>
                </a:lnTo>
                <a:lnTo>
                  <a:pt x="1926857" y="1060447"/>
                </a:lnTo>
                <a:lnTo>
                  <a:pt x="1879600" y="1066800"/>
                </a:lnTo>
                <a:lnTo>
                  <a:pt x="177800" y="1066800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177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00945" y="555751"/>
            <a:ext cx="158369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s1 : Student </a:t>
            </a:r>
            <a:r>
              <a:rPr sz="2000" dirty="0">
                <a:latin typeface="Arial"/>
                <a:cs typeface="Arial"/>
              </a:rPr>
              <a:t> naam =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Stella  </a:t>
            </a:r>
            <a:r>
              <a:rPr sz="2000" dirty="0">
                <a:latin typeface="Arial"/>
                <a:cs typeface="Arial"/>
              </a:rPr>
              <a:t>teller =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43159" y="2459735"/>
            <a:ext cx="2057400" cy="1066800"/>
          </a:xfrm>
          <a:custGeom>
            <a:avLst/>
            <a:gdLst/>
            <a:ahLst/>
            <a:cxnLst/>
            <a:rect l="l" t="t" r="r" b="b"/>
            <a:pathLst>
              <a:path w="2057400" h="1066800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1879600" y="0"/>
                </a:lnTo>
                <a:lnTo>
                  <a:pt x="1926857" y="6352"/>
                </a:lnTo>
                <a:lnTo>
                  <a:pt x="1969327" y="24280"/>
                </a:lnTo>
                <a:lnTo>
                  <a:pt x="2005314" y="52085"/>
                </a:lnTo>
                <a:lnTo>
                  <a:pt x="2033119" y="88072"/>
                </a:lnTo>
                <a:lnTo>
                  <a:pt x="2051047" y="130542"/>
                </a:lnTo>
                <a:lnTo>
                  <a:pt x="2057400" y="177800"/>
                </a:lnTo>
                <a:lnTo>
                  <a:pt x="2057400" y="889000"/>
                </a:lnTo>
                <a:lnTo>
                  <a:pt x="2051047" y="936257"/>
                </a:lnTo>
                <a:lnTo>
                  <a:pt x="2033119" y="978727"/>
                </a:lnTo>
                <a:lnTo>
                  <a:pt x="2005314" y="1014714"/>
                </a:lnTo>
                <a:lnTo>
                  <a:pt x="1969327" y="1042519"/>
                </a:lnTo>
                <a:lnTo>
                  <a:pt x="1926857" y="1060447"/>
                </a:lnTo>
                <a:lnTo>
                  <a:pt x="1879600" y="1066800"/>
                </a:lnTo>
                <a:lnTo>
                  <a:pt x="177800" y="1066800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177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99878" y="2485720"/>
            <a:ext cx="1386205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s2 :</a:t>
            </a:r>
            <a:r>
              <a:rPr sz="2000" u="sng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Student </a:t>
            </a:r>
            <a:r>
              <a:rPr sz="2000" dirty="0">
                <a:latin typeface="Arial"/>
                <a:cs typeface="Arial"/>
              </a:rPr>
              <a:t> naam =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Piet  teller =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16595" y="4511040"/>
            <a:ext cx="2057400" cy="1066800"/>
          </a:xfrm>
          <a:custGeom>
            <a:avLst/>
            <a:gdLst/>
            <a:ahLst/>
            <a:cxnLst/>
            <a:rect l="l" t="t" r="r" b="b"/>
            <a:pathLst>
              <a:path w="2057400" h="1066800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1879600" y="0"/>
                </a:lnTo>
                <a:lnTo>
                  <a:pt x="1926857" y="6352"/>
                </a:lnTo>
                <a:lnTo>
                  <a:pt x="1969327" y="24280"/>
                </a:lnTo>
                <a:lnTo>
                  <a:pt x="2005314" y="52085"/>
                </a:lnTo>
                <a:lnTo>
                  <a:pt x="2033119" y="88072"/>
                </a:lnTo>
                <a:lnTo>
                  <a:pt x="2051047" y="130542"/>
                </a:lnTo>
                <a:lnTo>
                  <a:pt x="2057400" y="177800"/>
                </a:lnTo>
                <a:lnTo>
                  <a:pt x="2057400" y="889000"/>
                </a:lnTo>
                <a:lnTo>
                  <a:pt x="2051047" y="936257"/>
                </a:lnTo>
                <a:lnTo>
                  <a:pt x="2033119" y="978727"/>
                </a:lnTo>
                <a:lnTo>
                  <a:pt x="2005314" y="1014714"/>
                </a:lnTo>
                <a:lnTo>
                  <a:pt x="1969327" y="1042519"/>
                </a:lnTo>
                <a:lnTo>
                  <a:pt x="1926857" y="1060447"/>
                </a:lnTo>
                <a:lnTo>
                  <a:pt x="1879600" y="1066800"/>
                </a:lnTo>
                <a:lnTo>
                  <a:pt x="177800" y="1066800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177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72425" y="4537075"/>
            <a:ext cx="158369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s1 : Student </a:t>
            </a:r>
            <a:r>
              <a:rPr sz="2000" dirty="0">
                <a:latin typeface="Arial"/>
                <a:cs typeface="Arial"/>
              </a:rPr>
              <a:t> naam =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Stella  </a:t>
            </a:r>
            <a:r>
              <a:rPr sz="2000" dirty="0">
                <a:latin typeface="Arial"/>
                <a:cs typeface="Arial"/>
              </a:rPr>
              <a:t>teller =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043159" y="4492752"/>
            <a:ext cx="2057400" cy="1066800"/>
          </a:xfrm>
          <a:custGeom>
            <a:avLst/>
            <a:gdLst/>
            <a:ahLst/>
            <a:cxnLst/>
            <a:rect l="l" t="t" r="r" b="b"/>
            <a:pathLst>
              <a:path w="2057400" h="1066800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1879600" y="0"/>
                </a:lnTo>
                <a:lnTo>
                  <a:pt x="1926857" y="6352"/>
                </a:lnTo>
                <a:lnTo>
                  <a:pt x="1969327" y="24280"/>
                </a:lnTo>
                <a:lnTo>
                  <a:pt x="2005314" y="52085"/>
                </a:lnTo>
                <a:lnTo>
                  <a:pt x="2033119" y="88072"/>
                </a:lnTo>
                <a:lnTo>
                  <a:pt x="2051047" y="130542"/>
                </a:lnTo>
                <a:lnTo>
                  <a:pt x="2057400" y="177800"/>
                </a:lnTo>
                <a:lnTo>
                  <a:pt x="2057400" y="889000"/>
                </a:lnTo>
                <a:lnTo>
                  <a:pt x="2051047" y="936257"/>
                </a:lnTo>
                <a:lnTo>
                  <a:pt x="2033119" y="978727"/>
                </a:lnTo>
                <a:lnTo>
                  <a:pt x="2005314" y="1014714"/>
                </a:lnTo>
                <a:lnTo>
                  <a:pt x="1969327" y="1042519"/>
                </a:lnTo>
                <a:lnTo>
                  <a:pt x="1926857" y="1060447"/>
                </a:lnTo>
                <a:lnTo>
                  <a:pt x="1879600" y="1066800"/>
                </a:lnTo>
                <a:lnTo>
                  <a:pt x="177800" y="1066800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177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199623" y="4519040"/>
            <a:ext cx="13862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s2 :</a:t>
            </a:r>
            <a:r>
              <a:rPr sz="2000" u="sng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Student </a:t>
            </a:r>
            <a:r>
              <a:rPr sz="2000" dirty="0">
                <a:latin typeface="Arial"/>
                <a:cs typeface="Arial"/>
              </a:rPr>
              <a:t> naam =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Piet  teller =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23247" y="5672328"/>
            <a:ext cx="2057400" cy="1066800"/>
          </a:xfrm>
          <a:custGeom>
            <a:avLst/>
            <a:gdLst/>
            <a:ahLst/>
            <a:cxnLst/>
            <a:rect l="l" t="t" r="r" b="b"/>
            <a:pathLst>
              <a:path w="2057400" h="1066800">
                <a:moveTo>
                  <a:pt x="0" y="177800"/>
                </a:moveTo>
                <a:lnTo>
                  <a:pt x="6352" y="130533"/>
                </a:lnTo>
                <a:lnTo>
                  <a:pt x="24280" y="88060"/>
                </a:lnTo>
                <a:lnTo>
                  <a:pt x="52085" y="52076"/>
                </a:lnTo>
                <a:lnTo>
                  <a:pt x="88072" y="24274"/>
                </a:lnTo>
                <a:lnTo>
                  <a:pt x="130542" y="6351"/>
                </a:lnTo>
                <a:lnTo>
                  <a:pt x="177800" y="0"/>
                </a:lnTo>
                <a:lnTo>
                  <a:pt x="1879600" y="0"/>
                </a:lnTo>
                <a:lnTo>
                  <a:pt x="1926857" y="6351"/>
                </a:lnTo>
                <a:lnTo>
                  <a:pt x="1969327" y="24274"/>
                </a:lnTo>
                <a:lnTo>
                  <a:pt x="2005314" y="52076"/>
                </a:lnTo>
                <a:lnTo>
                  <a:pt x="2033119" y="88060"/>
                </a:lnTo>
                <a:lnTo>
                  <a:pt x="2051047" y="130533"/>
                </a:lnTo>
                <a:lnTo>
                  <a:pt x="2057400" y="177800"/>
                </a:lnTo>
                <a:lnTo>
                  <a:pt x="2057400" y="889000"/>
                </a:lnTo>
                <a:lnTo>
                  <a:pt x="2051047" y="936266"/>
                </a:lnTo>
                <a:lnTo>
                  <a:pt x="2033119" y="978739"/>
                </a:lnTo>
                <a:lnTo>
                  <a:pt x="2005314" y="1014723"/>
                </a:lnTo>
                <a:lnTo>
                  <a:pt x="1969327" y="1042525"/>
                </a:lnTo>
                <a:lnTo>
                  <a:pt x="1926857" y="1060448"/>
                </a:lnTo>
                <a:lnTo>
                  <a:pt x="1879600" y="1066800"/>
                </a:lnTo>
                <a:lnTo>
                  <a:pt x="177800" y="1066800"/>
                </a:lnTo>
                <a:lnTo>
                  <a:pt x="130542" y="1060448"/>
                </a:lnTo>
                <a:lnTo>
                  <a:pt x="88072" y="1042525"/>
                </a:lnTo>
                <a:lnTo>
                  <a:pt x="52085" y="1014723"/>
                </a:lnTo>
                <a:lnTo>
                  <a:pt x="24280" y="978739"/>
                </a:lnTo>
                <a:lnTo>
                  <a:pt x="6352" y="936266"/>
                </a:lnTo>
                <a:lnTo>
                  <a:pt x="0" y="889000"/>
                </a:lnTo>
                <a:lnTo>
                  <a:pt x="0" y="177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79711" y="5698642"/>
            <a:ext cx="154178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s3 : Student </a:t>
            </a:r>
            <a:r>
              <a:rPr sz="2000" dirty="0">
                <a:latin typeface="Arial"/>
                <a:cs typeface="Arial"/>
              </a:rPr>
              <a:t> naam =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Karel  teller =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091928" y="1781555"/>
            <a:ext cx="619125" cy="542925"/>
            <a:chOff x="10091928" y="1781555"/>
            <a:chExt cx="619125" cy="542925"/>
          </a:xfrm>
        </p:grpSpPr>
        <p:sp>
          <p:nvSpPr>
            <p:cNvPr id="17" name="object 17"/>
            <p:cNvSpPr/>
            <p:nvPr/>
          </p:nvSpPr>
          <p:spPr>
            <a:xfrm>
              <a:off x="10096500" y="1786127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457200" y="0"/>
                  </a:moveTo>
                  <a:lnTo>
                    <a:pt x="152400" y="0"/>
                  </a:lnTo>
                  <a:lnTo>
                    <a:pt x="152400" y="266700"/>
                  </a:lnTo>
                  <a:lnTo>
                    <a:pt x="0" y="266700"/>
                  </a:lnTo>
                  <a:lnTo>
                    <a:pt x="304800" y="533400"/>
                  </a:lnTo>
                  <a:lnTo>
                    <a:pt x="609600" y="266700"/>
                  </a:lnTo>
                  <a:lnTo>
                    <a:pt x="457200" y="2667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96500" y="1786127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152400" y="266700"/>
                  </a:lnTo>
                  <a:lnTo>
                    <a:pt x="152400" y="0"/>
                  </a:lnTo>
                  <a:lnTo>
                    <a:pt x="457200" y="0"/>
                  </a:lnTo>
                  <a:lnTo>
                    <a:pt x="457200" y="266700"/>
                  </a:lnTo>
                  <a:lnTo>
                    <a:pt x="609600" y="266700"/>
                  </a:lnTo>
                  <a:lnTo>
                    <a:pt x="304800" y="533400"/>
                  </a:lnTo>
                  <a:lnTo>
                    <a:pt x="0" y="266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0114788" y="3781044"/>
            <a:ext cx="619125" cy="542925"/>
            <a:chOff x="10114788" y="3781044"/>
            <a:chExt cx="619125" cy="542925"/>
          </a:xfrm>
        </p:grpSpPr>
        <p:sp>
          <p:nvSpPr>
            <p:cNvPr id="20" name="object 20"/>
            <p:cNvSpPr/>
            <p:nvPr/>
          </p:nvSpPr>
          <p:spPr>
            <a:xfrm>
              <a:off x="10119360" y="3785616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457200" y="0"/>
                  </a:moveTo>
                  <a:lnTo>
                    <a:pt x="152400" y="0"/>
                  </a:lnTo>
                  <a:lnTo>
                    <a:pt x="152400" y="266699"/>
                  </a:lnTo>
                  <a:lnTo>
                    <a:pt x="0" y="266699"/>
                  </a:lnTo>
                  <a:lnTo>
                    <a:pt x="304800" y="533399"/>
                  </a:lnTo>
                  <a:lnTo>
                    <a:pt x="609600" y="266699"/>
                  </a:lnTo>
                  <a:lnTo>
                    <a:pt x="457200" y="2666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119360" y="3785616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699"/>
                  </a:moveTo>
                  <a:lnTo>
                    <a:pt x="152400" y="266699"/>
                  </a:lnTo>
                  <a:lnTo>
                    <a:pt x="152400" y="0"/>
                  </a:lnTo>
                  <a:lnTo>
                    <a:pt x="457200" y="0"/>
                  </a:lnTo>
                  <a:lnTo>
                    <a:pt x="457200" y="266699"/>
                  </a:lnTo>
                  <a:lnTo>
                    <a:pt x="609600" y="266699"/>
                  </a:lnTo>
                  <a:lnTo>
                    <a:pt x="304800" y="533399"/>
                  </a:lnTo>
                  <a:lnTo>
                    <a:pt x="0" y="2666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3267075" y="3442461"/>
            <a:ext cx="391160" cy="429895"/>
          </a:xfrm>
          <a:custGeom>
            <a:avLst/>
            <a:gdLst/>
            <a:ahLst/>
            <a:cxnLst/>
            <a:rect l="l" t="t" r="r" b="b"/>
            <a:pathLst>
              <a:path w="391160" h="429895">
                <a:moveTo>
                  <a:pt x="391033" y="429640"/>
                </a:moveTo>
                <a:lnTo>
                  <a:pt x="210947" y="429640"/>
                </a:lnTo>
                <a:lnTo>
                  <a:pt x="0" y="0"/>
                </a:lnTo>
              </a:path>
            </a:pathLst>
          </a:custGeom>
          <a:ln w="25908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38194" y="3786378"/>
            <a:ext cx="2161540" cy="457200"/>
          </a:xfrm>
          <a:prstGeom prst="rect">
            <a:avLst/>
          </a:prstGeom>
          <a:solidFill>
            <a:srgbClr val="DAE2F3"/>
          </a:solidFill>
          <a:ln w="25907">
            <a:solidFill>
              <a:srgbClr val="5B9BD4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aantal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95916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Verschil </a:t>
            </a:r>
            <a:r>
              <a:rPr spc="-5" dirty="0"/>
              <a:t>klasse- en</a:t>
            </a:r>
            <a:r>
              <a:rPr spc="-90" dirty="0"/>
              <a:t> </a:t>
            </a:r>
            <a:r>
              <a:rPr dirty="0"/>
              <a:t>objectvariabelen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70455" y="2542158"/>
          <a:ext cx="9648188" cy="2072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5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6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800" b="1" spc="-5" dirty="0">
                          <a:solidFill>
                            <a:srgbClr val="002756"/>
                          </a:solidFill>
                          <a:latin typeface="Tahoma"/>
                          <a:cs typeface="Tahoma"/>
                        </a:rPr>
                        <a:t>instantievariabele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800" b="1" spc="-5" dirty="0">
                          <a:solidFill>
                            <a:srgbClr val="002756"/>
                          </a:solidFill>
                          <a:latin typeface="Tahoma"/>
                          <a:cs typeface="Tahoma"/>
                        </a:rPr>
                        <a:t>klassevariabele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b="1" spc="-10" dirty="0">
                          <a:solidFill>
                            <a:srgbClr val="002756"/>
                          </a:solidFill>
                          <a:latin typeface="Tahoma"/>
                          <a:cs typeface="Tahoma"/>
                        </a:rPr>
                        <a:t>aanmaak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10" dirty="0">
                          <a:solidFill>
                            <a:srgbClr val="002756"/>
                          </a:solidFill>
                          <a:latin typeface="Tahoma"/>
                          <a:cs typeface="Tahoma"/>
                        </a:rPr>
                        <a:t>Bij elke</a:t>
                      </a:r>
                      <a:r>
                        <a:rPr sz="2800" spc="20" dirty="0">
                          <a:solidFill>
                            <a:srgbClr val="00275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solidFill>
                            <a:srgbClr val="002756"/>
                          </a:solidFill>
                          <a:latin typeface="Tahoma"/>
                          <a:cs typeface="Tahoma"/>
                        </a:rPr>
                        <a:t>new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5" dirty="0">
                          <a:solidFill>
                            <a:srgbClr val="002756"/>
                          </a:solidFill>
                          <a:latin typeface="Tahoma"/>
                          <a:cs typeface="Tahoma"/>
                        </a:rPr>
                        <a:t>Aanvang</a:t>
                      </a:r>
                      <a:r>
                        <a:rPr sz="2800" spc="5" dirty="0">
                          <a:solidFill>
                            <a:srgbClr val="00275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solidFill>
                            <a:srgbClr val="002756"/>
                          </a:solidFill>
                          <a:latin typeface="Tahoma"/>
                          <a:cs typeface="Tahoma"/>
                        </a:rPr>
                        <a:t>programma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b="1" spc="-10" dirty="0">
                          <a:solidFill>
                            <a:srgbClr val="002756"/>
                          </a:solidFill>
                          <a:latin typeface="Tahoma"/>
                          <a:cs typeface="Tahoma"/>
                        </a:rPr>
                        <a:t>bereik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5" dirty="0">
                          <a:solidFill>
                            <a:srgbClr val="002756"/>
                          </a:solidFill>
                          <a:latin typeface="Tahoma"/>
                          <a:cs typeface="Tahoma"/>
                        </a:rPr>
                        <a:t>Via</a:t>
                      </a:r>
                      <a:r>
                        <a:rPr sz="2800" spc="5" dirty="0">
                          <a:solidFill>
                            <a:srgbClr val="00275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solidFill>
                            <a:srgbClr val="002756"/>
                          </a:solidFill>
                          <a:latin typeface="Tahoma"/>
                          <a:cs typeface="Tahoma"/>
                        </a:rPr>
                        <a:t>objectreferentie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5" dirty="0">
                          <a:solidFill>
                            <a:srgbClr val="002756"/>
                          </a:solidFill>
                          <a:latin typeface="Tahoma"/>
                          <a:cs typeface="Tahoma"/>
                        </a:rPr>
                        <a:t>Via</a:t>
                      </a:r>
                      <a:r>
                        <a:rPr sz="2800" spc="5" dirty="0">
                          <a:solidFill>
                            <a:srgbClr val="00275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10" dirty="0">
                          <a:solidFill>
                            <a:srgbClr val="002756"/>
                          </a:solidFill>
                          <a:latin typeface="Tahoma"/>
                          <a:cs typeface="Tahoma"/>
                        </a:rPr>
                        <a:t>klasse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b="1" spc="-10" dirty="0">
                          <a:solidFill>
                            <a:srgbClr val="002756"/>
                          </a:solidFill>
                          <a:latin typeface="Tahoma"/>
                          <a:cs typeface="Tahoma"/>
                        </a:rPr>
                        <a:t>aantal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5" dirty="0">
                          <a:solidFill>
                            <a:srgbClr val="002756"/>
                          </a:solidFill>
                          <a:latin typeface="Tahoma"/>
                          <a:cs typeface="Tahoma"/>
                        </a:rPr>
                        <a:t>1 per</a:t>
                      </a:r>
                      <a:r>
                        <a:rPr sz="2800" spc="-15" dirty="0">
                          <a:solidFill>
                            <a:srgbClr val="00275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dirty="0">
                          <a:solidFill>
                            <a:srgbClr val="002756"/>
                          </a:solidFill>
                          <a:latin typeface="Tahoma"/>
                          <a:cs typeface="Tahoma"/>
                        </a:rPr>
                        <a:t>object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5" dirty="0">
                          <a:solidFill>
                            <a:srgbClr val="002756"/>
                          </a:solidFill>
                          <a:latin typeface="Tahoma"/>
                          <a:cs typeface="Tahoma"/>
                        </a:rPr>
                        <a:t>1 per</a:t>
                      </a:r>
                      <a:r>
                        <a:rPr sz="2800" spc="-10" dirty="0">
                          <a:solidFill>
                            <a:srgbClr val="002756"/>
                          </a:solidFill>
                          <a:latin typeface="Tahoma"/>
                          <a:cs typeface="Tahoma"/>
                        </a:rPr>
                        <a:t> klasse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9952" y="587451"/>
            <a:ext cx="7279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2756"/>
                </a:solidFill>
                <a:latin typeface="Tahoma"/>
                <a:cs typeface="Tahoma"/>
              </a:rPr>
              <a:t>Static </a:t>
            </a:r>
            <a:r>
              <a:rPr sz="4800" dirty="0">
                <a:solidFill>
                  <a:srgbClr val="002756"/>
                </a:solidFill>
                <a:latin typeface="Tahoma"/>
                <a:cs typeface="Tahoma"/>
              </a:rPr>
              <a:t>is </a:t>
            </a:r>
            <a:r>
              <a:rPr sz="4800" spc="-5" dirty="0">
                <a:solidFill>
                  <a:srgbClr val="002756"/>
                </a:solidFill>
                <a:latin typeface="Tahoma"/>
                <a:cs typeface="Tahoma"/>
              </a:rPr>
              <a:t>een oude</a:t>
            </a:r>
            <a:r>
              <a:rPr sz="4800" spc="-5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4800" dirty="0">
                <a:solidFill>
                  <a:srgbClr val="002756"/>
                </a:solidFill>
                <a:latin typeface="Tahoma"/>
                <a:cs typeface="Tahoma"/>
              </a:rPr>
              <a:t>bekende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6133" y="3311779"/>
            <a:ext cx="849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2756"/>
                </a:solidFill>
                <a:latin typeface="Tahoma"/>
                <a:cs typeface="Tahoma"/>
              </a:rPr>
              <a:t>Static zijn </a:t>
            </a:r>
            <a:r>
              <a:rPr sz="3600" dirty="0">
                <a:solidFill>
                  <a:srgbClr val="002756"/>
                </a:solidFill>
                <a:latin typeface="Tahoma"/>
                <a:cs typeface="Tahoma"/>
              </a:rPr>
              <a:t>jullie </a:t>
            </a:r>
            <a:r>
              <a:rPr sz="3600" spc="-10" dirty="0">
                <a:solidFill>
                  <a:srgbClr val="002756"/>
                </a:solidFill>
                <a:latin typeface="Tahoma"/>
                <a:cs typeface="Tahoma"/>
              </a:rPr>
              <a:t>al </a:t>
            </a:r>
            <a:r>
              <a:rPr sz="3600" spc="-5" dirty="0">
                <a:solidFill>
                  <a:srgbClr val="002756"/>
                </a:solidFill>
                <a:latin typeface="Tahoma"/>
                <a:cs typeface="Tahoma"/>
              </a:rPr>
              <a:t>eerder</a:t>
            </a:r>
            <a:r>
              <a:rPr sz="3600" spc="-3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3600" spc="-5" dirty="0">
                <a:solidFill>
                  <a:srgbClr val="002756"/>
                </a:solidFill>
                <a:latin typeface="Tahoma"/>
                <a:cs typeface="Tahoma"/>
              </a:rPr>
              <a:t>tegengekomen…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7279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Static </a:t>
            </a:r>
            <a:r>
              <a:rPr dirty="0"/>
              <a:t>is </a:t>
            </a:r>
            <a:r>
              <a:rPr spc="-5" dirty="0"/>
              <a:t>een oude</a:t>
            </a:r>
            <a:r>
              <a:rPr spc="-50" dirty="0"/>
              <a:t> </a:t>
            </a:r>
            <a:r>
              <a:rPr dirty="0"/>
              <a:t>bekende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5673" y="3098368"/>
            <a:ext cx="7055484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2800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2800" spc="-5" dirty="0">
                <a:latin typeface="Arial"/>
                <a:cs typeface="Arial"/>
              </a:rPr>
              <a:t>App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1841500" marR="5080" indent="-81534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static </a:t>
            </a:r>
            <a:r>
              <a:rPr sz="2800" spc="-5" dirty="0">
                <a:latin typeface="Arial"/>
                <a:cs typeface="Arial"/>
              </a:rPr>
              <a:t>void main(String[] </a:t>
            </a:r>
            <a:r>
              <a:rPr sz="2800" dirty="0">
                <a:latin typeface="Arial"/>
                <a:cs typeface="Arial"/>
              </a:rPr>
              <a:t>args) </a:t>
            </a:r>
            <a:r>
              <a:rPr sz="2800" spc="-5" dirty="0">
                <a:latin typeface="Arial"/>
                <a:cs typeface="Arial"/>
              </a:rPr>
              <a:t>{  </a:t>
            </a:r>
            <a:r>
              <a:rPr sz="2800" dirty="0">
                <a:latin typeface="Arial"/>
                <a:cs typeface="Arial"/>
              </a:rPr>
              <a:t>System.out.println("Hello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world");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77686" y="2065147"/>
            <a:ext cx="884555" cy="1477645"/>
          </a:xfrm>
          <a:custGeom>
            <a:avLst/>
            <a:gdLst/>
            <a:ahLst/>
            <a:cxnLst/>
            <a:rect l="l" t="t" r="r" b="b"/>
            <a:pathLst>
              <a:path w="884554" h="1477645">
                <a:moveTo>
                  <a:pt x="884173" y="0"/>
                </a:moveTo>
                <a:lnTo>
                  <a:pt x="691895" y="0"/>
                </a:lnTo>
                <a:lnTo>
                  <a:pt x="0" y="1477390"/>
                </a:lnTo>
              </a:path>
            </a:pathLst>
          </a:custGeom>
          <a:ln w="25908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51369" y="1840229"/>
            <a:ext cx="4674235" cy="1199515"/>
          </a:xfrm>
          <a:prstGeom prst="rect">
            <a:avLst/>
          </a:prstGeom>
          <a:solidFill>
            <a:srgbClr val="DAE2F3"/>
          </a:solidFill>
          <a:ln w="25907">
            <a:solidFill>
              <a:srgbClr val="5B9BD4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45720" marR="807085">
              <a:lnSpc>
                <a:spcPct val="100000"/>
              </a:lnSpc>
              <a:spcBef>
                <a:spcPts val="340"/>
              </a:spcBef>
            </a:pPr>
            <a:r>
              <a:rPr sz="2400" i="1" spc="-10" dirty="0">
                <a:latin typeface="Arial"/>
                <a:cs typeface="Arial"/>
              </a:rPr>
              <a:t>main </a:t>
            </a:r>
            <a:r>
              <a:rPr sz="2400" spc="-5" dirty="0">
                <a:latin typeface="Arial"/>
                <a:cs typeface="Arial"/>
              </a:rPr>
              <a:t>methode </a:t>
            </a:r>
            <a:r>
              <a:rPr sz="2400" dirty="0">
                <a:latin typeface="Arial"/>
                <a:cs typeface="Arial"/>
              </a:rPr>
              <a:t>moet statisch  </a:t>
            </a:r>
            <a:r>
              <a:rPr sz="2400" spc="-5" dirty="0">
                <a:latin typeface="Arial"/>
                <a:cs typeface="Arial"/>
              </a:rPr>
              <a:t>zijn, zodat de </a:t>
            </a:r>
            <a:r>
              <a:rPr sz="2400" dirty="0">
                <a:latin typeface="Arial"/>
                <a:cs typeface="Arial"/>
              </a:rPr>
              <a:t>JVM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geen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App-object hoeft aan 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maken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7279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Static </a:t>
            </a:r>
            <a:r>
              <a:rPr dirty="0"/>
              <a:t>is </a:t>
            </a:r>
            <a:r>
              <a:rPr spc="-5" dirty="0"/>
              <a:t>een oude</a:t>
            </a:r>
            <a:r>
              <a:rPr spc="-50" dirty="0"/>
              <a:t> </a:t>
            </a:r>
            <a:r>
              <a:rPr dirty="0"/>
              <a:t>bekende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5673" y="2196211"/>
            <a:ext cx="7055484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2800" spc="-5" dirty="0">
                <a:latin typeface="Arial"/>
                <a:cs typeface="Arial"/>
              </a:rPr>
              <a:t>App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1841500" marR="5080" indent="-815340">
              <a:lnSpc>
                <a:spcPct val="100000"/>
              </a:lnSpc>
            </a:pPr>
            <a:r>
              <a:rPr sz="28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static </a:t>
            </a:r>
            <a:r>
              <a:rPr sz="2800" dirty="0">
                <a:latin typeface="Arial"/>
                <a:cs typeface="Arial"/>
              </a:rPr>
              <a:t>void </a:t>
            </a:r>
            <a:r>
              <a:rPr sz="2800" spc="-5" dirty="0">
                <a:latin typeface="Arial"/>
                <a:cs typeface="Arial"/>
              </a:rPr>
              <a:t>main(String[] args) {  </a:t>
            </a:r>
            <a:r>
              <a:rPr sz="2800" dirty="0">
                <a:latin typeface="Arial"/>
                <a:cs typeface="Arial"/>
              </a:rPr>
              <a:t>System.out.println("Hello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world");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673" y="3903040"/>
            <a:ext cx="14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11623" y="3720465"/>
            <a:ext cx="1078865" cy="630555"/>
          </a:xfrm>
          <a:custGeom>
            <a:avLst/>
            <a:gdLst/>
            <a:ahLst/>
            <a:cxnLst/>
            <a:rect l="l" t="t" r="r" b="b"/>
            <a:pathLst>
              <a:path w="1078864" h="630554">
                <a:moveTo>
                  <a:pt x="1078611" y="630047"/>
                </a:moveTo>
                <a:lnTo>
                  <a:pt x="702563" y="630047"/>
                </a:lnTo>
                <a:lnTo>
                  <a:pt x="0" y="0"/>
                </a:lnTo>
              </a:path>
            </a:pathLst>
          </a:custGeom>
          <a:ln w="25908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66282" y="4194809"/>
            <a:ext cx="4512945" cy="830580"/>
          </a:xfrm>
          <a:prstGeom prst="rect">
            <a:avLst/>
          </a:prstGeom>
          <a:solidFill>
            <a:srgbClr val="DAE2F3"/>
          </a:solidFill>
          <a:ln w="25907">
            <a:solidFill>
              <a:srgbClr val="5B9BD4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5085" marR="364490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Courier New"/>
                <a:cs typeface="Courier New"/>
              </a:rPr>
              <a:t>System</a:t>
            </a:r>
            <a:r>
              <a:rPr sz="2400" spc="-79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is een gewone klasse  uit de package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java.lang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7279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Static </a:t>
            </a:r>
            <a:r>
              <a:rPr dirty="0"/>
              <a:t>is </a:t>
            </a:r>
            <a:r>
              <a:rPr spc="-5" dirty="0"/>
              <a:t>een oude</a:t>
            </a:r>
            <a:r>
              <a:rPr spc="-50" dirty="0"/>
              <a:t> </a:t>
            </a:r>
            <a:r>
              <a:rPr dirty="0"/>
              <a:t>bekende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5673" y="2196211"/>
            <a:ext cx="7055484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2800" spc="-5" dirty="0">
                <a:latin typeface="Arial"/>
                <a:cs typeface="Arial"/>
              </a:rPr>
              <a:t>App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1841500" marR="5080" indent="-815340">
              <a:lnSpc>
                <a:spcPct val="100000"/>
              </a:lnSpc>
            </a:pPr>
            <a:r>
              <a:rPr sz="28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static </a:t>
            </a:r>
            <a:r>
              <a:rPr sz="2800" dirty="0">
                <a:latin typeface="Arial"/>
                <a:cs typeface="Arial"/>
              </a:rPr>
              <a:t>void </a:t>
            </a:r>
            <a:r>
              <a:rPr sz="2800" spc="-5" dirty="0">
                <a:latin typeface="Arial"/>
                <a:cs typeface="Arial"/>
              </a:rPr>
              <a:t>main(String[] args) {  </a:t>
            </a:r>
            <a:r>
              <a:rPr sz="2800" dirty="0">
                <a:latin typeface="Arial"/>
                <a:cs typeface="Arial"/>
              </a:rPr>
              <a:t>System.out.println("Hello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world");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39409" y="3787521"/>
            <a:ext cx="473709" cy="1164590"/>
          </a:xfrm>
          <a:custGeom>
            <a:avLst/>
            <a:gdLst/>
            <a:ahLst/>
            <a:cxnLst/>
            <a:rect l="l" t="t" r="r" b="b"/>
            <a:pathLst>
              <a:path w="473710" h="1164589">
                <a:moveTo>
                  <a:pt x="473455" y="1164335"/>
                </a:moveTo>
                <a:lnTo>
                  <a:pt x="0" y="1164335"/>
                </a:lnTo>
                <a:lnTo>
                  <a:pt x="14224" y="0"/>
                </a:lnTo>
              </a:path>
            </a:pathLst>
          </a:custGeom>
          <a:ln w="25908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86321" y="4726685"/>
            <a:ext cx="5681980" cy="1201420"/>
          </a:xfrm>
          <a:prstGeom prst="rect">
            <a:avLst/>
          </a:prstGeom>
          <a:solidFill>
            <a:srgbClr val="DAE2F3"/>
          </a:solidFill>
          <a:ln w="25907">
            <a:solidFill>
              <a:srgbClr val="5B9BD4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5085" marR="194945">
              <a:lnSpc>
                <a:spcPct val="100000"/>
              </a:lnSpc>
              <a:spcBef>
                <a:spcPts val="325"/>
              </a:spcBef>
            </a:pPr>
            <a:r>
              <a:rPr sz="2400" spc="-5" dirty="0">
                <a:latin typeface="Courier New"/>
                <a:cs typeface="Courier New"/>
              </a:rPr>
              <a:t>out</a:t>
            </a:r>
            <a:r>
              <a:rPr sz="2400" spc="-6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is een publieke klassevariabele van 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klasse </a:t>
            </a:r>
            <a:r>
              <a:rPr sz="2400" spc="-5" dirty="0">
                <a:latin typeface="Courier New"/>
                <a:cs typeface="Courier New"/>
              </a:rPr>
              <a:t>System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sz="2400" i="1" spc="-5" dirty="0">
                <a:latin typeface="Arial"/>
                <a:cs typeface="Arial"/>
              </a:rPr>
              <a:t>public </a:t>
            </a:r>
            <a:r>
              <a:rPr sz="2400" i="1" dirty="0">
                <a:latin typeface="Arial"/>
                <a:cs typeface="Arial"/>
              </a:rPr>
              <a:t>static </a:t>
            </a:r>
            <a:r>
              <a:rPr sz="2400" i="1" spc="-5" dirty="0">
                <a:latin typeface="Arial"/>
                <a:cs typeface="Arial"/>
              </a:rPr>
              <a:t>PrintStream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out;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7279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Static </a:t>
            </a:r>
            <a:r>
              <a:rPr dirty="0"/>
              <a:t>is </a:t>
            </a:r>
            <a:r>
              <a:rPr spc="-5" dirty="0"/>
              <a:t>een oude</a:t>
            </a:r>
            <a:r>
              <a:rPr spc="-50" dirty="0"/>
              <a:t> </a:t>
            </a:r>
            <a:r>
              <a:rPr dirty="0"/>
              <a:t>bekende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5673" y="2196211"/>
            <a:ext cx="7055484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2800" spc="-5" dirty="0">
                <a:latin typeface="Arial"/>
                <a:cs typeface="Arial"/>
              </a:rPr>
              <a:t>App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1841500" marR="5080" indent="-815340">
              <a:lnSpc>
                <a:spcPct val="100000"/>
              </a:lnSpc>
            </a:pPr>
            <a:r>
              <a:rPr sz="28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static </a:t>
            </a:r>
            <a:r>
              <a:rPr sz="2800" dirty="0">
                <a:latin typeface="Arial"/>
                <a:cs typeface="Arial"/>
              </a:rPr>
              <a:t>void </a:t>
            </a:r>
            <a:r>
              <a:rPr sz="2800" spc="-5" dirty="0">
                <a:latin typeface="Arial"/>
                <a:cs typeface="Arial"/>
              </a:rPr>
              <a:t>main(String[] args) {  </a:t>
            </a:r>
            <a:r>
              <a:rPr sz="2800" dirty="0">
                <a:latin typeface="Arial"/>
                <a:cs typeface="Arial"/>
              </a:rPr>
              <a:t>System.out.println("Hello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world");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24934" y="3872103"/>
            <a:ext cx="7625080" cy="2073910"/>
            <a:chOff x="4424934" y="3872103"/>
            <a:chExt cx="7625080" cy="2073910"/>
          </a:xfrm>
        </p:grpSpPr>
        <p:sp>
          <p:nvSpPr>
            <p:cNvPr id="5" name="object 5"/>
            <p:cNvSpPr/>
            <p:nvPr/>
          </p:nvSpPr>
          <p:spPr>
            <a:xfrm>
              <a:off x="5525262" y="4744974"/>
              <a:ext cx="6524625" cy="1201420"/>
            </a:xfrm>
            <a:custGeom>
              <a:avLst/>
              <a:gdLst/>
              <a:ahLst/>
              <a:cxnLst/>
              <a:rect l="l" t="t" r="r" b="b"/>
              <a:pathLst>
                <a:path w="6524625" h="1201420">
                  <a:moveTo>
                    <a:pt x="6524244" y="0"/>
                  </a:moveTo>
                  <a:lnTo>
                    <a:pt x="0" y="0"/>
                  </a:lnTo>
                  <a:lnTo>
                    <a:pt x="0" y="1200912"/>
                  </a:lnTo>
                  <a:lnTo>
                    <a:pt x="6524244" y="1200912"/>
                  </a:lnTo>
                  <a:lnTo>
                    <a:pt x="652424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7888" y="3885057"/>
              <a:ext cx="1773555" cy="1085215"/>
            </a:xfrm>
            <a:custGeom>
              <a:avLst/>
              <a:gdLst/>
              <a:ahLst/>
              <a:cxnLst/>
              <a:rect l="l" t="t" r="r" b="b"/>
              <a:pathLst>
                <a:path w="1773554" h="1085214">
                  <a:moveTo>
                    <a:pt x="543687" y="1085088"/>
                  </a:moveTo>
                  <a:lnTo>
                    <a:pt x="0" y="1085088"/>
                  </a:lnTo>
                  <a:lnTo>
                    <a:pt x="1773427" y="0"/>
                  </a:lnTo>
                </a:path>
              </a:pathLst>
            </a:custGeom>
            <a:ln w="25908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25261" y="4744973"/>
            <a:ext cx="6524625" cy="1201420"/>
          </a:xfrm>
          <a:prstGeom prst="rect">
            <a:avLst/>
          </a:prstGeom>
          <a:ln w="25907">
            <a:solidFill>
              <a:srgbClr val="5B9BD4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5720" marR="1633855">
              <a:lnSpc>
                <a:spcPct val="100000"/>
              </a:lnSpc>
              <a:spcBef>
                <a:spcPts val="325"/>
              </a:spcBef>
              <a:tabLst>
                <a:tab pos="1503045" algn="l"/>
              </a:tabLst>
            </a:pPr>
            <a:r>
              <a:rPr sz="2400" spc="-5" dirty="0">
                <a:latin typeface="Courier New"/>
                <a:cs typeface="Courier New"/>
              </a:rPr>
              <a:t>println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is een objectmethode van  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klasse	</a:t>
            </a:r>
            <a:r>
              <a:rPr sz="2400" spc="-5" dirty="0">
                <a:latin typeface="Courier New"/>
                <a:cs typeface="Courier New"/>
              </a:rPr>
              <a:t>PrintStream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25"/>
              </a:spcBef>
            </a:pPr>
            <a:r>
              <a:rPr sz="2400" i="1" spc="-5" dirty="0">
                <a:latin typeface="Arial"/>
                <a:cs typeface="Arial"/>
              </a:rPr>
              <a:t>public void println(String</a:t>
            </a:r>
            <a:r>
              <a:rPr sz="2400" i="1" spc="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string)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93928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Inhoud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382648"/>
            <a:ext cx="2894965" cy="29825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10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Statische</a:t>
            </a:r>
            <a:r>
              <a:rPr sz="2400" spc="-8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methode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Statische</a:t>
            </a:r>
            <a:r>
              <a:rPr sz="2400" spc="-5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variabele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1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Juist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gebruik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Final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Constante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Oefening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8888" y="1476755"/>
            <a:ext cx="867156" cy="42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7279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Static </a:t>
            </a:r>
            <a:r>
              <a:rPr dirty="0"/>
              <a:t>is </a:t>
            </a:r>
            <a:r>
              <a:rPr spc="-5" dirty="0"/>
              <a:t>een oude</a:t>
            </a:r>
            <a:r>
              <a:rPr spc="-50" dirty="0"/>
              <a:t> </a:t>
            </a:r>
            <a:r>
              <a:rPr dirty="0"/>
              <a:t>bekende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570735"/>
            <a:ext cx="8533765" cy="421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>
              <a:lnSpc>
                <a:spcPts val="2880"/>
              </a:lnSpc>
              <a:spcBef>
                <a:spcPts val="100"/>
              </a:spcBef>
            </a:pP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2400" spc="-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2200" spc="-5" dirty="0">
                <a:latin typeface="Arial"/>
                <a:cs typeface="Arial"/>
              </a:rPr>
              <a:t>Math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972819">
              <a:lnSpc>
                <a:spcPts val="2640"/>
              </a:lnSpc>
            </a:pP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static </a:t>
            </a:r>
            <a:r>
              <a:rPr sz="2200" spc="-5" dirty="0">
                <a:latin typeface="Arial"/>
                <a:cs typeface="Arial"/>
              </a:rPr>
              <a:t>final double PI =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3.14159265358979;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972819" marR="313563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public static double </a:t>
            </a:r>
            <a:r>
              <a:rPr sz="2200" spc="-5" dirty="0">
                <a:latin typeface="Arial"/>
                <a:cs typeface="Arial"/>
              </a:rPr>
              <a:t>sqrt (</a:t>
            </a: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2200" spc="-5" dirty="0">
                <a:latin typeface="Arial"/>
                <a:cs typeface="Arial"/>
              </a:rPr>
              <a:t>a) ;  </a:t>
            </a: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public static double </a:t>
            </a:r>
            <a:r>
              <a:rPr sz="2200" spc="-5" dirty="0">
                <a:latin typeface="Arial"/>
                <a:cs typeface="Arial"/>
              </a:rPr>
              <a:t>abs(</a:t>
            </a: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2200" spc="-5" dirty="0">
                <a:latin typeface="Arial"/>
                <a:cs typeface="Arial"/>
              </a:rPr>
              <a:t>a) ;  </a:t>
            </a: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public static float </a:t>
            </a:r>
            <a:r>
              <a:rPr sz="2200" spc="-5" dirty="0">
                <a:latin typeface="Arial"/>
                <a:cs typeface="Arial"/>
              </a:rPr>
              <a:t>abs(</a:t>
            </a: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float </a:t>
            </a:r>
            <a:r>
              <a:rPr sz="2200" spc="-5" dirty="0">
                <a:latin typeface="Arial"/>
                <a:cs typeface="Arial"/>
              </a:rPr>
              <a:t>a) ;  </a:t>
            </a: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public static int </a:t>
            </a:r>
            <a:r>
              <a:rPr sz="2200" spc="-5" dirty="0">
                <a:latin typeface="Arial"/>
                <a:cs typeface="Arial"/>
              </a:rPr>
              <a:t>abs(</a:t>
            </a: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int </a:t>
            </a:r>
            <a:r>
              <a:rPr sz="2200" spc="-5" dirty="0">
                <a:latin typeface="Arial"/>
                <a:cs typeface="Arial"/>
              </a:rPr>
              <a:t>a)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972819">
              <a:lnSpc>
                <a:spcPct val="100000"/>
              </a:lnSpc>
            </a:pP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public static long </a:t>
            </a:r>
            <a:r>
              <a:rPr sz="2200" spc="-5" dirty="0">
                <a:latin typeface="Arial"/>
                <a:cs typeface="Arial"/>
              </a:rPr>
              <a:t>abs(</a:t>
            </a: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long </a:t>
            </a:r>
            <a:r>
              <a:rPr sz="2200" spc="-5" dirty="0">
                <a:latin typeface="Arial"/>
                <a:cs typeface="Arial"/>
              </a:rPr>
              <a:t>a)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972819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// Vele andere wiskundige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functies</a:t>
            </a:r>
            <a:endParaRPr sz="22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2"/>
              </a:rPr>
              <a:t>https://docs.oracle.com/javase/8/docs/api/java/lang/Math.html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72771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Static </a:t>
            </a:r>
            <a:r>
              <a:rPr spc="-10" dirty="0"/>
              <a:t>is </a:t>
            </a:r>
            <a:r>
              <a:rPr dirty="0"/>
              <a:t>een oude</a:t>
            </a:r>
            <a:r>
              <a:rPr spc="-70" dirty="0"/>
              <a:t> </a:t>
            </a:r>
            <a:r>
              <a:rPr dirty="0"/>
              <a:t>bekende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5673" y="2579370"/>
            <a:ext cx="74345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String getalAlsString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JOptionPane.showInputDialog(</a:t>
            </a:r>
            <a:r>
              <a:rPr sz="1800" spc="-5" dirty="0">
                <a:solidFill>
                  <a:srgbClr val="2A00FF"/>
                </a:solidFill>
                <a:latin typeface="Arial"/>
                <a:cs typeface="Arial"/>
              </a:rPr>
              <a:t>"Geef een getal: </a:t>
            </a:r>
            <a:r>
              <a:rPr sz="18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800" dirty="0">
                <a:latin typeface="Arial"/>
                <a:cs typeface="Arial"/>
              </a:rPr>
              <a:t>);  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int </a:t>
            </a:r>
            <a:r>
              <a:rPr sz="1800" spc="-5" dirty="0">
                <a:latin typeface="Arial"/>
                <a:cs typeface="Arial"/>
              </a:rPr>
              <a:t>getal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Integer.parseInt(getalAlsString);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Color 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kleur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Color.</a:t>
            </a:r>
            <a:r>
              <a:rPr sz="1800" b="1" i="1" spc="-5" dirty="0">
                <a:solidFill>
                  <a:srgbClr val="0000C0"/>
                </a:solidFill>
                <a:latin typeface="Arial"/>
                <a:cs typeface="Arial"/>
              </a:rPr>
              <a:t>BLUE</a:t>
            </a:r>
            <a:r>
              <a:rPr sz="1800" b="1" i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93928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Inhoud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382648"/>
            <a:ext cx="2894965" cy="29825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10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Statische</a:t>
            </a:r>
            <a:r>
              <a:rPr sz="2400" spc="-8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methode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Statische</a:t>
            </a:r>
            <a:r>
              <a:rPr sz="2400" spc="-5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variabele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1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Juist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gebruik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Final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Constante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Oefening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8888" y="2474976"/>
            <a:ext cx="867156" cy="42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57340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Static:</a:t>
            </a:r>
            <a:r>
              <a:rPr spc="-70" dirty="0"/>
              <a:t> </a:t>
            </a:r>
            <a:r>
              <a:rPr spc="-5" dirty="0"/>
              <a:t>waarschuwing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729666"/>
            <a:ext cx="6971665" cy="416369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11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Doorgaans ervaren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als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lastig</a:t>
            </a:r>
            <a:r>
              <a:rPr sz="2800" spc="7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concept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Wordt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vaak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verward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met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final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(zie</a:t>
            </a:r>
            <a:r>
              <a:rPr sz="2800" spc="9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verder)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1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Wordt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vaak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verkeerd</a:t>
            </a:r>
            <a:r>
              <a:rPr sz="2800" spc="8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gebruikt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Is in feite</a:t>
            </a:r>
            <a:r>
              <a:rPr sz="2800" spc="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anti-OO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1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Werkt uitbreidbaarheid</a:t>
            </a:r>
            <a:r>
              <a:rPr sz="2400" spc="-3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tegen</a:t>
            </a:r>
            <a:endParaRPr sz="24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2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Maakt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code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moeilijker om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aan te</a:t>
            </a:r>
            <a:r>
              <a:rPr sz="2400" spc="-4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passen</a:t>
            </a:r>
            <a:endParaRPr sz="24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1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Maakt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code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moeilijker om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te</a:t>
            </a:r>
            <a:r>
              <a:rPr sz="2400" spc="-3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testen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b="1" spc="-10" dirty="0">
                <a:solidFill>
                  <a:srgbClr val="002756"/>
                </a:solidFill>
                <a:latin typeface="Tahoma"/>
                <a:cs typeface="Tahoma"/>
              </a:rPr>
              <a:t>Gebruik </a:t>
            </a:r>
            <a:r>
              <a:rPr sz="2800" b="1" spc="-5" dirty="0">
                <a:solidFill>
                  <a:srgbClr val="002756"/>
                </a:solidFill>
                <a:latin typeface="Tahoma"/>
                <a:cs typeface="Tahoma"/>
              </a:rPr>
              <a:t>static</a:t>
            </a:r>
            <a:r>
              <a:rPr sz="2800" b="1" spc="5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002756"/>
                </a:solidFill>
                <a:latin typeface="Tahoma"/>
                <a:cs typeface="Tahoma"/>
              </a:rPr>
              <a:t>spaarzaam!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91630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Opgelet </a:t>
            </a:r>
            <a:r>
              <a:rPr spc="-5" dirty="0"/>
              <a:t>bij het gebruik van</a:t>
            </a:r>
            <a:r>
              <a:rPr spc="-60" dirty="0"/>
              <a:t> </a:t>
            </a:r>
            <a:r>
              <a:rPr spc="-5" dirty="0"/>
              <a:t>static!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751271"/>
            <a:ext cx="9226550" cy="438213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93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Waar</a:t>
            </a:r>
            <a:r>
              <a:rPr sz="2800" spc="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wel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1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Constanten (zie</a:t>
            </a:r>
            <a:r>
              <a:rPr sz="2400" spc="-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final…)</a:t>
            </a:r>
            <a:endParaRPr sz="24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2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Methodes die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objectvelden/-methodes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niet nodig</a:t>
            </a:r>
            <a:r>
              <a:rPr sz="2400" spc="-7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hebben</a:t>
            </a:r>
            <a:endParaRPr sz="24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1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Ter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vervanging van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constructoren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Waar</a:t>
            </a:r>
            <a:r>
              <a:rPr sz="2800" spc="3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niet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ts val="2735"/>
              </a:lnSpc>
              <a:spcBef>
                <a:spcPts val="72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Om eigen klassen uit te</a:t>
            </a:r>
            <a:r>
              <a:rPr sz="2400" spc="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breiden</a:t>
            </a:r>
            <a:endParaRPr sz="2400">
              <a:latin typeface="Tahoma"/>
              <a:cs typeface="Tahoma"/>
            </a:endParaRPr>
          </a:p>
          <a:p>
            <a:pPr marL="870585">
              <a:lnSpc>
                <a:spcPts val="2735"/>
              </a:lnSpc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(dus geen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Arrays-achtige toestanden zelf</a:t>
            </a:r>
            <a:r>
              <a:rPr sz="2400" spc="-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aanmaken)</a:t>
            </a:r>
            <a:endParaRPr sz="2400">
              <a:latin typeface="Tahoma"/>
              <a:cs typeface="Tahoma"/>
            </a:endParaRPr>
          </a:p>
          <a:p>
            <a:pPr marL="870585" lvl="1" indent="-401320">
              <a:lnSpc>
                <a:spcPts val="2735"/>
              </a:lnSpc>
              <a:spcBef>
                <a:spcPts val="71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Niet-final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velden</a:t>
            </a:r>
            <a:endParaRPr sz="2400">
              <a:latin typeface="Tahoma"/>
              <a:cs typeface="Tahoma"/>
            </a:endParaRPr>
          </a:p>
          <a:p>
            <a:pPr marL="870585" marR="5080">
              <a:lnSpc>
                <a:spcPts val="2590"/>
              </a:lnSpc>
              <a:spcBef>
                <a:spcPts val="180"/>
              </a:spcBef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(m.a.w.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tellen van objecten via een klassevariabele wordt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niet  gedaan!)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76288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Vb </a:t>
            </a:r>
            <a:r>
              <a:rPr dirty="0"/>
              <a:t>1: </a:t>
            </a:r>
            <a:r>
              <a:rPr spc="-5" dirty="0"/>
              <a:t>static factory</a:t>
            </a:r>
            <a:r>
              <a:rPr spc="-45" dirty="0"/>
              <a:t> </a:t>
            </a:r>
            <a:r>
              <a:rPr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2027612" y="1645920"/>
            <a:ext cx="7351083" cy="4774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76288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Vb </a:t>
            </a:r>
            <a:r>
              <a:rPr dirty="0"/>
              <a:t>1: </a:t>
            </a:r>
            <a:r>
              <a:rPr spc="-5" dirty="0"/>
              <a:t>static factory</a:t>
            </a:r>
            <a:r>
              <a:rPr spc="-45" dirty="0"/>
              <a:t> </a:t>
            </a:r>
            <a:r>
              <a:rPr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8294" y="1871853"/>
            <a:ext cx="63347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public class Coordinates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solidFill>
                  <a:srgbClr val="6FAC46"/>
                </a:solidFill>
                <a:latin typeface="Arial"/>
                <a:cs typeface="Arial"/>
              </a:rPr>
              <a:t>// </a:t>
            </a:r>
            <a:r>
              <a:rPr sz="2400" spc="-5" dirty="0">
                <a:solidFill>
                  <a:srgbClr val="6FAC46"/>
                </a:solidFill>
                <a:latin typeface="Arial"/>
                <a:cs typeface="Arial"/>
              </a:rPr>
              <a:t>Cartesische</a:t>
            </a:r>
            <a:r>
              <a:rPr sz="2400" dirty="0">
                <a:solidFill>
                  <a:srgbClr val="6FAC4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AC46"/>
                </a:solidFill>
                <a:latin typeface="Arial"/>
                <a:cs typeface="Arial"/>
              </a:rPr>
              <a:t>coordinaten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public Coordinates(double </a:t>
            </a:r>
            <a:r>
              <a:rPr sz="2400" spc="-10" dirty="0">
                <a:latin typeface="Arial"/>
                <a:cs typeface="Arial"/>
              </a:rPr>
              <a:t>x, </a:t>
            </a:r>
            <a:r>
              <a:rPr sz="2400" spc="-5" dirty="0">
                <a:latin typeface="Arial"/>
                <a:cs typeface="Arial"/>
              </a:rPr>
              <a:t>double </a:t>
            </a:r>
            <a:r>
              <a:rPr sz="2400" dirty="0">
                <a:latin typeface="Arial"/>
                <a:cs typeface="Arial"/>
              </a:rPr>
              <a:t>y)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7475" y="2969514"/>
            <a:ext cx="281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2694" y="3335273"/>
            <a:ext cx="12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8294" y="4067047"/>
            <a:ext cx="687959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AC46"/>
                </a:solidFill>
                <a:latin typeface="Arial"/>
                <a:cs typeface="Arial"/>
              </a:rPr>
              <a:t>// </a:t>
            </a:r>
            <a:r>
              <a:rPr sz="2400" spc="-5" dirty="0">
                <a:solidFill>
                  <a:srgbClr val="6FAC46"/>
                </a:solidFill>
                <a:latin typeface="Arial"/>
                <a:cs typeface="Arial"/>
              </a:rPr>
              <a:t>Polaire</a:t>
            </a:r>
            <a:r>
              <a:rPr sz="2400" spc="10" dirty="0">
                <a:solidFill>
                  <a:srgbClr val="6FAC4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AC46"/>
                </a:solidFill>
                <a:latin typeface="Arial"/>
                <a:cs typeface="Arial"/>
              </a:rPr>
              <a:t>coordinaten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public Coordinates(double </a:t>
            </a:r>
            <a:r>
              <a:rPr sz="2400" dirty="0">
                <a:latin typeface="Arial"/>
                <a:cs typeface="Arial"/>
              </a:rPr>
              <a:t>r, </a:t>
            </a:r>
            <a:r>
              <a:rPr sz="2400" spc="-5" dirty="0">
                <a:latin typeface="Arial"/>
                <a:cs typeface="Arial"/>
              </a:rPr>
              <a:t>double alpha)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68390" y="3104388"/>
            <a:ext cx="643255" cy="801370"/>
          </a:xfrm>
          <a:custGeom>
            <a:avLst/>
            <a:gdLst/>
            <a:ahLst/>
            <a:cxnLst/>
            <a:rect l="l" t="t" r="r" b="b"/>
            <a:pathLst>
              <a:path w="643254" h="801370">
                <a:moveTo>
                  <a:pt x="643001" y="243332"/>
                </a:moveTo>
                <a:lnTo>
                  <a:pt x="293877" y="243332"/>
                </a:lnTo>
                <a:lnTo>
                  <a:pt x="57658" y="0"/>
                </a:lnTo>
              </a:path>
              <a:path w="643254" h="801370">
                <a:moveTo>
                  <a:pt x="286893" y="212598"/>
                </a:moveTo>
                <a:lnTo>
                  <a:pt x="0" y="801243"/>
                </a:lnTo>
              </a:path>
            </a:pathLst>
          </a:custGeom>
          <a:ln w="25908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60514" y="3192017"/>
            <a:ext cx="4189729" cy="830580"/>
          </a:xfrm>
          <a:prstGeom prst="rect">
            <a:avLst/>
          </a:prstGeom>
          <a:solidFill>
            <a:srgbClr val="DAE2F3"/>
          </a:solidFill>
          <a:ln w="25907">
            <a:solidFill>
              <a:srgbClr val="5B9BD4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330"/>
              </a:spcBef>
            </a:pPr>
            <a:r>
              <a:rPr sz="2400" dirty="0">
                <a:latin typeface="Arial"/>
                <a:cs typeface="Arial"/>
              </a:rPr>
              <a:t>2 constructoren </a:t>
            </a:r>
            <a:r>
              <a:rPr sz="2400" spc="-5" dirty="0">
                <a:latin typeface="Arial"/>
                <a:cs typeface="Arial"/>
              </a:rPr>
              <a:t>nodig,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maar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conflicterende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signaturen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76288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Vb </a:t>
            </a:r>
            <a:r>
              <a:rPr dirty="0"/>
              <a:t>1: </a:t>
            </a:r>
            <a:r>
              <a:rPr spc="-5" dirty="0"/>
              <a:t>static factory</a:t>
            </a:r>
            <a:r>
              <a:rPr spc="-45" dirty="0"/>
              <a:t> </a:t>
            </a:r>
            <a:r>
              <a:rPr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8294" y="1871852"/>
            <a:ext cx="787908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public class Coordinates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public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static </a:t>
            </a:r>
            <a:r>
              <a:rPr sz="2000" dirty="0">
                <a:latin typeface="Arial"/>
                <a:cs typeface="Arial"/>
              </a:rPr>
              <a:t>Coordinates cartesian (double x, double y)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return new Coordinates ( x , y )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841500" marR="636905" indent="-915035">
              <a:lnSpc>
                <a:spcPct val="100000"/>
              </a:lnSpc>
              <a:spcBef>
                <a:spcPts val="5"/>
              </a:spcBef>
              <a:tabLst>
                <a:tab pos="5095240" algn="l"/>
              </a:tabLst>
            </a:pPr>
            <a:r>
              <a:rPr sz="2000" dirty="0">
                <a:latin typeface="Arial"/>
                <a:cs typeface="Arial"/>
              </a:rPr>
              <a:t>public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static </a:t>
            </a:r>
            <a:r>
              <a:rPr sz="2000" dirty="0">
                <a:latin typeface="Arial"/>
                <a:cs typeface="Arial"/>
              </a:rPr>
              <a:t>Coordinates polar (double r, double alpha)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  return new Coordinates (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	Math.cos(alpha)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54991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r * Math.sin(alpha ))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private </a:t>
            </a:r>
            <a:r>
              <a:rPr sz="2000" dirty="0">
                <a:latin typeface="Arial"/>
                <a:cs typeface="Arial"/>
              </a:rPr>
              <a:t>Coordinates (double x, double y)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. .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76288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Vb </a:t>
            </a:r>
            <a:r>
              <a:rPr dirty="0"/>
              <a:t>1: </a:t>
            </a:r>
            <a:r>
              <a:rPr spc="-5" dirty="0"/>
              <a:t>static factory</a:t>
            </a:r>
            <a:r>
              <a:rPr spc="-45" dirty="0"/>
              <a:t> </a:t>
            </a:r>
            <a:r>
              <a:rPr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8294" y="1710004"/>
            <a:ext cx="29349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public class Coordinates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694" y="2625089"/>
            <a:ext cx="634682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public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static </a:t>
            </a:r>
            <a:r>
              <a:rPr sz="2000" dirty="0">
                <a:latin typeface="Arial"/>
                <a:cs typeface="Arial"/>
              </a:rPr>
              <a:t>Coordinates cartesian (double x, double y)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  return new Coordinates ( x , y )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2694" y="4149344"/>
            <a:ext cx="696468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public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static </a:t>
            </a:r>
            <a:r>
              <a:rPr sz="2000" dirty="0">
                <a:latin typeface="Arial"/>
                <a:cs typeface="Arial"/>
              </a:rPr>
              <a:t>Coordinates polar (double r, double alpha)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4180840" algn="l"/>
              </a:tabLst>
            </a:pPr>
            <a:r>
              <a:rPr sz="2000" dirty="0">
                <a:latin typeface="Arial"/>
                <a:cs typeface="Arial"/>
              </a:rPr>
              <a:t>return new Coordinates (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	Math.cos(alpha)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4584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r * Math.sin(alpha ))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private </a:t>
            </a:r>
            <a:r>
              <a:rPr sz="2000" dirty="0">
                <a:latin typeface="Arial"/>
                <a:cs typeface="Arial"/>
              </a:rPr>
              <a:t>Coordinates (double x, double y)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7475" y="5673344"/>
            <a:ext cx="3752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. .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2694" y="5978753"/>
            <a:ext cx="110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8294" y="6283553"/>
            <a:ext cx="110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09466" y="2181732"/>
            <a:ext cx="483870" cy="501015"/>
          </a:xfrm>
          <a:custGeom>
            <a:avLst/>
            <a:gdLst/>
            <a:ahLst/>
            <a:cxnLst/>
            <a:rect l="l" t="t" r="r" b="b"/>
            <a:pathLst>
              <a:path w="483870" h="501014">
                <a:moveTo>
                  <a:pt x="483362" y="0"/>
                </a:moveTo>
                <a:lnTo>
                  <a:pt x="256540" y="0"/>
                </a:lnTo>
                <a:lnTo>
                  <a:pt x="0" y="500761"/>
                </a:lnTo>
              </a:path>
            </a:pathLst>
          </a:custGeom>
          <a:ln w="25908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49673" y="2076450"/>
            <a:ext cx="7907020" cy="462280"/>
          </a:xfrm>
          <a:prstGeom prst="rect">
            <a:avLst/>
          </a:prstGeom>
          <a:solidFill>
            <a:srgbClr val="DAE2F3"/>
          </a:solidFill>
          <a:ln w="25907">
            <a:solidFill>
              <a:srgbClr val="5B9BD4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315"/>
              </a:spcBef>
            </a:pPr>
            <a:r>
              <a:rPr sz="2400" spc="-5" dirty="0">
                <a:latin typeface="Arial"/>
                <a:cs typeface="Arial"/>
              </a:rPr>
              <a:t>Klassemethode om cartesische coördinaten 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gebruiken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73753" y="3677920"/>
            <a:ext cx="438784" cy="538480"/>
          </a:xfrm>
          <a:custGeom>
            <a:avLst/>
            <a:gdLst/>
            <a:ahLst/>
            <a:cxnLst/>
            <a:rect l="l" t="t" r="r" b="b"/>
            <a:pathLst>
              <a:path w="438785" h="538479">
                <a:moveTo>
                  <a:pt x="438404" y="18668"/>
                </a:moveTo>
                <a:lnTo>
                  <a:pt x="229235" y="0"/>
                </a:lnTo>
                <a:lnTo>
                  <a:pt x="0" y="538098"/>
                </a:lnTo>
              </a:path>
            </a:pathLst>
          </a:custGeom>
          <a:ln w="25908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95850" y="3591305"/>
            <a:ext cx="7244080" cy="462280"/>
          </a:xfrm>
          <a:prstGeom prst="rect">
            <a:avLst/>
          </a:prstGeom>
          <a:solidFill>
            <a:srgbClr val="DAE2F3"/>
          </a:solidFill>
          <a:ln w="25907">
            <a:solidFill>
              <a:srgbClr val="5B9BD4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Arial"/>
                <a:cs typeface="Arial"/>
              </a:rPr>
              <a:t>Klassemethode om polaire coördinaten 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gebruiken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17034" y="5782817"/>
            <a:ext cx="600075" cy="194945"/>
          </a:xfrm>
          <a:custGeom>
            <a:avLst/>
            <a:gdLst/>
            <a:ahLst/>
            <a:cxnLst/>
            <a:rect l="l" t="t" r="r" b="b"/>
            <a:pathLst>
              <a:path w="600075" h="194945">
                <a:moveTo>
                  <a:pt x="599693" y="175691"/>
                </a:moveTo>
                <a:lnTo>
                  <a:pt x="247141" y="194487"/>
                </a:lnTo>
                <a:lnTo>
                  <a:pt x="0" y="0"/>
                </a:lnTo>
              </a:path>
            </a:pathLst>
          </a:custGeom>
          <a:ln w="25908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00421" y="5761482"/>
            <a:ext cx="7244080" cy="864235"/>
          </a:xfrm>
          <a:prstGeom prst="rect">
            <a:avLst/>
          </a:prstGeom>
          <a:solidFill>
            <a:srgbClr val="DAE2F3"/>
          </a:solidFill>
          <a:ln w="25907">
            <a:solidFill>
              <a:srgbClr val="5B9BD4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45720" marR="35179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Constructor private </a:t>
            </a:r>
            <a:r>
              <a:rPr sz="2400" spc="-5" dirty="0">
                <a:latin typeface="Arial"/>
                <a:cs typeface="Arial"/>
              </a:rPr>
              <a:t>om gebruikers </a:t>
            </a:r>
            <a:r>
              <a:rPr sz="2400" dirty="0">
                <a:latin typeface="Arial"/>
                <a:cs typeface="Arial"/>
              </a:rPr>
              <a:t>te </a:t>
            </a:r>
            <a:r>
              <a:rPr sz="2400" spc="-5" dirty="0">
                <a:latin typeface="Arial"/>
                <a:cs typeface="Arial"/>
              </a:rPr>
              <a:t>verplichten </a:t>
            </a:r>
            <a:r>
              <a:rPr sz="2400" dirty="0">
                <a:latin typeface="Arial"/>
                <a:cs typeface="Arial"/>
              </a:rPr>
              <a:t>te  </a:t>
            </a:r>
            <a:r>
              <a:rPr sz="2400" spc="-5" dirty="0">
                <a:latin typeface="Arial"/>
                <a:cs typeface="Arial"/>
              </a:rPr>
              <a:t>werken met ‘cartesian’ en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‘polar’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531" y="6147815"/>
            <a:ext cx="1589532" cy="54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8200" y="206451"/>
            <a:ext cx="11321922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Vb </a:t>
            </a:r>
            <a:r>
              <a:rPr dirty="0"/>
              <a:t>2: </a:t>
            </a:r>
            <a:r>
              <a:rPr spc="-5" dirty="0"/>
              <a:t>static validation</a:t>
            </a:r>
            <a:r>
              <a:rPr spc="-30" dirty="0"/>
              <a:t> </a:t>
            </a:r>
            <a:r>
              <a:rPr dirty="0"/>
              <a:t>methods</a:t>
            </a:r>
          </a:p>
        </p:txBody>
      </p:sp>
      <p:sp>
        <p:nvSpPr>
          <p:cNvPr id="9" name="object 9"/>
          <p:cNvSpPr/>
          <p:nvPr/>
        </p:nvSpPr>
        <p:spPr>
          <a:xfrm>
            <a:off x="5313426" y="5983985"/>
            <a:ext cx="5880100" cy="832485"/>
          </a:xfrm>
          <a:custGeom>
            <a:avLst/>
            <a:gdLst/>
            <a:ahLst/>
            <a:cxnLst/>
            <a:rect l="l" t="t" r="r" b="b"/>
            <a:pathLst>
              <a:path w="5880100" h="832484">
                <a:moveTo>
                  <a:pt x="5879591" y="0"/>
                </a:moveTo>
                <a:lnTo>
                  <a:pt x="0" y="0"/>
                </a:lnTo>
                <a:lnTo>
                  <a:pt x="0" y="832104"/>
                </a:lnTo>
                <a:lnTo>
                  <a:pt x="5879591" y="832104"/>
                </a:lnTo>
                <a:lnTo>
                  <a:pt x="5879591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3426" y="5983985"/>
            <a:ext cx="5880100" cy="832485"/>
          </a:xfrm>
          <a:custGeom>
            <a:avLst/>
            <a:gdLst/>
            <a:ahLst/>
            <a:cxnLst/>
            <a:rect l="l" t="t" r="r" b="b"/>
            <a:pathLst>
              <a:path w="5880100" h="832484">
                <a:moveTo>
                  <a:pt x="0" y="832104"/>
                </a:moveTo>
                <a:lnTo>
                  <a:pt x="5879591" y="832104"/>
                </a:lnTo>
                <a:lnTo>
                  <a:pt x="5879591" y="0"/>
                </a:lnTo>
                <a:lnTo>
                  <a:pt x="0" y="0"/>
                </a:lnTo>
                <a:lnTo>
                  <a:pt x="0" y="832104"/>
                </a:lnTo>
                <a:close/>
              </a:path>
            </a:pathLst>
          </a:custGeom>
          <a:ln w="25907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5905" y="5838037"/>
            <a:ext cx="409575" cy="335915"/>
          </a:xfrm>
          <a:custGeom>
            <a:avLst/>
            <a:gdLst/>
            <a:ahLst/>
            <a:cxnLst/>
            <a:rect l="l" t="t" r="r" b="b"/>
            <a:pathLst>
              <a:path w="409575" h="335914">
                <a:moveTo>
                  <a:pt x="409575" y="335673"/>
                </a:moveTo>
                <a:lnTo>
                  <a:pt x="203962" y="321233"/>
                </a:lnTo>
                <a:lnTo>
                  <a:pt x="0" y="0"/>
                </a:lnTo>
              </a:path>
            </a:pathLst>
          </a:custGeom>
          <a:ln w="25908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45684" y="6014415"/>
            <a:ext cx="53124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Fouten worden nergens </a:t>
            </a:r>
            <a:r>
              <a:rPr sz="2400" spc="-10" dirty="0">
                <a:latin typeface="Arial"/>
                <a:cs typeface="Arial"/>
              </a:rPr>
              <a:t>opgevangen…  </a:t>
            </a:r>
            <a:r>
              <a:rPr sz="2400" spc="-5" dirty="0">
                <a:latin typeface="Arial"/>
                <a:cs typeface="Arial"/>
              </a:rPr>
              <a:t>Bij </a:t>
            </a:r>
            <a:r>
              <a:rPr sz="2400" dirty="0">
                <a:latin typeface="Arial"/>
                <a:cs typeface="Arial"/>
              </a:rPr>
              <a:t>foute </a:t>
            </a:r>
            <a:r>
              <a:rPr sz="2400" spc="-5" dirty="0">
                <a:latin typeface="Arial"/>
                <a:cs typeface="Arial"/>
              </a:rPr>
              <a:t>input </a:t>
            </a:r>
            <a:r>
              <a:rPr sz="2400" dirty="0">
                <a:latin typeface="Arial"/>
                <a:cs typeface="Arial"/>
              </a:rPr>
              <a:t>crasht </a:t>
            </a:r>
            <a:r>
              <a:rPr sz="2400" spc="-5" dirty="0">
                <a:latin typeface="Arial"/>
                <a:cs typeface="Arial"/>
              </a:rPr>
              <a:t>je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0FBEA8C-9D0B-45D5-8E2D-1FE7AF47300D}"/>
              </a:ext>
            </a:extLst>
          </p:cNvPr>
          <p:cNvSpPr txBox="1"/>
          <p:nvPr/>
        </p:nvSpPr>
        <p:spPr>
          <a:xfrm>
            <a:off x="1447800" y="1676400"/>
            <a:ext cx="8759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Zie opgave festival in klasse Werknemer:</a:t>
            </a:r>
          </a:p>
          <a:p>
            <a:r>
              <a:rPr lang="nl-BE" b="1" dirty="0"/>
              <a:t>Rijksregisternummer van een werknummer moet volgend formaat hebben </a:t>
            </a:r>
            <a:r>
              <a:rPr lang="nl-BE" b="1" dirty="0" err="1"/>
              <a:t>xx.xx.xx-xxx.xx</a:t>
            </a:r>
            <a:endParaRPr lang="nl-BE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7771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Klasse </a:t>
            </a:r>
            <a:r>
              <a:rPr spc="-5" dirty="0"/>
              <a:t>objecten: voorbeeld</a:t>
            </a:r>
            <a:r>
              <a:rPr spc="-7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0571" y="1729247"/>
            <a:ext cx="5458460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8000"/>
              </a:lnSpc>
              <a:spcBef>
                <a:spcPts val="100"/>
              </a:spcBef>
            </a:pP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Persoon p1 = new Persoon(“Karel”,90,180);  Persoon p2 = new Persoon(“Anne”,49,163);  Persoon p3 = </a:t>
            </a: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new</a:t>
            </a:r>
            <a:r>
              <a:rPr sz="2200" spc="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Persoon(“Lien”,67,176);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0571" y="2915300"/>
            <a:ext cx="2202815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8000"/>
              </a:lnSpc>
              <a:spcBef>
                <a:spcPts val="100"/>
              </a:spcBef>
            </a:pP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p1.berekenBMI();  </a:t>
            </a: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p2.berekenBMI();  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p3.berekenBM</a:t>
            </a:r>
            <a:r>
              <a:rPr sz="2200" spc="-35" dirty="0">
                <a:solidFill>
                  <a:srgbClr val="002756"/>
                </a:solidFill>
                <a:latin typeface="Tahoma"/>
                <a:cs typeface="Tahoma"/>
              </a:rPr>
              <a:t>I</a:t>
            </a: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();</a:t>
            </a:r>
            <a:endParaRPr sz="22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62555" y="1850135"/>
          <a:ext cx="2209800" cy="2133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Persoon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79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-naam :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String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-gewicht :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double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-lengte :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+berekenBMI()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368410" y="3015741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28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33081" y="3186683"/>
            <a:ext cx="1156970" cy="114300"/>
          </a:xfrm>
          <a:custGeom>
            <a:avLst/>
            <a:gdLst/>
            <a:ahLst/>
            <a:cxnLst/>
            <a:rect l="l" t="t" r="r" b="b"/>
            <a:pathLst>
              <a:path w="1156970" h="114300">
                <a:moveTo>
                  <a:pt x="1042543" y="0"/>
                </a:moveTo>
                <a:lnTo>
                  <a:pt x="1042543" y="114300"/>
                </a:lnTo>
                <a:lnTo>
                  <a:pt x="1118743" y="76200"/>
                </a:lnTo>
                <a:lnTo>
                  <a:pt x="1061593" y="76200"/>
                </a:lnTo>
                <a:lnTo>
                  <a:pt x="1061593" y="38100"/>
                </a:lnTo>
                <a:lnTo>
                  <a:pt x="1118743" y="38100"/>
                </a:lnTo>
                <a:lnTo>
                  <a:pt x="1042543" y="0"/>
                </a:lnTo>
                <a:close/>
              </a:path>
              <a:path w="1156970" h="114300">
                <a:moveTo>
                  <a:pt x="104254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042543" y="76200"/>
                </a:lnTo>
                <a:lnTo>
                  <a:pt x="1042543" y="38100"/>
                </a:lnTo>
                <a:close/>
              </a:path>
              <a:path w="1156970" h="114300">
                <a:moveTo>
                  <a:pt x="1118743" y="38100"/>
                </a:moveTo>
                <a:lnTo>
                  <a:pt x="1061593" y="38100"/>
                </a:lnTo>
                <a:lnTo>
                  <a:pt x="1061593" y="76200"/>
                </a:lnTo>
                <a:lnTo>
                  <a:pt x="1118743" y="76200"/>
                </a:lnTo>
                <a:lnTo>
                  <a:pt x="1156843" y="57150"/>
                </a:lnTo>
                <a:lnTo>
                  <a:pt x="1118743" y="381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133081" y="3371088"/>
            <a:ext cx="1682114" cy="830580"/>
            <a:chOff x="7133081" y="3371088"/>
            <a:chExt cx="1682114" cy="830580"/>
          </a:xfrm>
        </p:grpSpPr>
        <p:sp>
          <p:nvSpPr>
            <p:cNvPr id="9" name="object 9"/>
            <p:cNvSpPr/>
            <p:nvPr/>
          </p:nvSpPr>
          <p:spPr>
            <a:xfrm>
              <a:off x="8289035" y="3371088"/>
              <a:ext cx="525780" cy="462280"/>
            </a:xfrm>
            <a:custGeom>
              <a:avLst/>
              <a:gdLst/>
              <a:ahLst/>
              <a:cxnLst/>
              <a:rect l="l" t="t" r="r" b="b"/>
              <a:pathLst>
                <a:path w="525779" h="462279">
                  <a:moveTo>
                    <a:pt x="525779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525779" y="461772"/>
                  </a:lnTo>
                  <a:lnTo>
                    <a:pt x="525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33081" y="3567684"/>
              <a:ext cx="1156970" cy="114300"/>
            </a:xfrm>
            <a:custGeom>
              <a:avLst/>
              <a:gdLst/>
              <a:ahLst/>
              <a:cxnLst/>
              <a:rect l="l" t="t" r="r" b="b"/>
              <a:pathLst>
                <a:path w="1156970" h="114300">
                  <a:moveTo>
                    <a:pt x="1042543" y="0"/>
                  </a:moveTo>
                  <a:lnTo>
                    <a:pt x="1042543" y="114299"/>
                  </a:lnTo>
                  <a:lnTo>
                    <a:pt x="1118743" y="76199"/>
                  </a:lnTo>
                  <a:lnTo>
                    <a:pt x="1061593" y="76199"/>
                  </a:lnTo>
                  <a:lnTo>
                    <a:pt x="1061593" y="38100"/>
                  </a:lnTo>
                  <a:lnTo>
                    <a:pt x="1118743" y="38100"/>
                  </a:lnTo>
                  <a:lnTo>
                    <a:pt x="1042543" y="0"/>
                  </a:lnTo>
                  <a:close/>
                </a:path>
                <a:path w="1156970" h="114300">
                  <a:moveTo>
                    <a:pt x="1042543" y="38100"/>
                  </a:moveTo>
                  <a:lnTo>
                    <a:pt x="0" y="38100"/>
                  </a:lnTo>
                  <a:lnTo>
                    <a:pt x="0" y="76199"/>
                  </a:lnTo>
                  <a:lnTo>
                    <a:pt x="1042543" y="76199"/>
                  </a:lnTo>
                  <a:lnTo>
                    <a:pt x="1042543" y="38100"/>
                  </a:lnTo>
                  <a:close/>
                </a:path>
                <a:path w="1156970" h="114300">
                  <a:moveTo>
                    <a:pt x="1118743" y="38100"/>
                  </a:moveTo>
                  <a:lnTo>
                    <a:pt x="1061593" y="38100"/>
                  </a:lnTo>
                  <a:lnTo>
                    <a:pt x="1061593" y="76199"/>
                  </a:lnTo>
                  <a:lnTo>
                    <a:pt x="1118743" y="76199"/>
                  </a:lnTo>
                  <a:lnTo>
                    <a:pt x="1156843" y="57149"/>
                  </a:lnTo>
                  <a:lnTo>
                    <a:pt x="1118743" y="381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89035" y="3739896"/>
              <a:ext cx="525780" cy="462280"/>
            </a:xfrm>
            <a:custGeom>
              <a:avLst/>
              <a:gdLst/>
              <a:ahLst/>
              <a:cxnLst/>
              <a:rect l="l" t="t" r="r" b="b"/>
              <a:pathLst>
                <a:path w="525779" h="462279">
                  <a:moveTo>
                    <a:pt x="525779" y="0"/>
                  </a:moveTo>
                  <a:lnTo>
                    <a:pt x="0" y="0"/>
                  </a:lnTo>
                  <a:lnTo>
                    <a:pt x="0" y="461771"/>
                  </a:lnTo>
                  <a:lnTo>
                    <a:pt x="525779" y="461771"/>
                  </a:lnTo>
                  <a:lnTo>
                    <a:pt x="525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68410" y="3396437"/>
            <a:ext cx="364490" cy="761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33081" y="3938015"/>
            <a:ext cx="1156970" cy="114300"/>
          </a:xfrm>
          <a:custGeom>
            <a:avLst/>
            <a:gdLst/>
            <a:ahLst/>
            <a:cxnLst/>
            <a:rect l="l" t="t" r="r" b="b"/>
            <a:pathLst>
              <a:path w="1156970" h="114300">
                <a:moveTo>
                  <a:pt x="1042543" y="0"/>
                </a:moveTo>
                <a:lnTo>
                  <a:pt x="1042543" y="114299"/>
                </a:lnTo>
                <a:lnTo>
                  <a:pt x="1118743" y="76199"/>
                </a:lnTo>
                <a:lnTo>
                  <a:pt x="1061593" y="76199"/>
                </a:lnTo>
                <a:lnTo>
                  <a:pt x="1061593" y="38099"/>
                </a:lnTo>
                <a:lnTo>
                  <a:pt x="1118743" y="38099"/>
                </a:lnTo>
                <a:lnTo>
                  <a:pt x="1042543" y="0"/>
                </a:lnTo>
                <a:close/>
              </a:path>
              <a:path w="1156970" h="114300">
                <a:moveTo>
                  <a:pt x="1042543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1042543" y="76199"/>
                </a:lnTo>
                <a:lnTo>
                  <a:pt x="1042543" y="38099"/>
                </a:lnTo>
                <a:close/>
              </a:path>
              <a:path w="1156970" h="114300">
                <a:moveTo>
                  <a:pt x="1118743" y="38099"/>
                </a:moveTo>
                <a:lnTo>
                  <a:pt x="1061593" y="38099"/>
                </a:lnTo>
                <a:lnTo>
                  <a:pt x="1061593" y="76199"/>
                </a:lnTo>
                <a:lnTo>
                  <a:pt x="1118743" y="76199"/>
                </a:lnTo>
                <a:lnTo>
                  <a:pt x="1156843" y="57149"/>
                </a:lnTo>
                <a:lnTo>
                  <a:pt x="1118743" y="3809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16607" y="4435855"/>
            <a:ext cx="64604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Resultaat van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berekenBMI():</a:t>
            </a:r>
            <a:endParaRPr sz="2400">
              <a:latin typeface="Tahoma"/>
              <a:cs typeface="Tahoma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anders voor ieder</a:t>
            </a:r>
            <a:r>
              <a:rPr sz="2400" spc="-5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object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hangt af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van waarde van instantievariabelen  Daarom:</a:t>
            </a:r>
            <a:endParaRPr sz="2400">
              <a:latin typeface="Tahoma"/>
              <a:cs typeface="Tahoma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objecten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instantiëren</a:t>
            </a:r>
            <a:endParaRPr sz="2400">
              <a:latin typeface="Tahoma"/>
              <a:cs typeface="Tahoma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methode oproepen op</a:t>
            </a:r>
            <a:r>
              <a:rPr sz="2400" spc="-6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object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4CD9DB46-B2E5-4603-B0D1-F54F635B87E4}"/>
              </a:ext>
            </a:extLst>
          </p:cNvPr>
          <p:cNvSpPr/>
          <p:nvPr/>
        </p:nvSpPr>
        <p:spPr>
          <a:xfrm>
            <a:off x="1676400" y="152400"/>
            <a:ext cx="861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public Werknemer(String naam, String voornaam, String rijksregisternummer){</a:t>
            </a:r>
          </a:p>
          <a:p>
            <a:r>
              <a:rPr lang="nl-BE" dirty="0"/>
              <a:t>        </a:t>
            </a:r>
            <a:r>
              <a:rPr lang="nl-BE" dirty="0" err="1"/>
              <a:t>if</a:t>
            </a:r>
            <a:r>
              <a:rPr lang="nl-BE" dirty="0"/>
              <a:t> (naam == </a:t>
            </a:r>
            <a:r>
              <a:rPr lang="nl-BE" dirty="0" err="1"/>
              <a:t>null</a:t>
            </a:r>
            <a:r>
              <a:rPr lang="nl-BE" dirty="0"/>
              <a:t>){ </a:t>
            </a:r>
            <a:r>
              <a:rPr lang="nl-BE" dirty="0" err="1"/>
              <a:t>throw</a:t>
            </a:r>
            <a:r>
              <a:rPr lang="nl-BE" dirty="0"/>
              <a:t> new </a:t>
            </a:r>
            <a:r>
              <a:rPr lang="nl-BE" dirty="0" err="1"/>
              <a:t>IllegalArgumentException</a:t>
            </a:r>
            <a:r>
              <a:rPr lang="nl-BE" dirty="0"/>
              <a:t>();}</a:t>
            </a:r>
          </a:p>
          <a:p>
            <a:r>
              <a:rPr lang="nl-BE" dirty="0"/>
              <a:t>        </a:t>
            </a:r>
            <a:r>
              <a:rPr lang="nl-BE" dirty="0" err="1"/>
              <a:t>if</a:t>
            </a:r>
            <a:r>
              <a:rPr lang="nl-BE" dirty="0"/>
              <a:t> (voornaam == </a:t>
            </a:r>
            <a:r>
              <a:rPr lang="nl-BE" dirty="0" err="1"/>
              <a:t>null</a:t>
            </a:r>
            <a:r>
              <a:rPr lang="nl-BE" dirty="0"/>
              <a:t>){ </a:t>
            </a:r>
            <a:r>
              <a:rPr lang="nl-BE" dirty="0" err="1"/>
              <a:t>throw</a:t>
            </a:r>
            <a:r>
              <a:rPr lang="nl-BE" dirty="0"/>
              <a:t> new </a:t>
            </a:r>
            <a:r>
              <a:rPr lang="nl-BE" dirty="0" err="1"/>
              <a:t>IllegalArgumentException</a:t>
            </a:r>
            <a:r>
              <a:rPr lang="nl-BE" dirty="0"/>
              <a:t>();}</a:t>
            </a:r>
          </a:p>
          <a:p>
            <a:endParaRPr lang="nl-BE" dirty="0"/>
          </a:p>
          <a:p>
            <a:r>
              <a:rPr lang="nl-BE" dirty="0">
                <a:solidFill>
                  <a:srgbClr val="FF0000"/>
                </a:solidFill>
                <a:highlight>
                  <a:srgbClr val="FFFF00"/>
                </a:highlight>
              </a:rPr>
              <a:t>        </a:t>
            </a:r>
            <a:r>
              <a:rPr lang="nl-BE" dirty="0" err="1">
                <a:solidFill>
                  <a:srgbClr val="FF0000"/>
                </a:solidFill>
                <a:highlight>
                  <a:srgbClr val="FFFF00"/>
                </a:highlight>
              </a:rPr>
              <a:t>if</a:t>
            </a:r>
            <a:r>
              <a:rPr lang="nl-BE" dirty="0">
                <a:solidFill>
                  <a:srgbClr val="FF0000"/>
                </a:solidFill>
                <a:highlight>
                  <a:srgbClr val="FFFF00"/>
                </a:highlight>
              </a:rPr>
              <a:t> (rijksregisternummer == </a:t>
            </a:r>
            <a:r>
              <a:rPr lang="nl-BE" dirty="0" err="1">
                <a:solidFill>
                  <a:srgbClr val="FF0000"/>
                </a:solidFill>
                <a:highlight>
                  <a:srgbClr val="FFFF00"/>
                </a:highlight>
              </a:rPr>
              <a:t>null</a:t>
            </a:r>
            <a:r>
              <a:rPr lang="nl-BE" dirty="0">
                <a:solidFill>
                  <a:srgbClr val="FF0000"/>
                </a:solidFill>
                <a:highlight>
                  <a:srgbClr val="FFFF00"/>
                </a:highlight>
              </a:rPr>
              <a:t>){</a:t>
            </a:r>
            <a:r>
              <a:rPr lang="nl-BE" dirty="0" err="1">
                <a:solidFill>
                  <a:srgbClr val="FF0000"/>
                </a:solidFill>
                <a:highlight>
                  <a:srgbClr val="FFFF00"/>
                </a:highlight>
              </a:rPr>
              <a:t>throw</a:t>
            </a:r>
            <a:r>
              <a:rPr lang="nl-BE" dirty="0">
                <a:solidFill>
                  <a:srgbClr val="FF0000"/>
                </a:solidFill>
                <a:highlight>
                  <a:srgbClr val="FFFF00"/>
                </a:highlight>
              </a:rPr>
              <a:t> new </a:t>
            </a:r>
            <a:r>
              <a:rPr lang="nl-BE" dirty="0" err="1">
                <a:solidFill>
                  <a:srgbClr val="FF0000"/>
                </a:solidFill>
                <a:highlight>
                  <a:srgbClr val="FFFF00"/>
                </a:highlight>
              </a:rPr>
              <a:t>IllegalArgumentException</a:t>
            </a:r>
            <a:r>
              <a:rPr lang="nl-BE" dirty="0">
                <a:solidFill>
                  <a:srgbClr val="FF0000"/>
                </a:solidFill>
                <a:highlight>
                  <a:srgbClr val="FFFF00"/>
                </a:highlight>
              </a:rPr>
              <a:t>(); }</a:t>
            </a:r>
          </a:p>
          <a:p>
            <a:r>
              <a:rPr lang="nl-BE" dirty="0">
                <a:solidFill>
                  <a:srgbClr val="FF0000"/>
                </a:solidFill>
                <a:highlight>
                  <a:srgbClr val="FFFF00"/>
                </a:highlight>
              </a:rPr>
              <a:t>        </a:t>
            </a:r>
            <a:r>
              <a:rPr lang="nl-BE" dirty="0" err="1">
                <a:solidFill>
                  <a:srgbClr val="FF0000"/>
                </a:solidFill>
                <a:highlight>
                  <a:srgbClr val="FFFF00"/>
                </a:highlight>
              </a:rPr>
              <a:t>if</a:t>
            </a:r>
            <a:r>
              <a:rPr lang="nl-BE" dirty="0">
                <a:solidFill>
                  <a:srgbClr val="FF0000"/>
                </a:solidFill>
                <a:highlight>
                  <a:srgbClr val="FFFF00"/>
                </a:highlight>
              </a:rPr>
              <a:t> (</a:t>
            </a:r>
            <a:r>
              <a:rPr lang="nl-BE" dirty="0" err="1">
                <a:solidFill>
                  <a:srgbClr val="FF0000"/>
                </a:solidFill>
                <a:highlight>
                  <a:srgbClr val="FFFF00"/>
                </a:highlight>
              </a:rPr>
              <a:t>rijksregisternummer.length</a:t>
            </a:r>
            <a:r>
              <a:rPr lang="nl-BE" dirty="0">
                <a:solidFill>
                  <a:srgbClr val="FF0000"/>
                </a:solidFill>
                <a:highlight>
                  <a:srgbClr val="FFFF00"/>
                </a:highlight>
              </a:rPr>
              <a:t>()!=15 ||</a:t>
            </a:r>
            <a:r>
              <a:rPr lang="nl-BE" dirty="0" err="1">
                <a:solidFill>
                  <a:srgbClr val="FF0000"/>
                </a:solidFill>
                <a:highlight>
                  <a:srgbClr val="FFFF00"/>
                </a:highlight>
              </a:rPr>
              <a:t>rijksregisternummer.charAt</a:t>
            </a:r>
            <a:r>
              <a:rPr lang="nl-BE" dirty="0">
                <a:solidFill>
                  <a:srgbClr val="FF0000"/>
                </a:solidFill>
                <a:highlight>
                  <a:srgbClr val="FFFF00"/>
                </a:highlight>
              </a:rPr>
              <a:t>(2) != '.'</a:t>
            </a:r>
          </a:p>
          <a:p>
            <a:r>
              <a:rPr lang="nl-BE" dirty="0">
                <a:solidFill>
                  <a:srgbClr val="FF0000"/>
                </a:solidFill>
                <a:highlight>
                  <a:srgbClr val="FFFF00"/>
                </a:highlight>
              </a:rPr>
              <a:t>        || </a:t>
            </a:r>
            <a:r>
              <a:rPr lang="nl-BE" dirty="0" err="1">
                <a:solidFill>
                  <a:srgbClr val="FF0000"/>
                </a:solidFill>
                <a:highlight>
                  <a:srgbClr val="FFFF00"/>
                </a:highlight>
              </a:rPr>
              <a:t>rijksregisternummer.charAt</a:t>
            </a:r>
            <a:r>
              <a:rPr lang="nl-BE" dirty="0">
                <a:solidFill>
                  <a:srgbClr val="FF0000"/>
                </a:solidFill>
                <a:highlight>
                  <a:srgbClr val="FFFF00"/>
                </a:highlight>
              </a:rPr>
              <a:t>(5) != '.' ||</a:t>
            </a:r>
            <a:r>
              <a:rPr lang="nl-BE" dirty="0" err="1">
                <a:solidFill>
                  <a:srgbClr val="FF0000"/>
                </a:solidFill>
                <a:highlight>
                  <a:srgbClr val="FFFF00"/>
                </a:highlight>
              </a:rPr>
              <a:t>rijksregisternummer.charAt</a:t>
            </a:r>
            <a:r>
              <a:rPr lang="nl-BE" dirty="0">
                <a:solidFill>
                  <a:srgbClr val="FF0000"/>
                </a:solidFill>
                <a:highlight>
                  <a:srgbClr val="FFFF00"/>
                </a:highlight>
              </a:rPr>
              <a:t>(8) != '-'</a:t>
            </a:r>
          </a:p>
          <a:p>
            <a:r>
              <a:rPr lang="nl-BE" dirty="0">
                <a:solidFill>
                  <a:srgbClr val="FF0000"/>
                </a:solidFill>
                <a:highlight>
                  <a:srgbClr val="FFFF00"/>
                </a:highlight>
              </a:rPr>
              <a:t>        || </a:t>
            </a:r>
            <a:r>
              <a:rPr lang="nl-BE" dirty="0" err="1">
                <a:solidFill>
                  <a:srgbClr val="FF0000"/>
                </a:solidFill>
                <a:highlight>
                  <a:srgbClr val="FFFF00"/>
                </a:highlight>
              </a:rPr>
              <a:t>rijksregisternummer.charAt</a:t>
            </a:r>
            <a:r>
              <a:rPr lang="nl-BE" dirty="0">
                <a:solidFill>
                  <a:srgbClr val="FF0000"/>
                </a:solidFill>
                <a:highlight>
                  <a:srgbClr val="FFFF00"/>
                </a:highlight>
              </a:rPr>
              <a:t>(12) != '.') </a:t>
            </a:r>
            <a:r>
              <a:rPr lang="nl-BE" dirty="0" err="1">
                <a:solidFill>
                  <a:srgbClr val="FF0000"/>
                </a:solidFill>
                <a:highlight>
                  <a:srgbClr val="FFFF00"/>
                </a:highlight>
              </a:rPr>
              <a:t>throw</a:t>
            </a:r>
            <a:r>
              <a:rPr lang="nl-BE" dirty="0">
                <a:solidFill>
                  <a:srgbClr val="FF0000"/>
                </a:solidFill>
                <a:highlight>
                  <a:srgbClr val="FFFF00"/>
                </a:highlight>
              </a:rPr>
              <a:t> new </a:t>
            </a:r>
            <a:r>
              <a:rPr lang="nl-BE" dirty="0" err="1">
                <a:solidFill>
                  <a:srgbClr val="FF0000"/>
                </a:solidFill>
                <a:highlight>
                  <a:srgbClr val="FFFF00"/>
                </a:highlight>
              </a:rPr>
              <a:t>IllegalArgumentException</a:t>
            </a:r>
            <a:r>
              <a:rPr lang="nl-BE" dirty="0">
                <a:solidFill>
                  <a:srgbClr val="FF0000"/>
                </a:solidFill>
                <a:highlight>
                  <a:srgbClr val="FFFF00"/>
                </a:highlight>
              </a:rPr>
              <a:t>();</a:t>
            </a:r>
          </a:p>
          <a:p>
            <a:endParaRPr lang="nl-BE" dirty="0"/>
          </a:p>
          <a:p>
            <a:r>
              <a:rPr lang="nl-BE" dirty="0"/>
              <a:t>        </a:t>
            </a:r>
            <a:r>
              <a:rPr lang="nl-BE" dirty="0" err="1"/>
              <a:t>this.naam</a:t>
            </a:r>
            <a:r>
              <a:rPr lang="nl-BE" dirty="0"/>
              <a:t> = naam;</a:t>
            </a:r>
          </a:p>
          <a:p>
            <a:r>
              <a:rPr lang="nl-BE" dirty="0"/>
              <a:t>        </a:t>
            </a:r>
            <a:r>
              <a:rPr lang="nl-BE" dirty="0" err="1"/>
              <a:t>this.voornaam</a:t>
            </a:r>
            <a:r>
              <a:rPr lang="nl-BE" dirty="0"/>
              <a:t> = voornaam;</a:t>
            </a:r>
          </a:p>
          <a:p>
            <a:r>
              <a:rPr lang="nl-BE" dirty="0"/>
              <a:t>        </a:t>
            </a:r>
            <a:r>
              <a:rPr lang="nl-BE" dirty="0" err="1"/>
              <a:t>this.rijksregisternummer</a:t>
            </a:r>
            <a:r>
              <a:rPr lang="nl-BE" dirty="0"/>
              <a:t> = rijksregisternummer;</a:t>
            </a:r>
          </a:p>
          <a:p>
            <a:r>
              <a:rPr lang="nl-BE" dirty="0"/>
              <a:t>    }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D95051E-8326-4F30-A34E-8D83A88E49B2}"/>
              </a:ext>
            </a:extLst>
          </p:cNvPr>
          <p:cNvSpPr txBox="1"/>
          <p:nvPr/>
        </p:nvSpPr>
        <p:spPr>
          <a:xfrm>
            <a:off x="457200" y="4419600"/>
            <a:ext cx="11899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dirty="0">
                <a:sym typeface="Wingdings" panose="05000000000000000000" pitchFamily="2" charset="2"/>
              </a:rPr>
              <a:t>In </a:t>
            </a:r>
            <a:r>
              <a:rPr lang="nl-BE" dirty="0" err="1">
                <a:sym typeface="Wingdings" panose="05000000000000000000" pitchFamily="2" charset="2"/>
              </a:rPr>
              <a:t>Appeke</a:t>
            </a:r>
            <a:r>
              <a:rPr lang="nl-BE" dirty="0"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nl-BE" dirty="0">
                <a:sym typeface="Wingdings" panose="05000000000000000000" pitchFamily="2" charset="2"/>
              </a:rPr>
              <a:t>Werknemer </a:t>
            </a:r>
            <a:r>
              <a:rPr lang="nl-BE" dirty="0" err="1">
                <a:sym typeface="Wingdings" panose="05000000000000000000" pitchFamily="2" charset="2"/>
              </a:rPr>
              <a:t>an</a:t>
            </a:r>
            <a:r>
              <a:rPr lang="nl-BE" dirty="0">
                <a:sym typeface="Wingdings" panose="05000000000000000000" pitchFamily="2" charset="2"/>
              </a:rPr>
              <a:t> = new Vrijwilliger(“An”,”Janssen”,”99.02.02-66.666”) ;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nl-BE" dirty="0">
                <a:sym typeface="Wingdings" panose="05000000000000000000" pitchFamily="2" charset="2"/>
              </a:rPr>
              <a:t>In </a:t>
            </a:r>
            <a:r>
              <a:rPr lang="nl-BE" dirty="0" err="1">
                <a:sym typeface="Wingdings" panose="05000000000000000000" pitchFamily="2" charset="2"/>
              </a:rPr>
              <a:t>try</a:t>
            </a:r>
            <a:r>
              <a:rPr lang="nl-BE" dirty="0">
                <a:sym typeface="Wingdings" panose="05000000000000000000" pitchFamily="2" charset="2"/>
              </a:rPr>
              <a:t> catch  opvangen foute rijksregisternummer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nl-BE" dirty="0">
                <a:sym typeface="Wingdings" panose="05000000000000000000" pitchFamily="2" charset="2"/>
              </a:rPr>
              <a:t>Beter controleren formaat van rijksregisternummer nog voordat object wordt gemaakt (vooral bij interactieve invoer)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70014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67398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Vb </a:t>
            </a:r>
            <a:r>
              <a:rPr dirty="0"/>
              <a:t>2: </a:t>
            </a:r>
            <a:r>
              <a:rPr spc="-5" dirty="0"/>
              <a:t>validation</a:t>
            </a:r>
            <a:r>
              <a:rPr spc="-50" dirty="0"/>
              <a:t> </a:t>
            </a:r>
            <a:r>
              <a:rPr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857197"/>
            <a:ext cx="9664700" cy="2328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indent="-352425">
              <a:lnSpc>
                <a:spcPts val="3285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Op te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lossen</a:t>
            </a:r>
            <a:r>
              <a:rPr sz="2800" spc="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met:</a:t>
            </a:r>
            <a:endParaRPr sz="2800" dirty="0">
              <a:latin typeface="Tahoma"/>
              <a:cs typeface="Tahoma"/>
            </a:endParaRPr>
          </a:p>
          <a:p>
            <a:pPr marL="364490">
              <a:lnSpc>
                <a:spcPts val="3465"/>
              </a:lnSpc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static </a:t>
            </a:r>
            <a:r>
              <a:rPr sz="2950" i="1" spc="-70" dirty="0">
                <a:solidFill>
                  <a:srgbClr val="002756"/>
                </a:solidFill>
                <a:latin typeface="Tahoma"/>
                <a:cs typeface="Tahoma"/>
              </a:rPr>
              <a:t>isValid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methode(s) in </a:t>
            </a:r>
            <a:r>
              <a:rPr sz="2800" spc="-10" dirty="0" err="1">
                <a:solidFill>
                  <a:srgbClr val="002756"/>
                </a:solidFill>
                <a:latin typeface="Tahoma"/>
                <a:cs typeface="Tahoma"/>
              </a:rPr>
              <a:t>klasse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lang="nl-BE" sz="2800" spc="-5" dirty="0">
                <a:solidFill>
                  <a:srgbClr val="002756"/>
                </a:solidFill>
                <a:latin typeface="Tahoma"/>
                <a:cs typeface="Tahoma"/>
              </a:rPr>
              <a:t>Werknemer</a:t>
            </a:r>
            <a:endParaRPr sz="2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 dirty="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Checkt parameters nog voordat object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is</a:t>
            </a:r>
            <a:r>
              <a:rPr sz="2800" spc="1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aangemaakt</a:t>
            </a:r>
            <a:endParaRPr sz="2800" dirty="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67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Kan verschillende parameters checken of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per</a:t>
            </a:r>
            <a:r>
              <a:rPr sz="2800" spc="9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parameter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29F9731B-1752-49D4-A4FD-239240671818}"/>
              </a:ext>
            </a:extLst>
          </p:cNvPr>
          <p:cNvSpPr/>
          <p:nvPr/>
        </p:nvSpPr>
        <p:spPr>
          <a:xfrm>
            <a:off x="1295400" y="751344"/>
            <a:ext cx="784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public Werknemer(String naam, String voornaam, String rijksregisternummer){</a:t>
            </a:r>
          </a:p>
          <a:p>
            <a:r>
              <a:rPr lang="nl-BE" dirty="0"/>
              <a:t>        </a:t>
            </a:r>
            <a:r>
              <a:rPr lang="nl-BE" dirty="0" err="1"/>
              <a:t>if</a:t>
            </a:r>
            <a:r>
              <a:rPr lang="nl-BE" dirty="0"/>
              <a:t> (naam == </a:t>
            </a:r>
            <a:r>
              <a:rPr lang="nl-BE" dirty="0" err="1"/>
              <a:t>null</a:t>
            </a:r>
            <a:r>
              <a:rPr lang="nl-BE" dirty="0"/>
              <a:t>){ </a:t>
            </a:r>
            <a:r>
              <a:rPr lang="nl-BE" dirty="0" err="1"/>
              <a:t>throw</a:t>
            </a:r>
            <a:r>
              <a:rPr lang="nl-BE" dirty="0"/>
              <a:t> new </a:t>
            </a:r>
            <a:r>
              <a:rPr lang="nl-BE" dirty="0" err="1"/>
              <a:t>IllegalArgumentException</a:t>
            </a:r>
            <a:r>
              <a:rPr lang="nl-BE" dirty="0"/>
              <a:t>();}</a:t>
            </a:r>
          </a:p>
          <a:p>
            <a:r>
              <a:rPr lang="nl-BE" dirty="0"/>
              <a:t>        </a:t>
            </a:r>
            <a:r>
              <a:rPr lang="nl-BE" dirty="0" err="1"/>
              <a:t>if</a:t>
            </a:r>
            <a:r>
              <a:rPr lang="nl-BE" dirty="0"/>
              <a:t> (voornaam == </a:t>
            </a:r>
            <a:r>
              <a:rPr lang="nl-BE" dirty="0" err="1"/>
              <a:t>null</a:t>
            </a:r>
            <a:r>
              <a:rPr lang="nl-BE" dirty="0"/>
              <a:t>){ </a:t>
            </a:r>
            <a:r>
              <a:rPr lang="nl-BE" dirty="0" err="1"/>
              <a:t>throw</a:t>
            </a:r>
            <a:r>
              <a:rPr lang="nl-BE" dirty="0"/>
              <a:t> new </a:t>
            </a:r>
            <a:r>
              <a:rPr lang="nl-BE" dirty="0" err="1"/>
              <a:t>IllegalArgumentException</a:t>
            </a:r>
            <a:r>
              <a:rPr lang="nl-BE" dirty="0"/>
              <a:t>();}</a:t>
            </a:r>
          </a:p>
          <a:p>
            <a:r>
              <a:rPr lang="nl-BE" dirty="0"/>
              <a:t>        </a:t>
            </a:r>
            <a:r>
              <a:rPr lang="nl-BE" dirty="0" err="1"/>
              <a:t>if</a:t>
            </a:r>
            <a:r>
              <a:rPr lang="nl-BE" dirty="0"/>
              <a:t> (!</a:t>
            </a:r>
            <a:r>
              <a:rPr lang="nl-BE" dirty="0" err="1"/>
              <a:t>isValid</a:t>
            </a:r>
            <a:r>
              <a:rPr lang="nl-BE" dirty="0"/>
              <a:t>(rijksregisternummer)) </a:t>
            </a:r>
            <a:r>
              <a:rPr lang="nl-BE" dirty="0" err="1"/>
              <a:t>throw</a:t>
            </a:r>
            <a:r>
              <a:rPr lang="nl-BE" dirty="0"/>
              <a:t> new </a:t>
            </a:r>
            <a:r>
              <a:rPr lang="nl-BE" dirty="0" err="1"/>
              <a:t>IllegalArgumentException</a:t>
            </a:r>
            <a:r>
              <a:rPr lang="nl-BE" dirty="0"/>
              <a:t>();</a:t>
            </a:r>
          </a:p>
          <a:p>
            <a:r>
              <a:rPr lang="nl-BE" dirty="0">
                <a:solidFill>
                  <a:srgbClr val="FF0000"/>
                </a:solidFill>
                <a:highlight>
                  <a:srgbClr val="FFFF00"/>
                </a:highlight>
              </a:rPr>
              <a:t>        </a:t>
            </a:r>
            <a:endParaRPr lang="nl-BE" dirty="0"/>
          </a:p>
          <a:p>
            <a:r>
              <a:rPr lang="nl-BE" dirty="0"/>
              <a:t>        </a:t>
            </a:r>
            <a:r>
              <a:rPr lang="nl-BE" dirty="0" err="1"/>
              <a:t>this.naam</a:t>
            </a:r>
            <a:r>
              <a:rPr lang="nl-BE" dirty="0"/>
              <a:t> = naam;</a:t>
            </a:r>
          </a:p>
          <a:p>
            <a:r>
              <a:rPr lang="nl-BE" dirty="0"/>
              <a:t>        </a:t>
            </a:r>
            <a:r>
              <a:rPr lang="nl-BE" dirty="0" err="1"/>
              <a:t>this.voornaam</a:t>
            </a:r>
            <a:r>
              <a:rPr lang="nl-BE" dirty="0"/>
              <a:t> = voornaam;</a:t>
            </a:r>
          </a:p>
          <a:p>
            <a:r>
              <a:rPr lang="nl-BE" dirty="0"/>
              <a:t>        </a:t>
            </a:r>
            <a:r>
              <a:rPr lang="nl-BE" dirty="0" err="1"/>
              <a:t>this.rijksregisternummer</a:t>
            </a:r>
            <a:r>
              <a:rPr lang="nl-BE" dirty="0"/>
              <a:t> = rijksregisternummer;</a:t>
            </a:r>
          </a:p>
          <a:p>
            <a:r>
              <a:rPr lang="nl-BE" dirty="0"/>
              <a:t>    }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73DB2AF-408A-4DEF-92F3-CFACFA2A512A}"/>
              </a:ext>
            </a:extLst>
          </p:cNvPr>
          <p:cNvSpPr txBox="1"/>
          <p:nvPr/>
        </p:nvSpPr>
        <p:spPr>
          <a:xfrm>
            <a:off x="1524000" y="3657600"/>
            <a:ext cx="69813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public </a:t>
            </a:r>
            <a:r>
              <a:rPr lang="nl-BE" dirty="0" err="1"/>
              <a:t>static</a:t>
            </a:r>
            <a:r>
              <a:rPr lang="nl-BE" dirty="0"/>
              <a:t> </a:t>
            </a:r>
            <a:r>
              <a:rPr lang="nl-BE" dirty="0" err="1"/>
              <a:t>isValidRijksegisternummer</a:t>
            </a:r>
            <a:r>
              <a:rPr lang="nl-BE" dirty="0"/>
              <a:t>(String rijksregisternummer){</a:t>
            </a:r>
          </a:p>
          <a:p>
            <a:r>
              <a:rPr lang="nl-BE" dirty="0">
                <a:solidFill>
                  <a:srgbClr val="FF0000"/>
                </a:solidFill>
              </a:rPr>
              <a:t>return rijksregisternummer != </a:t>
            </a:r>
            <a:r>
              <a:rPr lang="nl-BE" dirty="0" err="1">
                <a:solidFill>
                  <a:srgbClr val="FF0000"/>
                </a:solidFill>
              </a:rPr>
              <a:t>null</a:t>
            </a:r>
            <a:r>
              <a:rPr lang="nl-BE" dirty="0">
                <a:solidFill>
                  <a:srgbClr val="FF0000"/>
                </a:solidFill>
              </a:rPr>
              <a:t> &amp;&amp; </a:t>
            </a:r>
            <a:r>
              <a:rPr lang="nl-BE" dirty="0" err="1">
                <a:solidFill>
                  <a:srgbClr val="FF0000"/>
                </a:solidFill>
              </a:rPr>
              <a:t>rijksregisternummer.length</a:t>
            </a:r>
            <a:r>
              <a:rPr lang="nl-BE" dirty="0">
                <a:solidFill>
                  <a:srgbClr val="FF0000"/>
                </a:solidFill>
              </a:rPr>
              <a:t>()==15 </a:t>
            </a:r>
          </a:p>
          <a:p>
            <a:r>
              <a:rPr lang="nl-BE" dirty="0">
                <a:solidFill>
                  <a:srgbClr val="FF0000"/>
                </a:solidFill>
              </a:rPr>
              <a:t>	&amp;&amp; </a:t>
            </a:r>
            <a:r>
              <a:rPr lang="nl-BE" dirty="0" err="1">
                <a:solidFill>
                  <a:srgbClr val="FF0000"/>
                </a:solidFill>
              </a:rPr>
              <a:t>rijksregisternummer.charAt</a:t>
            </a:r>
            <a:r>
              <a:rPr lang="nl-BE" dirty="0">
                <a:solidFill>
                  <a:srgbClr val="FF0000"/>
                </a:solidFill>
              </a:rPr>
              <a:t>(2) == '.'</a:t>
            </a:r>
          </a:p>
          <a:p>
            <a:r>
              <a:rPr lang="nl-BE" dirty="0">
                <a:solidFill>
                  <a:srgbClr val="FF0000"/>
                </a:solidFill>
              </a:rPr>
              <a:t>        	&amp;&amp; </a:t>
            </a:r>
            <a:r>
              <a:rPr lang="nl-BE" dirty="0" err="1">
                <a:solidFill>
                  <a:srgbClr val="FF0000"/>
                </a:solidFill>
              </a:rPr>
              <a:t>rijksregisternummer.charAt</a:t>
            </a:r>
            <a:r>
              <a:rPr lang="nl-BE" dirty="0">
                <a:solidFill>
                  <a:srgbClr val="FF0000"/>
                </a:solidFill>
              </a:rPr>
              <a:t>(5) == ‘.’ </a:t>
            </a:r>
          </a:p>
          <a:p>
            <a:r>
              <a:rPr lang="nl-BE" dirty="0">
                <a:solidFill>
                  <a:srgbClr val="FF0000"/>
                </a:solidFill>
              </a:rPr>
              <a:t>	&amp;&amp; </a:t>
            </a:r>
            <a:r>
              <a:rPr lang="nl-BE" dirty="0" err="1">
                <a:solidFill>
                  <a:srgbClr val="FF0000"/>
                </a:solidFill>
              </a:rPr>
              <a:t>rijksregisternummer.charAt</a:t>
            </a:r>
            <a:r>
              <a:rPr lang="nl-BE" dirty="0">
                <a:solidFill>
                  <a:srgbClr val="FF0000"/>
                </a:solidFill>
              </a:rPr>
              <a:t>(8) == '-'</a:t>
            </a:r>
          </a:p>
          <a:p>
            <a:r>
              <a:rPr lang="nl-BE" dirty="0">
                <a:solidFill>
                  <a:srgbClr val="FF0000"/>
                </a:solidFill>
              </a:rPr>
              <a:t>        	&amp;&amp; </a:t>
            </a:r>
            <a:r>
              <a:rPr lang="nl-BE" dirty="0" err="1">
                <a:solidFill>
                  <a:srgbClr val="FF0000"/>
                </a:solidFill>
              </a:rPr>
              <a:t>rijksregisternummer.charAt</a:t>
            </a:r>
            <a:r>
              <a:rPr lang="nl-BE" dirty="0">
                <a:solidFill>
                  <a:srgbClr val="FF0000"/>
                </a:solidFill>
              </a:rPr>
              <a:t>(12) == '.’;</a:t>
            </a:r>
          </a:p>
          <a:p>
            <a:r>
              <a:rPr lang="nl-BE" dirty="0"/>
              <a:t>}</a:t>
            </a:r>
          </a:p>
          <a:p>
            <a:r>
              <a:rPr lang="nl-BE" dirty="0"/>
              <a:t>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49FB9CF-05E1-4772-B759-D1838CFE9ABC}"/>
              </a:ext>
            </a:extLst>
          </p:cNvPr>
          <p:cNvSpPr txBox="1"/>
          <p:nvPr/>
        </p:nvSpPr>
        <p:spPr>
          <a:xfrm>
            <a:off x="3581400" y="6106656"/>
            <a:ext cx="7947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Oproep buiten klasse: </a:t>
            </a:r>
            <a:r>
              <a:rPr lang="nl-BE" dirty="0" err="1"/>
              <a:t>Werknemer.isValidRijksregisternummer</a:t>
            </a:r>
            <a:r>
              <a:rPr lang="nl-BE" dirty="0"/>
              <a:t>(rijksregisternummer)</a:t>
            </a:r>
          </a:p>
        </p:txBody>
      </p:sp>
    </p:spTree>
    <p:extLst>
      <p:ext uri="{BB962C8B-B14F-4D97-AF65-F5344CB8AC3E}">
        <p14:creationId xmlns:p14="http://schemas.microsoft.com/office/powerpoint/2010/main" val="615928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55111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Quiz: Static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niet…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731238"/>
            <a:ext cx="3625850" cy="26892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47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berekenBloeiPeriode()</a:t>
            </a:r>
            <a:endParaRPr sz="26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37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geefSpeelDuur()</a:t>
            </a:r>
            <a:endParaRPr sz="26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37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main(String[]</a:t>
            </a:r>
            <a:r>
              <a:rPr sz="2600" spc="-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args)</a:t>
            </a:r>
            <a:endParaRPr sz="26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38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berekenLoon()</a:t>
            </a:r>
            <a:endParaRPr sz="26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37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min(getal1,</a:t>
            </a:r>
            <a:r>
              <a:rPr sz="26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getal2)</a:t>
            </a:r>
            <a:endParaRPr sz="26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37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isMeerderjarig(datum)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2588" y="1734815"/>
            <a:ext cx="3277870" cy="2689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76475">
              <a:lnSpc>
                <a:spcPct val="105900"/>
              </a:lnSpc>
              <a:spcBef>
                <a:spcPts val="100"/>
              </a:spcBef>
            </a:pPr>
            <a:r>
              <a:rPr sz="2750" i="1" spc="-75" dirty="0">
                <a:solidFill>
                  <a:srgbClr val="002756"/>
                </a:solidFill>
                <a:latin typeface="Tahoma"/>
                <a:cs typeface="Tahoma"/>
              </a:rPr>
              <a:t>(P</a:t>
            </a:r>
            <a:r>
              <a:rPr sz="2750" i="1" spc="-60" dirty="0">
                <a:solidFill>
                  <a:srgbClr val="002756"/>
                </a:solidFill>
                <a:latin typeface="Tahoma"/>
                <a:cs typeface="Tahoma"/>
              </a:rPr>
              <a:t>lant)  </a:t>
            </a:r>
            <a:r>
              <a:rPr sz="2750" i="1" spc="-80" dirty="0">
                <a:solidFill>
                  <a:srgbClr val="002756"/>
                </a:solidFill>
                <a:latin typeface="Tahoma"/>
                <a:cs typeface="Tahoma"/>
              </a:rPr>
              <a:t>(CD)</a:t>
            </a:r>
            <a:endParaRPr sz="2750">
              <a:latin typeface="Tahoma"/>
              <a:cs typeface="Tahoma"/>
            </a:endParaRPr>
          </a:p>
          <a:p>
            <a:pPr marL="12700" marR="5080">
              <a:lnSpc>
                <a:spcPts val="3500"/>
              </a:lnSpc>
              <a:spcBef>
                <a:spcPts val="140"/>
              </a:spcBef>
            </a:pPr>
            <a:r>
              <a:rPr sz="2750" i="1" spc="-65" dirty="0">
                <a:solidFill>
                  <a:srgbClr val="002756"/>
                </a:solidFill>
                <a:latin typeface="Tahoma"/>
                <a:cs typeface="Tahoma"/>
              </a:rPr>
              <a:t>(user-interface</a:t>
            </a:r>
            <a:r>
              <a:rPr sz="2750" i="1" spc="-13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750" i="1" spc="-70" dirty="0">
                <a:solidFill>
                  <a:srgbClr val="002756"/>
                </a:solidFill>
                <a:latin typeface="Tahoma"/>
                <a:cs typeface="Tahoma"/>
              </a:rPr>
              <a:t>klasse)  (Personeel)</a:t>
            </a:r>
            <a:endParaRPr sz="2750">
              <a:latin typeface="Tahoma"/>
              <a:cs typeface="Tahoma"/>
            </a:endParaRPr>
          </a:p>
          <a:p>
            <a:pPr marL="12700" marR="1837689">
              <a:lnSpc>
                <a:spcPts val="3490"/>
              </a:lnSpc>
              <a:spcBef>
                <a:spcPts val="10"/>
              </a:spcBef>
            </a:pPr>
            <a:r>
              <a:rPr sz="2750" i="1" spc="-75" dirty="0">
                <a:solidFill>
                  <a:srgbClr val="002756"/>
                </a:solidFill>
                <a:latin typeface="Tahoma"/>
                <a:cs typeface="Tahoma"/>
              </a:rPr>
              <a:t>(Math)  </a:t>
            </a:r>
            <a:r>
              <a:rPr sz="2750" i="1" spc="-65" dirty="0">
                <a:solidFill>
                  <a:srgbClr val="002756"/>
                </a:solidFill>
                <a:latin typeface="Tahoma"/>
                <a:cs typeface="Tahoma"/>
              </a:rPr>
              <a:t>(</a:t>
            </a:r>
            <a:r>
              <a:rPr sz="2750" i="1" spc="-75" dirty="0">
                <a:solidFill>
                  <a:srgbClr val="002756"/>
                </a:solidFill>
                <a:latin typeface="Tahoma"/>
                <a:cs typeface="Tahoma"/>
              </a:rPr>
              <a:t>Perso</a:t>
            </a:r>
            <a:r>
              <a:rPr sz="2750" i="1" spc="-80" dirty="0">
                <a:solidFill>
                  <a:srgbClr val="002756"/>
                </a:solidFill>
                <a:latin typeface="Tahoma"/>
                <a:cs typeface="Tahoma"/>
              </a:rPr>
              <a:t>o</a:t>
            </a:r>
            <a:r>
              <a:rPr sz="2750" i="1" spc="-70" dirty="0">
                <a:solidFill>
                  <a:srgbClr val="002756"/>
                </a:solidFill>
                <a:latin typeface="Tahoma"/>
                <a:cs typeface="Tahoma"/>
              </a:rPr>
              <a:t>n)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9952" y="5324043"/>
            <a:ext cx="83356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600" dirty="0">
                <a:solidFill>
                  <a:srgbClr val="002756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Statische methoden </a:t>
            </a: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zijn een uitzondering,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geen</a:t>
            </a:r>
            <a:r>
              <a:rPr sz="2600" spc="17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regel!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93928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Inhoud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382648"/>
            <a:ext cx="2894965" cy="29825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10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Statische</a:t>
            </a:r>
            <a:r>
              <a:rPr sz="2400" spc="-8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methode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Statische</a:t>
            </a:r>
            <a:r>
              <a:rPr sz="2400" spc="-5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variabele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1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Juist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gebruik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Final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Constante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Oefening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8888" y="2968751"/>
            <a:ext cx="867156" cy="42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2814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857197"/>
            <a:ext cx="6587490" cy="309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Nieuw keyword</a:t>
            </a:r>
            <a:r>
              <a:rPr sz="2800" spc="3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‘final’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F0048"/>
              </a:buClr>
              <a:buFont typeface="Arial"/>
              <a:buChar char="•"/>
            </a:pPr>
            <a:endParaRPr sz="4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‘final’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toepasbaar</a:t>
            </a:r>
            <a:r>
              <a:rPr sz="2800" spc="5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op: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66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velden/lokale</a:t>
            </a:r>
            <a:r>
              <a:rPr sz="2800" spc="5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variabelen/parameters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66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methodes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67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klassen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79165" y="414575"/>
            <a:ext cx="4396509" cy="3075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38944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Final</a:t>
            </a:r>
            <a:r>
              <a:rPr spc="-55" dirty="0"/>
              <a:t> </a:t>
            </a:r>
            <a:r>
              <a:rPr spc="-5" dirty="0"/>
              <a:t>variabele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5673" y="2461971"/>
            <a:ext cx="45700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2000" dirty="0">
                <a:latin typeface="Arial"/>
                <a:cs typeface="Arial"/>
              </a:rPr>
              <a:t>Student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private final </a:t>
            </a:r>
            <a:r>
              <a:rPr sz="2000" dirty="0">
                <a:latin typeface="Arial"/>
                <a:cs typeface="Arial"/>
              </a:rPr>
              <a:t>String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C0"/>
                </a:solidFill>
                <a:latin typeface="Arial"/>
                <a:cs typeface="Arial"/>
              </a:rPr>
              <a:t>studentenNummer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4564" y="3376929"/>
            <a:ext cx="69240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2000" dirty="0">
                <a:latin typeface="Arial"/>
                <a:cs typeface="Arial"/>
              </a:rPr>
              <a:t>Student(String nummer)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if (nummer == null) throw new IllegalArgumentException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();</a:t>
            </a:r>
            <a:endParaRPr sz="20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</a:pPr>
            <a:r>
              <a:rPr sz="2000" spc="-5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spc="-5" dirty="0">
                <a:solidFill>
                  <a:srgbClr val="0000C0"/>
                </a:solidFill>
                <a:latin typeface="Arial"/>
                <a:cs typeface="Arial"/>
              </a:rPr>
              <a:t>studentenNummer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nummer;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void </a:t>
            </a:r>
            <a:r>
              <a:rPr sz="2000" spc="-5" dirty="0">
                <a:latin typeface="Arial"/>
                <a:cs typeface="Arial"/>
              </a:rPr>
              <a:t>setStudentenNummer(String </a:t>
            </a:r>
            <a:r>
              <a:rPr sz="2000" dirty="0">
                <a:latin typeface="Arial"/>
                <a:cs typeface="Arial"/>
              </a:rPr>
              <a:t>nummer)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788670">
              <a:lnSpc>
                <a:spcPct val="100000"/>
              </a:lnSpc>
            </a:pPr>
            <a:r>
              <a:rPr sz="2000" spc="-5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spc="-5" dirty="0">
                <a:solidFill>
                  <a:srgbClr val="0000C0"/>
                </a:solidFill>
                <a:latin typeface="Arial"/>
                <a:cs typeface="Arial"/>
              </a:rPr>
              <a:t>studentenNummer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nummer;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673" y="5815990"/>
            <a:ext cx="110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1217" y="4810505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0"/>
                </a:moveTo>
                <a:lnTo>
                  <a:pt x="1295400" y="381000"/>
                </a:lnTo>
              </a:path>
              <a:path w="1371600" h="533400">
                <a:moveTo>
                  <a:pt x="152400" y="533400"/>
                </a:moveTo>
                <a:lnTo>
                  <a:pt x="13716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55673" y="1670685"/>
            <a:ext cx="8124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Final </a:t>
            </a:r>
            <a:r>
              <a:rPr sz="2800" dirty="0">
                <a:latin typeface="Arial"/>
                <a:cs typeface="Arial"/>
              </a:rPr>
              <a:t>variable: </a:t>
            </a:r>
            <a:r>
              <a:rPr sz="2800" spc="-5" dirty="0">
                <a:latin typeface="Arial"/>
                <a:cs typeface="Arial"/>
              </a:rPr>
              <a:t>mag niet meer veranderd</a:t>
            </a:r>
            <a:r>
              <a:rPr sz="2800" spc="19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worden</a:t>
            </a:r>
            <a:r>
              <a:rPr sz="2400" spc="5" dirty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11161" y="2607564"/>
            <a:ext cx="5194935" cy="1461135"/>
            <a:chOff x="7011161" y="2607564"/>
            <a:chExt cx="5194935" cy="1461135"/>
          </a:xfrm>
        </p:grpSpPr>
        <p:sp>
          <p:nvSpPr>
            <p:cNvPr id="9" name="object 9"/>
            <p:cNvSpPr/>
            <p:nvPr/>
          </p:nvSpPr>
          <p:spPr>
            <a:xfrm>
              <a:off x="7782305" y="2620518"/>
              <a:ext cx="4410710" cy="830580"/>
            </a:xfrm>
            <a:custGeom>
              <a:avLst/>
              <a:gdLst/>
              <a:ahLst/>
              <a:cxnLst/>
              <a:rect l="l" t="t" r="r" b="b"/>
              <a:pathLst>
                <a:path w="4410709" h="830579">
                  <a:moveTo>
                    <a:pt x="4410456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4410456" y="830579"/>
                  </a:lnTo>
                  <a:lnTo>
                    <a:pt x="441045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82305" y="2620518"/>
              <a:ext cx="4410710" cy="830580"/>
            </a:xfrm>
            <a:custGeom>
              <a:avLst/>
              <a:gdLst/>
              <a:ahLst/>
              <a:cxnLst/>
              <a:rect l="l" t="t" r="r" b="b"/>
              <a:pathLst>
                <a:path w="4410709" h="830579">
                  <a:moveTo>
                    <a:pt x="0" y="830579"/>
                  </a:moveTo>
                  <a:lnTo>
                    <a:pt x="4410456" y="830579"/>
                  </a:lnTo>
                  <a:lnTo>
                    <a:pt x="4410456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ln w="25908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24115" y="2795524"/>
              <a:ext cx="707390" cy="1260475"/>
            </a:xfrm>
            <a:custGeom>
              <a:avLst/>
              <a:gdLst/>
              <a:ahLst/>
              <a:cxnLst/>
              <a:rect l="l" t="t" r="r" b="b"/>
              <a:pathLst>
                <a:path w="707390" h="1260475">
                  <a:moveTo>
                    <a:pt x="707262" y="14350"/>
                  </a:moveTo>
                  <a:lnTo>
                    <a:pt x="552957" y="0"/>
                  </a:lnTo>
                  <a:lnTo>
                    <a:pt x="0" y="1259967"/>
                  </a:lnTo>
                </a:path>
              </a:pathLst>
            </a:custGeom>
            <a:ln w="25908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95259" y="2649728"/>
            <a:ext cx="4398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13462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Veldnaam wordt éénmalig  geïnitialiseerd in de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constructor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44564" y="5554979"/>
            <a:ext cx="443230" cy="311785"/>
          </a:xfrm>
          <a:custGeom>
            <a:avLst/>
            <a:gdLst/>
            <a:ahLst/>
            <a:cxnLst/>
            <a:rect l="l" t="t" r="r" b="b"/>
            <a:pathLst>
              <a:path w="443229" h="311785">
                <a:moveTo>
                  <a:pt x="443229" y="311785"/>
                </a:moveTo>
                <a:lnTo>
                  <a:pt x="298576" y="303771"/>
                </a:lnTo>
                <a:lnTo>
                  <a:pt x="0" y="0"/>
                </a:lnTo>
              </a:path>
            </a:pathLst>
          </a:custGeom>
          <a:ln w="25908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35545" y="5761482"/>
            <a:ext cx="4135120" cy="462280"/>
          </a:xfrm>
          <a:prstGeom prst="rect">
            <a:avLst/>
          </a:prstGeom>
          <a:solidFill>
            <a:srgbClr val="DAE2F3"/>
          </a:solidFill>
          <a:ln w="25907">
            <a:solidFill>
              <a:srgbClr val="5B9BD4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Later wijzigen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compilerfout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38944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Final</a:t>
            </a:r>
            <a:r>
              <a:rPr spc="-55" dirty="0"/>
              <a:t> </a:t>
            </a:r>
            <a:r>
              <a:rPr spc="-5" dirty="0"/>
              <a:t>variabele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794961"/>
            <a:ext cx="7901305" cy="2680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58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Declaratie in</a:t>
            </a:r>
            <a:r>
              <a:rPr sz="2800" spc="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klasse</a:t>
            </a:r>
            <a:endParaRPr sz="2800">
              <a:latin typeface="Tahoma"/>
              <a:cs typeface="Tahoma"/>
            </a:endParaRPr>
          </a:p>
          <a:p>
            <a:pPr marL="1247140" lvl="1" indent="-320675">
              <a:lnSpc>
                <a:spcPct val="100000"/>
              </a:lnSpc>
              <a:spcBef>
                <a:spcPts val="515"/>
              </a:spcBef>
              <a:buClr>
                <a:srgbClr val="DF0048"/>
              </a:buClr>
              <a:buSzPct val="94915"/>
              <a:buFont typeface="Arial"/>
              <a:buChar char="•"/>
              <a:tabLst>
                <a:tab pos="1247140" algn="l"/>
                <a:tab pos="1247775" algn="l"/>
              </a:tabLst>
            </a:pPr>
            <a:r>
              <a:rPr sz="2950" i="1" spc="-70" dirty="0">
                <a:solidFill>
                  <a:srgbClr val="002756"/>
                </a:solidFill>
                <a:latin typeface="Tahoma"/>
                <a:cs typeface="Tahoma"/>
              </a:rPr>
              <a:t>private </a:t>
            </a:r>
            <a:r>
              <a:rPr sz="2950" i="1" spc="-65" dirty="0">
                <a:solidFill>
                  <a:srgbClr val="002756"/>
                </a:solidFill>
                <a:latin typeface="Tahoma"/>
                <a:cs typeface="Tahoma"/>
              </a:rPr>
              <a:t>final </a:t>
            </a:r>
            <a:r>
              <a:rPr sz="2950" i="1" spc="-80" dirty="0">
                <a:solidFill>
                  <a:srgbClr val="002756"/>
                </a:solidFill>
                <a:latin typeface="Tahoma"/>
                <a:cs typeface="Tahoma"/>
              </a:rPr>
              <a:t>type</a:t>
            </a:r>
            <a:r>
              <a:rPr sz="2950" i="1" spc="3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950" i="1" spc="-85" dirty="0">
                <a:solidFill>
                  <a:srgbClr val="002756"/>
                </a:solidFill>
                <a:latin typeface="Tahoma"/>
                <a:cs typeface="Tahoma"/>
              </a:rPr>
              <a:t>veldnaam;</a:t>
            </a:r>
            <a:endParaRPr sz="295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8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Moet geïnitialiseerd worden in</a:t>
            </a:r>
            <a:r>
              <a:rPr sz="2800" spc="6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constructor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Geen setters</a:t>
            </a:r>
            <a:r>
              <a:rPr sz="2800" spc="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mogelijk</a:t>
            </a:r>
            <a:endParaRPr sz="28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950"/>
              </a:spcBef>
            </a:pPr>
            <a:r>
              <a:rPr sz="2800" spc="-5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00275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Validatie dient in constructor te</a:t>
            </a:r>
            <a:r>
              <a:rPr sz="2800" spc="24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gebeuren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42506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Final</a:t>
            </a:r>
            <a:r>
              <a:rPr spc="-55" dirty="0"/>
              <a:t> </a:t>
            </a:r>
            <a:r>
              <a:rPr dirty="0"/>
              <a:t>parameter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3383" y="2951479"/>
            <a:ext cx="6616700" cy="304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2200" dirty="0">
                <a:solidFill>
                  <a:srgbClr val="7E0054"/>
                </a:solidFill>
                <a:latin typeface="Arial"/>
                <a:cs typeface="Arial"/>
              </a:rPr>
              <a:t>class</a:t>
            </a:r>
            <a:r>
              <a:rPr sz="2200" spc="-1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Student{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2200" dirty="0">
                <a:solidFill>
                  <a:srgbClr val="7E0054"/>
                </a:solidFill>
                <a:latin typeface="Arial"/>
                <a:cs typeface="Arial"/>
              </a:rPr>
              <a:t>int </a:t>
            </a:r>
            <a:r>
              <a:rPr sz="2200" spc="-5" dirty="0">
                <a:latin typeface="Arial"/>
                <a:cs typeface="Arial"/>
              </a:rPr>
              <a:t>verdubbelResultaat (final int </a:t>
            </a:r>
            <a:r>
              <a:rPr sz="2200" dirty="0">
                <a:latin typeface="Arial"/>
                <a:cs typeface="Arial"/>
              </a:rPr>
              <a:t>result)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result = result *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2;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2200" spc="1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result;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10378" y="4295394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0"/>
                </a:moveTo>
                <a:lnTo>
                  <a:pt x="1295400" y="380999"/>
                </a:lnTo>
              </a:path>
              <a:path w="1371600" h="533400">
                <a:moveTo>
                  <a:pt x="152400" y="533399"/>
                </a:moveTo>
                <a:lnTo>
                  <a:pt x="13716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55673" y="1670685"/>
            <a:ext cx="8501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Final parameter: mag niet meer veranderd</a:t>
            </a:r>
            <a:r>
              <a:rPr sz="2800" spc="254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worden</a:t>
            </a:r>
            <a:r>
              <a:rPr sz="2400" spc="5" dirty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42506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Final</a:t>
            </a:r>
            <a:r>
              <a:rPr spc="-55" dirty="0"/>
              <a:t> </a:t>
            </a:r>
            <a:r>
              <a:rPr dirty="0"/>
              <a:t>parameter</a:t>
            </a:r>
          </a:p>
        </p:txBody>
      </p:sp>
      <p:sp>
        <p:nvSpPr>
          <p:cNvPr id="3" name="object 3"/>
          <p:cNvSpPr/>
          <p:nvPr/>
        </p:nvSpPr>
        <p:spPr>
          <a:xfrm>
            <a:off x="3714750" y="4399026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0"/>
                </a:moveTo>
                <a:lnTo>
                  <a:pt x="1295400" y="381000"/>
                </a:lnTo>
              </a:path>
              <a:path w="1371600" h="533400">
                <a:moveTo>
                  <a:pt x="152400" y="533400"/>
                </a:moveTo>
                <a:lnTo>
                  <a:pt x="13716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55673" y="1670685"/>
            <a:ext cx="8501380" cy="4232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Final parameter: mag niet meer veranderd</a:t>
            </a:r>
            <a:r>
              <a:rPr sz="2800" spc="254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worden</a:t>
            </a:r>
            <a:r>
              <a:rPr sz="2400" spc="5" dirty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50">
              <a:latin typeface="Arial"/>
              <a:cs typeface="Arial"/>
            </a:endParaRPr>
          </a:p>
          <a:p>
            <a:pPr marL="1154430" marR="4777105" indent="-9144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public int sum(final int n) </a:t>
            </a:r>
            <a:r>
              <a:rPr sz="2400" dirty="0">
                <a:latin typeface="Arial"/>
                <a:cs typeface="Arial"/>
              </a:rPr>
              <a:t>{  </a:t>
            </a:r>
            <a:r>
              <a:rPr sz="2400" spc="-5" dirty="0">
                <a:latin typeface="Arial"/>
                <a:cs typeface="Arial"/>
              </a:rPr>
              <a:t>int total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0;</a:t>
            </a:r>
            <a:endParaRPr sz="2400">
              <a:latin typeface="Arial"/>
              <a:cs typeface="Arial"/>
            </a:endParaRPr>
          </a:p>
          <a:p>
            <a:pPr marL="115443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while </a:t>
            </a:r>
            <a:r>
              <a:rPr sz="2400" dirty="0">
                <a:latin typeface="Arial"/>
                <a:cs typeface="Arial"/>
              </a:rPr>
              <a:t>( n &gt; 0 )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069464" marR="506857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total </a:t>
            </a:r>
            <a:r>
              <a:rPr sz="2400" dirty="0">
                <a:latin typeface="Arial"/>
                <a:cs typeface="Arial"/>
              </a:rPr>
              <a:t>+=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n;  </a:t>
            </a:r>
            <a:r>
              <a:rPr sz="2400" spc="-5" dirty="0">
                <a:latin typeface="Arial"/>
                <a:cs typeface="Arial"/>
              </a:rPr>
              <a:t>n--;</a:t>
            </a:r>
            <a:endParaRPr sz="2400">
              <a:latin typeface="Arial"/>
              <a:cs typeface="Arial"/>
            </a:endParaRPr>
          </a:p>
          <a:p>
            <a:pPr marL="11544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1544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return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total;</a:t>
            </a:r>
            <a:endParaRPr sz="24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7771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Klasse </a:t>
            </a:r>
            <a:r>
              <a:rPr spc="-5" dirty="0"/>
              <a:t>objecten: voorbeeld</a:t>
            </a:r>
            <a:r>
              <a:rPr spc="-7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0571" y="1729247"/>
            <a:ext cx="5242560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8000"/>
              </a:lnSpc>
              <a:spcBef>
                <a:spcPts val="100"/>
              </a:spcBef>
            </a:pP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Rekenmachine 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r1 = new </a:t>
            </a: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Rekenmachine();  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Rekenmachine r2 = new Rekenmachine();  </a:t>
            </a: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Rekenmachine 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r3 = new</a:t>
            </a:r>
            <a:r>
              <a:rPr sz="2200" spc="5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Rekenmachine();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0571" y="2915300"/>
            <a:ext cx="2684780" cy="12128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r1.berekenSom(3,5);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r2.berekenSom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 (3,5);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r3.berekenSom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 (3,5);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0558" y="3015741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53706" y="3186683"/>
            <a:ext cx="1156970" cy="114300"/>
          </a:xfrm>
          <a:custGeom>
            <a:avLst/>
            <a:gdLst/>
            <a:ahLst/>
            <a:cxnLst/>
            <a:rect l="l" t="t" r="r" b="b"/>
            <a:pathLst>
              <a:path w="1156970" h="114300">
                <a:moveTo>
                  <a:pt x="1042543" y="0"/>
                </a:moveTo>
                <a:lnTo>
                  <a:pt x="1042543" y="114300"/>
                </a:lnTo>
                <a:lnTo>
                  <a:pt x="1118743" y="76200"/>
                </a:lnTo>
                <a:lnTo>
                  <a:pt x="1061593" y="76200"/>
                </a:lnTo>
                <a:lnTo>
                  <a:pt x="1061593" y="38100"/>
                </a:lnTo>
                <a:lnTo>
                  <a:pt x="1118743" y="38100"/>
                </a:lnTo>
                <a:lnTo>
                  <a:pt x="1042543" y="0"/>
                </a:lnTo>
                <a:close/>
              </a:path>
              <a:path w="1156970" h="114300">
                <a:moveTo>
                  <a:pt x="104254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042543" y="76200"/>
                </a:lnTo>
                <a:lnTo>
                  <a:pt x="1042543" y="38100"/>
                </a:lnTo>
                <a:close/>
              </a:path>
              <a:path w="1156970" h="114300">
                <a:moveTo>
                  <a:pt x="1118743" y="38100"/>
                </a:moveTo>
                <a:lnTo>
                  <a:pt x="1061593" y="38100"/>
                </a:lnTo>
                <a:lnTo>
                  <a:pt x="1061593" y="76200"/>
                </a:lnTo>
                <a:lnTo>
                  <a:pt x="1118743" y="76200"/>
                </a:lnTo>
                <a:lnTo>
                  <a:pt x="1156843" y="57150"/>
                </a:lnTo>
                <a:lnTo>
                  <a:pt x="1118743" y="381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553706" y="3371088"/>
            <a:ext cx="1683385" cy="830580"/>
            <a:chOff x="7553706" y="3371088"/>
            <a:chExt cx="1683385" cy="830580"/>
          </a:xfrm>
        </p:grpSpPr>
        <p:sp>
          <p:nvSpPr>
            <p:cNvPr id="8" name="object 8"/>
            <p:cNvSpPr/>
            <p:nvPr/>
          </p:nvSpPr>
          <p:spPr>
            <a:xfrm>
              <a:off x="8711184" y="3371088"/>
              <a:ext cx="525780" cy="462280"/>
            </a:xfrm>
            <a:custGeom>
              <a:avLst/>
              <a:gdLst/>
              <a:ahLst/>
              <a:cxnLst/>
              <a:rect l="l" t="t" r="r" b="b"/>
              <a:pathLst>
                <a:path w="525779" h="462279">
                  <a:moveTo>
                    <a:pt x="525779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525779" y="461772"/>
                  </a:lnTo>
                  <a:lnTo>
                    <a:pt x="525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53706" y="3567684"/>
              <a:ext cx="1156970" cy="114300"/>
            </a:xfrm>
            <a:custGeom>
              <a:avLst/>
              <a:gdLst/>
              <a:ahLst/>
              <a:cxnLst/>
              <a:rect l="l" t="t" r="r" b="b"/>
              <a:pathLst>
                <a:path w="1156970" h="114300">
                  <a:moveTo>
                    <a:pt x="1042543" y="0"/>
                  </a:moveTo>
                  <a:lnTo>
                    <a:pt x="1042543" y="114299"/>
                  </a:lnTo>
                  <a:lnTo>
                    <a:pt x="1118743" y="76199"/>
                  </a:lnTo>
                  <a:lnTo>
                    <a:pt x="1061593" y="76199"/>
                  </a:lnTo>
                  <a:lnTo>
                    <a:pt x="1061593" y="38100"/>
                  </a:lnTo>
                  <a:lnTo>
                    <a:pt x="1118743" y="38100"/>
                  </a:lnTo>
                  <a:lnTo>
                    <a:pt x="1042543" y="0"/>
                  </a:lnTo>
                  <a:close/>
                </a:path>
                <a:path w="1156970" h="114300">
                  <a:moveTo>
                    <a:pt x="1042543" y="38100"/>
                  </a:moveTo>
                  <a:lnTo>
                    <a:pt x="0" y="38100"/>
                  </a:lnTo>
                  <a:lnTo>
                    <a:pt x="0" y="76199"/>
                  </a:lnTo>
                  <a:lnTo>
                    <a:pt x="1042543" y="76199"/>
                  </a:lnTo>
                  <a:lnTo>
                    <a:pt x="1042543" y="38100"/>
                  </a:lnTo>
                  <a:close/>
                </a:path>
                <a:path w="1156970" h="114300">
                  <a:moveTo>
                    <a:pt x="1118743" y="38100"/>
                  </a:moveTo>
                  <a:lnTo>
                    <a:pt x="1061593" y="38100"/>
                  </a:lnTo>
                  <a:lnTo>
                    <a:pt x="1061593" y="76199"/>
                  </a:lnTo>
                  <a:lnTo>
                    <a:pt x="1118743" y="76199"/>
                  </a:lnTo>
                  <a:lnTo>
                    <a:pt x="1156843" y="57149"/>
                  </a:lnTo>
                  <a:lnTo>
                    <a:pt x="1118743" y="381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11184" y="3739896"/>
              <a:ext cx="525780" cy="462280"/>
            </a:xfrm>
            <a:custGeom>
              <a:avLst/>
              <a:gdLst/>
              <a:ahLst/>
              <a:cxnLst/>
              <a:rect l="l" t="t" r="r" b="b"/>
              <a:pathLst>
                <a:path w="525779" h="462279">
                  <a:moveTo>
                    <a:pt x="525779" y="0"/>
                  </a:moveTo>
                  <a:lnTo>
                    <a:pt x="0" y="0"/>
                  </a:lnTo>
                  <a:lnTo>
                    <a:pt x="0" y="461771"/>
                  </a:lnTo>
                  <a:lnTo>
                    <a:pt x="525779" y="461771"/>
                  </a:lnTo>
                  <a:lnTo>
                    <a:pt x="525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790558" y="3396437"/>
            <a:ext cx="195580" cy="761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53706" y="3938015"/>
            <a:ext cx="1156970" cy="114300"/>
          </a:xfrm>
          <a:custGeom>
            <a:avLst/>
            <a:gdLst/>
            <a:ahLst/>
            <a:cxnLst/>
            <a:rect l="l" t="t" r="r" b="b"/>
            <a:pathLst>
              <a:path w="1156970" h="114300">
                <a:moveTo>
                  <a:pt x="1042543" y="0"/>
                </a:moveTo>
                <a:lnTo>
                  <a:pt x="1042543" y="114299"/>
                </a:lnTo>
                <a:lnTo>
                  <a:pt x="1118743" y="76199"/>
                </a:lnTo>
                <a:lnTo>
                  <a:pt x="1061593" y="76199"/>
                </a:lnTo>
                <a:lnTo>
                  <a:pt x="1061593" y="38099"/>
                </a:lnTo>
                <a:lnTo>
                  <a:pt x="1118743" y="38099"/>
                </a:lnTo>
                <a:lnTo>
                  <a:pt x="1042543" y="0"/>
                </a:lnTo>
                <a:close/>
              </a:path>
              <a:path w="1156970" h="114300">
                <a:moveTo>
                  <a:pt x="1042543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1042543" y="76199"/>
                </a:lnTo>
                <a:lnTo>
                  <a:pt x="1042543" y="38099"/>
                </a:lnTo>
                <a:close/>
              </a:path>
              <a:path w="1156970" h="114300">
                <a:moveTo>
                  <a:pt x="1118743" y="38099"/>
                </a:moveTo>
                <a:lnTo>
                  <a:pt x="1061593" y="38099"/>
                </a:lnTo>
                <a:lnTo>
                  <a:pt x="1061593" y="76199"/>
                </a:lnTo>
                <a:lnTo>
                  <a:pt x="1118743" y="76199"/>
                </a:lnTo>
                <a:lnTo>
                  <a:pt x="1156843" y="57149"/>
                </a:lnTo>
                <a:lnTo>
                  <a:pt x="1118743" y="3809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16607" y="4419371"/>
            <a:ext cx="7108190" cy="2230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990"/>
              </a:lnSpc>
              <a:spcBef>
                <a:spcPts val="130"/>
              </a:spcBef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Resultaat van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500" i="1" spc="-50" dirty="0">
                <a:solidFill>
                  <a:srgbClr val="002756"/>
                </a:solidFill>
                <a:latin typeface="Tahoma"/>
                <a:cs typeface="Tahoma"/>
              </a:rPr>
              <a:t>berekenSom()</a:t>
            </a:r>
            <a:r>
              <a:rPr sz="2400" spc="-50" dirty="0">
                <a:solidFill>
                  <a:srgbClr val="002756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355600" indent="-343535">
              <a:lnSpc>
                <a:spcPts val="287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zelfde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voor ieder</a:t>
            </a:r>
            <a:r>
              <a:rPr sz="2400" spc="-1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object</a:t>
            </a:r>
            <a:endParaRPr sz="24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hangt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NIET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af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van waarde van</a:t>
            </a:r>
            <a:r>
              <a:rPr sz="2400" spc="4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instantievariabelen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2756"/>
              </a:buClr>
              <a:buFont typeface="Arial"/>
              <a:buChar char="•"/>
            </a:pPr>
            <a:endParaRPr sz="2350">
              <a:latin typeface="Tahoma"/>
              <a:cs typeface="Tahoma"/>
            </a:endParaRPr>
          </a:p>
          <a:p>
            <a:pPr marL="12700">
              <a:lnSpc>
                <a:spcPts val="2855"/>
              </a:lnSpc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Daarom:</a:t>
            </a:r>
            <a:endParaRPr sz="2400">
              <a:latin typeface="Tahoma"/>
              <a:cs typeface="Tahoma"/>
            </a:endParaRPr>
          </a:p>
          <a:p>
            <a:pPr marL="355600" indent="-343535">
              <a:lnSpc>
                <a:spcPts val="285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nodig om objecten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te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instantiëren? </a:t>
            </a:r>
            <a:r>
              <a:rPr sz="2400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400" spc="35" dirty="0">
                <a:solidFill>
                  <a:srgbClr val="00275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nee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879092" y="1836420"/>
          <a:ext cx="2386330" cy="177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6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Rekenmachine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+berekenSom(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005840" marR="243204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getal1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int,  getal2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2814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793071"/>
            <a:ext cx="9650730" cy="40938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26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Final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velden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180"/>
              </a:spcBef>
              <a:buClr>
                <a:srgbClr val="DF0048"/>
              </a:buClr>
              <a:buSzPct val="94915"/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950" i="1" spc="-85" dirty="0">
                <a:solidFill>
                  <a:srgbClr val="002756"/>
                </a:solidFill>
                <a:latin typeface="Tahoma"/>
                <a:cs typeface="Tahoma"/>
              </a:rPr>
              <a:t>Immutable</a:t>
            </a:r>
            <a:r>
              <a:rPr sz="2950" i="1" spc="-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950" i="1" spc="-75" dirty="0">
                <a:solidFill>
                  <a:srgbClr val="002756"/>
                </a:solidFill>
                <a:latin typeface="Tahoma"/>
                <a:cs typeface="Tahoma"/>
              </a:rPr>
              <a:t>objecten</a:t>
            </a:r>
            <a:endParaRPr sz="295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155"/>
              </a:spcBef>
              <a:tabLst>
                <a:tab pos="1247140" algn="l"/>
              </a:tabLst>
            </a:pPr>
            <a:r>
              <a:rPr sz="2800" spc="-5" dirty="0">
                <a:solidFill>
                  <a:srgbClr val="DF0048"/>
                </a:solidFill>
                <a:latin typeface="Arial"/>
                <a:cs typeface="Arial"/>
              </a:rPr>
              <a:t>•	</a:t>
            </a:r>
            <a:r>
              <a:rPr sz="2950" i="1" spc="-80" dirty="0">
                <a:solidFill>
                  <a:srgbClr val="002756"/>
                </a:solidFill>
                <a:latin typeface="Tahoma"/>
                <a:cs typeface="Tahoma"/>
              </a:rPr>
              <a:t>=Onwijzigbare</a:t>
            </a:r>
            <a:r>
              <a:rPr sz="2950" i="1" spc="-4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950" i="1" spc="-75" dirty="0">
                <a:solidFill>
                  <a:srgbClr val="002756"/>
                </a:solidFill>
                <a:latin typeface="Tahoma"/>
                <a:cs typeface="Tahoma"/>
              </a:rPr>
              <a:t>objecten</a:t>
            </a:r>
            <a:endParaRPr sz="2950">
              <a:latin typeface="Tahoma"/>
              <a:cs typeface="Tahoma"/>
            </a:endParaRPr>
          </a:p>
          <a:p>
            <a:pPr marL="1739264" lvl="2" indent="-355600">
              <a:lnSpc>
                <a:spcPct val="100000"/>
              </a:lnSpc>
              <a:spcBef>
                <a:spcPts val="295"/>
              </a:spcBef>
              <a:buClr>
                <a:srgbClr val="DF0048"/>
              </a:buClr>
              <a:buFont typeface="Arial"/>
              <a:buChar char="•"/>
              <a:tabLst>
                <a:tab pos="1739264" algn="l"/>
                <a:tab pos="1739900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Alle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velden</a:t>
            </a:r>
            <a:r>
              <a:rPr sz="2800" spc="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final</a:t>
            </a:r>
            <a:endParaRPr sz="2800">
              <a:latin typeface="Tahoma"/>
              <a:cs typeface="Tahoma"/>
            </a:endParaRPr>
          </a:p>
          <a:p>
            <a:pPr marL="1739264" lvl="2" indent="-355600">
              <a:lnSpc>
                <a:spcPct val="100000"/>
              </a:lnSpc>
              <a:spcBef>
                <a:spcPts val="325"/>
              </a:spcBef>
              <a:buClr>
                <a:srgbClr val="DF0048"/>
              </a:buClr>
              <a:buFont typeface="Arial"/>
              <a:buChar char="•"/>
              <a:tabLst>
                <a:tab pos="1739264" algn="l"/>
                <a:tab pos="1739900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Geen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setters</a:t>
            </a:r>
            <a:endParaRPr sz="2800">
              <a:latin typeface="Tahoma"/>
              <a:cs typeface="Tahoma"/>
            </a:endParaRPr>
          </a:p>
          <a:p>
            <a:pPr marL="1247140" indent="-320675">
              <a:lnSpc>
                <a:spcPct val="100000"/>
              </a:lnSpc>
              <a:spcBef>
                <a:spcPts val="335"/>
              </a:spcBef>
              <a:buClr>
                <a:srgbClr val="DF0048"/>
              </a:buClr>
              <a:buFont typeface="Arial"/>
              <a:buChar char="•"/>
              <a:tabLst>
                <a:tab pos="1247140" algn="l"/>
                <a:tab pos="124777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Gemakkelijker te</a:t>
            </a:r>
            <a:r>
              <a:rPr sz="2800" spc="3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definiëren</a:t>
            </a:r>
            <a:endParaRPr sz="2800">
              <a:latin typeface="Tahoma"/>
              <a:cs typeface="Tahoma"/>
            </a:endParaRPr>
          </a:p>
          <a:p>
            <a:pPr marL="1247140" indent="-320675">
              <a:lnSpc>
                <a:spcPct val="100000"/>
              </a:lnSpc>
              <a:spcBef>
                <a:spcPts val="325"/>
              </a:spcBef>
              <a:buClr>
                <a:srgbClr val="DF0048"/>
              </a:buClr>
              <a:buFont typeface="Arial"/>
              <a:buChar char="•"/>
              <a:tabLst>
                <a:tab pos="1247140" algn="l"/>
                <a:tab pos="124777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Gemakkelijker in</a:t>
            </a:r>
            <a:r>
              <a:rPr sz="2800" spc="4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gebruik</a:t>
            </a:r>
            <a:endParaRPr sz="2800">
              <a:latin typeface="Tahoma"/>
              <a:cs typeface="Tahoma"/>
            </a:endParaRPr>
          </a:p>
          <a:p>
            <a:pPr marL="1247140" marR="5080" indent="-320040">
              <a:lnSpc>
                <a:spcPct val="80000"/>
              </a:lnSpc>
              <a:spcBef>
                <a:spcPts val="1000"/>
              </a:spcBef>
              <a:buClr>
                <a:srgbClr val="DF0048"/>
              </a:buClr>
              <a:buFont typeface="Arial"/>
              <a:buChar char="•"/>
              <a:tabLst>
                <a:tab pos="1247140" algn="l"/>
                <a:tab pos="1247775" algn="l"/>
              </a:tabLst>
            </a:pP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Bv. String, wrapper klassen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(Integer, Boolean, etc…),  enz…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2814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772374"/>
            <a:ext cx="6547484" cy="20707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76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Final lokale variabelen en</a:t>
            </a:r>
            <a:r>
              <a:rPr sz="2800" spc="4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parameters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66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Komen minder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vaak</a:t>
            </a:r>
            <a:r>
              <a:rPr sz="2800" spc="3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voor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67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Kan code leesbaarder</a:t>
            </a:r>
            <a:r>
              <a:rPr sz="2800" spc="6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maken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66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Niet gebruiken zonder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goede</a:t>
            </a:r>
            <a:r>
              <a:rPr sz="2800" spc="3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reden!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38411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Final</a:t>
            </a:r>
            <a:r>
              <a:rPr spc="-65" dirty="0"/>
              <a:t> </a:t>
            </a:r>
            <a:r>
              <a:rPr dirty="0"/>
              <a:t>methode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5673" y="1670685"/>
            <a:ext cx="9523095" cy="3295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Final methode: mag niet overschreven </a:t>
            </a:r>
            <a:r>
              <a:rPr sz="2800" spc="5" dirty="0">
                <a:latin typeface="Arial"/>
                <a:cs typeface="Arial"/>
              </a:rPr>
              <a:t>(override)</a:t>
            </a:r>
            <a:r>
              <a:rPr sz="2800" spc="2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worden!</a:t>
            </a:r>
            <a:endParaRPr sz="28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2225"/>
              </a:spcBef>
            </a:pPr>
            <a:r>
              <a:rPr sz="2400" spc="-5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2400" spc="-5" dirty="0">
                <a:latin typeface="Arial"/>
                <a:cs typeface="Arial"/>
              </a:rPr>
              <a:t>SuperKlasse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154430">
              <a:lnSpc>
                <a:spcPct val="100000"/>
              </a:lnSpc>
            </a:pPr>
            <a:r>
              <a:rPr sz="2400" spc="-5" dirty="0">
                <a:solidFill>
                  <a:srgbClr val="7E0054"/>
                </a:solidFill>
                <a:latin typeface="Arial"/>
                <a:cs typeface="Arial"/>
              </a:rPr>
              <a:t>public final void </a:t>
            </a:r>
            <a:r>
              <a:rPr sz="2400" spc="-5" dirty="0">
                <a:latin typeface="Arial"/>
                <a:cs typeface="Arial"/>
              </a:rPr>
              <a:t>eenMethode()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983865">
              <a:lnSpc>
                <a:spcPct val="100000"/>
              </a:lnSpc>
            </a:pPr>
            <a:r>
              <a:rPr sz="2400" dirty="0">
                <a:solidFill>
                  <a:srgbClr val="7E0054"/>
                </a:solidFill>
                <a:latin typeface="Arial"/>
                <a:cs typeface="Arial"/>
              </a:rPr>
              <a:t>...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1544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</a:pPr>
            <a:r>
              <a:rPr sz="2400" spc="-5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2400" spc="-5" dirty="0">
                <a:latin typeface="Arial"/>
                <a:cs typeface="Arial"/>
              </a:rPr>
              <a:t>SubKlasse </a:t>
            </a:r>
            <a:r>
              <a:rPr sz="2400" spc="-5" dirty="0">
                <a:solidFill>
                  <a:srgbClr val="7E0054"/>
                </a:solidFill>
                <a:latin typeface="Arial"/>
                <a:cs typeface="Arial"/>
              </a:rPr>
              <a:t>extends </a:t>
            </a:r>
            <a:r>
              <a:rPr sz="2400" spc="-5" dirty="0">
                <a:latin typeface="Arial"/>
                <a:cs typeface="Arial"/>
              </a:rPr>
              <a:t>SuperKlasse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0102" y="4985130"/>
            <a:ext cx="322580" cy="341630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5"/>
              </a:lnSpc>
            </a:pPr>
            <a:r>
              <a:rPr sz="2400" dirty="0">
                <a:solidFill>
                  <a:srgbClr val="636363"/>
                </a:solidFill>
                <a:latin typeface="Arial"/>
                <a:cs typeface="Arial"/>
              </a:rPr>
              <a:t>@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9475" y="4985130"/>
            <a:ext cx="1181735" cy="341630"/>
          </a:xfrm>
          <a:prstGeom prst="rect">
            <a:avLst/>
          </a:prstGeom>
          <a:solidFill>
            <a:srgbClr val="D3D3D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5"/>
              </a:lnSpc>
            </a:pPr>
            <a:r>
              <a:rPr sz="2400" dirty="0">
                <a:solidFill>
                  <a:srgbClr val="636363"/>
                </a:solidFill>
                <a:latin typeface="Arial"/>
                <a:cs typeface="Arial"/>
              </a:rPr>
              <a:t>Override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3383" y="5306059"/>
            <a:ext cx="45529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E0054"/>
                </a:solidFill>
                <a:latin typeface="Arial"/>
                <a:cs typeface="Arial"/>
              </a:rPr>
              <a:t>public void </a:t>
            </a:r>
            <a:r>
              <a:rPr sz="2400" spc="-5" dirty="0">
                <a:latin typeface="Arial"/>
                <a:cs typeface="Arial"/>
              </a:rPr>
              <a:t>eenMethode()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400" dirty="0">
                <a:solidFill>
                  <a:srgbClr val="7E0054"/>
                </a:solidFill>
                <a:latin typeface="Arial"/>
                <a:cs typeface="Arial"/>
              </a:rPr>
              <a:t>...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75553" y="5186934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0"/>
                </a:moveTo>
                <a:lnTo>
                  <a:pt x="1295400" y="381000"/>
                </a:lnTo>
              </a:path>
              <a:path w="1371600" h="533400">
                <a:moveTo>
                  <a:pt x="152400" y="533400"/>
                </a:moveTo>
                <a:lnTo>
                  <a:pt x="13716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31026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Final</a:t>
            </a:r>
            <a:r>
              <a:rPr spc="-65" dirty="0"/>
              <a:t> </a:t>
            </a:r>
            <a:r>
              <a:rPr spc="-5" dirty="0"/>
              <a:t>klasse</a:t>
            </a:r>
          </a:p>
        </p:txBody>
      </p:sp>
      <p:sp>
        <p:nvSpPr>
          <p:cNvPr id="3" name="object 3"/>
          <p:cNvSpPr/>
          <p:nvPr/>
        </p:nvSpPr>
        <p:spPr>
          <a:xfrm>
            <a:off x="6424421" y="4342638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0"/>
                </a:moveTo>
                <a:lnTo>
                  <a:pt x="1295400" y="381000"/>
                </a:lnTo>
              </a:path>
              <a:path w="1371600" h="533400">
                <a:moveTo>
                  <a:pt x="152400" y="533400"/>
                </a:moveTo>
                <a:lnTo>
                  <a:pt x="13716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55673" y="1670685"/>
            <a:ext cx="7258050" cy="3773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Final </a:t>
            </a:r>
            <a:r>
              <a:rPr sz="2800" dirty="0">
                <a:latin typeface="Arial"/>
                <a:cs typeface="Arial"/>
              </a:rPr>
              <a:t>klasse: </a:t>
            </a:r>
            <a:r>
              <a:rPr sz="2800" spc="-5" dirty="0">
                <a:latin typeface="Arial"/>
                <a:cs typeface="Arial"/>
              </a:rPr>
              <a:t>mag geen </a:t>
            </a:r>
            <a:r>
              <a:rPr sz="2800" dirty="0">
                <a:latin typeface="Arial"/>
                <a:cs typeface="Arial"/>
              </a:rPr>
              <a:t>subklassen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krijgen!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2420"/>
              </a:spcBef>
            </a:pPr>
            <a:r>
              <a:rPr sz="2400" b="1" dirty="0">
                <a:solidFill>
                  <a:srgbClr val="7E0054"/>
                </a:solidFill>
                <a:latin typeface="Arial"/>
                <a:cs typeface="Arial"/>
              </a:rPr>
              <a:t>public final </a:t>
            </a:r>
            <a:r>
              <a:rPr sz="2400" b="1" spc="-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2400" b="1" spc="-5" dirty="0">
                <a:latin typeface="Arial"/>
                <a:cs typeface="Arial"/>
              </a:rPr>
              <a:t>SuperKlasse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263650">
              <a:lnSpc>
                <a:spcPct val="100000"/>
              </a:lnSpc>
            </a:pPr>
            <a:r>
              <a:rPr sz="2400" b="1" dirty="0">
                <a:solidFill>
                  <a:srgbClr val="7E0054"/>
                </a:solidFill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</a:pPr>
            <a:r>
              <a:rPr sz="2400" b="1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2400" b="1" spc="-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2400" b="1" spc="-5" dirty="0">
                <a:latin typeface="Arial"/>
                <a:cs typeface="Arial"/>
              </a:rPr>
              <a:t>SubKlasse </a:t>
            </a:r>
            <a:r>
              <a:rPr sz="2400" b="1" dirty="0">
                <a:solidFill>
                  <a:srgbClr val="7E0054"/>
                </a:solidFill>
                <a:latin typeface="Arial"/>
                <a:cs typeface="Arial"/>
              </a:rPr>
              <a:t>extends </a:t>
            </a:r>
            <a:r>
              <a:rPr sz="2400" b="1" spc="-5" dirty="0">
                <a:latin typeface="Arial"/>
                <a:cs typeface="Arial"/>
              </a:rPr>
              <a:t>SuperKlasse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178685">
              <a:lnSpc>
                <a:spcPct val="100000"/>
              </a:lnSpc>
            </a:pPr>
            <a:r>
              <a:rPr sz="2400" b="1" dirty="0">
                <a:solidFill>
                  <a:srgbClr val="7E0054"/>
                </a:solidFill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2814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772374"/>
            <a:ext cx="7814945" cy="364680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76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Final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methodes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66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Worden zelden</a:t>
            </a:r>
            <a:r>
              <a:rPr sz="2800" spc="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gebruikt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67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Private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methodes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zijn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de facto</a:t>
            </a:r>
            <a:r>
              <a:rPr sz="2800" spc="6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‘final’</a:t>
            </a:r>
            <a:endParaRPr sz="2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DF0048"/>
              </a:buClr>
              <a:buFont typeface="Arial"/>
              <a:buChar char="▪"/>
            </a:pPr>
            <a:endParaRPr sz="415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Final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klasses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67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Worden zelden</a:t>
            </a:r>
            <a:r>
              <a:rPr sz="2800" spc="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gebruikt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66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Kan om security-gerelateerde</a:t>
            </a:r>
            <a:r>
              <a:rPr sz="2800" spc="4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overwegingen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93928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Inhoud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382648"/>
            <a:ext cx="2894965" cy="29825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10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Statische</a:t>
            </a:r>
            <a:r>
              <a:rPr sz="2400" spc="-8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methode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Statische</a:t>
            </a:r>
            <a:r>
              <a:rPr sz="2400" spc="-5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variabele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1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Juist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gebruik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Final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Constante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Oefening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8888" y="3476244"/>
            <a:ext cx="867156" cy="423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27266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Constante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1750" y="3583584"/>
            <a:ext cx="1768475" cy="11106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305"/>
              </a:spcBef>
              <a:buClr>
                <a:srgbClr val="DF0048"/>
              </a:buClr>
              <a:buFont typeface="Arial"/>
              <a:buChar char="▪"/>
              <a:tabLst>
                <a:tab pos="413384" algn="l"/>
                <a:tab pos="414020" algn="l"/>
              </a:tabLst>
            </a:pP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mag</a:t>
            </a:r>
            <a:r>
              <a:rPr sz="2200" spc="-7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public</a:t>
            </a:r>
            <a:endParaRPr sz="2200">
              <a:latin typeface="Tahoma"/>
              <a:cs typeface="Tahoma"/>
            </a:endParaRPr>
          </a:p>
          <a:p>
            <a:pPr marL="413384" indent="-401320">
              <a:lnSpc>
                <a:spcPct val="100000"/>
              </a:lnSpc>
              <a:spcBef>
                <a:spcPts val="200"/>
              </a:spcBef>
              <a:buClr>
                <a:srgbClr val="DF0048"/>
              </a:buClr>
              <a:buFont typeface="Arial"/>
              <a:buChar char="▪"/>
              <a:tabLst>
                <a:tab pos="413384" algn="l"/>
                <a:tab pos="414020" algn="l"/>
              </a:tabLst>
            </a:pP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static</a:t>
            </a:r>
            <a:endParaRPr sz="2200">
              <a:latin typeface="Tahoma"/>
              <a:cs typeface="Tahoma"/>
            </a:endParaRPr>
          </a:p>
          <a:p>
            <a:pPr marL="413384" indent="-401320">
              <a:lnSpc>
                <a:spcPct val="100000"/>
              </a:lnSpc>
              <a:spcBef>
                <a:spcPts val="219"/>
              </a:spcBef>
              <a:buClr>
                <a:srgbClr val="DF0048"/>
              </a:buClr>
              <a:buFont typeface="Arial"/>
              <a:buChar char="▪"/>
              <a:tabLst>
                <a:tab pos="413384" algn="l"/>
                <a:tab pos="414020" algn="l"/>
              </a:tabLst>
            </a:pP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final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2403" y="3583584"/>
            <a:ext cx="4509135" cy="11106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200" spc="-5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002756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mag direct </a:t>
            </a: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aangesproken</a:t>
            </a:r>
            <a:r>
              <a:rPr sz="2200" spc="17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worden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200" spc="-5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002756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zelfde waarde voor 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alle</a:t>
            </a:r>
            <a:r>
              <a:rPr sz="2200" spc="20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objecten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2200" spc="-5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002756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niet meer</a:t>
            </a:r>
            <a:r>
              <a:rPr sz="2200" spc="16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wijzigbaar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dirty="0"/>
              <a:t>public </a:t>
            </a:r>
            <a:r>
              <a:rPr spc="-5" dirty="0"/>
              <a:t>class </a:t>
            </a:r>
            <a:r>
              <a:rPr spc="-5" dirty="0">
                <a:solidFill>
                  <a:srgbClr val="000000"/>
                </a:solidFill>
              </a:rPr>
              <a:t>Week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{</a:t>
            </a:r>
          </a:p>
          <a:p>
            <a:pPr marL="972819">
              <a:lnSpc>
                <a:spcPct val="100000"/>
              </a:lnSpc>
            </a:pPr>
            <a:r>
              <a:rPr dirty="0"/>
              <a:t>public static final int </a:t>
            </a:r>
            <a:r>
              <a:rPr spc="-5" dirty="0">
                <a:solidFill>
                  <a:srgbClr val="0000C0"/>
                </a:solidFill>
              </a:rPr>
              <a:t>AANTAL_DAGEN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7;</a:t>
            </a:r>
          </a:p>
          <a:p>
            <a:pPr marL="57785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  <a:p>
            <a:pPr marL="364490" indent="-352425">
              <a:lnSpc>
                <a:spcPct val="100000"/>
              </a:lnSpc>
              <a:spcBef>
                <a:spcPts val="12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600" b="0" dirty="0">
                <a:solidFill>
                  <a:srgbClr val="002756"/>
                </a:solidFill>
                <a:latin typeface="Tahoma"/>
                <a:cs typeface="Tahoma"/>
              </a:rPr>
              <a:t>Constante in</a:t>
            </a:r>
            <a:r>
              <a:rPr sz="2600" b="0" spc="-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600" b="0" dirty="0">
                <a:solidFill>
                  <a:srgbClr val="002756"/>
                </a:solidFill>
                <a:latin typeface="Tahoma"/>
                <a:cs typeface="Tahoma"/>
              </a:rPr>
              <a:t>Java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4550" y="5046319"/>
            <a:ext cx="5179695" cy="11785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35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Afspraak:</a:t>
            </a:r>
            <a:endParaRPr sz="26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204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alles in</a:t>
            </a:r>
            <a:r>
              <a:rPr sz="2200" spc="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hoofdletters</a:t>
            </a:r>
            <a:endParaRPr sz="22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22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Woorden scheiden 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met</a:t>
            </a:r>
            <a:r>
              <a:rPr sz="2200" spc="8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underscore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5400"/>
            <a:ext cx="8396605" cy="6732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public </a:t>
            </a:r>
            <a:r>
              <a:rPr sz="2200" dirty="0">
                <a:latin typeface="Arial"/>
                <a:cs typeface="Arial"/>
              </a:rPr>
              <a:t>class </a:t>
            </a:r>
            <a:r>
              <a:rPr sz="2200" spc="-5" dirty="0">
                <a:latin typeface="Arial"/>
                <a:cs typeface="Arial"/>
              </a:rPr>
              <a:t>Password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323215" marR="188150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public static final int MINIMUM_LENGTH = 8;  public static final int MAXIMUM_LENGTH = 32;  </a:t>
            </a:r>
            <a:r>
              <a:rPr sz="2200" spc="-5" dirty="0">
                <a:latin typeface="Arial"/>
                <a:cs typeface="Arial"/>
              </a:rPr>
              <a:t>private final String password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public Password ( String password )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34365" marR="508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if ( </a:t>
            </a:r>
            <a:r>
              <a:rPr sz="2200" dirty="0">
                <a:latin typeface="Arial"/>
                <a:cs typeface="Arial"/>
              </a:rPr>
              <a:t>isValidPassWord </a:t>
            </a:r>
            <a:r>
              <a:rPr sz="2200" spc="-5" dirty="0">
                <a:latin typeface="Arial"/>
                <a:cs typeface="Arial"/>
              </a:rPr>
              <a:t>( password ) ) this.password = password ;  else throw new IllegalArgumentException ( )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634365" marR="1426845" indent="-31115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private boolean isValidPassword ( String password ) {  return password !=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null</a:t>
            </a:r>
            <a:endParaRPr sz="2200">
              <a:latin typeface="Arial"/>
              <a:cs typeface="Arial"/>
            </a:endParaRPr>
          </a:p>
          <a:p>
            <a:pPr marL="944880" marR="31559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&amp;&amp; </a:t>
            </a:r>
            <a:r>
              <a:rPr sz="2200" b="1" spc="-5" dirty="0">
                <a:latin typeface="Arial"/>
                <a:cs typeface="Arial"/>
              </a:rPr>
              <a:t>Password.MINIMUM_LENGTH </a:t>
            </a:r>
            <a:r>
              <a:rPr sz="2200" spc="-5" dirty="0">
                <a:latin typeface="Arial"/>
                <a:cs typeface="Arial"/>
              </a:rPr>
              <a:t>&lt;= password. length  &amp;&amp; password.length &lt;=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Password.MAXIMUM_LENGTH;</a:t>
            </a:r>
            <a:endParaRPr sz="220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public boolean isCorrect( String input )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return </a:t>
            </a:r>
            <a:r>
              <a:rPr sz="2200" dirty="0">
                <a:latin typeface="Arial"/>
                <a:cs typeface="Arial"/>
              </a:rPr>
              <a:t>password.equals( </a:t>
            </a:r>
            <a:r>
              <a:rPr sz="2200" spc="-5" dirty="0">
                <a:latin typeface="Arial"/>
                <a:cs typeface="Arial"/>
              </a:rPr>
              <a:t>input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);</a:t>
            </a:r>
            <a:endParaRPr sz="220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93928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Inhoud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382648"/>
            <a:ext cx="2894965" cy="29825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10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Statische</a:t>
            </a:r>
            <a:r>
              <a:rPr sz="2400" spc="-8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methode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Statische</a:t>
            </a:r>
            <a:r>
              <a:rPr sz="2400" spc="-5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variabele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1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Juist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gebruik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Final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Constante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Oefening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8888" y="3941064"/>
            <a:ext cx="867156" cy="425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049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1523" y="2133092"/>
            <a:ext cx="613537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2293620" indent="-9144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2800" b="1" spc="-10" dirty="0">
                <a:latin typeface="Arial"/>
                <a:cs typeface="Arial"/>
              </a:rPr>
              <a:t>MyClass </a:t>
            </a:r>
            <a:r>
              <a:rPr sz="2800" b="1" spc="-5" dirty="0">
                <a:latin typeface="Arial"/>
                <a:cs typeface="Arial"/>
              </a:rPr>
              <a:t>{  </a:t>
            </a:r>
            <a:r>
              <a:rPr sz="2800" b="1" spc="-5" dirty="0">
                <a:solidFill>
                  <a:srgbClr val="7E0054"/>
                </a:solidFill>
                <a:latin typeface="Arial"/>
                <a:cs typeface="Arial"/>
              </a:rPr>
              <a:t>static int</a:t>
            </a:r>
            <a:r>
              <a:rPr sz="2800" b="1" spc="1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0"/>
                </a:solidFill>
                <a:latin typeface="Arial"/>
                <a:cs typeface="Arial"/>
              </a:rPr>
              <a:t>x</a:t>
            </a:r>
            <a:r>
              <a:rPr sz="2800" b="1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b="1" spc="-5" dirty="0">
                <a:solidFill>
                  <a:srgbClr val="7E0054"/>
                </a:solidFill>
                <a:latin typeface="Arial"/>
                <a:cs typeface="Arial"/>
              </a:rPr>
              <a:t>public void</a:t>
            </a:r>
            <a:r>
              <a:rPr sz="2800" b="1" spc="2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methode(){</a:t>
            </a:r>
            <a:endParaRPr sz="28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System.</a:t>
            </a:r>
            <a:r>
              <a:rPr sz="280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2800" dirty="0">
                <a:latin typeface="Arial"/>
                <a:cs typeface="Arial"/>
              </a:rPr>
              <a:t>.println(</a:t>
            </a:r>
            <a:r>
              <a:rPr sz="2800" dirty="0">
                <a:solidFill>
                  <a:srgbClr val="0000C0"/>
                </a:solidFill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9952" y="1730019"/>
            <a:ext cx="7844155" cy="44208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870585" indent="-401320">
              <a:lnSpc>
                <a:spcPct val="100000"/>
              </a:lnSpc>
              <a:spcBef>
                <a:spcPts val="425"/>
              </a:spcBef>
              <a:buClr>
                <a:srgbClr val="DF0048"/>
              </a:buClr>
              <a:buFont typeface="Times New Roman"/>
              <a:buChar char="•"/>
              <a:tabLst>
                <a:tab pos="870585" algn="l"/>
                <a:tab pos="871219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Keyword</a:t>
            </a:r>
            <a:r>
              <a:rPr sz="2800" spc="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static</a:t>
            </a:r>
            <a:endParaRPr sz="2800">
              <a:latin typeface="Tahoma"/>
              <a:cs typeface="Tahoma"/>
            </a:endParaRPr>
          </a:p>
          <a:p>
            <a:pPr marL="870585" indent="-401320">
              <a:lnSpc>
                <a:spcPct val="100000"/>
              </a:lnSpc>
              <a:spcBef>
                <a:spcPts val="330"/>
              </a:spcBef>
              <a:buClr>
                <a:srgbClr val="DF0048"/>
              </a:buClr>
              <a:buFont typeface="Times New Roman"/>
              <a:buChar char="•"/>
              <a:tabLst>
                <a:tab pos="870585" algn="l"/>
                <a:tab pos="871219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Hoort niet bij een object maar bij een</a:t>
            </a:r>
            <a:r>
              <a:rPr sz="2800" spc="6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klasse</a:t>
            </a:r>
            <a:endParaRPr sz="2800">
              <a:latin typeface="Tahoma"/>
              <a:cs typeface="Tahoma"/>
            </a:endParaRPr>
          </a:p>
          <a:p>
            <a:pPr marL="870585" indent="-401320">
              <a:lnSpc>
                <a:spcPct val="100000"/>
              </a:lnSpc>
              <a:spcBef>
                <a:spcPts val="335"/>
              </a:spcBef>
              <a:buClr>
                <a:srgbClr val="DF0048"/>
              </a:buClr>
              <a:buFont typeface="Times New Roman"/>
              <a:buChar char="•"/>
              <a:tabLst>
                <a:tab pos="870585" algn="l"/>
                <a:tab pos="871219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Object instantiëren hoeft</a:t>
            </a:r>
            <a:r>
              <a:rPr sz="2800" spc="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niet</a:t>
            </a:r>
            <a:endParaRPr sz="2800">
              <a:latin typeface="Tahoma"/>
              <a:cs typeface="Tahoma"/>
            </a:endParaRPr>
          </a:p>
          <a:p>
            <a:pPr marL="870585" indent="-401320">
              <a:lnSpc>
                <a:spcPct val="100000"/>
              </a:lnSpc>
              <a:spcBef>
                <a:spcPts val="325"/>
              </a:spcBef>
              <a:buClr>
                <a:srgbClr val="DF0048"/>
              </a:buClr>
              <a:buFont typeface="Times New Roman"/>
              <a:buChar char="•"/>
              <a:tabLst>
                <a:tab pos="870585" algn="l"/>
                <a:tab pos="871219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Methode rechtstreeks oproepen op</a:t>
            </a:r>
            <a:r>
              <a:rPr sz="2800" spc="6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klasse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2200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Rekenmachine</a:t>
            </a:r>
            <a:r>
              <a:rPr sz="2200" spc="10" dirty="0">
                <a:solidFill>
                  <a:srgbClr val="00275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927100" marR="1268730" indent="-563245">
              <a:lnSpc>
                <a:spcPts val="3050"/>
              </a:lnSpc>
              <a:spcBef>
                <a:spcPts val="155"/>
              </a:spcBef>
            </a:pP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public static int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berekenSom(</a:t>
            </a: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int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getal1, </a:t>
            </a: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int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getal2){  </a:t>
            </a: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return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getal1 +</a:t>
            </a:r>
            <a:r>
              <a:rPr sz="2200" spc="30" dirty="0">
                <a:solidFill>
                  <a:srgbClr val="00275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getal2;</a:t>
            </a:r>
            <a:endParaRPr sz="2200">
              <a:latin typeface="Arial"/>
              <a:cs typeface="Arial"/>
            </a:endParaRPr>
          </a:p>
          <a:p>
            <a:pPr marL="364490">
              <a:lnSpc>
                <a:spcPct val="100000"/>
              </a:lnSpc>
              <a:spcBef>
                <a:spcPts val="225"/>
              </a:spcBef>
            </a:pP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5002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Statische</a:t>
            </a:r>
            <a:r>
              <a:rPr spc="-80" dirty="0"/>
              <a:t> </a:t>
            </a:r>
            <a:r>
              <a:rPr dirty="0"/>
              <a:t>methode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049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1523" y="2133092"/>
            <a:ext cx="613537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2293620" indent="-9144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2800" b="1" spc="-10" dirty="0">
                <a:latin typeface="Arial"/>
                <a:cs typeface="Arial"/>
              </a:rPr>
              <a:t>MyClass </a:t>
            </a:r>
            <a:r>
              <a:rPr sz="2800" b="1" spc="-5" dirty="0">
                <a:latin typeface="Arial"/>
                <a:cs typeface="Arial"/>
              </a:rPr>
              <a:t>{  </a:t>
            </a:r>
            <a:r>
              <a:rPr sz="2800" b="1" spc="-5" dirty="0">
                <a:solidFill>
                  <a:srgbClr val="7E0054"/>
                </a:solidFill>
                <a:latin typeface="Arial"/>
                <a:cs typeface="Arial"/>
              </a:rPr>
              <a:t>int</a:t>
            </a:r>
            <a:r>
              <a:rPr sz="2800" b="1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0"/>
                </a:solidFill>
                <a:latin typeface="Arial"/>
                <a:cs typeface="Arial"/>
              </a:rPr>
              <a:t>x</a:t>
            </a:r>
            <a:r>
              <a:rPr sz="2800" b="1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b="1" spc="-5" dirty="0">
                <a:solidFill>
                  <a:srgbClr val="7E0054"/>
                </a:solidFill>
                <a:latin typeface="Arial"/>
                <a:cs typeface="Arial"/>
              </a:rPr>
              <a:t>public static void</a:t>
            </a:r>
            <a:r>
              <a:rPr sz="2800" b="1" spc="4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methode(){</a:t>
            </a:r>
            <a:endParaRPr sz="28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System.</a:t>
            </a:r>
            <a:r>
              <a:rPr sz="280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2800" dirty="0">
                <a:latin typeface="Arial"/>
                <a:cs typeface="Arial"/>
              </a:rPr>
              <a:t>.println(</a:t>
            </a:r>
            <a:r>
              <a:rPr sz="2800" dirty="0">
                <a:solidFill>
                  <a:srgbClr val="0000C0"/>
                </a:solidFill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049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1523" y="2133092"/>
            <a:ext cx="613537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2293620" indent="-9144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2800" b="1" spc="-10" dirty="0">
                <a:latin typeface="Arial"/>
                <a:cs typeface="Arial"/>
              </a:rPr>
              <a:t>MyClass </a:t>
            </a:r>
            <a:r>
              <a:rPr sz="2800" b="1" spc="-5" dirty="0">
                <a:latin typeface="Arial"/>
                <a:cs typeface="Arial"/>
              </a:rPr>
              <a:t>{  </a:t>
            </a:r>
            <a:r>
              <a:rPr sz="2800" b="1" spc="-5" dirty="0">
                <a:solidFill>
                  <a:srgbClr val="7E0054"/>
                </a:solidFill>
                <a:latin typeface="Arial"/>
                <a:cs typeface="Arial"/>
              </a:rPr>
              <a:t>final int</a:t>
            </a:r>
            <a:r>
              <a:rPr sz="2800" b="1" spc="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0"/>
                </a:solidFill>
                <a:latin typeface="Arial"/>
                <a:cs typeface="Arial"/>
              </a:rPr>
              <a:t>x</a:t>
            </a:r>
            <a:r>
              <a:rPr sz="2800" b="1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b="1" spc="-5" dirty="0">
                <a:solidFill>
                  <a:srgbClr val="7E0054"/>
                </a:solidFill>
                <a:latin typeface="Arial"/>
                <a:cs typeface="Arial"/>
              </a:rPr>
              <a:t>public void</a:t>
            </a:r>
            <a:r>
              <a:rPr sz="2800" b="1" spc="2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methode(){</a:t>
            </a:r>
            <a:endParaRPr sz="28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System.</a:t>
            </a:r>
            <a:r>
              <a:rPr sz="280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2800" dirty="0">
                <a:latin typeface="Arial"/>
                <a:cs typeface="Arial"/>
              </a:rPr>
              <a:t>.println(</a:t>
            </a:r>
            <a:r>
              <a:rPr sz="2800" dirty="0">
                <a:solidFill>
                  <a:srgbClr val="0000C0"/>
                </a:solidFill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049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Ok?</a:t>
            </a:r>
          </a:p>
        </p:txBody>
      </p:sp>
      <p:sp>
        <p:nvSpPr>
          <p:cNvPr id="3" name="object 3"/>
          <p:cNvSpPr/>
          <p:nvPr/>
        </p:nvSpPr>
        <p:spPr>
          <a:xfrm>
            <a:off x="6159627" y="2609976"/>
            <a:ext cx="702945" cy="398145"/>
          </a:xfrm>
          <a:custGeom>
            <a:avLst/>
            <a:gdLst/>
            <a:ahLst/>
            <a:cxnLst/>
            <a:rect l="l" t="t" r="r" b="b"/>
            <a:pathLst>
              <a:path w="702945" h="398144">
                <a:moveTo>
                  <a:pt x="702564" y="0"/>
                </a:moveTo>
                <a:lnTo>
                  <a:pt x="0" y="0"/>
                </a:lnTo>
                <a:lnTo>
                  <a:pt x="0" y="397763"/>
                </a:lnTo>
                <a:lnTo>
                  <a:pt x="702564" y="397763"/>
                </a:lnTo>
                <a:lnTo>
                  <a:pt x="702564" y="0"/>
                </a:lnTo>
                <a:close/>
              </a:path>
            </a:pathLst>
          </a:custGeom>
          <a:solidFill>
            <a:srgbClr val="E8F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1523" y="2133092"/>
            <a:ext cx="613537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1687195" indent="-9144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2800" b="1" spc="-10" dirty="0">
                <a:latin typeface="Arial"/>
                <a:cs typeface="Arial"/>
              </a:rPr>
              <a:t>MyClass </a:t>
            </a:r>
            <a:r>
              <a:rPr sz="2800" b="1" spc="-5" dirty="0">
                <a:latin typeface="Arial"/>
                <a:cs typeface="Arial"/>
              </a:rPr>
              <a:t>{  </a:t>
            </a:r>
            <a:r>
              <a:rPr sz="2800" b="1" spc="-5" dirty="0">
                <a:solidFill>
                  <a:srgbClr val="7E0054"/>
                </a:solidFill>
                <a:latin typeface="Arial"/>
                <a:cs typeface="Arial"/>
              </a:rPr>
              <a:t>static final int </a:t>
            </a:r>
            <a:r>
              <a:rPr sz="2800" b="1" spc="-5" dirty="0">
                <a:solidFill>
                  <a:srgbClr val="0000C0"/>
                </a:solidFill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12</a:t>
            </a:r>
            <a:r>
              <a:rPr sz="2800" b="1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b="1" spc="-5" dirty="0">
                <a:solidFill>
                  <a:srgbClr val="7E0054"/>
                </a:solidFill>
                <a:latin typeface="Arial"/>
                <a:cs typeface="Arial"/>
              </a:rPr>
              <a:t>public void</a:t>
            </a:r>
            <a:r>
              <a:rPr sz="2800" b="1" spc="2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methode(){</a:t>
            </a:r>
            <a:endParaRPr sz="28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System.</a:t>
            </a:r>
            <a:r>
              <a:rPr sz="280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2800" dirty="0">
                <a:latin typeface="Arial"/>
                <a:cs typeface="Arial"/>
              </a:rPr>
              <a:t>.println(</a:t>
            </a:r>
            <a:r>
              <a:rPr sz="2800" dirty="0">
                <a:solidFill>
                  <a:srgbClr val="0000C0"/>
                </a:solidFill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5055" y="2101850"/>
            <a:ext cx="1642745" cy="2588895"/>
          </a:xfrm>
          <a:custGeom>
            <a:avLst/>
            <a:gdLst/>
            <a:ahLst/>
            <a:cxnLst/>
            <a:rect l="l" t="t" r="r" b="b"/>
            <a:pathLst>
              <a:path w="1642745" h="2588895">
                <a:moveTo>
                  <a:pt x="1473162" y="256921"/>
                </a:moveTo>
                <a:lnTo>
                  <a:pt x="829818" y="256921"/>
                </a:lnTo>
                <a:lnTo>
                  <a:pt x="880443" y="259076"/>
                </a:lnTo>
                <a:lnTo>
                  <a:pt x="929068" y="265543"/>
                </a:lnTo>
                <a:lnTo>
                  <a:pt x="975693" y="276322"/>
                </a:lnTo>
                <a:lnTo>
                  <a:pt x="1020318" y="291417"/>
                </a:lnTo>
                <a:lnTo>
                  <a:pt x="1062942" y="310827"/>
                </a:lnTo>
                <a:lnTo>
                  <a:pt x="1103566" y="334555"/>
                </a:lnTo>
                <a:lnTo>
                  <a:pt x="1142190" y="362602"/>
                </a:lnTo>
                <a:lnTo>
                  <a:pt x="1178814" y="394970"/>
                </a:lnTo>
                <a:lnTo>
                  <a:pt x="1216571" y="435285"/>
                </a:lnTo>
                <a:lnTo>
                  <a:pt x="1248526" y="477418"/>
                </a:lnTo>
                <a:lnTo>
                  <a:pt x="1274676" y="521366"/>
                </a:lnTo>
                <a:lnTo>
                  <a:pt x="1295018" y="567127"/>
                </a:lnTo>
                <a:lnTo>
                  <a:pt x="1309551" y="614698"/>
                </a:lnTo>
                <a:lnTo>
                  <a:pt x="1318273" y="664078"/>
                </a:lnTo>
                <a:lnTo>
                  <a:pt x="1321180" y="715263"/>
                </a:lnTo>
                <a:lnTo>
                  <a:pt x="1318134" y="764599"/>
                </a:lnTo>
                <a:lnTo>
                  <a:pt x="1309004" y="812006"/>
                </a:lnTo>
                <a:lnTo>
                  <a:pt x="1293802" y="857460"/>
                </a:lnTo>
                <a:lnTo>
                  <a:pt x="1272540" y="900938"/>
                </a:lnTo>
                <a:lnTo>
                  <a:pt x="1227502" y="964146"/>
                </a:lnTo>
                <a:lnTo>
                  <a:pt x="1195498" y="1000585"/>
                </a:lnTo>
                <a:lnTo>
                  <a:pt x="1157176" y="1040252"/>
                </a:lnTo>
                <a:lnTo>
                  <a:pt x="1112540" y="1083150"/>
                </a:lnTo>
                <a:lnTo>
                  <a:pt x="1061593" y="1129284"/>
                </a:lnTo>
                <a:lnTo>
                  <a:pt x="1010263" y="1175130"/>
                </a:lnTo>
                <a:lnTo>
                  <a:pt x="964480" y="1217163"/>
                </a:lnTo>
                <a:lnTo>
                  <a:pt x="924242" y="1255379"/>
                </a:lnTo>
                <a:lnTo>
                  <a:pt x="889550" y="1289774"/>
                </a:lnTo>
                <a:lnTo>
                  <a:pt x="860403" y="1320345"/>
                </a:lnTo>
                <a:lnTo>
                  <a:pt x="804629" y="1388009"/>
                </a:lnTo>
                <a:lnTo>
                  <a:pt x="776222" y="1428783"/>
                </a:lnTo>
                <a:lnTo>
                  <a:pt x="751571" y="1469417"/>
                </a:lnTo>
                <a:lnTo>
                  <a:pt x="730663" y="1509917"/>
                </a:lnTo>
                <a:lnTo>
                  <a:pt x="713486" y="1550289"/>
                </a:lnTo>
                <a:lnTo>
                  <a:pt x="697590" y="1596253"/>
                </a:lnTo>
                <a:lnTo>
                  <a:pt x="684577" y="1644998"/>
                </a:lnTo>
                <a:lnTo>
                  <a:pt x="674449" y="1696529"/>
                </a:lnTo>
                <a:lnTo>
                  <a:pt x="667210" y="1750854"/>
                </a:lnTo>
                <a:lnTo>
                  <a:pt x="662865" y="1807981"/>
                </a:lnTo>
                <a:lnTo>
                  <a:pt x="661416" y="1867916"/>
                </a:lnTo>
                <a:lnTo>
                  <a:pt x="661533" y="1885509"/>
                </a:lnTo>
                <a:lnTo>
                  <a:pt x="661876" y="1907032"/>
                </a:lnTo>
                <a:lnTo>
                  <a:pt x="662433" y="1932459"/>
                </a:lnTo>
                <a:lnTo>
                  <a:pt x="663194" y="1961769"/>
                </a:lnTo>
                <a:lnTo>
                  <a:pt x="963549" y="1961769"/>
                </a:lnTo>
                <a:lnTo>
                  <a:pt x="965683" y="1890899"/>
                </a:lnTo>
                <a:lnTo>
                  <a:pt x="969348" y="1828394"/>
                </a:lnTo>
                <a:lnTo>
                  <a:pt x="974549" y="1774234"/>
                </a:lnTo>
                <a:lnTo>
                  <a:pt x="981292" y="1728401"/>
                </a:lnTo>
                <a:lnTo>
                  <a:pt x="989584" y="1690877"/>
                </a:lnTo>
                <a:lnTo>
                  <a:pt x="1002347" y="1650424"/>
                </a:lnTo>
                <a:lnTo>
                  <a:pt x="1018159" y="1612328"/>
                </a:lnTo>
                <a:lnTo>
                  <a:pt x="1037018" y="1576613"/>
                </a:lnTo>
                <a:lnTo>
                  <a:pt x="1058926" y="1543304"/>
                </a:lnTo>
                <a:lnTo>
                  <a:pt x="1101936" y="1492588"/>
                </a:lnTo>
                <a:lnTo>
                  <a:pt x="1132268" y="1461293"/>
                </a:lnTo>
                <a:lnTo>
                  <a:pt x="1168484" y="1426040"/>
                </a:lnTo>
                <a:lnTo>
                  <a:pt x="1210585" y="1386829"/>
                </a:lnTo>
                <a:lnTo>
                  <a:pt x="1307272" y="1299661"/>
                </a:lnTo>
                <a:lnTo>
                  <a:pt x="1352286" y="1257160"/>
                </a:lnTo>
                <a:lnTo>
                  <a:pt x="1393613" y="1216156"/>
                </a:lnTo>
                <a:lnTo>
                  <a:pt x="1431252" y="1176652"/>
                </a:lnTo>
                <a:lnTo>
                  <a:pt x="1465203" y="1138647"/>
                </a:lnTo>
                <a:lnTo>
                  <a:pt x="1495467" y="1102143"/>
                </a:lnTo>
                <a:lnTo>
                  <a:pt x="1522043" y="1067141"/>
                </a:lnTo>
                <a:lnTo>
                  <a:pt x="1544931" y="1033643"/>
                </a:lnTo>
                <a:lnTo>
                  <a:pt x="1588006" y="954056"/>
                </a:lnTo>
                <a:lnTo>
                  <a:pt x="1607556" y="905011"/>
                </a:lnTo>
                <a:lnTo>
                  <a:pt x="1622774" y="854519"/>
                </a:lnTo>
                <a:lnTo>
                  <a:pt x="1633652" y="802588"/>
                </a:lnTo>
                <a:lnTo>
                  <a:pt x="1640185" y="749224"/>
                </a:lnTo>
                <a:lnTo>
                  <a:pt x="1642364" y="694436"/>
                </a:lnTo>
                <a:lnTo>
                  <a:pt x="1640525" y="642733"/>
                </a:lnTo>
                <a:lnTo>
                  <a:pt x="1635010" y="592435"/>
                </a:lnTo>
                <a:lnTo>
                  <a:pt x="1625819" y="543543"/>
                </a:lnTo>
                <a:lnTo>
                  <a:pt x="1612954" y="496057"/>
                </a:lnTo>
                <a:lnTo>
                  <a:pt x="1596415" y="449978"/>
                </a:lnTo>
                <a:lnTo>
                  <a:pt x="1576205" y="405305"/>
                </a:lnTo>
                <a:lnTo>
                  <a:pt x="1552324" y="362041"/>
                </a:lnTo>
                <a:lnTo>
                  <a:pt x="1524773" y="320185"/>
                </a:lnTo>
                <a:lnTo>
                  <a:pt x="1493554" y="279738"/>
                </a:lnTo>
                <a:lnTo>
                  <a:pt x="1473162" y="256921"/>
                </a:lnTo>
                <a:close/>
              </a:path>
              <a:path w="1642745" h="2588895">
                <a:moveTo>
                  <a:pt x="824611" y="0"/>
                </a:moveTo>
                <a:lnTo>
                  <a:pt x="766831" y="1312"/>
                </a:lnTo>
                <a:lnTo>
                  <a:pt x="710967" y="5250"/>
                </a:lnTo>
                <a:lnTo>
                  <a:pt x="657020" y="11814"/>
                </a:lnTo>
                <a:lnTo>
                  <a:pt x="604990" y="21006"/>
                </a:lnTo>
                <a:lnTo>
                  <a:pt x="554877" y="32826"/>
                </a:lnTo>
                <a:lnTo>
                  <a:pt x="506682" y="47275"/>
                </a:lnTo>
                <a:lnTo>
                  <a:pt x="460405" y="64354"/>
                </a:lnTo>
                <a:lnTo>
                  <a:pt x="416047" y="84064"/>
                </a:lnTo>
                <a:lnTo>
                  <a:pt x="373608" y="106406"/>
                </a:lnTo>
                <a:lnTo>
                  <a:pt x="333088" y="131380"/>
                </a:lnTo>
                <a:lnTo>
                  <a:pt x="294489" y="158987"/>
                </a:lnTo>
                <a:lnTo>
                  <a:pt x="257810" y="189229"/>
                </a:lnTo>
                <a:lnTo>
                  <a:pt x="223249" y="221916"/>
                </a:lnTo>
                <a:lnTo>
                  <a:pt x="191069" y="256921"/>
                </a:lnTo>
                <a:lnTo>
                  <a:pt x="161270" y="294241"/>
                </a:lnTo>
                <a:lnTo>
                  <a:pt x="133848" y="333878"/>
                </a:lnTo>
                <a:lnTo>
                  <a:pt x="108804" y="375831"/>
                </a:lnTo>
                <a:lnTo>
                  <a:pt x="86137" y="420100"/>
                </a:lnTo>
                <a:lnTo>
                  <a:pt x="65846" y="466683"/>
                </a:lnTo>
                <a:lnTo>
                  <a:pt x="47930" y="515582"/>
                </a:lnTo>
                <a:lnTo>
                  <a:pt x="32388" y="566795"/>
                </a:lnTo>
                <a:lnTo>
                  <a:pt x="19220" y="620321"/>
                </a:lnTo>
                <a:lnTo>
                  <a:pt x="8424" y="676161"/>
                </a:lnTo>
                <a:lnTo>
                  <a:pt x="0" y="734313"/>
                </a:lnTo>
                <a:lnTo>
                  <a:pt x="321183" y="772540"/>
                </a:lnTo>
                <a:lnTo>
                  <a:pt x="331554" y="715226"/>
                </a:lnTo>
                <a:lnTo>
                  <a:pt x="344208" y="661391"/>
                </a:lnTo>
                <a:lnTo>
                  <a:pt x="359141" y="611034"/>
                </a:lnTo>
                <a:lnTo>
                  <a:pt x="376352" y="564155"/>
                </a:lnTo>
                <a:lnTo>
                  <a:pt x="395836" y="520753"/>
                </a:lnTo>
                <a:lnTo>
                  <a:pt x="417590" y="480826"/>
                </a:lnTo>
                <a:lnTo>
                  <a:pt x="441611" y="444374"/>
                </a:lnTo>
                <a:lnTo>
                  <a:pt x="467896" y="411395"/>
                </a:lnTo>
                <a:lnTo>
                  <a:pt x="496443" y="381888"/>
                </a:lnTo>
                <a:lnTo>
                  <a:pt x="535997" y="348734"/>
                </a:lnTo>
                <a:lnTo>
                  <a:pt x="578241" y="320680"/>
                </a:lnTo>
                <a:lnTo>
                  <a:pt x="623176" y="297726"/>
                </a:lnTo>
                <a:lnTo>
                  <a:pt x="670801" y="279874"/>
                </a:lnTo>
                <a:lnTo>
                  <a:pt x="721116" y="267122"/>
                </a:lnTo>
                <a:lnTo>
                  <a:pt x="774122" y="259471"/>
                </a:lnTo>
                <a:lnTo>
                  <a:pt x="829818" y="256921"/>
                </a:lnTo>
                <a:lnTo>
                  <a:pt x="1473162" y="256921"/>
                </a:lnTo>
                <a:lnTo>
                  <a:pt x="1458667" y="240700"/>
                </a:lnTo>
                <a:lnTo>
                  <a:pt x="1420114" y="203073"/>
                </a:lnTo>
                <a:lnTo>
                  <a:pt x="1385019" y="173032"/>
                </a:lnTo>
                <a:lnTo>
                  <a:pt x="1348138" y="145395"/>
                </a:lnTo>
                <a:lnTo>
                  <a:pt x="1309472" y="120161"/>
                </a:lnTo>
                <a:lnTo>
                  <a:pt x="1269021" y="97330"/>
                </a:lnTo>
                <a:lnTo>
                  <a:pt x="1226784" y="76903"/>
                </a:lnTo>
                <a:lnTo>
                  <a:pt x="1182762" y="58879"/>
                </a:lnTo>
                <a:lnTo>
                  <a:pt x="1136954" y="43258"/>
                </a:lnTo>
                <a:lnTo>
                  <a:pt x="1089360" y="30040"/>
                </a:lnTo>
                <a:lnTo>
                  <a:pt x="1039981" y="19225"/>
                </a:lnTo>
                <a:lnTo>
                  <a:pt x="988817" y="10814"/>
                </a:lnTo>
                <a:lnTo>
                  <a:pt x="935867" y="4806"/>
                </a:lnTo>
                <a:lnTo>
                  <a:pt x="881132" y="1201"/>
                </a:lnTo>
                <a:lnTo>
                  <a:pt x="824611" y="0"/>
                </a:lnTo>
                <a:close/>
              </a:path>
              <a:path w="1642745" h="2588895">
                <a:moveTo>
                  <a:pt x="999998" y="2232533"/>
                </a:moveTo>
                <a:lnTo>
                  <a:pt x="644017" y="2232533"/>
                </a:lnTo>
                <a:lnTo>
                  <a:pt x="644017" y="2588387"/>
                </a:lnTo>
                <a:lnTo>
                  <a:pt x="999998" y="2588387"/>
                </a:lnTo>
                <a:lnTo>
                  <a:pt x="999998" y="2232533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929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Vragen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71862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Gebruik statische</a:t>
            </a:r>
            <a:r>
              <a:rPr spc="-90" dirty="0"/>
              <a:t> </a:t>
            </a:r>
            <a:r>
              <a:rPr dirty="0"/>
              <a:t>methode</a:t>
            </a:r>
          </a:p>
        </p:txBody>
      </p:sp>
      <p:sp>
        <p:nvSpPr>
          <p:cNvPr id="3" name="object 3"/>
          <p:cNvSpPr/>
          <p:nvPr/>
        </p:nvSpPr>
        <p:spPr>
          <a:xfrm>
            <a:off x="6537198" y="4023359"/>
            <a:ext cx="3914140" cy="256540"/>
          </a:xfrm>
          <a:custGeom>
            <a:avLst/>
            <a:gdLst/>
            <a:ahLst/>
            <a:cxnLst/>
            <a:rect l="l" t="t" r="r" b="b"/>
            <a:pathLst>
              <a:path w="3914140" h="256539">
                <a:moveTo>
                  <a:pt x="1498079" y="0"/>
                </a:moveTo>
                <a:lnTo>
                  <a:pt x="1431036" y="0"/>
                </a:lnTo>
                <a:lnTo>
                  <a:pt x="0" y="0"/>
                </a:lnTo>
                <a:lnTo>
                  <a:pt x="0" y="256032"/>
                </a:lnTo>
                <a:lnTo>
                  <a:pt x="1431036" y="256032"/>
                </a:lnTo>
                <a:lnTo>
                  <a:pt x="1498079" y="256032"/>
                </a:lnTo>
                <a:lnTo>
                  <a:pt x="1498079" y="0"/>
                </a:lnTo>
                <a:close/>
              </a:path>
              <a:path w="3914140" h="256539">
                <a:moveTo>
                  <a:pt x="2107679" y="0"/>
                </a:moveTo>
                <a:lnTo>
                  <a:pt x="1694688" y="0"/>
                </a:lnTo>
                <a:lnTo>
                  <a:pt x="1498092" y="0"/>
                </a:lnTo>
                <a:lnTo>
                  <a:pt x="1498092" y="256032"/>
                </a:lnTo>
                <a:lnTo>
                  <a:pt x="1694688" y="256032"/>
                </a:lnTo>
                <a:lnTo>
                  <a:pt x="2107679" y="256032"/>
                </a:lnTo>
                <a:lnTo>
                  <a:pt x="2107679" y="0"/>
                </a:lnTo>
                <a:close/>
              </a:path>
              <a:path w="3914140" h="256539">
                <a:moveTo>
                  <a:pt x="3913632" y="0"/>
                </a:moveTo>
                <a:lnTo>
                  <a:pt x="2177796" y="0"/>
                </a:lnTo>
                <a:lnTo>
                  <a:pt x="2107692" y="0"/>
                </a:lnTo>
                <a:lnTo>
                  <a:pt x="2107692" y="256032"/>
                </a:lnTo>
                <a:lnTo>
                  <a:pt x="2177796" y="256032"/>
                </a:lnTo>
                <a:lnTo>
                  <a:pt x="3913632" y="256032"/>
                </a:lnTo>
                <a:lnTo>
                  <a:pt x="3913632" y="0"/>
                </a:lnTo>
                <a:close/>
              </a:path>
            </a:pathLst>
          </a:custGeom>
          <a:solidFill>
            <a:srgbClr val="EFD7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93798" y="1709673"/>
            <a:ext cx="8271509" cy="422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1800" spc="-5" dirty="0">
                <a:latin typeface="Arial"/>
                <a:cs typeface="Arial"/>
              </a:rPr>
              <a:t>Rekenmachine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5"/>
              </a:spcBef>
            </a:pPr>
            <a:r>
              <a:rPr sz="1800" spc="-1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static int </a:t>
            </a:r>
            <a:r>
              <a:rPr sz="1800" spc="-5" dirty="0">
                <a:latin typeface="Arial"/>
                <a:cs typeface="Arial"/>
              </a:rPr>
              <a:t>berekenSom(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int </a:t>
            </a:r>
            <a:r>
              <a:rPr sz="1800" spc="-5" dirty="0">
                <a:latin typeface="Arial"/>
                <a:cs typeface="Arial"/>
              </a:rPr>
              <a:t>getal1, 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int</a:t>
            </a:r>
            <a:r>
              <a:rPr sz="1800" spc="9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getal2){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219"/>
              </a:spcBef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return </a:t>
            </a:r>
            <a:r>
              <a:rPr sz="1800" spc="-5" dirty="0">
                <a:latin typeface="Arial"/>
                <a:cs typeface="Arial"/>
              </a:rPr>
              <a:t>getal1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getal2;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1800" spc="-5" dirty="0">
                <a:latin typeface="Arial"/>
                <a:cs typeface="Arial"/>
              </a:rPr>
              <a:t>AndereKlasse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public void </a:t>
            </a:r>
            <a:r>
              <a:rPr sz="1800" spc="-5" dirty="0">
                <a:latin typeface="Arial"/>
                <a:cs typeface="Arial"/>
              </a:rPr>
              <a:t>eenMethode()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7559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Rekenmachine rekenmachine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1800" spc="-5" dirty="0">
                <a:latin typeface="Arial"/>
                <a:cs typeface="Arial"/>
              </a:rPr>
              <a:t>Rekenmachine();  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int </a:t>
            </a:r>
            <a:r>
              <a:rPr sz="1800" dirty="0">
                <a:latin typeface="Arial"/>
                <a:cs typeface="Arial"/>
              </a:rPr>
              <a:t>som = </a:t>
            </a:r>
            <a:r>
              <a:rPr sz="1800" spc="-5" dirty="0">
                <a:latin typeface="Arial"/>
                <a:cs typeface="Arial"/>
              </a:rPr>
              <a:t>rekenmachine.</a:t>
            </a:r>
            <a:r>
              <a:rPr sz="1800" i="1" spc="-5" dirty="0">
                <a:latin typeface="Arial"/>
                <a:cs typeface="Arial"/>
              </a:rPr>
              <a:t>berekenSom(3,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5);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public void</a:t>
            </a:r>
            <a:r>
              <a:rPr sz="1800" spc="2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eenAndereMethode(){</a:t>
            </a:r>
            <a:endParaRPr sz="18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int </a:t>
            </a:r>
            <a:r>
              <a:rPr sz="1800" dirty="0">
                <a:latin typeface="Arial"/>
                <a:cs typeface="Arial"/>
              </a:rPr>
              <a:t>som = </a:t>
            </a:r>
            <a:r>
              <a:rPr sz="1800" spc="-5" dirty="0">
                <a:latin typeface="Arial"/>
                <a:cs typeface="Arial"/>
              </a:rPr>
              <a:t>Rekenmachine.</a:t>
            </a:r>
            <a:r>
              <a:rPr sz="1800" i="1" spc="-5" dirty="0">
                <a:latin typeface="Arial"/>
                <a:cs typeface="Arial"/>
              </a:rPr>
              <a:t>berekenSom(3,</a:t>
            </a:r>
            <a:r>
              <a:rPr sz="1800" i="1" spc="5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5);</a:t>
            </a:r>
            <a:endParaRPr sz="18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8198" y="5907430"/>
            <a:ext cx="102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3798" y="6182359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64073" y="3734561"/>
            <a:ext cx="2286000" cy="838200"/>
          </a:xfrm>
          <a:custGeom>
            <a:avLst/>
            <a:gdLst/>
            <a:ahLst/>
            <a:cxnLst/>
            <a:rect l="l" t="t" r="r" b="b"/>
            <a:pathLst>
              <a:path w="2286000" h="838200">
                <a:moveTo>
                  <a:pt x="0" y="0"/>
                </a:moveTo>
                <a:lnTo>
                  <a:pt x="2057400" y="685800"/>
                </a:lnTo>
              </a:path>
              <a:path w="2286000" h="838200">
                <a:moveTo>
                  <a:pt x="533400" y="838200"/>
                </a:moveTo>
                <a:lnTo>
                  <a:pt x="2286000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5481" y="5620346"/>
            <a:ext cx="335280" cy="528320"/>
          </a:xfrm>
          <a:custGeom>
            <a:avLst/>
            <a:gdLst/>
            <a:ahLst/>
            <a:cxnLst/>
            <a:rect l="l" t="t" r="r" b="b"/>
            <a:pathLst>
              <a:path w="335279" h="528320">
                <a:moveTo>
                  <a:pt x="334899" y="527850"/>
                </a:moveTo>
                <a:lnTo>
                  <a:pt x="258699" y="527850"/>
                </a:lnTo>
                <a:lnTo>
                  <a:pt x="0" y="0"/>
                </a:lnTo>
              </a:path>
            </a:pathLst>
          </a:custGeom>
          <a:ln w="9144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26580" y="6062471"/>
            <a:ext cx="914400" cy="457200"/>
          </a:xfrm>
          <a:prstGeom prst="rect">
            <a:avLst/>
          </a:prstGeom>
          <a:solidFill>
            <a:srgbClr val="FAE4D5"/>
          </a:solidFill>
          <a:ln w="9144">
            <a:solidFill>
              <a:srgbClr val="538235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Klasse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52241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Oproepen</a:t>
            </a:r>
            <a:r>
              <a:rPr spc="-90" dirty="0"/>
              <a:t> </a:t>
            </a:r>
            <a:r>
              <a:rPr dirty="0"/>
              <a:t>methode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2855" y="2162175"/>
          <a:ext cx="8227695" cy="1737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4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Klasse.methode()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object.methode()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static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OK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FFDD"/>
                    </a:solidFill>
                  </a:tcPr>
                </a:tc>
                <a:tc>
                  <a:txBody>
                    <a:bodyPr/>
                    <a:lstStyle/>
                    <a:p>
                      <a:pPr marL="10712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Warning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niet</a:t>
                      </a:r>
                      <a:r>
                        <a:rPr sz="2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static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Error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4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OK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48494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Static </a:t>
            </a:r>
            <a:r>
              <a:rPr dirty="0"/>
              <a:t>– </a:t>
            </a:r>
            <a:r>
              <a:rPr spc="-5" dirty="0"/>
              <a:t>non</a:t>
            </a:r>
            <a:r>
              <a:rPr spc="-65" dirty="0"/>
              <a:t> </a:t>
            </a:r>
            <a:r>
              <a:rPr spc="-5" dirty="0"/>
              <a:t>static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2377" y="1543583"/>
            <a:ext cx="3890645" cy="95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4490" marR="5080" indent="-352425">
              <a:lnSpc>
                <a:spcPct val="138200"/>
              </a:lnSpc>
              <a:spcBef>
                <a:spcPts val="100"/>
              </a:spcBef>
            </a:pP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2200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Rekenmachine {  </a:t>
            </a: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private int</a:t>
            </a:r>
            <a:r>
              <a:rPr sz="2200" spc="3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getalInGeheugen;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42251" y="2588641"/>
            <a:ext cx="579755" cy="361315"/>
          </a:xfrm>
          <a:custGeom>
            <a:avLst/>
            <a:gdLst/>
            <a:ahLst/>
            <a:cxnLst/>
            <a:rect l="l" t="t" r="r" b="b"/>
            <a:pathLst>
              <a:path w="579754" h="361314">
                <a:moveTo>
                  <a:pt x="579501" y="0"/>
                </a:moveTo>
                <a:lnTo>
                  <a:pt x="522350" y="0"/>
                </a:lnTo>
                <a:lnTo>
                  <a:pt x="0" y="360807"/>
                </a:lnTo>
              </a:path>
            </a:pathLst>
          </a:custGeom>
          <a:ln w="25908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78902" y="2513838"/>
            <a:ext cx="685800" cy="399415"/>
          </a:xfrm>
          <a:prstGeom prst="rect">
            <a:avLst/>
          </a:prstGeom>
          <a:solidFill>
            <a:srgbClr val="DAE2F3"/>
          </a:solidFill>
          <a:ln w="25907">
            <a:solidFill>
              <a:srgbClr val="5B9BD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latin typeface="Arial"/>
                <a:cs typeface="Arial"/>
              </a:rPr>
              <a:t>OK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8858" y="4693158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76200"/>
                </a:moveTo>
                <a:lnTo>
                  <a:pt x="1295400" y="457200"/>
                </a:lnTo>
              </a:path>
              <a:path w="1295400" h="533400">
                <a:moveTo>
                  <a:pt x="0" y="533400"/>
                </a:moveTo>
                <a:lnTo>
                  <a:pt x="12192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11718" y="5371338"/>
            <a:ext cx="3543300" cy="1327785"/>
          </a:xfrm>
          <a:custGeom>
            <a:avLst/>
            <a:gdLst/>
            <a:ahLst/>
            <a:cxnLst/>
            <a:rect l="l" t="t" r="r" b="b"/>
            <a:pathLst>
              <a:path w="3543300" h="1327784">
                <a:moveTo>
                  <a:pt x="0" y="221234"/>
                </a:moveTo>
                <a:lnTo>
                  <a:pt x="4495" y="176650"/>
                </a:lnTo>
                <a:lnTo>
                  <a:pt x="17387" y="135124"/>
                </a:lnTo>
                <a:lnTo>
                  <a:pt x="37785" y="97544"/>
                </a:lnTo>
                <a:lnTo>
                  <a:pt x="64801" y="64801"/>
                </a:lnTo>
                <a:lnTo>
                  <a:pt x="97544" y="37785"/>
                </a:lnTo>
                <a:lnTo>
                  <a:pt x="135124" y="17387"/>
                </a:lnTo>
                <a:lnTo>
                  <a:pt x="176650" y="4495"/>
                </a:lnTo>
                <a:lnTo>
                  <a:pt x="221233" y="0"/>
                </a:lnTo>
                <a:lnTo>
                  <a:pt x="3322065" y="0"/>
                </a:lnTo>
                <a:lnTo>
                  <a:pt x="3366649" y="4495"/>
                </a:lnTo>
                <a:lnTo>
                  <a:pt x="3408175" y="17387"/>
                </a:lnTo>
                <a:lnTo>
                  <a:pt x="3445755" y="37785"/>
                </a:lnTo>
                <a:lnTo>
                  <a:pt x="3478498" y="64801"/>
                </a:lnTo>
                <a:lnTo>
                  <a:pt x="3505514" y="97544"/>
                </a:lnTo>
                <a:lnTo>
                  <a:pt x="3525912" y="135124"/>
                </a:lnTo>
                <a:lnTo>
                  <a:pt x="3538804" y="176650"/>
                </a:lnTo>
                <a:lnTo>
                  <a:pt x="3543300" y="221234"/>
                </a:lnTo>
                <a:lnTo>
                  <a:pt x="3543300" y="1106157"/>
                </a:lnTo>
                <a:lnTo>
                  <a:pt x="3538804" y="1150748"/>
                </a:lnTo>
                <a:lnTo>
                  <a:pt x="3525912" y="1192279"/>
                </a:lnTo>
                <a:lnTo>
                  <a:pt x="3505514" y="1229862"/>
                </a:lnTo>
                <a:lnTo>
                  <a:pt x="3478498" y="1262605"/>
                </a:lnTo>
                <a:lnTo>
                  <a:pt x="3445755" y="1289620"/>
                </a:lnTo>
                <a:lnTo>
                  <a:pt x="3408175" y="1310018"/>
                </a:lnTo>
                <a:lnTo>
                  <a:pt x="3366649" y="1322909"/>
                </a:lnTo>
                <a:lnTo>
                  <a:pt x="3322065" y="1327404"/>
                </a:lnTo>
                <a:lnTo>
                  <a:pt x="221233" y="1327404"/>
                </a:lnTo>
                <a:lnTo>
                  <a:pt x="176650" y="1322909"/>
                </a:lnTo>
                <a:lnTo>
                  <a:pt x="135124" y="1310018"/>
                </a:lnTo>
                <a:lnTo>
                  <a:pt x="97544" y="1289620"/>
                </a:lnTo>
                <a:lnTo>
                  <a:pt x="64801" y="1262605"/>
                </a:lnTo>
                <a:lnTo>
                  <a:pt x="37785" y="1229862"/>
                </a:lnTo>
                <a:lnTo>
                  <a:pt x="17387" y="1192279"/>
                </a:lnTo>
                <a:lnTo>
                  <a:pt x="4495" y="1150748"/>
                </a:lnTo>
                <a:lnTo>
                  <a:pt x="0" y="1106157"/>
                </a:lnTo>
                <a:lnTo>
                  <a:pt x="0" y="22123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62377" y="2904896"/>
            <a:ext cx="940435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2827655" indent="-562610">
              <a:lnSpc>
                <a:spcPct val="125000"/>
              </a:lnSpc>
              <a:spcBef>
                <a:spcPts val="100"/>
              </a:spcBef>
            </a:pP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public static int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berekenSom(</a:t>
            </a: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int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getal1, </a:t>
            </a: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int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getal2){  </a:t>
            </a: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return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getal1 +</a:t>
            </a:r>
            <a:r>
              <a:rPr sz="2200" spc="30" dirty="0">
                <a:solidFill>
                  <a:srgbClr val="00275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getal2;</a:t>
            </a:r>
            <a:endParaRPr sz="2200">
              <a:latin typeface="Arial"/>
              <a:cs typeface="Arial"/>
            </a:endParaRPr>
          </a:p>
          <a:p>
            <a:pPr marL="364490">
              <a:lnSpc>
                <a:spcPct val="100000"/>
              </a:lnSpc>
              <a:spcBef>
                <a:spcPts val="660"/>
              </a:spcBef>
            </a:pP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64490">
              <a:lnSpc>
                <a:spcPct val="100000"/>
              </a:lnSpc>
              <a:spcBef>
                <a:spcPts val="670"/>
              </a:spcBef>
            </a:pP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public static int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berekenSom(</a:t>
            </a: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int</a:t>
            </a:r>
            <a:r>
              <a:rPr sz="2200" spc="5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2756"/>
                </a:solidFill>
                <a:latin typeface="Arial"/>
                <a:cs typeface="Arial"/>
              </a:rPr>
              <a:t>getal){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225"/>
              </a:spcBef>
              <a:tabLst>
                <a:tab pos="5499100" algn="l"/>
              </a:tabLst>
            </a:pP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return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getalInGeheugen</a:t>
            </a:r>
            <a:r>
              <a:rPr sz="2200" spc="100" dirty="0">
                <a:solidFill>
                  <a:srgbClr val="00275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+</a:t>
            </a:r>
            <a:r>
              <a:rPr sz="2200" spc="15" dirty="0">
                <a:solidFill>
                  <a:srgbClr val="00275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getal;	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65"/>
              </a:lnSpc>
              <a:spcBef>
                <a:spcPts val="1000"/>
              </a:spcBef>
            </a:pP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6259195">
              <a:lnSpc>
                <a:spcPts val="2605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Statische methode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kan</a:t>
            </a:r>
            <a:endParaRPr sz="2400">
              <a:latin typeface="Arial"/>
              <a:cs typeface="Arial"/>
            </a:endParaRPr>
          </a:p>
          <a:p>
            <a:pPr marL="6259195" marR="508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geen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instantievariabele  aanspreken!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48494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Static </a:t>
            </a:r>
            <a:r>
              <a:rPr dirty="0"/>
              <a:t>– </a:t>
            </a:r>
            <a:r>
              <a:rPr spc="-5" dirty="0"/>
              <a:t>non</a:t>
            </a:r>
            <a:r>
              <a:rPr spc="-65" dirty="0"/>
              <a:t> </a:t>
            </a:r>
            <a:r>
              <a:rPr spc="-5" dirty="0"/>
              <a:t>static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2377" y="1589426"/>
            <a:ext cx="7553325" cy="3656329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2200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Rekenmachine</a:t>
            </a:r>
            <a:r>
              <a:rPr sz="2200" spc="25" dirty="0">
                <a:solidFill>
                  <a:srgbClr val="00275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364490">
              <a:lnSpc>
                <a:spcPct val="100000"/>
              </a:lnSpc>
              <a:spcBef>
                <a:spcPts val="1010"/>
              </a:spcBef>
            </a:pP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public boolean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isPositief (</a:t>
            </a: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int</a:t>
            </a:r>
            <a:r>
              <a:rPr sz="2200" spc="2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getal){</a:t>
            </a: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...</a:t>
            </a:r>
            <a:endParaRPr sz="2200">
              <a:latin typeface="Arial"/>
              <a:cs typeface="Arial"/>
            </a:endParaRPr>
          </a:p>
          <a:p>
            <a:pPr marL="364490">
              <a:lnSpc>
                <a:spcPct val="100000"/>
              </a:lnSpc>
              <a:spcBef>
                <a:spcPts val="994"/>
              </a:spcBef>
            </a:pP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64490">
              <a:lnSpc>
                <a:spcPct val="100000"/>
              </a:lnSpc>
              <a:spcBef>
                <a:spcPts val="994"/>
              </a:spcBef>
            </a:pP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public static int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berekenDeling(</a:t>
            </a: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int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getal1, </a:t>
            </a: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int</a:t>
            </a:r>
            <a:r>
              <a:rPr sz="2200" spc="10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getal2){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if</a:t>
            </a:r>
            <a:r>
              <a:rPr sz="220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(!isPositief(getal2)){</a:t>
            </a:r>
            <a:endParaRPr sz="22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  <a:spcBef>
                <a:spcPts val="994"/>
              </a:spcBef>
            </a:pP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throw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new</a:t>
            </a:r>
            <a:r>
              <a:rPr sz="2200" spc="55" dirty="0">
                <a:solidFill>
                  <a:srgbClr val="00275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IllegalArgumentException();</a:t>
            </a:r>
            <a:endParaRPr sz="22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1000"/>
              </a:spcBef>
            </a:pP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45"/>
              </a:spcBef>
            </a:pPr>
            <a:r>
              <a:rPr sz="2200" spc="-5" dirty="0">
                <a:solidFill>
                  <a:srgbClr val="7E0054"/>
                </a:solidFill>
                <a:latin typeface="Arial"/>
                <a:cs typeface="Arial"/>
              </a:rPr>
              <a:t>return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getal1 +/</a:t>
            </a:r>
            <a:r>
              <a:rPr sz="2200" spc="40" dirty="0">
                <a:solidFill>
                  <a:srgbClr val="00275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getal2;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4422" y="5375859"/>
            <a:ext cx="118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2756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82161" y="3510534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0"/>
                </a:moveTo>
                <a:lnTo>
                  <a:pt x="1295400" y="380999"/>
                </a:lnTo>
              </a:path>
              <a:path w="1371600" h="533400">
                <a:moveTo>
                  <a:pt x="152400" y="533399"/>
                </a:moveTo>
                <a:lnTo>
                  <a:pt x="13716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43721" y="5350002"/>
            <a:ext cx="3543300" cy="1329055"/>
          </a:xfrm>
          <a:custGeom>
            <a:avLst/>
            <a:gdLst/>
            <a:ahLst/>
            <a:cxnLst/>
            <a:rect l="l" t="t" r="r" b="b"/>
            <a:pathLst>
              <a:path w="3543300" h="1329054">
                <a:moveTo>
                  <a:pt x="0" y="221488"/>
                </a:moveTo>
                <a:lnTo>
                  <a:pt x="4500" y="176857"/>
                </a:lnTo>
                <a:lnTo>
                  <a:pt x="17408" y="135284"/>
                </a:lnTo>
                <a:lnTo>
                  <a:pt x="37832" y="97662"/>
                </a:lnTo>
                <a:lnTo>
                  <a:pt x="64881" y="64881"/>
                </a:lnTo>
                <a:lnTo>
                  <a:pt x="97662" y="37832"/>
                </a:lnTo>
                <a:lnTo>
                  <a:pt x="135284" y="17408"/>
                </a:lnTo>
                <a:lnTo>
                  <a:pt x="176857" y="4500"/>
                </a:lnTo>
                <a:lnTo>
                  <a:pt x="221487" y="0"/>
                </a:lnTo>
                <a:lnTo>
                  <a:pt x="3321811" y="0"/>
                </a:lnTo>
                <a:lnTo>
                  <a:pt x="3366442" y="4500"/>
                </a:lnTo>
                <a:lnTo>
                  <a:pt x="3408015" y="17408"/>
                </a:lnTo>
                <a:lnTo>
                  <a:pt x="3445637" y="37832"/>
                </a:lnTo>
                <a:lnTo>
                  <a:pt x="3478418" y="64881"/>
                </a:lnTo>
                <a:lnTo>
                  <a:pt x="3505467" y="97662"/>
                </a:lnTo>
                <a:lnTo>
                  <a:pt x="3525891" y="135284"/>
                </a:lnTo>
                <a:lnTo>
                  <a:pt x="3538799" y="176857"/>
                </a:lnTo>
                <a:lnTo>
                  <a:pt x="3543300" y="221488"/>
                </a:lnTo>
                <a:lnTo>
                  <a:pt x="3543300" y="1107440"/>
                </a:lnTo>
                <a:lnTo>
                  <a:pt x="3538799" y="1152078"/>
                </a:lnTo>
                <a:lnTo>
                  <a:pt x="3525891" y="1193653"/>
                </a:lnTo>
                <a:lnTo>
                  <a:pt x="3505467" y="1231276"/>
                </a:lnTo>
                <a:lnTo>
                  <a:pt x="3478418" y="1264056"/>
                </a:lnTo>
                <a:lnTo>
                  <a:pt x="3445637" y="1291101"/>
                </a:lnTo>
                <a:lnTo>
                  <a:pt x="3408015" y="1311522"/>
                </a:lnTo>
                <a:lnTo>
                  <a:pt x="3366442" y="1324428"/>
                </a:lnTo>
                <a:lnTo>
                  <a:pt x="3321811" y="1328928"/>
                </a:lnTo>
                <a:lnTo>
                  <a:pt x="221487" y="1328928"/>
                </a:lnTo>
                <a:lnTo>
                  <a:pt x="176857" y="1324428"/>
                </a:lnTo>
                <a:lnTo>
                  <a:pt x="135284" y="1311522"/>
                </a:lnTo>
                <a:lnTo>
                  <a:pt x="97662" y="1291101"/>
                </a:lnTo>
                <a:lnTo>
                  <a:pt x="64881" y="1264056"/>
                </a:lnTo>
                <a:lnTo>
                  <a:pt x="37832" y="1231276"/>
                </a:lnTo>
                <a:lnTo>
                  <a:pt x="17408" y="1193653"/>
                </a:lnTo>
                <a:lnTo>
                  <a:pt x="4500" y="1152078"/>
                </a:lnTo>
                <a:lnTo>
                  <a:pt x="0" y="1107440"/>
                </a:lnTo>
                <a:lnTo>
                  <a:pt x="0" y="22148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42146" y="5445963"/>
            <a:ext cx="31273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Statische methode kan  geen niet-statische  methode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aanspreken!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546402C1B6848AAEAB9054195BBCD" ma:contentTypeVersion="10" ma:contentTypeDescription="Een nieuw document maken." ma:contentTypeScope="" ma:versionID="8849008b5d8396d3fb82fb8a4f3ce3cf">
  <xsd:schema xmlns:xsd="http://www.w3.org/2001/XMLSchema" xmlns:xs="http://www.w3.org/2001/XMLSchema" xmlns:p="http://schemas.microsoft.com/office/2006/metadata/properties" xmlns:ns3="89d96fb2-318b-4996-8e2d-29208574d168" xmlns:ns4="f12e873b-751b-42f8-a191-167fe4f33b1c" targetNamespace="http://schemas.microsoft.com/office/2006/metadata/properties" ma:root="true" ma:fieldsID="b4eca325fbbecb635ea188b2d8c1f4a8" ns3:_="" ns4:_="">
    <xsd:import namespace="89d96fb2-318b-4996-8e2d-29208574d168"/>
    <xsd:import namespace="f12e873b-751b-42f8-a191-167fe4f33b1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d96fb2-318b-4996-8e2d-29208574d16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2e873b-751b-42f8-a191-167fe4f33b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558188-88D5-4EA1-99BE-A455BC1D73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95D97C-2F77-415B-98EB-AE9B38B362C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97147AE-3F7B-4DD0-B0EE-C253C7DFC7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d96fb2-318b-4996-8e2d-29208574d168"/>
    <ds:schemaRef ds:uri="f12e873b-751b-42f8-a191-167fe4f33b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2184</Words>
  <Application>Microsoft Office PowerPoint</Application>
  <PresentationFormat>Breedbeeld</PresentationFormat>
  <Paragraphs>489</Paragraphs>
  <Slides>53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53</vt:i4>
      </vt:variant>
    </vt:vector>
  </HeadingPairs>
  <TitlesOfParts>
    <vt:vector size="60" baseType="lpstr">
      <vt:lpstr>Arial</vt:lpstr>
      <vt:lpstr>Calibri</vt:lpstr>
      <vt:lpstr>Courier New</vt:lpstr>
      <vt:lpstr>Tahoma</vt:lpstr>
      <vt:lpstr>Times New Roman</vt:lpstr>
      <vt:lpstr>Wingdings</vt:lpstr>
      <vt:lpstr>Office Theme</vt:lpstr>
      <vt:lpstr>PowerPoint-presentatie</vt:lpstr>
      <vt:lpstr>Inhoud</vt:lpstr>
      <vt:lpstr>Klasse objecten: voorbeeld 1</vt:lpstr>
      <vt:lpstr>Klasse objecten: voorbeeld 2</vt:lpstr>
      <vt:lpstr>Statische methode</vt:lpstr>
      <vt:lpstr>Gebruik statische methode</vt:lpstr>
      <vt:lpstr>Oproepen methode</vt:lpstr>
      <vt:lpstr>Static – non static</vt:lpstr>
      <vt:lpstr>Static – non static</vt:lpstr>
      <vt:lpstr>Inhoud</vt:lpstr>
      <vt:lpstr>Statische variabele</vt:lpstr>
      <vt:lpstr>Statische variabele</vt:lpstr>
      <vt:lpstr>Statische variabele</vt:lpstr>
      <vt:lpstr>Verschil klasse- en objectvariabelen</vt:lpstr>
      <vt:lpstr>PowerPoint-presentatie</vt:lpstr>
      <vt:lpstr>Static is een oude bekende</vt:lpstr>
      <vt:lpstr>Static is een oude bekende</vt:lpstr>
      <vt:lpstr>Static is een oude bekende</vt:lpstr>
      <vt:lpstr>Static is een oude bekende</vt:lpstr>
      <vt:lpstr>Static is een oude bekende</vt:lpstr>
      <vt:lpstr>Static is een oude bekende</vt:lpstr>
      <vt:lpstr>Inhoud</vt:lpstr>
      <vt:lpstr>Static: waarschuwing</vt:lpstr>
      <vt:lpstr>Opgelet bij het gebruik van static!</vt:lpstr>
      <vt:lpstr>Vb 1: static factory methods</vt:lpstr>
      <vt:lpstr>Vb 1: static factory methods</vt:lpstr>
      <vt:lpstr>Vb 1: static factory methods</vt:lpstr>
      <vt:lpstr>Vb 1: static factory methods</vt:lpstr>
      <vt:lpstr>Vb 2: static validation methods</vt:lpstr>
      <vt:lpstr>PowerPoint-presentatie</vt:lpstr>
      <vt:lpstr>Vb 2: validation methods</vt:lpstr>
      <vt:lpstr>PowerPoint-presentatie</vt:lpstr>
      <vt:lpstr>Quiz: Static of niet…</vt:lpstr>
      <vt:lpstr>Inhoud</vt:lpstr>
      <vt:lpstr>Final</vt:lpstr>
      <vt:lpstr>Final variabele</vt:lpstr>
      <vt:lpstr>Final variabele</vt:lpstr>
      <vt:lpstr>Final parameter</vt:lpstr>
      <vt:lpstr>Final parameter</vt:lpstr>
      <vt:lpstr>Final</vt:lpstr>
      <vt:lpstr>Final</vt:lpstr>
      <vt:lpstr>Final methode</vt:lpstr>
      <vt:lpstr>Final klasse</vt:lpstr>
      <vt:lpstr>Final</vt:lpstr>
      <vt:lpstr>Inhoud</vt:lpstr>
      <vt:lpstr>Constante</vt:lpstr>
      <vt:lpstr>PowerPoint-presentatie</vt:lpstr>
      <vt:lpstr>Inhoud</vt:lpstr>
      <vt:lpstr>Ok?</vt:lpstr>
      <vt:lpstr>Ok?</vt:lpstr>
      <vt:lpstr>Ok?</vt:lpstr>
      <vt:lpstr>Ok?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Test-Driven Development</dc:title>
  <dc:creator>Kris Gabriëls</dc:creator>
  <cp:lastModifiedBy>Marina Lens</cp:lastModifiedBy>
  <cp:revision>1</cp:revision>
  <dcterms:created xsi:type="dcterms:W3CDTF">2020-01-30T10:35:47Z</dcterms:created>
  <dcterms:modified xsi:type="dcterms:W3CDTF">2020-01-30T10:55:26Z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2020-01-30T00:00:00Z</vt:filetime>
  </property>
  <property fmtid="{D5CDD505-2E9C-101B-9397-08002B2CF9AE}" pid="5" name="ContentTypeId">
    <vt:lpwstr>0x0101006BF546402C1B6848AAEAB9054195BBCD</vt:lpwstr>
  </property>
</Properties>
</file>