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sldIdLst>
    <p:sldId id="38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8" r:id="rId13"/>
    <p:sldId id="307" r:id="rId14"/>
    <p:sldId id="309" r:id="rId15"/>
    <p:sldId id="310" r:id="rId16"/>
    <p:sldId id="311" r:id="rId17"/>
    <p:sldId id="312" r:id="rId18"/>
    <p:sldId id="313" r:id="rId19"/>
    <p:sldId id="314" r:id="rId20"/>
    <p:sldId id="316" r:id="rId21"/>
    <p:sldId id="315" r:id="rId22"/>
    <p:sldId id="389" r:id="rId23"/>
    <p:sldId id="318" r:id="rId24"/>
    <p:sldId id="319" r:id="rId25"/>
    <p:sldId id="320" r:id="rId26"/>
    <p:sldId id="385" r:id="rId27"/>
    <p:sldId id="386" r:id="rId28"/>
    <p:sldId id="322" r:id="rId29"/>
    <p:sldId id="325" r:id="rId30"/>
    <p:sldId id="323" r:id="rId31"/>
    <p:sldId id="324" r:id="rId32"/>
    <p:sldId id="326" r:id="rId33"/>
    <p:sldId id="382" r:id="rId34"/>
    <p:sldId id="327" r:id="rId35"/>
    <p:sldId id="328" r:id="rId36"/>
    <p:sldId id="329" r:id="rId37"/>
    <p:sldId id="387" r:id="rId38"/>
  </p:sldIdLst>
  <p:sldSz cx="12192000" cy="6858000"/>
  <p:notesSz cx="6858000" cy="9144000"/>
  <p:custDataLst>
    <p:tags r:id="rId40"/>
  </p:custData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1">
          <p15:clr>
            <a:srgbClr val="A4A3A4"/>
          </p15:clr>
        </p15:guide>
        <p15:guide id="2" pos="11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9C3"/>
    <a:srgbClr val="00FA00"/>
    <a:srgbClr val="002757"/>
    <a:srgbClr val="E0004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37" autoAdjust="0"/>
    <p:restoredTop sz="92352" autoAdjust="0"/>
  </p:normalViewPr>
  <p:slideViewPr>
    <p:cSldViewPr snapToGrid="0">
      <p:cViewPr varScale="1">
        <p:scale>
          <a:sx n="63" d="100"/>
          <a:sy n="63" d="100"/>
        </p:scale>
        <p:origin x="384" y="36"/>
      </p:cViewPr>
      <p:guideLst>
        <p:guide orient="horz" pos="911"/>
        <p:guide pos="11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8" d="100"/>
          <a:sy n="68" d="100"/>
        </p:scale>
        <p:origin x="310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ags" Target="tags/tag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n Baerts" userId="a06d292e-c1df-42a7-ab23-dcf3ffef2529" providerId="ADAL" clId="{553DCC41-7D83-40BE-924E-372FB3164D4A}"/>
    <pc:docChg chg="delSld">
      <pc:chgData name="Karen Baerts" userId="a06d292e-c1df-42a7-ab23-dcf3ffef2529" providerId="ADAL" clId="{553DCC41-7D83-40BE-924E-372FB3164D4A}" dt="2021-03-01T14:19:09.026" v="23" actId="2696"/>
      <pc:docMkLst>
        <pc:docMk/>
      </pc:docMkLst>
      <pc:sldChg chg="del">
        <pc:chgData name="Karen Baerts" userId="a06d292e-c1df-42a7-ab23-dcf3ffef2529" providerId="ADAL" clId="{553DCC41-7D83-40BE-924E-372FB3164D4A}" dt="2021-03-01T14:19:08.014" v="0" actId="2696"/>
        <pc:sldMkLst>
          <pc:docMk/>
          <pc:sldMk cId="2777802038" sldId="334"/>
        </pc:sldMkLst>
      </pc:sldChg>
      <pc:sldChg chg="del">
        <pc:chgData name="Karen Baerts" userId="a06d292e-c1df-42a7-ab23-dcf3ffef2529" providerId="ADAL" clId="{553DCC41-7D83-40BE-924E-372FB3164D4A}" dt="2021-03-01T14:19:08.104" v="1" actId="2696"/>
        <pc:sldMkLst>
          <pc:docMk/>
          <pc:sldMk cId="0" sldId="335"/>
        </pc:sldMkLst>
      </pc:sldChg>
      <pc:sldChg chg="del">
        <pc:chgData name="Karen Baerts" userId="a06d292e-c1df-42a7-ab23-dcf3ffef2529" providerId="ADAL" clId="{553DCC41-7D83-40BE-924E-372FB3164D4A}" dt="2021-03-01T14:19:08.138" v="2" actId="2696"/>
        <pc:sldMkLst>
          <pc:docMk/>
          <pc:sldMk cId="0" sldId="336"/>
        </pc:sldMkLst>
      </pc:sldChg>
      <pc:sldChg chg="del">
        <pc:chgData name="Karen Baerts" userId="a06d292e-c1df-42a7-ab23-dcf3ffef2529" providerId="ADAL" clId="{553DCC41-7D83-40BE-924E-372FB3164D4A}" dt="2021-03-01T14:19:08.171" v="3" actId="2696"/>
        <pc:sldMkLst>
          <pc:docMk/>
          <pc:sldMk cId="0" sldId="337"/>
        </pc:sldMkLst>
      </pc:sldChg>
      <pc:sldChg chg="del">
        <pc:chgData name="Karen Baerts" userId="a06d292e-c1df-42a7-ab23-dcf3ffef2529" providerId="ADAL" clId="{553DCC41-7D83-40BE-924E-372FB3164D4A}" dt="2021-03-01T14:19:08.208" v="4" actId="2696"/>
        <pc:sldMkLst>
          <pc:docMk/>
          <pc:sldMk cId="0" sldId="338"/>
        </pc:sldMkLst>
      </pc:sldChg>
      <pc:sldChg chg="del">
        <pc:chgData name="Karen Baerts" userId="a06d292e-c1df-42a7-ab23-dcf3ffef2529" providerId="ADAL" clId="{553DCC41-7D83-40BE-924E-372FB3164D4A}" dt="2021-03-01T14:19:08.251" v="5" actId="2696"/>
        <pc:sldMkLst>
          <pc:docMk/>
          <pc:sldMk cId="312576822" sldId="340"/>
        </pc:sldMkLst>
      </pc:sldChg>
      <pc:sldChg chg="del">
        <pc:chgData name="Karen Baerts" userId="a06d292e-c1df-42a7-ab23-dcf3ffef2529" providerId="ADAL" clId="{553DCC41-7D83-40BE-924E-372FB3164D4A}" dt="2021-03-01T14:19:08.291" v="6" actId="2696"/>
        <pc:sldMkLst>
          <pc:docMk/>
          <pc:sldMk cId="927344947" sldId="341"/>
        </pc:sldMkLst>
      </pc:sldChg>
      <pc:sldChg chg="del">
        <pc:chgData name="Karen Baerts" userId="a06d292e-c1df-42a7-ab23-dcf3ffef2529" providerId="ADAL" clId="{553DCC41-7D83-40BE-924E-372FB3164D4A}" dt="2021-03-01T14:19:08.585" v="11" actId="2696"/>
        <pc:sldMkLst>
          <pc:docMk/>
          <pc:sldMk cId="2572754242" sldId="344"/>
        </pc:sldMkLst>
      </pc:sldChg>
      <pc:sldChg chg="del">
        <pc:chgData name="Karen Baerts" userId="a06d292e-c1df-42a7-ab23-dcf3ffef2529" providerId="ADAL" clId="{553DCC41-7D83-40BE-924E-372FB3164D4A}" dt="2021-03-01T14:19:08.613" v="12" actId="2696"/>
        <pc:sldMkLst>
          <pc:docMk/>
          <pc:sldMk cId="2157388829" sldId="345"/>
        </pc:sldMkLst>
      </pc:sldChg>
      <pc:sldChg chg="del">
        <pc:chgData name="Karen Baerts" userId="a06d292e-c1df-42a7-ab23-dcf3ffef2529" providerId="ADAL" clId="{553DCC41-7D83-40BE-924E-372FB3164D4A}" dt="2021-03-01T14:19:08.635" v="13" actId="2696"/>
        <pc:sldMkLst>
          <pc:docMk/>
          <pc:sldMk cId="176605553" sldId="346"/>
        </pc:sldMkLst>
      </pc:sldChg>
      <pc:sldChg chg="del">
        <pc:chgData name="Karen Baerts" userId="a06d292e-c1df-42a7-ab23-dcf3ffef2529" providerId="ADAL" clId="{553DCC41-7D83-40BE-924E-372FB3164D4A}" dt="2021-03-01T14:19:08.659" v="14" actId="2696"/>
        <pc:sldMkLst>
          <pc:docMk/>
          <pc:sldMk cId="3198147120" sldId="347"/>
        </pc:sldMkLst>
      </pc:sldChg>
      <pc:sldChg chg="del">
        <pc:chgData name="Karen Baerts" userId="a06d292e-c1df-42a7-ab23-dcf3ffef2529" providerId="ADAL" clId="{553DCC41-7D83-40BE-924E-372FB3164D4A}" dt="2021-03-01T14:19:08.722" v="15" actId="2696"/>
        <pc:sldMkLst>
          <pc:docMk/>
          <pc:sldMk cId="2081440499" sldId="348"/>
        </pc:sldMkLst>
      </pc:sldChg>
      <pc:sldChg chg="del">
        <pc:chgData name="Karen Baerts" userId="a06d292e-c1df-42a7-ab23-dcf3ffef2529" providerId="ADAL" clId="{553DCC41-7D83-40BE-924E-372FB3164D4A}" dt="2021-03-01T14:19:08.767" v="16" actId="2696"/>
        <pc:sldMkLst>
          <pc:docMk/>
          <pc:sldMk cId="2700742126" sldId="349"/>
        </pc:sldMkLst>
      </pc:sldChg>
      <pc:sldChg chg="del">
        <pc:chgData name="Karen Baerts" userId="a06d292e-c1df-42a7-ab23-dcf3ffef2529" providerId="ADAL" clId="{553DCC41-7D83-40BE-924E-372FB3164D4A}" dt="2021-03-01T14:19:08.815" v="17" actId="2696"/>
        <pc:sldMkLst>
          <pc:docMk/>
          <pc:sldMk cId="3381940143" sldId="350"/>
        </pc:sldMkLst>
      </pc:sldChg>
      <pc:sldChg chg="del">
        <pc:chgData name="Karen Baerts" userId="a06d292e-c1df-42a7-ab23-dcf3ffef2529" providerId="ADAL" clId="{553DCC41-7D83-40BE-924E-372FB3164D4A}" dt="2021-03-01T14:19:08.855" v="18" actId="2696"/>
        <pc:sldMkLst>
          <pc:docMk/>
          <pc:sldMk cId="1568229648" sldId="351"/>
        </pc:sldMkLst>
      </pc:sldChg>
      <pc:sldChg chg="del">
        <pc:chgData name="Karen Baerts" userId="a06d292e-c1df-42a7-ab23-dcf3ffef2529" providerId="ADAL" clId="{553DCC41-7D83-40BE-924E-372FB3164D4A}" dt="2021-03-01T14:19:08.900" v="19" actId="2696"/>
        <pc:sldMkLst>
          <pc:docMk/>
          <pc:sldMk cId="402343954" sldId="352"/>
        </pc:sldMkLst>
      </pc:sldChg>
      <pc:sldChg chg="del">
        <pc:chgData name="Karen Baerts" userId="a06d292e-c1df-42a7-ab23-dcf3ffef2529" providerId="ADAL" clId="{553DCC41-7D83-40BE-924E-372FB3164D4A}" dt="2021-03-01T14:19:08.943" v="20" actId="2696"/>
        <pc:sldMkLst>
          <pc:docMk/>
          <pc:sldMk cId="2058234240" sldId="353"/>
        </pc:sldMkLst>
      </pc:sldChg>
      <pc:sldChg chg="del">
        <pc:chgData name="Karen Baerts" userId="a06d292e-c1df-42a7-ab23-dcf3ffef2529" providerId="ADAL" clId="{553DCC41-7D83-40BE-924E-372FB3164D4A}" dt="2021-03-01T14:19:08.968" v="21" actId="2696"/>
        <pc:sldMkLst>
          <pc:docMk/>
          <pc:sldMk cId="3208982035" sldId="354"/>
        </pc:sldMkLst>
      </pc:sldChg>
      <pc:sldChg chg="del">
        <pc:chgData name="Karen Baerts" userId="a06d292e-c1df-42a7-ab23-dcf3ffef2529" providerId="ADAL" clId="{553DCC41-7D83-40BE-924E-372FB3164D4A}" dt="2021-03-01T14:19:09.005" v="22" actId="2696"/>
        <pc:sldMkLst>
          <pc:docMk/>
          <pc:sldMk cId="677653304" sldId="355"/>
        </pc:sldMkLst>
      </pc:sldChg>
      <pc:sldChg chg="del">
        <pc:chgData name="Karen Baerts" userId="a06d292e-c1df-42a7-ab23-dcf3ffef2529" providerId="ADAL" clId="{553DCC41-7D83-40BE-924E-372FB3164D4A}" dt="2021-03-01T14:19:09.026" v="23" actId="2696"/>
        <pc:sldMkLst>
          <pc:docMk/>
          <pc:sldMk cId="1201308995" sldId="356"/>
        </pc:sldMkLst>
      </pc:sldChg>
      <pc:sldChg chg="del">
        <pc:chgData name="Karen Baerts" userId="a06d292e-c1df-42a7-ab23-dcf3ffef2529" providerId="ADAL" clId="{553DCC41-7D83-40BE-924E-372FB3164D4A}" dt="2021-03-01T14:19:08.394" v="7" actId="2696"/>
        <pc:sldMkLst>
          <pc:docMk/>
          <pc:sldMk cId="2875140201" sldId="360"/>
        </pc:sldMkLst>
      </pc:sldChg>
      <pc:sldChg chg="del">
        <pc:chgData name="Karen Baerts" userId="a06d292e-c1df-42a7-ab23-dcf3ffef2529" providerId="ADAL" clId="{553DCC41-7D83-40BE-924E-372FB3164D4A}" dt="2021-03-01T14:19:08.452" v="8" actId="2696"/>
        <pc:sldMkLst>
          <pc:docMk/>
          <pc:sldMk cId="2519884828" sldId="361"/>
        </pc:sldMkLst>
      </pc:sldChg>
      <pc:sldChg chg="del">
        <pc:chgData name="Karen Baerts" userId="a06d292e-c1df-42a7-ab23-dcf3ffef2529" providerId="ADAL" clId="{553DCC41-7D83-40BE-924E-372FB3164D4A}" dt="2021-03-01T14:19:08.511" v="9" actId="2696"/>
        <pc:sldMkLst>
          <pc:docMk/>
          <pc:sldMk cId="1242015642" sldId="362"/>
        </pc:sldMkLst>
      </pc:sldChg>
      <pc:sldChg chg="del">
        <pc:chgData name="Karen Baerts" userId="a06d292e-c1df-42a7-ab23-dcf3ffef2529" providerId="ADAL" clId="{553DCC41-7D83-40BE-924E-372FB3164D4A}" dt="2021-03-01T14:19:08.556" v="10" actId="2696"/>
        <pc:sldMkLst>
          <pc:docMk/>
          <pc:sldMk cId="3147908293" sldId="3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A5DA4-0517-469B-A20E-54B75BF32207}" type="datetimeFigureOut">
              <a:rPr lang="nl-BE" smtClean="0"/>
              <a:pPr/>
              <a:t>1/03/2021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E7ADA-B818-4A8D-827F-3A2F12FF408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594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slide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29318" y="4170507"/>
            <a:ext cx="9117366" cy="1594556"/>
          </a:xfrm>
          <a:ln w="76200" cmpd="sng">
            <a:solidFill>
              <a:srgbClr val="002757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14" y="1915202"/>
            <a:ext cx="4767749" cy="1650162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pPr/>
              <a:t>1/03/2021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054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slide met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62667" y="268111"/>
            <a:ext cx="4247621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0" hasCustomPrompt="1"/>
          </p:nvPr>
        </p:nvSpPr>
        <p:spPr>
          <a:xfrm>
            <a:off x="6347179" y="265289"/>
            <a:ext cx="5421488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0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95782" y="82726"/>
            <a:ext cx="1559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pPr/>
              <a:t>1/03/2021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575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slide met 1 kolom +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62667" y="268111"/>
            <a:ext cx="4247621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378575" y="0"/>
            <a:ext cx="5813425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36878" y="107203"/>
            <a:ext cx="1457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pPr/>
              <a:t>1/03/2021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85215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slide beeld + logo ro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10287000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372" t="19513"/>
          <a:stretch/>
        </p:blipFill>
        <p:spPr>
          <a:xfrm>
            <a:off x="-9526" y="-19051"/>
            <a:ext cx="1763161" cy="1738515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pPr/>
              <a:t>1/03/2021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7364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slide beeld + logo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10287000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00275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9526" y="-19051"/>
            <a:ext cx="1715039" cy="1691447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4732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pPr/>
              <a:t>1/03/2021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452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Optie 1 - Beeld 1">
    <p:bg>
      <p:bgPr>
        <a:blipFill dpi="0" rotWithShape="1">
          <a:blip r:embed="rId2" cstate="print">
            <a:alphaModFix amt="6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16056" y="4818952"/>
            <a:ext cx="9117366" cy="1594556"/>
          </a:xfrm>
          <a:ln w="76200" cmpd="sng">
            <a:solidFill>
              <a:schemeClr val="bg1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4400" b="1">
                <a:solidFill>
                  <a:srgbClr val="002757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896" r="18829"/>
          <a:stretch/>
        </p:blipFill>
        <p:spPr>
          <a:xfrm>
            <a:off x="8548816" y="-19050"/>
            <a:ext cx="3652709" cy="3604650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pPr/>
              <a:t>1/03/2021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25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Optie 1 - Beeld 2">
    <p:bg>
      <p:bgPr>
        <a:blipFill dpi="0" rotWithShape="1">
          <a:blip r:embed="rId2" cstate="print">
            <a:alphaModFix amt="6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 userDrawn="1"/>
        </p:nvSpPr>
        <p:spPr>
          <a:xfrm>
            <a:off x="816056" y="4818952"/>
            <a:ext cx="9117366" cy="1594556"/>
          </a:xfrm>
          <a:prstGeom prst="rect">
            <a:avLst/>
          </a:prstGeom>
          <a:ln w="76200" cmpd="sng">
            <a:solidFill>
              <a:schemeClr val="bg1"/>
            </a:solidFill>
          </a:ln>
        </p:spPr>
        <p:txBody>
          <a:bodyPr vert="horz" lIns="180000" tIns="180000" rIns="180000" bIns="180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75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896" r="18617"/>
          <a:stretch/>
        </p:blipFill>
        <p:spPr>
          <a:xfrm>
            <a:off x="8548816" y="-19050"/>
            <a:ext cx="3662234" cy="3604650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pPr/>
              <a:t>1/03/2021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922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Optie 2 - Rood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 noChangeAspect="1"/>
          </p:cNvSpPr>
          <p:nvPr>
            <p:ph type="ctrTitle"/>
          </p:nvPr>
        </p:nvSpPr>
        <p:spPr>
          <a:xfrm>
            <a:off x="7118133" y="2717065"/>
            <a:ext cx="4741332" cy="2129220"/>
          </a:xfrm>
        </p:spPr>
        <p:txBody>
          <a:bodyPr anchor="t">
            <a:noAutofit/>
          </a:bodyPr>
          <a:lstStyle>
            <a:lvl1pPr algn="r">
              <a:defRPr sz="4800">
                <a:solidFill>
                  <a:srgbClr val="002757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7" name="Ondertitel 2"/>
          <p:cNvSpPr>
            <a:spLocks noGrp="1" noChangeAspect="1"/>
          </p:cNvSpPr>
          <p:nvPr>
            <p:ph type="subTitle" idx="1"/>
          </p:nvPr>
        </p:nvSpPr>
        <p:spPr>
          <a:xfrm>
            <a:off x="7118133" y="4846283"/>
            <a:ext cx="4741332" cy="1637784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650" y="589985"/>
            <a:ext cx="3387815" cy="1172554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9" t="19480"/>
          <a:stretch/>
        </p:blipFill>
        <p:spPr>
          <a:xfrm>
            <a:off x="-28575" y="-38101"/>
            <a:ext cx="7146708" cy="6522167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pPr/>
              <a:t>1/03/2021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705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Optie 2 - Wi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886" t="19832" b="20078"/>
          <a:stretch/>
        </p:blipFill>
        <p:spPr>
          <a:xfrm>
            <a:off x="-19050" y="-9525"/>
            <a:ext cx="7137182" cy="4867275"/>
          </a:xfrm>
          <a:prstGeom prst="rect">
            <a:avLst/>
          </a:prstGeom>
        </p:spPr>
      </p:pic>
      <p:sp>
        <p:nvSpPr>
          <p:cNvPr id="5" name="Rectangle 3"/>
          <p:cNvSpPr/>
          <p:nvPr userDrawn="1"/>
        </p:nvSpPr>
        <p:spPr>
          <a:xfrm>
            <a:off x="0" y="4846284"/>
            <a:ext cx="12192000" cy="1646238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 noChangeAspect="1"/>
          </p:cNvSpPr>
          <p:nvPr>
            <p:ph type="ctrTitle"/>
          </p:nvPr>
        </p:nvSpPr>
        <p:spPr>
          <a:xfrm>
            <a:off x="7118133" y="2717065"/>
            <a:ext cx="4741332" cy="2129220"/>
          </a:xfrm>
        </p:spPr>
        <p:txBody>
          <a:bodyPr anchor="t">
            <a:noAutofit/>
          </a:bodyPr>
          <a:lstStyle>
            <a:lvl1pPr algn="l">
              <a:defRPr sz="4800">
                <a:solidFill>
                  <a:srgbClr val="002757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 noChangeAspect="1"/>
          </p:cNvSpPr>
          <p:nvPr>
            <p:ph type="subTitle" idx="1"/>
          </p:nvPr>
        </p:nvSpPr>
        <p:spPr>
          <a:xfrm>
            <a:off x="7118133" y="4846283"/>
            <a:ext cx="4741332" cy="1637784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5" y="5183507"/>
            <a:ext cx="2760704" cy="955505"/>
          </a:xfrm>
          <a:prstGeom prst="rect">
            <a:avLst/>
          </a:prstGeom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pPr/>
              <a:t>1/03/2021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95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1825624"/>
            <a:ext cx="9948333" cy="4750153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636" t="25895"/>
          <a:stretch/>
        </p:blipFill>
        <p:spPr>
          <a:xfrm>
            <a:off x="-19050" y="-19050"/>
            <a:ext cx="1895827" cy="1665288"/>
          </a:xfrm>
          <a:prstGeom prst="rect">
            <a:avLst/>
          </a:prstGeom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pPr/>
              <a:t>1/03/2021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039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646238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1825625"/>
            <a:ext cx="9948333" cy="4242154"/>
          </a:xfrm>
        </p:spPr>
        <p:txBody>
          <a:bodyPr/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701" y="365125"/>
            <a:ext cx="2628281" cy="909672"/>
          </a:xfrm>
          <a:prstGeom prst="rect">
            <a:avLst/>
          </a:prstGeom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pPr/>
              <a:t>1/03/2021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90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76777" y="1825625"/>
            <a:ext cx="9948333" cy="4242154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01569" y="111442"/>
            <a:ext cx="147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pPr/>
              <a:t>1/03/2021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835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slide_Z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268111"/>
            <a:ext cx="9948333" cy="5799668"/>
          </a:xfrm>
        </p:spPr>
        <p:txBody>
          <a:bodyPr wrap="none"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06509" y="85548"/>
            <a:ext cx="1508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pPr/>
              <a:t>1/03/2021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641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750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05D4B-7779-46CA-9F34-AD15D64EF2D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pPr/>
              <a:t>1/03/2021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928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77" r:id="rId3"/>
    <p:sldLayoutId id="2147483675" r:id="rId4"/>
    <p:sldLayoutId id="2147483666" r:id="rId5"/>
    <p:sldLayoutId id="2147483650" r:id="rId6"/>
    <p:sldLayoutId id="2147483672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00275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7261163" y="4883492"/>
            <a:ext cx="4741334" cy="586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86000"/>
              </a:lnSpc>
              <a:spcBef>
                <a:spcPts val="500"/>
              </a:spcBef>
              <a:defRPr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OOP</a:t>
            </a:r>
          </a:p>
        </p:txBody>
      </p:sp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7261163" y="4202722"/>
            <a:ext cx="4741334" cy="630855"/>
          </a:xfrm>
          <a:prstGeom prst="rect">
            <a:avLst/>
          </a:prstGeom>
        </p:spPr>
        <p:txBody>
          <a:bodyPr/>
          <a:lstStyle/>
          <a:p>
            <a:pPr algn="ctr" defTabSz="763705">
              <a:defRPr sz="3839"/>
            </a:pPr>
            <a:r>
              <a:rPr lang="nl-BE" dirty="0"/>
              <a:t>Interfaces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887186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Een interface maken in </a:t>
            </a:r>
            <a:r>
              <a:rPr lang="nl-BE" dirty="0" err="1"/>
              <a:t>IntelliJ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/>
          <a:srcRect l="39852" t="40671" r="35533" b="31129"/>
          <a:stretch/>
        </p:blipFill>
        <p:spPr>
          <a:xfrm>
            <a:off x="3562905" y="2142273"/>
            <a:ext cx="4501662" cy="2900855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2157274" y="5770485"/>
            <a:ext cx="801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Of… Je maakt een gewone klasse en verandert ‘class’ door ‘interface’…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941161"/>
          </a:xfrm>
        </p:spPr>
        <p:txBody>
          <a:bodyPr/>
          <a:lstStyle/>
          <a:p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abstracte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76777" y="1240972"/>
            <a:ext cx="9948333" cy="5159828"/>
          </a:xfrm>
        </p:spPr>
        <p:txBody>
          <a:bodyPr/>
          <a:lstStyle/>
          <a:p>
            <a:pPr marL="0" indent="0">
              <a:lnSpc>
                <a:spcPct val="96000"/>
              </a:lnSpc>
              <a:spcBef>
                <a:spcPct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charset="-128"/>
                <a:sym typeface="Arial" charset="0"/>
              </a:rPr>
              <a:t>public </a:t>
            </a:r>
            <a:r>
              <a:rPr lang="en-US" sz="2000" dirty="0">
                <a:solidFill>
                  <a:srgbClr val="3333CC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abstract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charset="-128"/>
                <a:sym typeface="Arial" charset="0"/>
              </a:rPr>
              <a:t>class Colored {</a:t>
            </a:r>
          </a:p>
          <a:p>
            <a:pPr marL="0" indent="0">
              <a:lnSpc>
                <a:spcPct val="96000"/>
              </a:lnSpc>
              <a:spcBef>
                <a:spcPct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charset="-128"/>
                <a:sym typeface="Arial" charset="0"/>
              </a:rPr>
              <a:t>    public </a:t>
            </a:r>
            <a:r>
              <a:rPr lang="en-US" sz="2000" dirty="0">
                <a:solidFill>
                  <a:srgbClr val="3333CC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abstract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charset="-128"/>
                <a:sym typeface="Arial" charset="0"/>
              </a:rPr>
              <a:t>Color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ＭＳ Ｐゴシック" charset="-128"/>
                <a:sym typeface="Arial" charset="0"/>
              </a:rPr>
              <a:t>getColor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charset="-128"/>
                <a:sym typeface="Arial" charset="0"/>
              </a:rPr>
              <a:t>();</a:t>
            </a:r>
          </a:p>
          <a:p>
            <a:pPr marL="0" indent="0">
              <a:lnSpc>
                <a:spcPct val="96000"/>
              </a:lnSpc>
              <a:spcBef>
                <a:spcPct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charset="-128"/>
                <a:sym typeface="Arial" charset="0"/>
              </a:rPr>
              <a:t>    public </a:t>
            </a:r>
            <a:r>
              <a:rPr lang="en-US" sz="2000" dirty="0">
                <a:solidFill>
                  <a:srgbClr val="3333CC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abstract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charset="-128"/>
                <a:sym typeface="Arial" charset="0"/>
              </a:rPr>
              <a:t>void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ＭＳ Ｐゴシック" charset="-128"/>
                <a:sym typeface="Arial" charset="0"/>
              </a:rPr>
              <a:t>setColor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charset="-128"/>
                <a:sym typeface="Arial" charset="0"/>
              </a:rPr>
              <a:t>(Color c);</a:t>
            </a:r>
          </a:p>
          <a:p>
            <a:pPr marL="0" indent="0">
              <a:lnSpc>
                <a:spcPct val="96000"/>
              </a:lnSpc>
              <a:spcBef>
                <a:spcPct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charset="-128"/>
                <a:sym typeface="Arial" charset="0"/>
              </a:rPr>
              <a:t>}</a:t>
            </a:r>
          </a:p>
          <a:p>
            <a:pPr marL="0" indent="0">
              <a:lnSpc>
                <a:spcPct val="96000"/>
              </a:lnSpc>
              <a:spcBef>
                <a:spcPct val="0"/>
              </a:spcBef>
              <a:buNone/>
            </a:pPr>
            <a:endParaRPr lang="en-US" sz="2000" dirty="0">
              <a:solidFill>
                <a:schemeClr val="tx1"/>
              </a:solidFill>
              <a:latin typeface="Arial" charset="0"/>
              <a:ea typeface="ＭＳ Ｐゴシック" charset="-128"/>
              <a:sym typeface="Arial" charset="0"/>
            </a:endParaRPr>
          </a:p>
          <a:p>
            <a:pPr marL="0" indent="0">
              <a:lnSpc>
                <a:spcPct val="96000"/>
              </a:lnSpc>
              <a:spcBef>
                <a:spcPct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charset="-128"/>
                <a:sym typeface="Arial" charset="0"/>
              </a:rPr>
              <a:t>public class Shape </a:t>
            </a:r>
            <a:r>
              <a:rPr lang="en-US" sz="2000" dirty="0">
                <a:solidFill>
                  <a:srgbClr val="3333CC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extends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charset="-128"/>
                <a:sym typeface="Arial" charset="0"/>
              </a:rPr>
              <a:t> Colored {</a:t>
            </a:r>
          </a:p>
          <a:p>
            <a:pPr marL="0" indent="0">
              <a:lnSpc>
                <a:spcPct val="96000"/>
              </a:lnSpc>
              <a:spcBef>
                <a:spcPct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charset="-128"/>
                <a:sym typeface="Arial" charset="0"/>
              </a:rPr>
              <a:t>    private Color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ＭＳ Ｐゴシック" charset="-128"/>
                <a:sym typeface="Arial" charset="0"/>
              </a:rPr>
              <a:t>color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charset="-128"/>
                <a:sym typeface="Arial" charset="0"/>
              </a:rPr>
              <a:t>;</a:t>
            </a:r>
          </a:p>
          <a:p>
            <a:pPr marL="0" indent="0">
              <a:lnSpc>
                <a:spcPct val="96000"/>
              </a:lnSpc>
              <a:spcBef>
                <a:spcPct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charset="-128"/>
                <a:sym typeface="Arial" charset="0"/>
              </a:rPr>
              <a:t>  </a:t>
            </a:r>
          </a:p>
          <a:p>
            <a:pPr marL="0" indent="0">
              <a:lnSpc>
                <a:spcPct val="96000"/>
              </a:lnSpc>
              <a:spcBef>
                <a:spcPct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charset="-128"/>
                <a:sym typeface="Arial" charset="0"/>
              </a:rPr>
              <a:t>    public Color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ＭＳ Ｐゴシック" charset="-128"/>
                <a:sym typeface="Arial" charset="0"/>
              </a:rPr>
              <a:t>getColor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charset="-128"/>
                <a:sym typeface="Arial" charset="0"/>
              </a:rPr>
              <a:t>() { </a:t>
            </a:r>
          </a:p>
          <a:p>
            <a:pPr marL="0" indent="0">
              <a:lnSpc>
                <a:spcPct val="96000"/>
              </a:lnSpc>
              <a:spcBef>
                <a:spcPct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charset="-128"/>
                <a:sym typeface="Arial" charset="0"/>
              </a:rPr>
              <a:t>      return color; </a:t>
            </a:r>
          </a:p>
          <a:p>
            <a:pPr marL="0" indent="0">
              <a:lnSpc>
                <a:spcPct val="96000"/>
              </a:lnSpc>
              <a:spcBef>
                <a:spcPct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charset="-128"/>
                <a:sym typeface="Arial" charset="0"/>
              </a:rPr>
              <a:t>    }</a:t>
            </a:r>
          </a:p>
          <a:p>
            <a:pPr marL="0" indent="0">
              <a:lnSpc>
                <a:spcPct val="96000"/>
              </a:lnSpc>
              <a:spcBef>
                <a:spcPct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charset="-128"/>
                <a:sym typeface="Arial" charset="0"/>
              </a:rPr>
              <a:t>  </a:t>
            </a:r>
          </a:p>
          <a:p>
            <a:pPr marL="0" indent="0">
              <a:lnSpc>
                <a:spcPct val="96000"/>
              </a:lnSpc>
              <a:spcBef>
                <a:spcPct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charset="-128"/>
                <a:sym typeface="Arial" charset="0"/>
              </a:rPr>
              <a:t>    public void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ＭＳ Ｐゴシック" charset="-128"/>
                <a:sym typeface="Arial" charset="0"/>
              </a:rPr>
              <a:t>setColor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charset="-128"/>
                <a:sym typeface="Arial" charset="0"/>
              </a:rPr>
              <a:t>(Color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ＭＳ Ｐゴシック" charset="-128"/>
                <a:sym typeface="Arial" charset="0"/>
              </a:rPr>
              <a:t>color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charset="-128"/>
                <a:sym typeface="Arial" charset="0"/>
              </a:rPr>
              <a:t>) {</a:t>
            </a:r>
          </a:p>
          <a:p>
            <a:pPr marL="0" indent="0">
              <a:lnSpc>
                <a:spcPct val="96000"/>
              </a:lnSpc>
              <a:spcBef>
                <a:spcPct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charset="-128"/>
                <a:sym typeface="Arial" charset="0"/>
              </a:rPr>
              <a:t>       if(color == null) throw new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ＭＳ Ｐゴシック" charset="-128"/>
                <a:sym typeface="Arial" charset="0"/>
              </a:rPr>
              <a:t>IllegalArgumentException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charset="-128"/>
                <a:sym typeface="Arial" charset="0"/>
              </a:rPr>
              <a:t>();</a:t>
            </a:r>
          </a:p>
          <a:p>
            <a:pPr marL="0" indent="0">
              <a:lnSpc>
                <a:spcPct val="96000"/>
              </a:lnSpc>
              <a:spcBef>
                <a:spcPct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charset="-128"/>
                <a:sym typeface="Arial" charset="0"/>
              </a:rPr>
              <a:t>      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ＭＳ Ｐゴシック" charset="-128"/>
                <a:sym typeface="Arial" charset="0"/>
              </a:rPr>
              <a:t>this.color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charset="-128"/>
                <a:sym typeface="Arial" charset="0"/>
              </a:rPr>
              <a:t> = color;</a:t>
            </a:r>
          </a:p>
          <a:p>
            <a:pPr marL="0" indent="0">
              <a:lnSpc>
                <a:spcPct val="96000"/>
              </a:lnSpc>
              <a:spcBef>
                <a:spcPct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charset="-128"/>
                <a:sym typeface="Arial" charset="0"/>
              </a:rPr>
              <a:t>    }</a:t>
            </a:r>
          </a:p>
          <a:p>
            <a:pPr marL="0" indent="0">
              <a:lnSpc>
                <a:spcPct val="96000"/>
              </a:lnSpc>
              <a:spcBef>
                <a:spcPct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charset="-128"/>
                <a:sym typeface="Arial" charset="0"/>
              </a:rPr>
              <a:t>}</a:t>
            </a:r>
            <a:endParaRPr lang="nl-BE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797469"/>
          </a:xfrm>
        </p:spPr>
        <p:txBody>
          <a:bodyPr/>
          <a:lstStyle/>
          <a:p>
            <a:r>
              <a:rPr lang="nl-BE" dirty="0"/>
              <a:t>Abstracte klasse vs. interface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6204857" y="20900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sp>
        <p:nvSpPr>
          <p:cNvPr id="5" name="Tekstvak 4"/>
          <p:cNvSpPr txBox="1"/>
          <p:nvPr/>
        </p:nvSpPr>
        <p:spPr>
          <a:xfrm>
            <a:off x="705395" y="1972491"/>
            <a:ext cx="4323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rgbClr val="FF0000"/>
                </a:solidFill>
              </a:rPr>
              <a:t>Abstracte klassen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6426926" y="2037806"/>
            <a:ext cx="2941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rgbClr val="FF0000"/>
                </a:solidFill>
              </a:rPr>
              <a:t>Interfaces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2808514" y="19594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sp>
        <p:nvSpPr>
          <p:cNvPr id="8" name="Tekstvak 7"/>
          <p:cNvSpPr txBox="1"/>
          <p:nvPr/>
        </p:nvSpPr>
        <p:spPr>
          <a:xfrm>
            <a:off x="3422469" y="31089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sp>
        <p:nvSpPr>
          <p:cNvPr id="9" name="Tekstvak 8"/>
          <p:cNvSpPr txBox="1"/>
          <p:nvPr/>
        </p:nvSpPr>
        <p:spPr>
          <a:xfrm>
            <a:off x="653143" y="2521130"/>
            <a:ext cx="51598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400" dirty="0" err="1"/>
              <a:t>instantievelden</a:t>
            </a:r>
            <a:endParaRPr lang="nl-BE" sz="2400" dirty="0"/>
          </a:p>
          <a:p>
            <a:pPr lvl="0">
              <a:buFont typeface="Arial" pitchFamily="34" charset="0"/>
              <a:buChar char="•"/>
            </a:pPr>
            <a:r>
              <a:rPr lang="en-US" sz="2400" dirty="0"/>
              <a:t>constructors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 err="1"/>
              <a:t>sommige</a:t>
            </a:r>
            <a:r>
              <a:rPr lang="en-US" sz="2400" dirty="0"/>
              <a:t> </a:t>
            </a:r>
            <a:r>
              <a:rPr lang="en-US" sz="2400" dirty="0" err="1"/>
              <a:t>methodes</a:t>
            </a:r>
            <a:r>
              <a:rPr lang="en-US" sz="2400" dirty="0"/>
              <a:t> abstract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 err="1"/>
              <a:t>klasse</a:t>
            </a:r>
            <a:r>
              <a:rPr lang="en-US" sz="2400" dirty="0"/>
              <a:t> </a:t>
            </a:r>
            <a:r>
              <a:rPr lang="en-US" sz="2400" dirty="0" err="1"/>
              <a:t>kan</a:t>
            </a:r>
            <a:r>
              <a:rPr lang="en-US" sz="2400" dirty="0"/>
              <a:t> </a:t>
            </a:r>
            <a:r>
              <a:rPr lang="en-US" sz="2400" dirty="0" err="1"/>
              <a:t>maar</a:t>
            </a:r>
            <a:r>
              <a:rPr lang="en-US" sz="2400" dirty="0"/>
              <a:t> van 1 </a:t>
            </a:r>
            <a:r>
              <a:rPr lang="en-US" sz="2400" dirty="0" err="1"/>
              <a:t>klasse</a:t>
            </a:r>
            <a:endParaRPr lang="en-US" sz="2400" dirty="0"/>
          </a:p>
          <a:p>
            <a:pPr lvl="0"/>
            <a:r>
              <a:rPr lang="en-US" sz="2400" dirty="0"/>
              <a:t> </a:t>
            </a:r>
            <a:r>
              <a:rPr lang="en-US" sz="2400" dirty="0" err="1"/>
              <a:t>extenden</a:t>
            </a:r>
            <a:endParaRPr lang="en-US" sz="2400" dirty="0"/>
          </a:p>
          <a:p>
            <a:pPr lvl="0">
              <a:buFont typeface="Arial" pitchFamily="34" charset="0"/>
              <a:buChar char="•"/>
            </a:pPr>
            <a:r>
              <a:rPr lang="en-US" sz="2400" dirty="0"/>
              <a:t>public, private of protected</a:t>
            </a:r>
            <a:endParaRPr lang="nl-BE" sz="2400" dirty="0"/>
          </a:p>
        </p:txBody>
      </p:sp>
      <p:sp>
        <p:nvSpPr>
          <p:cNvPr id="10" name="Tekstvak 9"/>
          <p:cNvSpPr txBox="1"/>
          <p:nvPr/>
        </p:nvSpPr>
        <p:spPr>
          <a:xfrm>
            <a:off x="6361611" y="2586446"/>
            <a:ext cx="45012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400" dirty="0" err="1"/>
              <a:t>alleen</a:t>
            </a:r>
            <a:r>
              <a:rPr lang="en-US" sz="2400" dirty="0"/>
              <a:t> public static final </a:t>
            </a:r>
            <a:r>
              <a:rPr lang="en-US" sz="2400" dirty="0" err="1"/>
              <a:t>velden</a:t>
            </a:r>
            <a:endParaRPr lang="nl-BE" sz="2400" dirty="0"/>
          </a:p>
          <a:p>
            <a:pPr lvl="0">
              <a:buFont typeface="Arial" pitchFamily="34" charset="0"/>
              <a:buChar char="•"/>
            </a:pPr>
            <a:r>
              <a:rPr lang="en-US" sz="2400" dirty="0" err="1"/>
              <a:t>geen</a:t>
            </a:r>
            <a:r>
              <a:rPr lang="en-US" sz="2400" dirty="0"/>
              <a:t> constructor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 err="1"/>
              <a:t>alle</a:t>
            </a:r>
            <a:r>
              <a:rPr lang="en-US" sz="2400" dirty="0"/>
              <a:t> </a:t>
            </a:r>
            <a:r>
              <a:rPr lang="en-US" sz="2400" dirty="0" err="1"/>
              <a:t>methodes</a:t>
            </a:r>
            <a:r>
              <a:rPr lang="en-US" sz="2400" dirty="0"/>
              <a:t> abstract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 err="1"/>
              <a:t>klasse</a:t>
            </a:r>
            <a:r>
              <a:rPr lang="en-US" sz="2400" dirty="0"/>
              <a:t> </a:t>
            </a:r>
            <a:r>
              <a:rPr lang="en-US" sz="2400" dirty="0" err="1"/>
              <a:t>kan</a:t>
            </a:r>
            <a:r>
              <a:rPr lang="en-US" sz="2400" dirty="0"/>
              <a:t> </a:t>
            </a:r>
            <a:r>
              <a:rPr lang="en-US" sz="2400" dirty="0" err="1"/>
              <a:t>meerdere</a:t>
            </a:r>
            <a:r>
              <a:rPr lang="en-US" sz="2400" dirty="0"/>
              <a:t> interfaces</a:t>
            </a:r>
          </a:p>
          <a:p>
            <a:pPr lvl="0"/>
            <a:r>
              <a:rPr lang="en-US" sz="2400" dirty="0"/>
              <a:t>  </a:t>
            </a:r>
            <a:r>
              <a:rPr lang="en-US" sz="2400" dirty="0" err="1"/>
              <a:t>implementeren</a:t>
            </a:r>
            <a:endParaRPr lang="en-US" sz="2400" dirty="0"/>
          </a:p>
          <a:p>
            <a:pPr lvl="0">
              <a:buFont typeface="Arial" pitchFamily="34" charset="0"/>
              <a:buChar char="•"/>
            </a:pPr>
            <a:r>
              <a:rPr lang="en-US" sz="2400" dirty="0" err="1"/>
              <a:t>alles</a:t>
            </a:r>
            <a:r>
              <a:rPr lang="en-US" sz="2400" dirty="0"/>
              <a:t> public</a:t>
            </a:r>
            <a:endParaRPr lang="nl-BE" sz="2400" dirty="0"/>
          </a:p>
          <a:p>
            <a:endParaRPr lang="nl-B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meerdere</a:t>
            </a:r>
            <a:r>
              <a:rPr lang="en-US" dirty="0"/>
              <a:t> interfaces </a:t>
            </a:r>
            <a:r>
              <a:rPr lang="en-US" dirty="0" err="1"/>
              <a:t>implementeren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public </a:t>
            </a:r>
            <a:r>
              <a:rPr lang="en-US" sz="2400" dirty="0">
                <a:solidFill>
                  <a:schemeClr val="accent2"/>
                </a:solidFill>
                <a:latin typeface="Arial" charset="0"/>
                <a:ea typeface="ＭＳ Ｐゴシック" charset="-128"/>
              </a:rPr>
              <a:t>interface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Arial" pitchFamily="34" charset="0"/>
              </a:rPr>
              <a:t>Movable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tx1"/>
                </a:solidFill>
                <a:sym typeface="Arial" pitchFamily="34" charset="0"/>
              </a:rPr>
              <a:t>  	void </a:t>
            </a:r>
            <a:r>
              <a:rPr lang="en-US" sz="2400" dirty="0" err="1">
                <a:solidFill>
                  <a:schemeClr val="tx1"/>
                </a:solidFill>
                <a:sym typeface="Arial" pitchFamily="34" charset="0"/>
              </a:rPr>
              <a:t>moveHorizontal</a:t>
            </a:r>
            <a:r>
              <a:rPr lang="en-US" sz="2400" dirty="0">
                <a:solidFill>
                  <a:schemeClr val="tx1"/>
                </a:solidFill>
                <a:sym typeface="Arial" pitchFamily="34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sym typeface="Arial" pitchFamily="34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sym typeface="Arial" pitchFamily="34" charset="0"/>
              </a:rPr>
              <a:t> distance);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tx1"/>
                </a:solidFill>
                <a:sym typeface="Arial" pitchFamily="34" charset="0"/>
              </a:rPr>
              <a:t>	void </a:t>
            </a:r>
            <a:r>
              <a:rPr lang="en-US" sz="2400" dirty="0" err="1">
                <a:solidFill>
                  <a:schemeClr val="tx1"/>
                </a:solidFill>
                <a:sym typeface="Arial" pitchFamily="34" charset="0"/>
              </a:rPr>
              <a:t>moveVertical</a:t>
            </a:r>
            <a:r>
              <a:rPr lang="en-US" sz="2400" dirty="0">
                <a:solidFill>
                  <a:schemeClr val="tx1"/>
                </a:solidFill>
                <a:sym typeface="Arial" pitchFamily="34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sym typeface="Arial" pitchFamily="34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sym typeface="Arial" pitchFamily="34" charset="0"/>
              </a:rPr>
              <a:t> distance);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tx1"/>
                </a:solidFill>
                <a:sym typeface="Arial" pitchFamily="34" charset="0"/>
              </a:rPr>
              <a:t>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public class </a:t>
            </a:r>
            <a:r>
              <a:rPr lang="en-US" sz="2400" dirty="0" err="1">
                <a:solidFill>
                  <a:schemeClr val="tx1"/>
                </a:solidFill>
              </a:rPr>
              <a:t>Figuur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Arial" charset="0"/>
                <a:ea typeface="ＭＳ Ｐゴシック" charset="-128"/>
              </a:rPr>
              <a:t>implements</a:t>
            </a:r>
            <a:r>
              <a:rPr lang="en-US" sz="2400" dirty="0">
                <a:solidFill>
                  <a:schemeClr val="tx1"/>
                </a:solidFill>
              </a:rPr>
              <a:t> Colored, Movable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  	...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buNone/>
            </a:pP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2052519" y="5467614"/>
            <a:ext cx="85806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rgbClr val="C00000"/>
                </a:solidFill>
              </a:rPr>
              <a:t>Opgelet: Elke niet-abstracte klasse die één of meerdere interfaces implementeert moet alle methodes van deze interface(s) implementeren!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915035"/>
          </a:xfrm>
        </p:spPr>
        <p:txBody>
          <a:bodyPr/>
          <a:lstStyle/>
          <a:p>
            <a:r>
              <a:rPr lang="nl-BE" dirty="0"/>
              <a:t>Opmerkingen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76777" y="1397726"/>
            <a:ext cx="9948333" cy="5178051"/>
          </a:xfrm>
        </p:spPr>
        <p:txBody>
          <a:bodyPr/>
          <a:lstStyle/>
          <a:p>
            <a:pPr marL="0" indent="0">
              <a:lnSpc>
                <a:spcPct val="96000"/>
              </a:lnSpc>
              <a:spcBef>
                <a:spcPts val="600"/>
              </a:spcBef>
              <a:buNone/>
            </a:pPr>
            <a:r>
              <a:rPr lang="en-US" sz="2000" dirty="0">
                <a:latin typeface="Arial" pitchFamily="34" charset="0"/>
                <a:ea typeface="MS PGothic" pitchFamily="34" charset="-128"/>
                <a:sym typeface="Arial" pitchFamily="34" charset="0"/>
              </a:rPr>
              <a:t>public </a:t>
            </a:r>
            <a:r>
              <a:rPr lang="en-US" sz="2000" dirty="0">
                <a:solidFill>
                  <a:srgbClr val="3333CC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interface</a:t>
            </a:r>
            <a:r>
              <a:rPr lang="en-US" sz="2000" dirty="0">
                <a:latin typeface="Arial" pitchFamily="34" charset="0"/>
                <a:ea typeface="MS PGothic" pitchFamily="34" charset="-128"/>
                <a:sym typeface="Arial" pitchFamily="34" charset="0"/>
              </a:rPr>
              <a:t> Movable {</a:t>
            </a:r>
            <a:endParaRPr lang="en-US" sz="2000" dirty="0">
              <a:solidFill>
                <a:schemeClr val="tx1"/>
              </a:solidFill>
              <a:latin typeface="Arial" pitchFamily="34" charset="0"/>
              <a:ea typeface="MS PGothic" pitchFamily="34" charset="-128"/>
              <a:sym typeface="Arial" pitchFamily="34" charset="0"/>
            </a:endParaRPr>
          </a:p>
          <a:p>
            <a:pPr marL="0" indent="0">
              <a:lnSpc>
                <a:spcPct val="96000"/>
              </a:lnSpc>
              <a:spcBef>
                <a:spcPts val="600"/>
              </a:spcBef>
              <a:buNone/>
            </a:pPr>
            <a:r>
              <a:rPr lang="en-US" sz="2000" dirty="0">
                <a:latin typeface="Arial" pitchFamily="34" charset="0"/>
                <a:ea typeface="MS PGothic" pitchFamily="34" charset="-128"/>
                <a:sym typeface="Arial" pitchFamily="34" charset="0"/>
              </a:rPr>
              <a:t>   void </a:t>
            </a:r>
            <a:r>
              <a:rPr lang="en-US" sz="2000" dirty="0" err="1">
                <a:latin typeface="Arial" pitchFamily="34" charset="0"/>
                <a:ea typeface="MS PGothic" pitchFamily="34" charset="-128"/>
                <a:sym typeface="Arial" pitchFamily="34" charset="0"/>
              </a:rPr>
              <a:t>moveHorizontal</a:t>
            </a:r>
            <a:r>
              <a:rPr lang="en-US" sz="2000" dirty="0">
                <a:latin typeface="Arial" pitchFamily="34" charset="0"/>
                <a:ea typeface="MS PGothic" pitchFamily="34" charset="-128"/>
                <a:sym typeface="Arial" pitchFamily="34" charset="0"/>
              </a:rPr>
              <a:t>(</a:t>
            </a:r>
            <a:r>
              <a:rPr lang="en-US" sz="2000" dirty="0" err="1">
                <a:latin typeface="Arial" pitchFamily="34" charset="0"/>
                <a:ea typeface="MS PGothic" pitchFamily="34" charset="-128"/>
                <a:sym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ea typeface="MS PGothic" pitchFamily="34" charset="-128"/>
                <a:sym typeface="Arial" pitchFamily="34" charset="0"/>
              </a:rPr>
              <a:t> distance);</a:t>
            </a:r>
          </a:p>
          <a:p>
            <a:pPr marL="0" indent="0">
              <a:lnSpc>
                <a:spcPct val="96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   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void </a:t>
            </a:r>
            <a:r>
              <a:rPr lang="en-US" sz="2000" dirty="0" err="1">
                <a:solidFill>
                  <a:schemeClr val="tx2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moveVertical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 distance);</a:t>
            </a:r>
          </a:p>
          <a:p>
            <a:pPr marL="0" indent="0">
              <a:lnSpc>
                <a:spcPct val="96000"/>
              </a:lnSpc>
              <a:spcBef>
                <a:spcPts val="600"/>
              </a:spcBef>
              <a:buNone/>
            </a:pPr>
            <a:r>
              <a:rPr lang="en-US" sz="2000" dirty="0">
                <a:latin typeface="Arial" pitchFamily="34" charset="0"/>
                <a:ea typeface="MS PGothic" pitchFamily="34" charset="-128"/>
                <a:sym typeface="Arial" pitchFamily="34" charset="0"/>
              </a:rPr>
              <a:t>}</a:t>
            </a:r>
            <a:endParaRPr lang="en-US" sz="2000" dirty="0">
              <a:solidFill>
                <a:schemeClr val="tx1"/>
              </a:solidFill>
              <a:latin typeface="Arial" pitchFamily="34" charset="0"/>
              <a:ea typeface="MS PGothic" pitchFamily="34" charset="-128"/>
              <a:sym typeface="Arial" pitchFamily="34" charset="0"/>
            </a:endParaRPr>
          </a:p>
          <a:p>
            <a:pPr marL="0" indent="0">
              <a:lnSpc>
                <a:spcPct val="96000"/>
              </a:lnSpc>
              <a:spcBef>
                <a:spcPts val="600"/>
              </a:spcBef>
              <a:buNone/>
            </a:pPr>
            <a:endParaRPr lang="en-US" sz="2000" dirty="0">
              <a:latin typeface="Arial" pitchFamily="34" charset="0"/>
              <a:ea typeface="MS PGothic" pitchFamily="34" charset="-128"/>
              <a:sym typeface="Arial" pitchFamily="34" charset="0"/>
            </a:endParaRPr>
          </a:p>
          <a:p>
            <a:pPr marL="0" indent="0">
              <a:lnSpc>
                <a:spcPct val="96000"/>
              </a:lnSpc>
              <a:spcBef>
                <a:spcPts val="600"/>
              </a:spcBef>
              <a:buNone/>
            </a:pPr>
            <a:r>
              <a:rPr lang="en-US" sz="2000" dirty="0">
                <a:latin typeface="Arial" pitchFamily="34" charset="0"/>
                <a:ea typeface="MS PGothic" pitchFamily="34" charset="-128"/>
                <a:sym typeface="Arial" pitchFamily="34" charset="0"/>
              </a:rPr>
              <a:t>public class </a:t>
            </a:r>
            <a:r>
              <a:rPr lang="en-US" sz="2000" dirty="0" err="1">
                <a:latin typeface="Arial" pitchFamily="34" charset="0"/>
                <a:ea typeface="MS PGothic" pitchFamily="34" charset="-128"/>
                <a:sym typeface="Arial" pitchFamily="34" charset="0"/>
              </a:rPr>
              <a:t>Figuur</a:t>
            </a:r>
            <a:r>
              <a:rPr lang="en-US" sz="2000" dirty="0">
                <a:latin typeface="Arial" pitchFamily="34" charset="0"/>
                <a:ea typeface="MS PGothic" pitchFamily="34" charset="-128"/>
                <a:sym typeface="Arial" pitchFamily="34" charset="0"/>
              </a:rPr>
              <a:t> </a:t>
            </a:r>
            <a:r>
              <a:rPr lang="en-US" sz="2000" dirty="0">
                <a:solidFill>
                  <a:srgbClr val="3333CC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implements</a:t>
            </a:r>
            <a:r>
              <a:rPr lang="en-US" sz="2000" dirty="0">
                <a:latin typeface="Arial" pitchFamily="34" charset="0"/>
                <a:ea typeface="MS PGothic" pitchFamily="34" charset="-128"/>
                <a:sym typeface="Arial" pitchFamily="34" charset="0"/>
              </a:rPr>
              <a:t> Colored</a:t>
            </a:r>
            <a:r>
              <a:rPr lang="en-US" sz="2000" dirty="0">
                <a:solidFill>
                  <a:srgbClr val="3333CC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,</a:t>
            </a:r>
            <a:r>
              <a:rPr lang="en-US" sz="2000" dirty="0">
                <a:latin typeface="Arial" pitchFamily="34" charset="0"/>
                <a:ea typeface="MS PGothic" pitchFamily="34" charset="-128"/>
                <a:sym typeface="Arial" pitchFamily="34" charset="0"/>
              </a:rPr>
              <a:t> Movable {</a:t>
            </a:r>
            <a:endParaRPr lang="en-US" sz="2000" dirty="0">
              <a:solidFill>
                <a:schemeClr val="tx1"/>
              </a:solidFill>
              <a:latin typeface="Arial" pitchFamily="34" charset="0"/>
              <a:ea typeface="MS PGothic" pitchFamily="34" charset="-128"/>
              <a:sym typeface="Arial" pitchFamily="34" charset="0"/>
            </a:endParaRPr>
          </a:p>
          <a:p>
            <a:pPr marL="0" indent="0">
              <a:lnSpc>
                <a:spcPct val="96000"/>
              </a:lnSpc>
              <a:spcBef>
                <a:spcPts val="600"/>
              </a:spcBef>
              <a:buNone/>
            </a:pPr>
            <a:r>
              <a:rPr lang="en-US" sz="2000" dirty="0">
                <a:latin typeface="Arial" pitchFamily="34" charset="0"/>
                <a:ea typeface="MS PGothic" pitchFamily="34" charset="-128"/>
                <a:sym typeface="Arial" pitchFamily="34" charset="0"/>
              </a:rPr>
              <a:t>  	...</a:t>
            </a:r>
            <a:endParaRPr lang="en-US" sz="2000" dirty="0">
              <a:solidFill>
                <a:schemeClr val="tx1"/>
              </a:solidFill>
              <a:latin typeface="Arial" pitchFamily="34" charset="0"/>
              <a:ea typeface="MS PGothic" pitchFamily="34" charset="-128"/>
              <a:sym typeface="Arial" pitchFamily="34" charset="0"/>
            </a:endParaRPr>
          </a:p>
          <a:p>
            <a:pPr marL="0" indent="0">
              <a:lnSpc>
                <a:spcPct val="96000"/>
              </a:lnSpc>
              <a:spcBef>
                <a:spcPts val="600"/>
              </a:spcBef>
              <a:buNone/>
            </a:pPr>
            <a:r>
              <a:rPr lang="en-US" sz="2000" dirty="0">
                <a:latin typeface="Arial" pitchFamily="34" charset="0"/>
                <a:ea typeface="MS PGothic" pitchFamily="34" charset="-128"/>
                <a:sym typeface="Arial" pitchFamily="34" charset="0"/>
              </a:rPr>
              <a:t>}</a:t>
            </a:r>
          </a:p>
          <a:p>
            <a:pPr marL="0" indent="0">
              <a:lnSpc>
                <a:spcPct val="96000"/>
              </a:lnSpc>
              <a:spcBef>
                <a:spcPts val="600"/>
              </a:spcBef>
              <a:buNone/>
            </a:pPr>
            <a:endParaRPr lang="en-US" sz="2000" dirty="0">
              <a:latin typeface="Arial" pitchFamily="34" charset="0"/>
              <a:ea typeface="MS PGothic" pitchFamily="34" charset="-128"/>
              <a:sym typeface="Arial" pitchFamily="34" charset="0"/>
            </a:endParaRPr>
          </a:p>
          <a:p>
            <a:pPr marL="0" indent="0">
              <a:lnSpc>
                <a:spcPct val="96000"/>
              </a:lnSpc>
              <a:spcBef>
                <a:spcPts val="600"/>
              </a:spcBef>
              <a:buNone/>
            </a:pPr>
            <a:r>
              <a:rPr lang="en-US" sz="2000" dirty="0">
                <a:latin typeface="Arial" pitchFamily="34" charset="0"/>
                <a:ea typeface="MS PGothic" pitchFamily="34" charset="-128"/>
                <a:sym typeface="Arial" pitchFamily="34" charset="0"/>
              </a:rPr>
              <a:t>public class </a:t>
            </a:r>
            <a:r>
              <a:rPr lang="en-US" sz="2000" dirty="0" err="1">
                <a:latin typeface="Arial" pitchFamily="34" charset="0"/>
                <a:ea typeface="MS PGothic" pitchFamily="34" charset="-128"/>
                <a:sym typeface="Arial" pitchFamily="34" charset="0"/>
              </a:rPr>
              <a:t>MoveablePunt</a:t>
            </a:r>
            <a:r>
              <a:rPr lang="en-US" sz="2000" dirty="0">
                <a:latin typeface="Arial" pitchFamily="34" charset="0"/>
                <a:ea typeface="MS PGothic" pitchFamily="34" charset="-128"/>
                <a:sym typeface="Arial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extends</a:t>
            </a:r>
            <a:r>
              <a:rPr lang="en-US" sz="2000" dirty="0">
                <a:latin typeface="Arial" pitchFamily="34" charset="0"/>
                <a:ea typeface="MS PGothic" pitchFamily="34" charset="-128"/>
                <a:sym typeface="Arial" pitchFamily="34" charset="0"/>
              </a:rPr>
              <a:t> Punt </a:t>
            </a:r>
            <a:r>
              <a:rPr lang="en-US" sz="2000" dirty="0">
                <a:solidFill>
                  <a:srgbClr val="3333CC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implements</a:t>
            </a:r>
            <a:r>
              <a:rPr lang="en-US" sz="2000" dirty="0">
                <a:latin typeface="Arial" pitchFamily="34" charset="0"/>
                <a:ea typeface="MS PGothic" pitchFamily="34" charset="-128"/>
                <a:sym typeface="Arial" pitchFamily="34" charset="0"/>
              </a:rPr>
              <a:t> Movable {</a:t>
            </a:r>
            <a:endParaRPr lang="en-US" sz="2000" dirty="0">
              <a:solidFill>
                <a:schemeClr val="tx1"/>
              </a:solidFill>
              <a:latin typeface="Arial" pitchFamily="34" charset="0"/>
              <a:ea typeface="MS PGothic" pitchFamily="34" charset="-128"/>
              <a:sym typeface="Arial" pitchFamily="34" charset="0"/>
            </a:endParaRPr>
          </a:p>
          <a:p>
            <a:pPr marL="0" indent="0">
              <a:lnSpc>
                <a:spcPct val="96000"/>
              </a:lnSpc>
              <a:spcBef>
                <a:spcPts val="600"/>
              </a:spcBef>
              <a:buNone/>
            </a:pPr>
            <a:r>
              <a:rPr lang="en-US" sz="2000" dirty="0">
                <a:latin typeface="Arial" pitchFamily="34" charset="0"/>
                <a:ea typeface="MS PGothic" pitchFamily="34" charset="-128"/>
                <a:sym typeface="Arial" pitchFamily="34" charset="0"/>
              </a:rPr>
              <a:t>  	...</a:t>
            </a:r>
            <a:endParaRPr lang="en-US" sz="2000" dirty="0">
              <a:solidFill>
                <a:schemeClr val="tx1"/>
              </a:solidFill>
              <a:latin typeface="Arial" pitchFamily="34" charset="0"/>
              <a:ea typeface="MS PGothic" pitchFamily="34" charset="-128"/>
              <a:sym typeface="Arial" pitchFamily="34" charset="0"/>
            </a:endParaRPr>
          </a:p>
          <a:p>
            <a:pPr marL="0" indent="0">
              <a:lnSpc>
                <a:spcPct val="96000"/>
              </a:lnSpc>
              <a:spcBef>
                <a:spcPts val="600"/>
              </a:spcBef>
              <a:buNone/>
            </a:pPr>
            <a:r>
              <a:rPr lang="en-US" sz="2000" dirty="0">
                <a:latin typeface="Arial" pitchFamily="34" charset="0"/>
                <a:ea typeface="MS PGothic" pitchFamily="34" charset="-128"/>
                <a:sym typeface="Arial" pitchFamily="34" charset="0"/>
              </a:rPr>
              <a:t>}</a:t>
            </a:r>
          </a:p>
          <a:p>
            <a:pPr>
              <a:buNone/>
            </a:pPr>
            <a:endParaRPr lang="nl-BE" dirty="0"/>
          </a:p>
        </p:txBody>
      </p:sp>
      <p:sp>
        <p:nvSpPr>
          <p:cNvPr id="4" name="Tekstvak 10"/>
          <p:cNvSpPr txBox="1"/>
          <p:nvPr/>
        </p:nvSpPr>
        <p:spPr>
          <a:xfrm>
            <a:off x="6847509" y="3736273"/>
            <a:ext cx="4608512" cy="685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r>
              <a:rPr lang="nl-BE" sz="2000" dirty="0">
                <a:solidFill>
                  <a:srgbClr val="00B050"/>
                </a:solidFill>
              </a:rPr>
              <a:t>Verschillende klassen kunnen zelfde interface implementeren!</a:t>
            </a:r>
          </a:p>
        </p:txBody>
      </p:sp>
      <p:sp>
        <p:nvSpPr>
          <p:cNvPr id="5" name="Tekstvak 10"/>
          <p:cNvSpPr txBox="1"/>
          <p:nvPr/>
        </p:nvSpPr>
        <p:spPr>
          <a:xfrm>
            <a:off x="3401591" y="5561850"/>
            <a:ext cx="4608512" cy="685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r>
              <a:rPr lang="nl-BE" sz="2000" dirty="0">
                <a:solidFill>
                  <a:srgbClr val="00B050"/>
                </a:solidFill>
              </a:rPr>
              <a:t>Een klasse kan een andere klasse extenden én interfaces implementeren</a:t>
            </a:r>
          </a:p>
        </p:txBody>
      </p:sp>
      <p:cxnSp>
        <p:nvCxnSpPr>
          <p:cNvPr id="6" name="Curved Connector 12"/>
          <p:cNvCxnSpPr/>
          <p:nvPr/>
        </p:nvCxnSpPr>
        <p:spPr bwMode="auto">
          <a:xfrm rot="16200000" flipV="1">
            <a:off x="8366971" y="2951479"/>
            <a:ext cx="360040" cy="1209548"/>
          </a:xfrm>
          <a:prstGeom prst="curvedConnector2">
            <a:avLst/>
          </a:prstGeom>
          <a:solidFill>
            <a:srgbClr val="00B8FF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7" name="Curved Connector 16"/>
          <p:cNvCxnSpPr/>
          <p:nvPr/>
        </p:nvCxnSpPr>
        <p:spPr bwMode="auto">
          <a:xfrm rot="10800000" flipV="1">
            <a:off x="8765181" y="4421589"/>
            <a:ext cx="574762" cy="354724"/>
          </a:xfrm>
          <a:prstGeom prst="curvedConnector3">
            <a:avLst>
              <a:gd name="adj1" fmla="val -15910"/>
            </a:avLst>
          </a:prstGeom>
          <a:solidFill>
            <a:srgbClr val="00B8FF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8" name="Curved Connector 21"/>
          <p:cNvCxnSpPr/>
          <p:nvPr/>
        </p:nvCxnSpPr>
        <p:spPr bwMode="auto">
          <a:xfrm rot="5400000" flipH="1" flipV="1">
            <a:off x="5507825" y="5327824"/>
            <a:ext cx="432048" cy="36004"/>
          </a:xfrm>
          <a:prstGeom prst="curvedConnector3">
            <a:avLst/>
          </a:prstGeom>
          <a:solidFill>
            <a:srgbClr val="00B8FF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methodes</a:t>
            </a:r>
            <a:r>
              <a:rPr lang="en-US" dirty="0"/>
              <a:t>: public abstract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public</a:t>
            </a:r>
            <a:r>
              <a:rPr lang="en-US" sz="2400" dirty="0">
                <a:solidFill>
                  <a:schemeClr val="accent2"/>
                </a:solidFill>
              </a:rPr>
              <a:t> interface</a:t>
            </a:r>
            <a:r>
              <a:rPr lang="en-US" sz="2400" dirty="0">
                <a:solidFill>
                  <a:schemeClr val="tx1"/>
                </a:solidFill>
              </a:rPr>
              <a:t> Colored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    Color </a:t>
            </a:r>
            <a:r>
              <a:rPr lang="en-US" sz="2400" dirty="0" err="1">
                <a:solidFill>
                  <a:schemeClr val="tx1"/>
                </a:solidFill>
              </a:rPr>
              <a:t>getColor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    void </a:t>
            </a:r>
            <a:r>
              <a:rPr lang="en-US" sz="2400" dirty="0" err="1">
                <a:solidFill>
                  <a:schemeClr val="tx1"/>
                </a:solidFill>
              </a:rPr>
              <a:t>setColor</a:t>
            </a:r>
            <a:r>
              <a:rPr lang="en-US" sz="2400" dirty="0">
                <a:solidFill>
                  <a:schemeClr val="tx1"/>
                </a:solidFill>
              </a:rPr>
              <a:t>(Color c)</a:t>
            </a:r>
            <a:r>
              <a:rPr lang="en-US" sz="2400" dirty="0">
                <a:latin typeface="Arial" pitchFamily="34" charset="0"/>
                <a:ea typeface="MS PGothic" pitchFamily="34" charset="-128"/>
                <a:sym typeface="Aria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throws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IllegalArgumentException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;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buNone/>
            </a:pP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34337" y="4191137"/>
            <a:ext cx="4464496" cy="860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/>
            <a:r>
              <a:rPr lang="en-US" sz="3200" dirty="0" err="1">
                <a:solidFill>
                  <a:srgbClr val="00B050"/>
                </a:solidFill>
              </a:rPr>
              <a:t>Alle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err="1">
                <a:solidFill>
                  <a:srgbClr val="00B050"/>
                </a:solidFill>
              </a:rPr>
              <a:t>methodes</a:t>
            </a:r>
            <a:r>
              <a:rPr lang="en-US" sz="3200" dirty="0">
                <a:solidFill>
                  <a:srgbClr val="00B050"/>
                </a:solidFill>
              </a:rPr>
              <a:t> abstract</a:t>
            </a:r>
          </a:p>
          <a:p>
            <a:pPr algn="ctr"/>
            <a:r>
              <a:rPr lang="en-US" sz="2000" dirty="0">
                <a:solidFill>
                  <a:srgbClr val="00B050"/>
                </a:solidFill>
              </a:rPr>
              <a:t>(keyword abstract is </a:t>
            </a:r>
            <a:r>
              <a:rPr lang="en-US" sz="2000" dirty="0" err="1">
                <a:solidFill>
                  <a:srgbClr val="00B050"/>
                </a:solidFill>
              </a:rPr>
              <a:t>niet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nodig</a:t>
            </a:r>
            <a:r>
              <a:rPr lang="en-US" sz="2000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5806345" y="5133704"/>
            <a:ext cx="4032448" cy="860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/>
            <a:r>
              <a:rPr lang="en-US" sz="3200" dirty="0" err="1">
                <a:solidFill>
                  <a:srgbClr val="00B050"/>
                </a:solidFill>
              </a:rPr>
              <a:t>Alle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err="1">
                <a:solidFill>
                  <a:srgbClr val="00B050"/>
                </a:solidFill>
              </a:rPr>
              <a:t>methodes</a:t>
            </a:r>
            <a:r>
              <a:rPr lang="en-US" sz="3200" dirty="0">
                <a:solidFill>
                  <a:srgbClr val="00B050"/>
                </a:solidFill>
              </a:rPr>
              <a:t> public</a:t>
            </a:r>
          </a:p>
          <a:p>
            <a:pPr algn="ctr"/>
            <a:r>
              <a:rPr lang="en-US" sz="2000" dirty="0">
                <a:solidFill>
                  <a:srgbClr val="00B050"/>
                </a:solidFill>
              </a:rPr>
              <a:t>(keyword public is </a:t>
            </a:r>
            <a:r>
              <a:rPr lang="en-US" sz="2000" dirty="0" err="1">
                <a:solidFill>
                  <a:srgbClr val="00B050"/>
                </a:solidFill>
              </a:rPr>
              <a:t>niet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nodig</a:t>
            </a:r>
            <a:r>
              <a:rPr lang="en-US" sz="2000" dirty="0">
                <a:solidFill>
                  <a:srgbClr val="00B050"/>
                </a:solidFill>
              </a:rPr>
              <a:t>)</a:t>
            </a:r>
          </a:p>
        </p:txBody>
      </p:sp>
      <p:cxnSp>
        <p:nvCxnSpPr>
          <p:cNvPr id="6" name="Curved Connector 20"/>
          <p:cNvCxnSpPr/>
          <p:nvPr/>
        </p:nvCxnSpPr>
        <p:spPr bwMode="auto">
          <a:xfrm rot="10800000">
            <a:off x="3122024" y="3474721"/>
            <a:ext cx="2481943" cy="1541419"/>
          </a:xfrm>
          <a:prstGeom prst="curvedConnector3">
            <a:avLst>
              <a:gd name="adj1" fmla="val 100000"/>
            </a:avLst>
          </a:prstGeom>
          <a:solidFill>
            <a:srgbClr val="00B8FF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Fout!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public</a:t>
            </a:r>
            <a:r>
              <a:rPr lang="en-US" sz="2400" dirty="0">
                <a:solidFill>
                  <a:schemeClr val="accent2"/>
                </a:solidFill>
              </a:rPr>
              <a:t> interface</a:t>
            </a:r>
            <a:r>
              <a:rPr lang="en-US" sz="2400" dirty="0">
                <a:solidFill>
                  <a:schemeClr val="tx1"/>
                </a:solidFill>
              </a:rPr>
              <a:t> Colored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    private Color </a:t>
            </a:r>
            <a:r>
              <a:rPr lang="en-US" sz="2400" dirty="0" err="1">
                <a:solidFill>
                  <a:schemeClr val="tx1"/>
                </a:solidFill>
              </a:rPr>
              <a:t>getColor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buNone/>
            </a:pPr>
            <a:endParaRPr lang="nl-BE" dirty="0"/>
          </a:p>
        </p:txBody>
      </p:sp>
      <p:pic>
        <p:nvPicPr>
          <p:cNvPr id="4" name="Picture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77794" y="2894362"/>
            <a:ext cx="7946295" cy="288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Alle velden public static </a:t>
            </a:r>
            <a:r>
              <a:rPr lang="nl-BE" dirty="0" err="1"/>
              <a:t>final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public</a:t>
            </a:r>
            <a:r>
              <a:rPr lang="en-US" sz="2400" dirty="0">
                <a:solidFill>
                  <a:schemeClr val="accent2"/>
                </a:solidFill>
              </a:rPr>
              <a:t> interface</a:t>
            </a:r>
            <a:r>
              <a:rPr lang="en-US" sz="2400" dirty="0">
                <a:solidFill>
                  <a:schemeClr val="tx1"/>
                </a:solidFill>
              </a:rPr>
              <a:t> Colored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>
                <a:latin typeface="Arial" pitchFamily="34" charset="0"/>
                <a:ea typeface="MS PGothic" pitchFamily="34" charset="-128"/>
                <a:sym typeface="Arial" pitchFamily="34" charset="0"/>
              </a:rPr>
              <a:t>Color DEFAULT_COLOR = </a:t>
            </a:r>
            <a:r>
              <a:rPr lang="en-US" sz="2400" dirty="0" err="1">
                <a:latin typeface="Arial" pitchFamily="34" charset="0"/>
                <a:ea typeface="MS PGothic" pitchFamily="34" charset="-128"/>
                <a:sym typeface="Arial" pitchFamily="34" charset="0"/>
              </a:rPr>
              <a:t>Color.WHITE</a:t>
            </a:r>
            <a:r>
              <a:rPr lang="en-US" sz="2400" dirty="0">
                <a:latin typeface="Arial" pitchFamily="34" charset="0"/>
                <a:ea typeface="MS PGothic" pitchFamily="34" charset="-128"/>
                <a:sym typeface="Arial" pitchFamily="34" charset="0"/>
              </a:rPr>
              <a:t>;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  	Color </a:t>
            </a:r>
            <a:r>
              <a:rPr lang="en-US" sz="2400" dirty="0" err="1">
                <a:solidFill>
                  <a:schemeClr val="tx1"/>
                </a:solidFill>
              </a:rPr>
              <a:t>getColor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  	void </a:t>
            </a:r>
            <a:r>
              <a:rPr lang="en-US" sz="2400" dirty="0" err="1">
                <a:solidFill>
                  <a:schemeClr val="tx1"/>
                </a:solidFill>
              </a:rPr>
              <a:t>setColor</a:t>
            </a:r>
            <a:r>
              <a:rPr lang="en-US" sz="2400" dirty="0">
                <a:solidFill>
                  <a:schemeClr val="tx1"/>
                </a:solidFill>
              </a:rPr>
              <a:t>(Color c)</a:t>
            </a:r>
            <a:r>
              <a:rPr lang="en-US" sz="2400" dirty="0">
                <a:latin typeface="Arial" pitchFamily="34" charset="0"/>
                <a:ea typeface="MS PGothic" pitchFamily="34" charset="-128"/>
                <a:sym typeface="Aria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throws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IllegalArgumentException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;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buNone/>
            </a:pPr>
            <a:endParaRPr lang="nl-BE" dirty="0"/>
          </a:p>
        </p:txBody>
      </p:sp>
      <p:sp>
        <p:nvSpPr>
          <p:cNvPr id="4" name="Oval 4"/>
          <p:cNvSpPr/>
          <p:nvPr/>
        </p:nvSpPr>
        <p:spPr>
          <a:xfrm>
            <a:off x="2396107" y="2129246"/>
            <a:ext cx="6774019" cy="757645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/>
          </a:p>
        </p:txBody>
      </p:sp>
      <p:sp>
        <p:nvSpPr>
          <p:cNvPr id="5" name="TextBox 5"/>
          <p:cNvSpPr txBox="1"/>
          <p:nvPr/>
        </p:nvSpPr>
        <p:spPr>
          <a:xfrm>
            <a:off x="1933303" y="5081452"/>
            <a:ext cx="9163612" cy="801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r>
              <a:rPr lang="en-US" dirty="0" err="1">
                <a:solidFill>
                  <a:srgbClr val="00B050"/>
                </a:solidFill>
              </a:rPr>
              <a:t>defaultColor</a:t>
            </a:r>
            <a:r>
              <a:rPr lang="en-US" dirty="0">
                <a:solidFill>
                  <a:srgbClr val="00B050"/>
                </a:solidFill>
              </a:rPr>
              <a:t> is </a:t>
            </a:r>
            <a:r>
              <a:rPr lang="en-US" dirty="0" err="1">
                <a:solidFill>
                  <a:srgbClr val="00B050"/>
                </a:solidFill>
              </a:rPr>
              <a:t>een</a:t>
            </a:r>
            <a:r>
              <a:rPr lang="en-US" dirty="0">
                <a:solidFill>
                  <a:srgbClr val="00B050"/>
                </a:solidFill>
              </a:rPr>
              <a:t> public static final veld </a:t>
            </a:r>
            <a:r>
              <a:rPr lang="en-US" dirty="0">
                <a:solidFill>
                  <a:srgbClr val="00B050"/>
                </a:solidFill>
                <a:sym typeface="Wingdings"/>
              </a:rPr>
              <a:t> </a:t>
            </a:r>
            <a:r>
              <a:rPr lang="en-US" dirty="0" err="1">
                <a:solidFill>
                  <a:srgbClr val="00B050"/>
                </a:solidFill>
                <a:sym typeface="Wingdings"/>
              </a:rPr>
              <a:t>constante</a:t>
            </a:r>
            <a:r>
              <a:rPr lang="en-US" dirty="0">
                <a:solidFill>
                  <a:srgbClr val="00B050"/>
                </a:solidFill>
              </a:rPr>
              <a:t>!</a:t>
            </a:r>
          </a:p>
          <a:p>
            <a:r>
              <a:rPr lang="en-US" dirty="0">
                <a:solidFill>
                  <a:srgbClr val="00B050"/>
                </a:solidFill>
              </a:rPr>
              <a:t>(keywords public static final </a:t>
            </a:r>
            <a:r>
              <a:rPr lang="en-US" dirty="0" err="1">
                <a:solidFill>
                  <a:srgbClr val="00B050"/>
                </a:solidFill>
              </a:rPr>
              <a:t>niet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nodig</a:t>
            </a:r>
            <a:r>
              <a:rPr lang="en-US" dirty="0">
                <a:solidFill>
                  <a:srgbClr val="00B050"/>
                </a:solidFill>
              </a:rPr>
              <a:t>)</a:t>
            </a:r>
            <a:endParaRPr lang="nl-BE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Figuur</a:t>
            </a:r>
            <a:r>
              <a:rPr lang="en-US" sz="4000" dirty="0"/>
              <a:t> </a:t>
            </a:r>
            <a:r>
              <a:rPr lang="en-US" sz="4000" dirty="0" err="1"/>
              <a:t>implementeert</a:t>
            </a:r>
            <a:r>
              <a:rPr lang="en-US" sz="4000" dirty="0"/>
              <a:t> de Colored interface</a:t>
            </a:r>
            <a:endParaRPr lang="nl-BE" sz="4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Figuur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figuur</a:t>
            </a:r>
            <a:r>
              <a:rPr lang="en-US" dirty="0">
                <a:solidFill>
                  <a:schemeClr val="tx1"/>
                </a:solidFill>
              </a:rPr>
              <a:t>= new </a:t>
            </a:r>
            <a:r>
              <a:rPr lang="en-US" dirty="0" err="1">
                <a:solidFill>
                  <a:schemeClr val="tx1"/>
                </a:solidFill>
              </a:rPr>
              <a:t>Figuur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Colored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colored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figuur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>
                <a:solidFill>
                  <a:srgbClr val="00B050"/>
                </a:solidFill>
              </a:rPr>
              <a:t>// OK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sym typeface="Arial" pitchFamily="34" charset="0"/>
              </a:rPr>
              <a:t>figuur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sym typeface="Arial" pitchFamily="34" charset="0"/>
              </a:rPr>
              <a:t>instanceof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sym typeface="Arial" pitchFamily="34" charset="0"/>
              </a:rPr>
              <a:t>Colored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 </a:t>
            </a:r>
            <a:r>
              <a:rPr lang="en-US" dirty="0">
                <a:solidFill>
                  <a:srgbClr val="00B050"/>
                </a:solidFill>
                <a:sym typeface="Arial" pitchFamily="34" charset="0"/>
              </a:rPr>
              <a:t>// true</a:t>
            </a:r>
          </a:p>
          <a:p>
            <a:pPr>
              <a:buNone/>
            </a:pPr>
            <a:endParaRPr lang="nl-BE" dirty="0"/>
          </a:p>
        </p:txBody>
      </p:sp>
      <p:grpSp>
        <p:nvGrpSpPr>
          <p:cNvPr id="4" name="Groep 3"/>
          <p:cNvGrpSpPr/>
          <p:nvPr/>
        </p:nvGrpSpPr>
        <p:grpSpPr>
          <a:xfrm>
            <a:off x="9330003" y="1959385"/>
            <a:ext cx="2495107" cy="1488903"/>
            <a:chOff x="9626173" y="2352924"/>
            <a:chExt cx="2495107" cy="1488903"/>
          </a:xfrm>
        </p:grpSpPr>
        <p:sp>
          <p:nvSpPr>
            <p:cNvPr id="5" name="Tekstvak 4"/>
            <p:cNvSpPr txBox="1"/>
            <p:nvPr/>
          </p:nvSpPr>
          <p:spPr>
            <a:xfrm>
              <a:off x="9626173" y="2364499"/>
              <a:ext cx="249510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>
                  <a:solidFill>
                    <a:schemeClr val="bg1">
                      <a:lumMod val="50000"/>
                    </a:schemeClr>
                  </a:solidFill>
                </a:rPr>
                <a:t>Figuur </a:t>
              </a:r>
            </a:p>
            <a:p>
              <a:r>
                <a:rPr lang="nl-BE" dirty="0">
                  <a:solidFill>
                    <a:schemeClr val="bg1">
                      <a:lumMod val="50000"/>
                    </a:schemeClr>
                  </a:solidFill>
                </a:rPr>
                <a:t>   </a:t>
              </a:r>
              <a:r>
                <a:rPr lang="nl-BE" dirty="0" err="1">
                  <a:solidFill>
                    <a:schemeClr val="bg1">
                      <a:lumMod val="50000"/>
                    </a:schemeClr>
                  </a:solidFill>
                </a:rPr>
                <a:t>implements</a:t>
              </a:r>
              <a:r>
                <a:rPr lang="nl-BE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r>
                <a:rPr lang="nl-BE" dirty="0">
                  <a:solidFill>
                    <a:schemeClr val="bg1">
                      <a:lumMod val="50000"/>
                    </a:schemeClr>
                  </a:solidFill>
                </a:rPr>
                <a:t>      </a:t>
              </a:r>
              <a:r>
                <a:rPr lang="nl-BE" dirty="0" err="1">
                  <a:solidFill>
                    <a:schemeClr val="bg1">
                      <a:lumMod val="50000"/>
                    </a:schemeClr>
                  </a:solidFill>
                </a:rPr>
                <a:t>Moveable</a:t>
              </a:r>
              <a:r>
                <a:rPr lang="nl-BE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nl-BE" dirty="0" err="1">
                  <a:solidFill>
                    <a:schemeClr val="bg1">
                      <a:lumMod val="50000"/>
                    </a:schemeClr>
                  </a:solidFill>
                </a:rPr>
                <a:t>Colored</a:t>
              </a:r>
              <a:endParaRPr lang="nl-B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nl-B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nl-BE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" name="Rechthoek 5"/>
            <p:cNvSpPr/>
            <p:nvPr/>
          </p:nvSpPr>
          <p:spPr>
            <a:xfrm>
              <a:off x="9655872" y="2352924"/>
              <a:ext cx="2465408" cy="972274"/>
            </a:xfrm>
            <a:prstGeom prst="rect">
              <a:avLst/>
            </a:prstGeom>
            <a:solidFill>
              <a:srgbClr val="F4F9C3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Polymorfie</a:t>
            </a:r>
            <a:r>
              <a:rPr lang="nl-BE" dirty="0"/>
              <a:t> en interfaces</a:t>
            </a:r>
          </a:p>
        </p:txBody>
      </p:sp>
      <p:sp>
        <p:nvSpPr>
          <p:cNvPr id="4" name="Tijdelijke aanduiding voor tekst 2"/>
          <p:cNvSpPr>
            <a:spLocks noGrp="1"/>
          </p:cNvSpPr>
          <p:nvPr>
            <p:ph idx="1"/>
          </p:nvPr>
        </p:nvSpPr>
        <p:spPr>
          <a:xfrm>
            <a:off x="1876777" y="1482436"/>
            <a:ext cx="9948333" cy="5093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ArrayList</a:t>
            </a:r>
            <a:r>
              <a:rPr lang="en-US" sz="2400" dirty="0"/>
              <a:t>&lt;Moveable&gt; </a:t>
            </a:r>
            <a:r>
              <a:rPr lang="en-US" sz="2400" dirty="0" err="1"/>
              <a:t>lijst</a:t>
            </a:r>
            <a:r>
              <a:rPr lang="en-US" sz="2400" dirty="0"/>
              <a:t> = new </a:t>
            </a:r>
            <a:r>
              <a:rPr lang="en-US" sz="2400" dirty="0" err="1"/>
              <a:t>ArrayList</a:t>
            </a:r>
            <a:r>
              <a:rPr lang="en-US" sz="2400" dirty="0"/>
              <a:t>&lt;&gt;();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</a:rPr>
              <a:t>Figuur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figuur</a:t>
            </a:r>
            <a:r>
              <a:rPr lang="en-US" sz="2400" dirty="0">
                <a:solidFill>
                  <a:schemeClr val="tx1"/>
                </a:solidFill>
              </a:rPr>
              <a:t>= new </a:t>
            </a:r>
            <a:r>
              <a:rPr lang="en-US" sz="2400" dirty="0" err="1">
                <a:solidFill>
                  <a:schemeClr val="tx1"/>
                </a:solidFill>
              </a:rPr>
              <a:t>Figuur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</a:rPr>
              <a:t>lijst.add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figuur</a:t>
            </a:r>
            <a:r>
              <a:rPr lang="en-US" sz="2400" dirty="0">
                <a:solidFill>
                  <a:schemeClr val="tx1"/>
                </a:solidFill>
              </a:rPr>
              <a:t>); 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sym typeface="Arial" pitchFamily="34" charset="0"/>
              </a:rPr>
              <a:t>MoveablePunt</a:t>
            </a:r>
            <a:r>
              <a:rPr lang="en-US" sz="2400" dirty="0">
                <a:latin typeface="Arial" pitchFamily="34" charset="0"/>
                <a:ea typeface="MS PGothic" pitchFamily="34" charset="-128"/>
                <a:sym typeface="Aria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punt = new </a:t>
            </a:r>
            <a:r>
              <a:rPr lang="en-US" sz="2400" dirty="0" err="1">
                <a:solidFill>
                  <a:schemeClr val="tx1"/>
                </a:solidFill>
                <a:sym typeface="Arial" pitchFamily="34" charset="0"/>
              </a:rPr>
              <a:t>MoveablePunt</a:t>
            </a:r>
            <a:r>
              <a:rPr lang="en-US" sz="2400" dirty="0">
                <a:latin typeface="Arial" pitchFamily="34" charset="0"/>
                <a:ea typeface="MS PGothic" pitchFamily="34" charset="-128"/>
                <a:sym typeface="Aria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</a:rPr>
              <a:t>lijst.add</a:t>
            </a:r>
            <a:r>
              <a:rPr lang="en-US" sz="2400" dirty="0">
                <a:solidFill>
                  <a:schemeClr val="tx1"/>
                </a:solidFill>
              </a:rPr>
              <a:t>(punt);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Colored </a:t>
            </a:r>
            <a:r>
              <a:rPr lang="en-US" sz="2400" dirty="0" err="1">
                <a:solidFill>
                  <a:schemeClr val="tx1"/>
                </a:solidFill>
              </a:rPr>
              <a:t>andereFiguur</a:t>
            </a:r>
            <a:r>
              <a:rPr lang="en-US" sz="2400" dirty="0">
                <a:solidFill>
                  <a:schemeClr val="tx1"/>
                </a:solidFill>
              </a:rPr>
              <a:t> = new </a:t>
            </a:r>
            <a:r>
              <a:rPr lang="en-US" sz="2400" dirty="0" err="1">
                <a:solidFill>
                  <a:schemeClr val="tx1"/>
                </a:solidFill>
              </a:rPr>
              <a:t>Figuur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</a:rPr>
              <a:t>lijst.add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andereFiguur</a:t>
            </a:r>
            <a:r>
              <a:rPr lang="en-US" sz="2400" dirty="0">
                <a:solidFill>
                  <a:schemeClr val="tx1"/>
                </a:solidFill>
              </a:rPr>
              <a:t> ); 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</a:rPr>
              <a:t>lijst.add</a:t>
            </a:r>
            <a:r>
              <a:rPr lang="en-US" sz="2400" dirty="0">
                <a:solidFill>
                  <a:schemeClr val="tx1"/>
                </a:solidFill>
              </a:rPr>
              <a:t>((Moveable)</a:t>
            </a:r>
            <a:r>
              <a:rPr lang="en-US" sz="2400" dirty="0" err="1">
                <a:solidFill>
                  <a:schemeClr val="tx1"/>
                </a:solidFill>
              </a:rPr>
              <a:t>andereFiguur</a:t>
            </a:r>
            <a:r>
              <a:rPr lang="en-US" sz="2400" dirty="0">
                <a:solidFill>
                  <a:schemeClr val="tx1"/>
                </a:solidFill>
              </a:rPr>
              <a:t> ); </a:t>
            </a:r>
            <a:endParaRPr lang="en-US" sz="2400" dirty="0">
              <a:solidFill>
                <a:srgbClr val="FF0000"/>
              </a:solidFill>
            </a:endParaRPr>
          </a:p>
          <a:p>
            <a:endParaRPr lang="nl-BE" dirty="0"/>
          </a:p>
        </p:txBody>
      </p:sp>
      <p:sp>
        <p:nvSpPr>
          <p:cNvPr id="5" name="Tekstvak 4"/>
          <p:cNvSpPr txBox="1"/>
          <p:nvPr/>
        </p:nvSpPr>
        <p:spPr>
          <a:xfrm>
            <a:off x="1441712" y="6072141"/>
            <a:ext cx="9966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</a:rPr>
              <a:t>Zowel Figuur objecten als </a:t>
            </a:r>
            <a:r>
              <a:rPr lang="nl-BE" dirty="0" err="1">
                <a:solidFill>
                  <a:srgbClr val="FF0000"/>
                </a:solidFill>
              </a:rPr>
              <a:t>MoveablePunt</a:t>
            </a:r>
            <a:r>
              <a:rPr lang="nl-BE" dirty="0">
                <a:solidFill>
                  <a:srgbClr val="FF0000"/>
                </a:solidFill>
              </a:rPr>
              <a:t> objecten kunnen toegevoegd worden aan de </a:t>
            </a:r>
            <a:r>
              <a:rPr lang="nl-BE" dirty="0" err="1">
                <a:solidFill>
                  <a:srgbClr val="FF0000"/>
                </a:solidFill>
              </a:rPr>
              <a:t>ArrayList</a:t>
            </a:r>
            <a:endParaRPr lang="nl-BE" dirty="0">
              <a:solidFill>
                <a:srgbClr val="FF0000"/>
              </a:solidFill>
            </a:endParaRPr>
          </a:p>
          <a:p>
            <a:r>
              <a:rPr lang="nl-BE" dirty="0">
                <a:solidFill>
                  <a:srgbClr val="FF0000"/>
                </a:solidFill>
              </a:rPr>
              <a:t>van het type </a:t>
            </a:r>
            <a:r>
              <a:rPr lang="nl-BE" dirty="0" err="1">
                <a:solidFill>
                  <a:srgbClr val="FF0000"/>
                </a:solidFill>
              </a:rPr>
              <a:t>Moveable</a:t>
            </a:r>
            <a:r>
              <a:rPr lang="nl-BE" dirty="0">
                <a:solidFill>
                  <a:srgbClr val="FF0000"/>
                </a:solidFill>
              </a:rPr>
              <a:t> omdat beide klassen de </a:t>
            </a:r>
            <a:r>
              <a:rPr lang="nl-BE" dirty="0" err="1">
                <a:solidFill>
                  <a:srgbClr val="FF0000"/>
                </a:solidFill>
              </a:rPr>
              <a:t>Moveable</a:t>
            </a:r>
            <a:r>
              <a:rPr lang="nl-BE" dirty="0">
                <a:solidFill>
                  <a:srgbClr val="FF0000"/>
                </a:solidFill>
              </a:rPr>
              <a:t> interface implementeren</a:t>
            </a:r>
          </a:p>
        </p:txBody>
      </p:sp>
      <p:grpSp>
        <p:nvGrpSpPr>
          <p:cNvPr id="7" name="Groep 6"/>
          <p:cNvGrpSpPr/>
          <p:nvPr/>
        </p:nvGrpSpPr>
        <p:grpSpPr>
          <a:xfrm>
            <a:off x="9626173" y="2352924"/>
            <a:ext cx="2495107" cy="1488903"/>
            <a:chOff x="9626173" y="2352924"/>
            <a:chExt cx="2495107" cy="1488903"/>
          </a:xfrm>
        </p:grpSpPr>
        <p:sp>
          <p:nvSpPr>
            <p:cNvPr id="3" name="Tekstvak 2"/>
            <p:cNvSpPr txBox="1"/>
            <p:nvPr/>
          </p:nvSpPr>
          <p:spPr>
            <a:xfrm>
              <a:off x="9626173" y="2364499"/>
              <a:ext cx="249510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>
                  <a:solidFill>
                    <a:schemeClr val="bg1">
                      <a:lumMod val="50000"/>
                    </a:schemeClr>
                  </a:solidFill>
                </a:rPr>
                <a:t>Figuur </a:t>
              </a:r>
            </a:p>
            <a:p>
              <a:r>
                <a:rPr lang="nl-BE" dirty="0">
                  <a:solidFill>
                    <a:schemeClr val="bg1">
                      <a:lumMod val="50000"/>
                    </a:schemeClr>
                  </a:solidFill>
                </a:rPr>
                <a:t>   </a:t>
              </a:r>
              <a:r>
                <a:rPr lang="nl-BE" dirty="0" err="1">
                  <a:solidFill>
                    <a:schemeClr val="bg1">
                      <a:lumMod val="50000"/>
                    </a:schemeClr>
                  </a:solidFill>
                </a:rPr>
                <a:t>implements</a:t>
              </a:r>
              <a:r>
                <a:rPr lang="nl-BE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r>
                <a:rPr lang="nl-BE" dirty="0">
                  <a:solidFill>
                    <a:schemeClr val="bg1">
                      <a:lumMod val="50000"/>
                    </a:schemeClr>
                  </a:solidFill>
                </a:rPr>
                <a:t>      </a:t>
              </a:r>
              <a:r>
                <a:rPr lang="nl-BE" dirty="0" err="1">
                  <a:solidFill>
                    <a:schemeClr val="bg1">
                      <a:lumMod val="50000"/>
                    </a:schemeClr>
                  </a:solidFill>
                </a:rPr>
                <a:t>Moveable</a:t>
              </a:r>
              <a:r>
                <a:rPr lang="nl-BE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nl-BE" dirty="0" err="1">
                  <a:solidFill>
                    <a:schemeClr val="bg1">
                      <a:lumMod val="50000"/>
                    </a:schemeClr>
                  </a:solidFill>
                </a:rPr>
                <a:t>Colored</a:t>
              </a:r>
              <a:endParaRPr lang="nl-B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nl-B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nl-BE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" name="Rechthoek 5"/>
            <p:cNvSpPr/>
            <p:nvPr/>
          </p:nvSpPr>
          <p:spPr>
            <a:xfrm>
              <a:off x="9655872" y="2352924"/>
              <a:ext cx="2465408" cy="972274"/>
            </a:xfrm>
            <a:prstGeom prst="rect">
              <a:avLst/>
            </a:prstGeom>
            <a:solidFill>
              <a:srgbClr val="F4F9C3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ep 10"/>
          <p:cNvGrpSpPr/>
          <p:nvPr/>
        </p:nvGrpSpPr>
        <p:grpSpPr>
          <a:xfrm>
            <a:off x="9640208" y="3719898"/>
            <a:ext cx="2495107" cy="2042900"/>
            <a:chOff x="9640208" y="3719898"/>
            <a:chExt cx="2495107" cy="2042900"/>
          </a:xfrm>
        </p:grpSpPr>
        <p:sp>
          <p:nvSpPr>
            <p:cNvPr id="9" name="Tekstvak 8"/>
            <p:cNvSpPr txBox="1"/>
            <p:nvPr/>
          </p:nvSpPr>
          <p:spPr>
            <a:xfrm>
              <a:off x="9640208" y="3731473"/>
              <a:ext cx="2079415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err="1">
                  <a:solidFill>
                    <a:schemeClr val="bg1">
                      <a:lumMod val="50000"/>
                    </a:schemeClr>
                  </a:solidFill>
                </a:rPr>
                <a:t>MoveablePunt</a:t>
              </a:r>
              <a:endParaRPr lang="nl-BE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nl-BE" dirty="0">
                  <a:solidFill>
                    <a:schemeClr val="bg1">
                      <a:lumMod val="50000"/>
                    </a:schemeClr>
                  </a:solidFill>
                </a:rPr>
                <a:t>   </a:t>
              </a:r>
              <a:r>
                <a:rPr lang="nl-BE" dirty="0" err="1">
                  <a:solidFill>
                    <a:schemeClr val="bg1">
                      <a:lumMod val="50000"/>
                    </a:schemeClr>
                  </a:solidFill>
                </a:rPr>
                <a:t>extends</a:t>
              </a:r>
              <a:endParaRPr lang="nl-BE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nl-BE" dirty="0">
                  <a:solidFill>
                    <a:schemeClr val="bg1">
                      <a:lumMod val="50000"/>
                    </a:schemeClr>
                  </a:solidFill>
                </a:rPr>
                <a:t>      Punt </a:t>
              </a:r>
            </a:p>
            <a:p>
              <a:r>
                <a:rPr lang="nl-BE" dirty="0">
                  <a:solidFill>
                    <a:schemeClr val="bg1">
                      <a:lumMod val="50000"/>
                    </a:schemeClr>
                  </a:solidFill>
                </a:rPr>
                <a:t>         </a:t>
              </a:r>
              <a:r>
                <a:rPr lang="nl-BE" dirty="0" err="1">
                  <a:solidFill>
                    <a:schemeClr val="bg1">
                      <a:lumMod val="50000"/>
                    </a:schemeClr>
                  </a:solidFill>
                </a:rPr>
                <a:t>implements</a:t>
              </a:r>
              <a:r>
                <a:rPr lang="nl-BE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r>
                <a:rPr lang="nl-BE" dirty="0">
                  <a:solidFill>
                    <a:schemeClr val="bg1">
                      <a:lumMod val="50000"/>
                    </a:schemeClr>
                  </a:solidFill>
                </a:rPr>
                <a:t>            </a:t>
              </a:r>
              <a:r>
                <a:rPr lang="nl-BE" dirty="0" err="1">
                  <a:solidFill>
                    <a:schemeClr val="bg1">
                      <a:lumMod val="50000"/>
                    </a:schemeClr>
                  </a:solidFill>
                </a:rPr>
                <a:t>Moveable</a:t>
              </a:r>
              <a:endParaRPr lang="nl-B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nl-B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nl-BE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0" name="Rechthoek 9"/>
            <p:cNvSpPr/>
            <p:nvPr/>
          </p:nvSpPr>
          <p:spPr>
            <a:xfrm>
              <a:off x="9669907" y="3719898"/>
              <a:ext cx="2465408" cy="1592882"/>
            </a:xfrm>
            <a:prstGeom prst="rect">
              <a:avLst/>
            </a:prstGeom>
            <a:solidFill>
              <a:srgbClr val="F4F9C3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7" name="Tekstvak 16"/>
          <p:cNvSpPr txBox="1"/>
          <p:nvPr/>
        </p:nvSpPr>
        <p:spPr>
          <a:xfrm>
            <a:off x="4236334" y="2786699"/>
            <a:ext cx="324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nl-B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4074288" y="3688438"/>
            <a:ext cx="324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nl-B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5295506" y="4597364"/>
            <a:ext cx="324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nl-B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6850943" y="5061047"/>
            <a:ext cx="324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nl-B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kstvak 20"/>
          <p:cNvSpPr txBox="1"/>
          <p:nvPr/>
        </p:nvSpPr>
        <p:spPr>
          <a:xfrm>
            <a:off x="4590124" y="2786699"/>
            <a:ext cx="92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chemeClr val="accent6"/>
                </a:solidFill>
              </a:rPr>
              <a:t>OK</a:t>
            </a:r>
            <a:endParaRPr lang="nl-BE" dirty="0">
              <a:solidFill>
                <a:schemeClr val="accent6"/>
              </a:solidFill>
            </a:endParaRPr>
          </a:p>
        </p:txBody>
      </p:sp>
      <p:sp>
        <p:nvSpPr>
          <p:cNvPr id="22" name="Tekstvak 21"/>
          <p:cNvSpPr txBox="1"/>
          <p:nvPr/>
        </p:nvSpPr>
        <p:spPr>
          <a:xfrm>
            <a:off x="4398379" y="3700013"/>
            <a:ext cx="92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chemeClr val="accent6"/>
                </a:solidFill>
              </a:rPr>
              <a:t>OK</a:t>
            </a:r>
            <a:endParaRPr lang="nl-BE" dirty="0">
              <a:solidFill>
                <a:schemeClr val="accent6"/>
              </a:solidFill>
            </a:endParaRPr>
          </a:p>
        </p:txBody>
      </p:sp>
      <p:sp>
        <p:nvSpPr>
          <p:cNvPr id="23" name="Tekstvak 22"/>
          <p:cNvSpPr txBox="1"/>
          <p:nvPr/>
        </p:nvSpPr>
        <p:spPr>
          <a:xfrm>
            <a:off x="7175034" y="5061047"/>
            <a:ext cx="92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chemeClr val="accent6"/>
                </a:solidFill>
              </a:rPr>
              <a:t>OK</a:t>
            </a:r>
            <a:endParaRPr lang="nl-BE" dirty="0">
              <a:solidFill>
                <a:schemeClr val="accent6"/>
              </a:solidFill>
            </a:endParaRPr>
          </a:p>
        </p:txBody>
      </p:sp>
      <p:sp>
        <p:nvSpPr>
          <p:cNvPr id="24" name="Tekstvak 23"/>
          <p:cNvSpPr txBox="1"/>
          <p:nvPr/>
        </p:nvSpPr>
        <p:spPr>
          <a:xfrm>
            <a:off x="5649296" y="4597363"/>
            <a:ext cx="92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rgbClr val="FF0000"/>
                </a:solidFill>
              </a:rPr>
              <a:t>NOK</a:t>
            </a:r>
            <a:endParaRPr lang="nl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03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22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Interface: voorbeeld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public</a:t>
            </a:r>
            <a:r>
              <a:rPr lang="en-US" dirty="0">
                <a:solidFill>
                  <a:schemeClr val="accent2"/>
                </a:solidFill>
              </a:rPr>
              <a:t> interface</a:t>
            </a:r>
            <a:r>
              <a:rPr lang="en-US" dirty="0">
                <a:solidFill>
                  <a:schemeClr val="tx1"/>
                </a:solidFill>
              </a:rPr>
              <a:t> Colored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  	Color </a:t>
            </a:r>
            <a:r>
              <a:rPr lang="en-US" dirty="0" err="1">
                <a:solidFill>
                  <a:schemeClr val="tx1"/>
                </a:solidFill>
              </a:rPr>
              <a:t>getColor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  	void </a:t>
            </a:r>
            <a:r>
              <a:rPr lang="en-US" dirty="0" err="1">
                <a:solidFill>
                  <a:schemeClr val="tx1"/>
                </a:solidFill>
              </a:rPr>
              <a:t>setColor</a:t>
            </a:r>
            <a:r>
              <a:rPr lang="en-US" dirty="0">
                <a:solidFill>
                  <a:schemeClr val="tx1"/>
                </a:solidFill>
              </a:rPr>
              <a:t>(Color c)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/>
              <a:t>Alle methodes </a:t>
            </a:r>
            <a:r>
              <a:rPr lang="nl-BE" dirty="0">
                <a:solidFill>
                  <a:srgbClr val="C00000"/>
                </a:solidFill>
              </a:rPr>
              <a:t>abstract</a:t>
            </a:r>
            <a:r>
              <a:rPr lang="nl-BE" dirty="0"/>
              <a:t> (</a:t>
            </a:r>
            <a:r>
              <a:rPr lang="nl-BE" dirty="0" err="1"/>
              <a:t>keyword</a:t>
            </a:r>
            <a:r>
              <a:rPr lang="nl-BE" dirty="0"/>
              <a:t> abstract is niet nodig)</a:t>
            </a: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/>
              <a:t>Alle methodes </a:t>
            </a:r>
            <a:r>
              <a:rPr lang="nl-BE" dirty="0">
                <a:solidFill>
                  <a:srgbClr val="C00000"/>
                </a:solidFill>
              </a:rPr>
              <a:t>public</a:t>
            </a:r>
            <a:r>
              <a:rPr lang="nl-BE" dirty="0"/>
              <a:t> (</a:t>
            </a:r>
            <a:r>
              <a:rPr lang="nl-BE" dirty="0" err="1"/>
              <a:t>keyword</a:t>
            </a:r>
            <a:r>
              <a:rPr lang="nl-BE" dirty="0"/>
              <a:t> public is niet nodig)</a:t>
            </a:r>
          </a:p>
          <a:p>
            <a:endParaRPr lang="nl-B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6"/>
            <a:ext cx="9948332" cy="901972"/>
          </a:xfrm>
        </p:spPr>
        <p:txBody>
          <a:bodyPr/>
          <a:lstStyle/>
          <a:p>
            <a:r>
              <a:rPr lang="nl-BE" dirty="0"/>
              <a:t>Interfaces in UML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BE" dirty="0"/>
              <a:t>              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842248" y="1996078"/>
            <a:ext cx="2895600" cy="6832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FF0000"/>
                </a:solidFill>
              </a:rPr>
              <a:t>&lt;&lt;interface&gt;&gt;</a:t>
            </a:r>
          </a:p>
          <a:p>
            <a:pPr algn="ctr"/>
            <a:r>
              <a:rPr lang="en-US" sz="2000" dirty="0"/>
              <a:t>Colored</a:t>
            </a:r>
            <a:endParaRPr lang="nl-BE" sz="2000" dirty="0"/>
          </a:p>
        </p:txBody>
      </p:sp>
      <p:sp>
        <p:nvSpPr>
          <p:cNvPr id="5" name="TextBox 5"/>
          <p:cNvSpPr txBox="1"/>
          <p:nvPr/>
        </p:nvSpPr>
        <p:spPr>
          <a:xfrm>
            <a:off x="6842248" y="2605678"/>
            <a:ext cx="289560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/>
          </a:p>
        </p:txBody>
      </p:sp>
      <p:sp>
        <p:nvSpPr>
          <p:cNvPr id="6" name="TextBox 6"/>
          <p:cNvSpPr txBox="1"/>
          <p:nvPr/>
        </p:nvSpPr>
        <p:spPr>
          <a:xfrm>
            <a:off x="6842248" y="2986678"/>
            <a:ext cx="2895600" cy="5060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+ </a:t>
            </a:r>
            <a:r>
              <a:rPr lang="en-US" sz="1400" dirty="0" err="1"/>
              <a:t>getColor</a:t>
            </a:r>
            <a:r>
              <a:rPr lang="en-US" sz="1400" dirty="0"/>
              <a:t>(): Color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setColor</a:t>
            </a:r>
            <a:r>
              <a:rPr lang="en-US" sz="1400" dirty="0"/>
              <a:t>(color: Color)</a:t>
            </a:r>
            <a:endParaRPr lang="nl-BE" sz="1400" dirty="0"/>
          </a:p>
        </p:txBody>
      </p:sp>
      <p:sp>
        <p:nvSpPr>
          <p:cNvPr id="7" name="TextBox 7"/>
          <p:cNvSpPr txBox="1"/>
          <p:nvPr/>
        </p:nvSpPr>
        <p:spPr>
          <a:xfrm>
            <a:off x="4914056" y="4366987"/>
            <a:ext cx="2951584" cy="3985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Shape</a:t>
            </a:r>
            <a:endParaRPr lang="nl-BE" dirty="0"/>
          </a:p>
        </p:txBody>
      </p:sp>
      <p:sp>
        <p:nvSpPr>
          <p:cNvPr id="8" name="TextBox 8"/>
          <p:cNvSpPr txBox="1"/>
          <p:nvPr/>
        </p:nvSpPr>
        <p:spPr>
          <a:xfrm>
            <a:off x="4913312" y="4765499"/>
            <a:ext cx="2951584" cy="299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- color: Color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914056" y="5073567"/>
            <a:ext cx="2951584" cy="11265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+ Shape(Color c, ...)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getColor</a:t>
            </a:r>
            <a:r>
              <a:rPr lang="en-US" sz="1400" dirty="0"/>
              <a:t>(): Color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setColor</a:t>
            </a:r>
            <a:r>
              <a:rPr lang="en-US" sz="1400" dirty="0"/>
              <a:t>(color: Color)</a:t>
            </a:r>
            <a:endParaRPr lang="en-US" sz="1400" dirty="0">
              <a:sym typeface="Arial" pitchFamily="34" charset="0"/>
            </a:endParaRPr>
          </a:p>
          <a:p>
            <a:r>
              <a:rPr lang="en-US" sz="1400" dirty="0">
                <a:sym typeface="Arial" pitchFamily="34" charset="0"/>
              </a:rPr>
              <a:t>+ </a:t>
            </a:r>
            <a:r>
              <a:rPr lang="en-US" sz="1400" dirty="0" err="1">
                <a:sym typeface="Arial" pitchFamily="34" charset="0"/>
              </a:rPr>
              <a:t>moveHorizontal</a:t>
            </a:r>
            <a:r>
              <a:rPr lang="en-US" sz="1400" dirty="0">
                <a:sym typeface="Arial" pitchFamily="34" charset="0"/>
              </a:rPr>
              <a:t>(</a:t>
            </a:r>
            <a:r>
              <a:rPr lang="en-US" sz="1400" dirty="0" err="1">
                <a:sym typeface="Arial" pitchFamily="34" charset="0"/>
              </a:rPr>
              <a:t>distance:int</a:t>
            </a:r>
            <a:r>
              <a:rPr lang="en-US" sz="1400" dirty="0">
                <a:sym typeface="Arial" pitchFamily="34" charset="0"/>
              </a:rPr>
              <a:t>)</a:t>
            </a:r>
          </a:p>
          <a:p>
            <a:r>
              <a:rPr lang="en-US" sz="1400" dirty="0">
                <a:sym typeface="Arial" pitchFamily="34" charset="0"/>
              </a:rPr>
              <a:t>+ </a:t>
            </a:r>
            <a:r>
              <a:rPr lang="en-US" sz="1400" dirty="0" err="1">
                <a:sym typeface="Arial" pitchFamily="34" charset="0"/>
              </a:rPr>
              <a:t>moveVertical</a:t>
            </a:r>
            <a:r>
              <a:rPr lang="en-US" sz="1400" dirty="0">
                <a:sym typeface="Arial" pitchFamily="34" charset="0"/>
              </a:rPr>
              <a:t>(</a:t>
            </a:r>
            <a:r>
              <a:rPr lang="en-US" sz="1400" dirty="0" err="1">
                <a:sym typeface="Arial" pitchFamily="34" charset="0"/>
              </a:rPr>
              <a:t>distance:int</a:t>
            </a:r>
            <a:r>
              <a:rPr lang="en-US" sz="1400" dirty="0">
                <a:sym typeface="Arial" pitchFamily="34" charset="0"/>
              </a:rPr>
              <a:t>)</a:t>
            </a:r>
          </a:p>
        </p:txBody>
      </p:sp>
      <p:sp>
        <p:nvSpPr>
          <p:cNvPr id="10" name="TextBox 25"/>
          <p:cNvSpPr txBox="1"/>
          <p:nvPr/>
        </p:nvSpPr>
        <p:spPr>
          <a:xfrm>
            <a:off x="3257128" y="1878485"/>
            <a:ext cx="3183632" cy="6832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FF0000"/>
                </a:solidFill>
              </a:rPr>
              <a:t>&lt;&lt;interface&gt;&gt;</a:t>
            </a:r>
          </a:p>
          <a:p>
            <a:pPr algn="ctr"/>
            <a:r>
              <a:rPr lang="en-US" sz="2000" dirty="0"/>
              <a:t>Movable</a:t>
            </a:r>
            <a:endParaRPr lang="nl-BE" sz="2000" dirty="0"/>
          </a:p>
        </p:txBody>
      </p:sp>
      <p:sp>
        <p:nvSpPr>
          <p:cNvPr id="11" name="TextBox 26"/>
          <p:cNvSpPr txBox="1"/>
          <p:nvPr/>
        </p:nvSpPr>
        <p:spPr>
          <a:xfrm>
            <a:off x="3257128" y="2540789"/>
            <a:ext cx="3183632" cy="38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/>
          </a:p>
        </p:txBody>
      </p:sp>
      <p:sp>
        <p:nvSpPr>
          <p:cNvPr id="12" name="TextBox 27"/>
          <p:cNvSpPr txBox="1"/>
          <p:nvPr/>
        </p:nvSpPr>
        <p:spPr>
          <a:xfrm>
            <a:off x="3257128" y="2921789"/>
            <a:ext cx="3183632" cy="5355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ym typeface="Arial" pitchFamily="34" charset="0"/>
              </a:rPr>
              <a:t>+ </a:t>
            </a:r>
            <a:r>
              <a:rPr lang="en-US" sz="1400" dirty="0" err="1">
                <a:sym typeface="Arial" pitchFamily="34" charset="0"/>
              </a:rPr>
              <a:t>moveHorizontal</a:t>
            </a:r>
            <a:r>
              <a:rPr lang="en-US" sz="1400" dirty="0">
                <a:sym typeface="Arial" pitchFamily="34" charset="0"/>
              </a:rPr>
              <a:t>(</a:t>
            </a:r>
            <a:r>
              <a:rPr lang="en-US" sz="1400" dirty="0" err="1">
                <a:sym typeface="Arial" pitchFamily="34" charset="0"/>
              </a:rPr>
              <a:t>distance:int</a:t>
            </a:r>
            <a:r>
              <a:rPr lang="en-US" sz="1400" dirty="0">
                <a:sym typeface="Arial" pitchFamily="34" charset="0"/>
              </a:rPr>
              <a:t>)</a:t>
            </a:r>
          </a:p>
          <a:p>
            <a:r>
              <a:rPr lang="en-US" sz="1400" dirty="0">
                <a:sym typeface="Arial" pitchFamily="34" charset="0"/>
              </a:rPr>
              <a:t>+ </a:t>
            </a:r>
            <a:r>
              <a:rPr lang="en-US" sz="1400" dirty="0" err="1">
                <a:sym typeface="Arial" pitchFamily="34" charset="0"/>
              </a:rPr>
              <a:t>moveVertical</a:t>
            </a:r>
            <a:r>
              <a:rPr lang="en-US" sz="1400" dirty="0">
                <a:sym typeface="Arial" pitchFamily="34" charset="0"/>
              </a:rPr>
              <a:t>(</a:t>
            </a:r>
            <a:r>
              <a:rPr lang="en-US" sz="1400" dirty="0" err="1">
                <a:sym typeface="Arial" pitchFamily="34" charset="0"/>
              </a:rPr>
              <a:t>distance:int</a:t>
            </a:r>
            <a:r>
              <a:rPr lang="en-US" sz="1600" dirty="0">
                <a:sym typeface="Arial" pitchFamily="34" charset="0"/>
              </a:rPr>
              <a:t>)</a:t>
            </a:r>
          </a:p>
        </p:txBody>
      </p:sp>
      <p:cxnSp>
        <p:nvCxnSpPr>
          <p:cNvPr id="13" name="Elbow Connector 33"/>
          <p:cNvCxnSpPr>
            <a:stCxn id="7" idx="0"/>
          </p:cNvCxnSpPr>
          <p:nvPr/>
        </p:nvCxnSpPr>
        <p:spPr bwMode="auto">
          <a:xfrm rot="5400000" flipH="1" flipV="1">
            <a:off x="7013444" y="3074359"/>
            <a:ext cx="669032" cy="1916224"/>
          </a:xfrm>
          <a:prstGeom prst="bentConnector3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14" name="Elbow Connector 34"/>
          <p:cNvCxnSpPr>
            <a:stCxn id="7" idx="0"/>
          </p:cNvCxnSpPr>
          <p:nvPr/>
        </p:nvCxnSpPr>
        <p:spPr bwMode="auto">
          <a:xfrm rot="16200000" flipV="1">
            <a:off x="5206956" y="3184095"/>
            <a:ext cx="681608" cy="168417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15" name="Isosceles Triangle 11"/>
          <p:cNvSpPr/>
          <p:nvPr/>
        </p:nvSpPr>
        <p:spPr>
          <a:xfrm>
            <a:off x="8153672" y="3469355"/>
            <a:ext cx="304800" cy="2286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/>
          </a:p>
        </p:txBody>
      </p:sp>
      <p:sp>
        <p:nvSpPr>
          <p:cNvPr id="16" name="Isosceles Triangle 28"/>
          <p:cNvSpPr/>
          <p:nvPr/>
        </p:nvSpPr>
        <p:spPr>
          <a:xfrm>
            <a:off x="4553272" y="3456779"/>
            <a:ext cx="304800" cy="2286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6"/>
            <a:ext cx="9948332" cy="719092"/>
          </a:xfrm>
        </p:spPr>
        <p:txBody>
          <a:bodyPr/>
          <a:lstStyle/>
          <a:p>
            <a:r>
              <a:rPr lang="nl-BE" dirty="0"/>
              <a:t>                                              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BE" dirty="0"/>
              <a:t>   </a:t>
            </a:r>
          </a:p>
        </p:txBody>
      </p:sp>
      <p:sp>
        <p:nvSpPr>
          <p:cNvPr id="4" name="TextBox 25"/>
          <p:cNvSpPr txBox="1"/>
          <p:nvPr/>
        </p:nvSpPr>
        <p:spPr>
          <a:xfrm>
            <a:off x="4985890" y="1834562"/>
            <a:ext cx="3183632" cy="6832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FF0000"/>
                </a:solidFill>
              </a:rPr>
              <a:t>&lt;&lt;interface&gt;&gt;</a:t>
            </a:r>
          </a:p>
          <a:p>
            <a:pPr algn="ctr"/>
            <a:r>
              <a:rPr lang="en-US" sz="2000" dirty="0"/>
              <a:t>Movable</a:t>
            </a:r>
            <a:endParaRPr lang="nl-BE" sz="2000" dirty="0"/>
          </a:p>
        </p:txBody>
      </p:sp>
      <p:sp>
        <p:nvSpPr>
          <p:cNvPr id="5" name="TextBox 27"/>
          <p:cNvSpPr txBox="1"/>
          <p:nvPr/>
        </p:nvSpPr>
        <p:spPr>
          <a:xfrm>
            <a:off x="4985890" y="2877866"/>
            <a:ext cx="3183632" cy="5060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ym typeface="Arial" pitchFamily="34" charset="0"/>
              </a:rPr>
              <a:t>+ </a:t>
            </a:r>
            <a:r>
              <a:rPr lang="en-US" sz="1400" dirty="0" err="1">
                <a:sym typeface="Arial" pitchFamily="34" charset="0"/>
              </a:rPr>
              <a:t>moveHorizontal</a:t>
            </a:r>
            <a:r>
              <a:rPr lang="en-US" sz="1400" dirty="0">
                <a:sym typeface="Arial" pitchFamily="34" charset="0"/>
              </a:rPr>
              <a:t>(</a:t>
            </a:r>
            <a:r>
              <a:rPr lang="en-US" sz="1400" dirty="0" err="1">
                <a:sym typeface="Arial" pitchFamily="34" charset="0"/>
              </a:rPr>
              <a:t>distance:int</a:t>
            </a:r>
            <a:r>
              <a:rPr lang="en-US" sz="1400" dirty="0">
                <a:sym typeface="Arial" pitchFamily="34" charset="0"/>
              </a:rPr>
              <a:t>)</a:t>
            </a:r>
          </a:p>
          <a:p>
            <a:r>
              <a:rPr lang="en-US" sz="1400" dirty="0">
                <a:sym typeface="Arial" pitchFamily="34" charset="0"/>
              </a:rPr>
              <a:t>+ </a:t>
            </a:r>
            <a:r>
              <a:rPr lang="en-US" sz="1400" dirty="0" err="1">
                <a:sym typeface="Arial" pitchFamily="34" charset="0"/>
              </a:rPr>
              <a:t>moveVertical</a:t>
            </a:r>
            <a:r>
              <a:rPr lang="en-US" sz="1400" dirty="0">
                <a:sym typeface="Arial" pitchFamily="34" charset="0"/>
              </a:rPr>
              <a:t>(</a:t>
            </a:r>
            <a:r>
              <a:rPr lang="en-US" sz="1400" dirty="0" err="1">
                <a:sym typeface="Arial" pitchFamily="34" charset="0"/>
              </a:rPr>
              <a:t>distance:int</a:t>
            </a:r>
            <a:r>
              <a:rPr lang="en-US" sz="1400" dirty="0">
                <a:sym typeface="Arial" pitchFamily="34" charset="0"/>
              </a:rPr>
              <a:t>)</a:t>
            </a:r>
          </a:p>
        </p:txBody>
      </p:sp>
      <p:sp>
        <p:nvSpPr>
          <p:cNvPr id="6" name="Isosceles Triangle 28"/>
          <p:cNvSpPr/>
          <p:nvPr/>
        </p:nvSpPr>
        <p:spPr>
          <a:xfrm>
            <a:off x="6425306" y="3489907"/>
            <a:ext cx="304800" cy="2286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/>
          </a:p>
        </p:txBody>
      </p:sp>
      <p:sp>
        <p:nvSpPr>
          <p:cNvPr id="7" name="TextBox 7"/>
          <p:cNvSpPr txBox="1"/>
          <p:nvPr/>
        </p:nvSpPr>
        <p:spPr>
          <a:xfrm>
            <a:off x="1854794" y="4673319"/>
            <a:ext cx="2951584" cy="3985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Shape</a:t>
            </a:r>
            <a:endParaRPr lang="nl-BE" dirty="0"/>
          </a:p>
        </p:txBody>
      </p:sp>
      <p:sp>
        <p:nvSpPr>
          <p:cNvPr id="8" name="TextBox 8"/>
          <p:cNvSpPr txBox="1"/>
          <p:nvPr/>
        </p:nvSpPr>
        <p:spPr>
          <a:xfrm>
            <a:off x="1854050" y="5071831"/>
            <a:ext cx="2951584" cy="299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- color: Color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54794" y="5391075"/>
            <a:ext cx="2951584" cy="11265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+ Shape(Color c, ...)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getColor</a:t>
            </a:r>
            <a:r>
              <a:rPr lang="en-US" sz="1400" dirty="0"/>
              <a:t>(): Color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setColor</a:t>
            </a:r>
            <a:r>
              <a:rPr lang="en-US" sz="1400" dirty="0"/>
              <a:t>(color: Color)</a:t>
            </a:r>
            <a:endParaRPr lang="en-US" sz="1400" dirty="0">
              <a:sym typeface="Arial" pitchFamily="34" charset="0"/>
            </a:endParaRPr>
          </a:p>
          <a:p>
            <a:r>
              <a:rPr lang="en-US" sz="1400" dirty="0">
                <a:sym typeface="Arial" pitchFamily="34" charset="0"/>
              </a:rPr>
              <a:t>+ </a:t>
            </a:r>
            <a:r>
              <a:rPr lang="en-US" sz="1400" dirty="0" err="1">
                <a:sym typeface="Arial" pitchFamily="34" charset="0"/>
              </a:rPr>
              <a:t>moveHorizontal</a:t>
            </a:r>
            <a:r>
              <a:rPr lang="en-US" sz="1400" dirty="0">
                <a:sym typeface="Arial" pitchFamily="34" charset="0"/>
              </a:rPr>
              <a:t>(</a:t>
            </a:r>
            <a:r>
              <a:rPr lang="en-US" sz="1400" dirty="0" err="1">
                <a:sym typeface="Arial" pitchFamily="34" charset="0"/>
              </a:rPr>
              <a:t>distance:int</a:t>
            </a:r>
            <a:r>
              <a:rPr lang="en-US" sz="1400" dirty="0">
                <a:sym typeface="Arial" pitchFamily="34" charset="0"/>
              </a:rPr>
              <a:t>)</a:t>
            </a:r>
          </a:p>
          <a:p>
            <a:r>
              <a:rPr lang="en-US" sz="1400" dirty="0">
                <a:sym typeface="Arial" pitchFamily="34" charset="0"/>
              </a:rPr>
              <a:t>+ </a:t>
            </a:r>
            <a:r>
              <a:rPr lang="en-US" sz="1400" dirty="0" err="1">
                <a:sym typeface="Arial" pitchFamily="34" charset="0"/>
              </a:rPr>
              <a:t>moveVertical</a:t>
            </a:r>
            <a:r>
              <a:rPr lang="en-US" sz="1400" dirty="0">
                <a:sym typeface="Arial" pitchFamily="34" charset="0"/>
              </a:rPr>
              <a:t>(</a:t>
            </a:r>
            <a:r>
              <a:rPr lang="en-US" sz="1400" dirty="0" err="1">
                <a:sym typeface="Arial" pitchFamily="34" charset="0"/>
              </a:rPr>
              <a:t>distance:int</a:t>
            </a:r>
            <a:r>
              <a:rPr lang="en-US" sz="1400" dirty="0">
                <a:sym typeface="Arial" pitchFamily="34" charset="0"/>
              </a:rPr>
              <a:t>)</a:t>
            </a:r>
          </a:p>
        </p:txBody>
      </p:sp>
      <p:sp>
        <p:nvSpPr>
          <p:cNvPr id="10" name="TextBox 14"/>
          <p:cNvSpPr txBox="1"/>
          <p:nvPr/>
        </p:nvSpPr>
        <p:spPr>
          <a:xfrm>
            <a:off x="5110701" y="4945464"/>
            <a:ext cx="2951584" cy="3985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Animal</a:t>
            </a:r>
            <a:endParaRPr lang="nl-BE" dirty="0"/>
          </a:p>
        </p:txBody>
      </p:sp>
      <p:sp>
        <p:nvSpPr>
          <p:cNvPr id="11" name="TextBox 15"/>
          <p:cNvSpPr txBox="1"/>
          <p:nvPr/>
        </p:nvSpPr>
        <p:spPr>
          <a:xfrm>
            <a:off x="5110701" y="5343976"/>
            <a:ext cx="2951584" cy="299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- name: String</a:t>
            </a:r>
          </a:p>
        </p:txBody>
      </p:sp>
      <p:sp>
        <p:nvSpPr>
          <p:cNvPr id="12" name="TextBox 16"/>
          <p:cNvSpPr txBox="1"/>
          <p:nvPr/>
        </p:nvSpPr>
        <p:spPr>
          <a:xfrm>
            <a:off x="5110701" y="5663220"/>
            <a:ext cx="2951584" cy="9197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+ Animal (...)</a:t>
            </a:r>
          </a:p>
          <a:p>
            <a:r>
              <a:rPr lang="en-US" sz="1400" dirty="0"/>
              <a:t>+ ...</a:t>
            </a:r>
            <a:endParaRPr lang="en-US" sz="1400" dirty="0">
              <a:sym typeface="Arial" pitchFamily="34" charset="0"/>
            </a:endParaRPr>
          </a:p>
          <a:p>
            <a:r>
              <a:rPr lang="en-US" sz="1400" dirty="0">
                <a:sym typeface="Arial" pitchFamily="34" charset="0"/>
              </a:rPr>
              <a:t>+ </a:t>
            </a:r>
            <a:r>
              <a:rPr lang="en-US" sz="1400" dirty="0" err="1">
                <a:sym typeface="Arial" pitchFamily="34" charset="0"/>
              </a:rPr>
              <a:t>moveHorizontal</a:t>
            </a:r>
            <a:r>
              <a:rPr lang="en-US" sz="1400" dirty="0">
                <a:sym typeface="Arial" pitchFamily="34" charset="0"/>
              </a:rPr>
              <a:t>(</a:t>
            </a:r>
            <a:r>
              <a:rPr lang="en-US" sz="1400" dirty="0" err="1">
                <a:sym typeface="Arial" pitchFamily="34" charset="0"/>
              </a:rPr>
              <a:t>distance:int</a:t>
            </a:r>
            <a:r>
              <a:rPr lang="en-US" sz="1400" dirty="0">
                <a:sym typeface="Arial" pitchFamily="34" charset="0"/>
              </a:rPr>
              <a:t>)</a:t>
            </a:r>
          </a:p>
          <a:p>
            <a:r>
              <a:rPr lang="en-US" sz="1400" dirty="0">
                <a:sym typeface="Arial" pitchFamily="34" charset="0"/>
              </a:rPr>
              <a:t>+ </a:t>
            </a:r>
            <a:r>
              <a:rPr lang="en-US" sz="1400" dirty="0" err="1">
                <a:sym typeface="Arial" pitchFamily="34" charset="0"/>
              </a:rPr>
              <a:t>moveVertical</a:t>
            </a:r>
            <a:r>
              <a:rPr lang="en-US" sz="1400" dirty="0">
                <a:sym typeface="Arial" pitchFamily="34" charset="0"/>
              </a:rPr>
              <a:t>(</a:t>
            </a:r>
            <a:r>
              <a:rPr lang="en-US" sz="1400" dirty="0" err="1">
                <a:sym typeface="Arial" pitchFamily="34" charset="0"/>
              </a:rPr>
              <a:t>distance:int</a:t>
            </a:r>
            <a:r>
              <a:rPr lang="en-US" sz="1400" dirty="0">
                <a:sym typeface="Arial" pitchFamily="34" charset="0"/>
              </a:rPr>
              <a:t>)</a:t>
            </a:r>
          </a:p>
        </p:txBody>
      </p:sp>
      <p:cxnSp>
        <p:nvCxnSpPr>
          <p:cNvPr id="13" name="Elbow Connector 34"/>
          <p:cNvCxnSpPr>
            <a:stCxn id="10" idx="0"/>
            <a:endCxn id="6" idx="3"/>
          </p:cNvCxnSpPr>
          <p:nvPr/>
        </p:nvCxnSpPr>
        <p:spPr bwMode="auto">
          <a:xfrm rot="16200000" flipV="1">
            <a:off x="5968622" y="4327592"/>
            <a:ext cx="1226957" cy="8787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14" name="TextBox 20"/>
          <p:cNvSpPr txBox="1"/>
          <p:nvPr/>
        </p:nvSpPr>
        <p:spPr>
          <a:xfrm>
            <a:off x="8714224" y="4437648"/>
            <a:ext cx="2951584" cy="3985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Car</a:t>
            </a:r>
            <a:endParaRPr lang="nl-BE" dirty="0"/>
          </a:p>
        </p:txBody>
      </p:sp>
      <p:sp>
        <p:nvSpPr>
          <p:cNvPr id="15" name="TextBox 21"/>
          <p:cNvSpPr txBox="1"/>
          <p:nvPr/>
        </p:nvSpPr>
        <p:spPr>
          <a:xfrm>
            <a:off x="8713480" y="4836160"/>
            <a:ext cx="2951584" cy="7128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1400" dirty="0"/>
              <a:t>model: String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year : </a:t>
            </a:r>
            <a:r>
              <a:rPr lang="en-US" sz="1400" dirty="0" err="1"/>
              <a:t>int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...</a:t>
            </a:r>
          </a:p>
        </p:txBody>
      </p:sp>
      <p:sp>
        <p:nvSpPr>
          <p:cNvPr id="16" name="TextBox 22"/>
          <p:cNvSpPr txBox="1"/>
          <p:nvPr/>
        </p:nvSpPr>
        <p:spPr>
          <a:xfrm>
            <a:off x="8714224" y="5629192"/>
            <a:ext cx="2951584" cy="9492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+ Car(...)</a:t>
            </a:r>
          </a:p>
          <a:p>
            <a:r>
              <a:rPr lang="en-US" sz="1400" dirty="0"/>
              <a:t>+ ...</a:t>
            </a:r>
            <a:endParaRPr lang="en-US" sz="1400" dirty="0">
              <a:sym typeface="Arial" pitchFamily="34" charset="0"/>
            </a:endParaRPr>
          </a:p>
          <a:p>
            <a:r>
              <a:rPr lang="en-US" sz="1400" dirty="0">
                <a:sym typeface="Arial" pitchFamily="34" charset="0"/>
              </a:rPr>
              <a:t>+ </a:t>
            </a:r>
            <a:r>
              <a:rPr lang="en-US" sz="1400" dirty="0" err="1">
                <a:sym typeface="Arial" pitchFamily="34" charset="0"/>
              </a:rPr>
              <a:t>moveHorizontal</a:t>
            </a:r>
            <a:r>
              <a:rPr lang="en-US" sz="1400" dirty="0">
                <a:sym typeface="Arial" pitchFamily="34" charset="0"/>
              </a:rPr>
              <a:t>(</a:t>
            </a:r>
            <a:r>
              <a:rPr lang="en-US" sz="1400" dirty="0" err="1">
                <a:sym typeface="Arial" pitchFamily="34" charset="0"/>
              </a:rPr>
              <a:t>distance:int</a:t>
            </a:r>
            <a:r>
              <a:rPr lang="en-US" sz="1400" dirty="0">
                <a:sym typeface="Arial" pitchFamily="34" charset="0"/>
              </a:rPr>
              <a:t>)</a:t>
            </a:r>
          </a:p>
          <a:p>
            <a:r>
              <a:rPr lang="en-US" sz="1400" dirty="0">
                <a:sym typeface="Arial" pitchFamily="34" charset="0"/>
              </a:rPr>
              <a:t>+ </a:t>
            </a:r>
            <a:r>
              <a:rPr lang="en-US" sz="1400" dirty="0" err="1">
                <a:sym typeface="Arial" pitchFamily="34" charset="0"/>
              </a:rPr>
              <a:t>moveVertical</a:t>
            </a:r>
            <a:r>
              <a:rPr lang="en-US" sz="1400" dirty="0">
                <a:sym typeface="Arial" pitchFamily="34" charset="0"/>
              </a:rPr>
              <a:t>(</a:t>
            </a:r>
            <a:r>
              <a:rPr lang="en-US" sz="1400" dirty="0" err="1">
                <a:sym typeface="Arial" pitchFamily="34" charset="0"/>
              </a:rPr>
              <a:t>distance:int</a:t>
            </a:r>
            <a:r>
              <a:rPr lang="en-US" sz="1600" dirty="0">
                <a:sym typeface="Arial" pitchFamily="34" charset="0"/>
              </a:rPr>
              <a:t>)</a:t>
            </a:r>
          </a:p>
        </p:txBody>
      </p:sp>
      <p:cxnSp>
        <p:nvCxnSpPr>
          <p:cNvPr id="17" name="Elbow Connector 34"/>
          <p:cNvCxnSpPr>
            <a:stCxn id="14" idx="0"/>
          </p:cNvCxnSpPr>
          <p:nvPr/>
        </p:nvCxnSpPr>
        <p:spPr bwMode="auto">
          <a:xfrm rot="16200000" flipV="1">
            <a:off x="8184040" y="2431672"/>
            <a:ext cx="399643" cy="3612310"/>
          </a:xfrm>
          <a:prstGeom prst="bentConnector2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grpSp>
        <p:nvGrpSpPr>
          <p:cNvPr id="18" name="Group 44"/>
          <p:cNvGrpSpPr/>
          <p:nvPr/>
        </p:nvGrpSpPr>
        <p:grpSpPr>
          <a:xfrm>
            <a:off x="457529" y="2011335"/>
            <a:ext cx="2951584" cy="1046436"/>
            <a:chOff x="956572" y="762350"/>
            <a:chExt cx="2951584" cy="1046436"/>
          </a:xfrm>
        </p:grpSpPr>
        <p:sp>
          <p:nvSpPr>
            <p:cNvPr id="19" name="TextBox 32"/>
            <p:cNvSpPr txBox="1"/>
            <p:nvPr/>
          </p:nvSpPr>
          <p:spPr>
            <a:xfrm>
              <a:off x="956572" y="762350"/>
              <a:ext cx="2951584" cy="39851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GB"/>
              </a:defPPr>
              <a:lvl1pPr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err="1"/>
                <a:t>AnimatedJPaint</a:t>
              </a:r>
              <a:endParaRPr lang="nl-BE" dirty="0"/>
            </a:p>
          </p:txBody>
        </p:sp>
        <p:sp>
          <p:nvSpPr>
            <p:cNvPr id="20" name="TextBox 33"/>
            <p:cNvSpPr txBox="1"/>
            <p:nvPr/>
          </p:nvSpPr>
          <p:spPr>
            <a:xfrm>
              <a:off x="956572" y="1160862"/>
              <a:ext cx="2951584" cy="32868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GB"/>
              </a:defPPr>
              <a:lvl1pPr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- ...</a:t>
              </a:r>
            </a:p>
          </p:txBody>
        </p:sp>
        <p:sp>
          <p:nvSpPr>
            <p:cNvPr id="21" name="TextBox 34"/>
            <p:cNvSpPr txBox="1"/>
            <p:nvPr/>
          </p:nvSpPr>
          <p:spPr>
            <a:xfrm>
              <a:off x="956572" y="1480106"/>
              <a:ext cx="2951584" cy="32868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GB"/>
              </a:defPPr>
              <a:lvl1pPr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+ ...</a:t>
              </a:r>
              <a:endParaRPr lang="en-US" sz="1600" dirty="0">
                <a:sym typeface="Arial" pitchFamily="34" charset="0"/>
              </a:endParaRPr>
            </a:p>
          </p:txBody>
        </p:sp>
      </p:grpSp>
      <p:grpSp>
        <p:nvGrpSpPr>
          <p:cNvPr id="23" name="Group 45"/>
          <p:cNvGrpSpPr/>
          <p:nvPr/>
        </p:nvGrpSpPr>
        <p:grpSpPr>
          <a:xfrm>
            <a:off x="8169522" y="995581"/>
            <a:ext cx="3655588" cy="1578608"/>
            <a:chOff x="7738097" y="411882"/>
            <a:chExt cx="3655588" cy="1578608"/>
          </a:xfrm>
        </p:grpSpPr>
        <p:sp>
          <p:nvSpPr>
            <p:cNvPr id="24" name="TextBox 38"/>
            <p:cNvSpPr txBox="1"/>
            <p:nvPr/>
          </p:nvSpPr>
          <p:spPr>
            <a:xfrm>
              <a:off x="8442101" y="411882"/>
              <a:ext cx="2951584" cy="39851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GB"/>
              </a:defPPr>
              <a:lvl1pPr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err="1"/>
                <a:t>RemoteControl</a:t>
              </a:r>
              <a:endParaRPr lang="nl-BE" dirty="0"/>
            </a:p>
          </p:txBody>
        </p:sp>
        <p:sp>
          <p:nvSpPr>
            <p:cNvPr id="25" name="TextBox 39"/>
            <p:cNvSpPr txBox="1"/>
            <p:nvPr/>
          </p:nvSpPr>
          <p:spPr>
            <a:xfrm>
              <a:off x="8442101" y="810394"/>
              <a:ext cx="2951584" cy="32868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GB"/>
              </a:defPPr>
              <a:lvl1pPr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- ...</a:t>
              </a:r>
            </a:p>
          </p:txBody>
        </p:sp>
        <p:sp>
          <p:nvSpPr>
            <p:cNvPr id="26" name="TextBox 40"/>
            <p:cNvSpPr txBox="1"/>
            <p:nvPr/>
          </p:nvSpPr>
          <p:spPr>
            <a:xfrm>
              <a:off x="8442101" y="1129638"/>
              <a:ext cx="2951584" cy="32868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GB"/>
              </a:defPPr>
              <a:lvl1pPr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+ ...</a:t>
              </a:r>
              <a:endParaRPr lang="en-US" sz="1600" dirty="0">
                <a:sym typeface="Arial" pitchFamily="34" charset="0"/>
              </a:endParaRPr>
            </a:p>
          </p:txBody>
        </p:sp>
        <p:cxnSp>
          <p:nvCxnSpPr>
            <p:cNvPr id="27" name="Elbow Connector 41"/>
            <p:cNvCxnSpPr>
              <a:stCxn id="26" idx="2"/>
            </p:cNvCxnSpPr>
            <p:nvPr/>
          </p:nvCxnSpPr>
          <p:spPr>
            <a:xfrm rot="5400000">
              <a:off x="8561909" y="634506"/>
              <a:ext cx="532172" cy="2179796"/>
            </a:xfrm>
            <a:prstGeom prst="bentConnector2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</p:grpSp>
      <p:sp>
        <p:nvSpPr>
          <p:cNvPr id="28" name="TextBox 26"/>
          <p:cNvSpPr txBox="1"/>
          <p:nvPr/>
        </p:nvSpPr>
        <p:spPr>
          <a:xfrm>
            <a:off x="4985890" y="2496866"/>
            <a:ext cx="3183632" cy="38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/>
          </a:p>
        </p:txBody>
      </p:sp>
      <p:cxnSp>
        <p:nvCxnSpPr>
          <p:cNvPr id="29" name="Elbow Connector 34"/>
          <p:cNvCxnSpPr/>
          <p:nvPr/>
        </p:nvCxnSpPr>
        <p:spPr bwMode="auto">
          <a:xfrm flipV="1">
            <a:off x="3330586" y="4037751"/>
            <a:ext cx="3247120" cy="635568"/>
          </a:xfrm>
          <a:prstGeom prst="bentConnector3">
            <a:avLst>
              <a:gd name="adj1" fmla="val 96"/>
            </a:avLst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32" name="Titel 1"/>
          <p:cNvSpPr txBox="1">
            <a:spLocks/>
          </p:cNvSpPr>
          <p:nvPr/>
        </p:nvSpPr>
        <p:spPr>
          <a:xfrm>
            <a:off x="1876778" y="365126"/>
            <a:ext cx="9948332" cy="9019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rgbClr val="00275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/>
              <a:t>Interfaces in UML</a:t>
            </a:r>
            <a:endParaRPr lang="nl-BE" dirty="0"/>
          </a:p>
        </p:txBody>
      </p:sp>
      <p:cxnSp>
        <p:nvCxnSpPr>
          <p:cNvPr id="40" name="Rechte verbindingslijn met pijl 39"/>
          <p:cNvCxnSpPr>
            <a:stCxn id="20" idx="3"/>
          </p:cNvCxnSpPr>
          <p:nvPr/>
        </p:nvCxnSpPr>
        <p:spPr>
          <a:xfrm>
            <a:off x="3409113" y="2574187"/>
            <a:ext cx="1576777" cy="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Losse koppeling</a:t>
            </a:r>
          </a:p>
        </p:txBody>
      </p:sp>
      <p:sp>
        <p:nvSpPr>
          <p:cNvPr id="6" name="Rectangle 3"/>
          <p:cNvSpPr/>
          <p:nvPr/>
        </p:nvSpPr>
        <p:spPr>
          <a:xfrm>
            <a:off x="1932892" y="3999255"/>
            <a:ext cx="99483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dirty="0">
                <a:latin typeface="Monac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dirty="0">
                <a:latin typeface="Monaco" charset="0"/>
              </a:rPr>
              <a:t> </a:t>
            </a:r>
            <a:r>
              <a:rPr lang="en-US" dirty="0" err="1">
                <a:latin typeface="Monaco" charset="0"/>
              </a:rPr>
              <a:t>RemoteControl</a:t>
            </a:r>
            <a:r>
              <a:rPr lang="en-US" dirty="0">
                <a:latin typeface="Monaco" charset="0"/>
              </a:rPr>
              <a:t> {</a:t>
            </a:r>
          </a:p>
          <a:p>
            <a:r>
              <a:rPr lang="en-US" dirty="0">
                <a:latin typeface="Monaco" charset="0"/>
              </a:rPr>
              <a:t>	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dirty="0">
                <a:latin typeface="Monaco" charset="0"/>
              </a:rPr>
              <a:t> List&lt;Movable&gt; </a:t>
            </a:r>
            <a:r>
              <a:rPr lang="en-US" dirty="0">
                <a:solidFill>
                  <a:srgbClr val="0000C0"/>
                </a:solidFill>
                <a:latin typeface="Monaco" charset="0"/>
              </a:rPr>
              <a:t>movables</a:t>
            </a:r>
            <a:r>
              <a:rPr lang="en-US" dirty="0">
                <a:latin typeface="Monaco" charset="0"/>
              </a:rPr>
              <a:t> =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dirty="0">
                <a:latin typeface="Monaco" charset="0"/>
              </a:rPr>
              <a:t> </a:t>
            </a:r>
            <a:r>
              <a:rPr lang="en-US" dirty="0" err="1">
                <a:latin typeface="Monaco" charset="0"/>
              </a:rPr>
              <a:t>ArrayList</a:t>
            </a:r>
            <a:r>
              <a:rPr lang="en-US" dirty="0">
                <a:latin typeface="Monaco" charset="0"/>
              </a:rPr>
              <a:t>&lt;&gt;();</a:t>
            </a:r>
          </a:p>
          <a:p>
            <a:r>
              <a:rPr lang="en-US" dirty="0">
                <a:latin typeface="Monaco" charset="0"/>
              </a:rPr>
              <a:t>	</a:t>
            </a:r>
          </a:p>
          <a:p>
            <a:r>
              <a:rPr lang="en-US" dirty="0">
                <a:latin typeface="Monaco" charset="0"/>
              </a:rPr>
              <a:t>	</a:t>
            </a:r>
            <a:r>
              <a:rPr lang="en-US" dirty="0">
                <a:solidFill>
                  <a:srgbClr val="3F7F5F"/>
                </a:solidFill>
                <a:latin typeface="Monaco" charset="0"/>
              </a:rPr>
              <a:t>//direct objects that can move vertical or horizontal </a:t>
            </a:r>
          </a:p>
          <a:p>
            <a:r>
              <a:rPr lang="en-US" dirty="0">
                <a:solidFill>
                  <a:srgbClr val="3F7F5F"/>
                </a:solidFill>
                <a:latin typeface="Monaco" charset="0"/>
              </a:rPr>
              <a:t>	//to some destination</a:t>
            </a:r>
          </a:p>
          <a:p>
            <a:r>
              <a:rPr lang="en-US" dirty="0">
                <a:latin typeface="Monaco" charset="0"/>
              </a:rPr>
              <a:t>}</a:t>
            </a:r>
          </a:p>
        </p:txBody>
      </p:sp>
      <p:sp>
        <p:nvSpPr>
          <p:cNvPr id="7" name="Rectangle 4"/>
          <p:cNvSpPr/>
          <p:nvPr/>
        </p:nvSpPr>
        <p:spPr>
          <a:xfrm>
            <a:off x="1932892" y="1918063"/>
            <a:ext cx="99483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dirty="0">
                <a:latin typeface="Monac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dirty="0">
                <a:latin typeface="Monaco" charset="0"/>
              </a:rPr>
              <a:t> </a:t>
            </a:r>
            <a:r>
              <a:rPr lang="en-US" dirty="0" err="1">
                <a:latin typeface="Monaco" charset="0"/>
              </a:rPr>
              <a:t>AnimatedJPaint</a:t>
            </a:r>
            <a:r>
              <a:rPr lang="en-US" dirty="0">
                <a:latin typeface="Monaco" charset="0"/>
              </a:rPr>
              <a:t>{</a:t>
            </a:r>
          </a:p>
          <a:p>
            <a:r>
              <a:rPr lang="en-US" dirty="0">
                <a:latin typeface="Monaco" charset="0"/>
              </a:rPr>
              <a:t>	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dirty="0">
                <a:latin typeface="Monaco" charset="0"/>
              </a:rPr>
              <a:t> List&lt;Movable&gt; </a:t>
            </a:r>
            <a:r>
              <a:rPr lang="en-US" dirty="0">
                <a:solidFill>
                  <a:srgbClr val="0000C0"/>
                </a:solidFill>
                <a:latin typeface="Monaco" charset="0"/>
              </a:rPr>
              <a:t>movables</a:t>
            </a:r>
            <a:r>
              <a:rPr lang="en-US" dirty="0">
                <a:latin typeface="Monaco" charset="0"/>
              </a:rPr>
              <a:t> =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dirty="0">
                <a:latin typeface="Monaco" charset="0"/>
              </a:rPr>
              <a:t> </a:t>
            </a:r>
            <a:r>
              <a:rPr lang="en-US" dirty="0" err="1">
                <a:latin typeface="Monaco" charset="0"/>
              </a:rPr>
              <a:t>ArrayList</a:t>
            </a:r>
            <a:r>
              <a:rPr lang="en-US" dirty="0">
                <a:latin typeface="Monaco" charset="0"/>
              </a:rPr>
              <a:t>&lt;&gt;();</a:t>
            </a:r>
          </a:p>
          <a:p>
            <a:r>
              <a:rPr lang="en-US" dirty="0">
                <a:latin typeface="Monaco" charset="0"/>
              </a:rPr>
              <a:t>	</a:t>
            </a:r>
          </a:p>
          <a:p>
            <a:r>
              <a:rPr lang="en-US" dirty="0">
                <a:latin typeface="Monaco" charset="0"/>
              </a:rPr>
              <a:t>	</a:t>
            </a:r>
            <a:r>
              <a:rPr lang="en-US" dirty="0">
                <a:solidFill>
                  <a:srgbClr val="3F7F5F"/>
                </a:solidFill>
                <a:latin typeface="Monaco" charset="0"/>
              </a:rPr>
              <a:t>//show nice animations of objects </a:t>
            </a:r>
            <a:br>
              <a:rPr lang="en-US" dirty="0">
                <a:solidFill>
                  <a:srgbClr val="3F7F5F"/>
                </a:solidFill>
                <a:latin typeface="Monaco" charset="0"/>
              </a:rPr>
            </a:br>
            <a:r>
              <a:rPr lang="en-US" dirty="0">
                <a:solidFill>
                  <a:srgbClr val="3F7F5F"/>
                </a:solidFill>
                <a:latin typeface="Monaco" charset="0"/>
              </a:rPr>
              <a:t>	//that can move vertical or horizontal</a:t>
            </a:r>
          </a:p>
          <a:p>
            <a:r>
              <a:rPr lang="en-US" dirty="0">
                <a:latin typeface="Monaco" charset="0"/>
              </a:rPr>
              <a:t>}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7102632" y="1326773"/>
            <a:ext cx="4611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</a:rPr>
              <a:t>Niet nodig om eigenlijke klassen te kennen</a:t>
            </a:r>
          </a:p>
          <a:p>
            <a:r>
              <a:rPr lang="nl-BE" dirty="0">
                <a:solidFill>
                  <a:srgbClr val="FF0000"/>
                </a:solidFill>
              </a:rPr>
              <a:t>= OPEN CLOSED principe!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9921875" y="6440488"/>
            <a:ext cx="28733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/>
            <a:fld id="{6F8F2970-952C-483B-A9C0-4AD52BF63420}" type="slidenum">
              <a:rPr lang="en-US" altLang="nl-BE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rPr>
              <a:pPr algn="r" eaLnBrk="1" hangingPunct="1"/>
              <a:t>23</a:t>
            </a:fld>
            <a:endParaRPr lang="en-US" altLang="nl-BE" sz="140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28678" name="Rectangle 6"/>
          <p:cNvSpPr>
            <a:spLocks/>
          </p:cNvSpPr>
          <p:nvPr/>
        </p:nvSpPr>
        <p:spPr bwMode="auto">
          <a:xfrm>
            <a:off x="1876778" y="2794000"/>
            <a:ext cx="7323235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6477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lnSpc>
                <a:spcPct val="96000"/>
              </a:lnSpc>
            </a:pPr>
            <a:r>
              <a:rPr lang="en-US" altLang="nl-BE" sz="2400" dirty="0"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rPr>
              <a:t>class Picture {</a:t>
            </a:r>
            <a:endParaRPr lang="en-US" altLang="nl-BE" sz="240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sym typeface="Arial" panose="020B0604020202020204" pitchFamily="34" charset="0"/>
            </a:endParaRPr>
          </a:p>
          <a:p>
            <a:pPr eaLnBrk="1" hangingPunct="1">
              <a:lnSpc>
                <a:spcPct val="96000"/>
              </a:lnSpc>
            </a:pPr>
            <a:r>
              <a:rPr lang="en-US" altLang="nl-BE" sz="2400" dirty="0"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rPr>
              <a:t>   	private </a:t>
            </a:r>
            <a:r>
              <a:rPr lang="en-US" altLang="nl-BE" sz="2400" dirty="0" err="1"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rPr>
              <a:t>ArrayList</a:t>
            </a:r>
            <a:r>
              <a:rPr lang="en-US" altLang="nl-BE" sz="2400" dirty="0"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rPr>
              <a:t>&lt;Shape&gt; shapes;</a:t>
            </a:r>
          </a:p>
          <a:p>
            <a:pPr eaLnBrk="1" hangingPunct="1">
              <a:lnSpc>
                <a:spcPct val="96000"/>
              </a:lnSpc>
            </a:pPr>
            <a:endParaRPr lang="en-US" altLang="nl-BE" sz="2400" dirty="0">
              <a:latin typeface="Arial" panose="020B0604020202020204" pitchFamily="34" charset="0"/>
              <a:ea typeface="MS PGothic" panose="020B0600070205080204" pitchFamily="34" charset="-128"/>
              <a:sym typeface="Arial" panose="020B0604020202020204" pitchFamily="34" charset="0"/>
            </a:endParaRPr>
          </a:p>
          <a:p>
            <a:pPr eaLnBrk="1" hangingPunct="1">
              <a:lnSpc>
                <a:spcPct val="96000"/>
              </a:lnSpc>
            </a:pPr>
            <a:r>
              <a:rPr lang="en-US" altLang="nl-BE" sz="2400" dirty="0"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rPr>
              <a:t>   	public Picture (</a:t>
            </a:r>
            <a:r>
              <a:rPr lang="en-US" altLang="nl-BE" sz="2400" dirty="0" err="1"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rPr>
              <a:t>ArrayList</a:t>
            </a:r>
            <a:r>
              <a:rPr lang="en-US" altLang="nl-BE" sz="2400" dirty="0"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rPr>
              <a:t> &lt;Shape&gt; shapes) {</a:t>
            </a:r>
          </a:p>
          <a:p>
            <a:pPr lvl="1" eaLnBrk="1" hangingPunct="1">
              <a:lnSpc>
                <a:spcPct val="96000"/>
              </a:lnSpc>
            </a:pPr>
            <a:r>
              <a:rPr lang="en-US" altLang="nl-BE" sz="2400" dirty="0"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rPr>
              <a:t>		</a:t>
            </a:r>
            <a:r>
              <a:rPr lang="en-US" altLang="nl-BE" sz="2400" dirty="0" err="1"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rPr>
              <a:t>this.shapes</a:t>
            </a:r>
            <a:r>
              <a:rPr lang="en-US" altLang="nl-BE" sz="2400" dirty="0"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rPr>
              <a:t> = shapes;</a:t>
            </a:r>
          </a:p>
          <a:p>
            <a:pPr eaLnBrk="1" hangingPunct="1">
              <a:lnSpc>
                <a:spcPct val="96000"/>
              </a:lnSpc>
            </a:pPr>
            <a:r>
              <a:rPr lang="en-US" altLang="nl-BE" sz="2400" dirty="0"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rPr>
              <a:t>   	}</a:t>
            </a:r>
            <a:endParaRPr lang="en-US" altLang="nl-BE" sz="240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sym typeface="Arial" panose="020B0604020202020204" pitchFamily="34" charset="0"/>
            </a:endParaRPr>
          </a:p>
          <a:p>
            <a:pPr eaLnBrk="1" hangingPunct="1">
              <a:lnSpc>
                <a:spcPct val="96000"/>
              </a:lnSpc>
            </a:pPr>
            <a:r>
              <a:rPr lang="en-US" altLang="nl-BE" sz="2400" dirty="0"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rPr>
              <a:t>	...</a:t>
            </a:r>
            <a:endParaRPr lang="en-US" altLang="nl-BE" sz="240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sym typeface="Arial" panose="020B0604020202020204" pitchFamily="34" charset="0"/>
            </a:endParaRPr>
          </a:p>
          <a:p>
            <a:pPr eaLnBrk="1" hangingPunct="1">
              <a:lnSpc>
                <a:spcPct val="96000"/>
              </a:lnSpc>
            </a:pPr>
            <a:r>
              <a:rPr lang="en-US" altLang="nl-BE" sz="2400" dirty="0"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rPr>
              <a:t>}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370" y="1440071"/>
            <a:ext cx="116205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163375" y="1246584"/>
            <a:ext cx="2603500" cy="2235200"/>
            <a:chOff x="0" y="0"/>
            <a:chExt cx="1640" cy="1408"/>
          </a:xfrm>
        </p:grpSpPr>
        <p:sp>
          <p:nvSpPr>
            <p:cNvPr id="28687" name="AutoShape 9"/>
            <p:cNvSpPr>
              <a:spLocks/>
            </p:cNvSpPr>
            <p:nvPr/>
          </p:nvSpPr>
          <p:spPr bwMode="auto">
            <a:xfrm>
              <a:off x="664" y="0"/>
              <a:ext cx="976" cy="800"/>
            </a:xfrm>
            <a:prstGeom prst="roundRect">
              <a:avLst>
                <a:gd name="adj" fmla="val 15000"/>
              </a:avLst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nl-BE" sz="1800" u="sng"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rPr>
                <a:t>list1:ArrayList</a:t>
              </a:r>
            </a:p>
          </p:txBody>
        </p:sp>
        <p:sp>
          <p:nvSpPr>
            <p:cNvPr id="28688" name="Freeform 10"/>
            <p:cNvSpPr>
              <a:spLocks/>
            </p:cNvSpPr>
            <p:nvPr/>
          </p:nvSpPr>
          <p:spPr bwMode="auto">
            <a:xfrm>
              <a:off x="0" y="704"/>
              <a:ext cx="624" cy="7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21600" y="0"/>
                  </a:moveTo>
                  <a:cubicBezTo>
                    <a:pt x="21600" y="0"/>
                    <a:pt x="9138" y="1964"/>
                    <a:pt x="4985" y="8100"/>
                  </a:cubicBezTo>
                  <a:cubicBezTo>
                    <a:pt x="831" y="14236"/>
                    <a:pt x="0" y="21600"/>
                    <a:pt x="0" y="2160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nl-BE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342764" y="3034903"/>
            <a:ext cx="2606675" cy="1270000"/>
            <a:chOff x="358" y="0"/>
            <a:chExt cx="1642" cy="800"/>
          </a:xfrm>
        </p:grpSpPr>
        <p:sp>
          <p:nvSpPr>
            <p:cNvPr id="28685" name="AutoShape 12"/>
            <p:cNvSpPr>
              <a:spLocks/>
            </p:cNvSpPr>
            <p:nvPr/>
          </p:nvSpPr>
          <p:spPr bwMode="auto">
            <a:xfrm>
              <a:off x="896" y="0"/>
              <a:ext cx="1104" cy="800"/>
            </a:xfrm>
            <a:prstGeom prst="roundRect">
              <a:avLst>
                <a:gd name="adj" fmla="val 15000"/>
              </a:avLst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nl-BE" sz="1800" u="sng"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rPr>
                <a:t>list2:LinkedList</a:t>
              </a:r>
            </a:p>
          </p:txBody>
        </p:sp>
        <p:sp>
          <p:nvSpPr>
            <p:cNvPr id="28686" name="Freeform 13"/>
            <p:cNvSpPr>
              <a:spLocks/>
            </p:cNvSpPr>
            <p:nvPr/>
          </p:nvSpPr>
          <p:spPr bwMode="auto">
            <a:xfrm>
              <a:off x="358" y="224"/>
              <a:ext cx="498" cy="296"/>
            </a:xfrm>
            <a:custGeom>
              <a:avLst/>
              <a:gdLst>
                <a:gd name="T0" fmla="*/ 0 w 21600"/>
                <a:gd name="T1" fmla="*/ 0 h 18539"/>
                <a:gd name="T2" fmla="*/ 0 w 21600"/>
                <a:gd name="T3" fmla="*/ 0 h 18539"/>
                <a:gd name="T4" fmla="*/ 0 w 21600"/>
                <a:gd name="T5" fmla="*/ 0 h 18539"/>
                <a:gd name="T6" fmla="*/ 0 60000 65536"/>
                <a:gd name="T7" fmla="*/ 0 60000 65536"/>
                <a:gd name="T8" fmla="*/ 0 60000 65536"/>
                <a:gd name="T9" fmla="*/ 0 w 21600"/>
                <a:gd name="T10" fmla="*/ 0 h 18539"/>
                <a:gd name="T11" fmla="*/ 21600 w 21600"/>
                <a:gd name="T12" fmla="*/ 18539 h 185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8539">
                  <a:moveTo>
                    <a:pt x="21600" y="1962"/>
                  </a:moveTo>
                  <a:cubicBezTo>
                    <a:pt x="21600" y="1962"/>
                    <a:pt x="11910" y="-3061"/>
                    <a:pt x="7671" y="2967"/>
                  </a:cubicBezTo>
                  <a:cubicBezTo>
                    <a:pt x="3432" y="8995"/>
                    <a:pt x="0" y="18539"/>
                    <a:pt x="0" y="18539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nl-BE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9339713" y="2842817"/>
            <a:ext cx="1739900" cy="1601787"/>
            <a:chOff x="0" y="0"/>
            <a:chExt cx="1096" cy="1008"/>
          </a:xfrm>
        </p:grpSpPr>
        <p:pic>
          <p:nvPicPr>
            <p:cNvPr id="28683" name="Picture 1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4" y="184"/>
              <a:ext cx="848" cy="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4" name="Picture 16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" y="-24"/>
              <a:ext cx="1088" cy="1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OK?</a:t>
            </a:r>
          </a:p>
        </p:txBody>
      </p:sp>
    </p:spTree>
    <p:extLst>
      <p:ext uri="{BB962C8B-B14F-4D97-AF65-F5344CB8AC3E}">
        <p14:creationId xmlns:p14="http://schemas.microsoft.com/office/powerpoint/2010/main" val="107639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9921875" y="6440488"/>
            <a:ext cx="28733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/>
            <a:fld id="{5B36E73C-9294-43D5-9186-5CA5DF7433A2}" type="slidenum">
              <a:rPr lang="en-US" altLang="nl-BE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rPr>
              <a:pPr algn="r" eaLnBrk="1" hangingPunct="1"/>
              <a:t>24</a:t>
            </a:fld>
            <a:endParaRPr lang="en-US" altLang="nl-BE" sz="140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1876778" y="2806700"/>
            <a:ext cx="7051322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6477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lnSpc>
                <a:spcPct val="96000"/>
              </a:lnSpc>
            </a:pPr>
            <a:r>
              <a:rPr lang="en-US" altLang="nl-BE" sz="2400" dirty="0"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rPr>
              <a:t>class Picture {</a:t>
            </a:r>
            <a:endParaRPr lang="en-US" altLang="nl-BE" sz="240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sym typeface="Arial" panose="020B0604020202020204" pitchFamily="34" charset="0"/>
            </a:endParaRPr>
          </a:p>
          <a:p>
            <a:pPr lvl="1">
              <a:lnSpc>
                <a:spcPct val="96000"/>
              </a:lnSpc>
            </a:pPr>
            <a:r>
              <a:rPr lang="en-US" altLang="nl-BE" sz="2400" dirty="0"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rPr>
              <a:t>   private </a:t>
            </a:r>
            <a:r>
              <a:rPr lang="en-US" altLang="nl-BE" sz="24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rPr>
              <a:t>List</a:t>
            </a:r>
            <a:r>
              <a:rPr lang="en-US" altLang="nl-BE" sz="2400" dirty="0"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rPr>
              <a:t>&lt;Shape&gt; shapes;</a:t>
            </a:r>
          </a:p>
          <a:p>
            <a:pPr eaLnBrk="1" hangingPunct="1">
              <a:lnSpc>
                <a:spcPct val="96000"/>
              </a:lnSpc>
            </a:pPr>
            <a:endParaRPr lang="en-US" altLang="nl-BE" sz="2400" dirty="0">
              <a:latin typeface="Arial" panose="020B0604020202020204" pitchFamily="34" charset="0"/>
              <a:ea typeface="MS PGothic" panose="020B0600070205080204" pitchFamily="34" charset="-128"/>
              <a:sym typeface="Arial" panose="020B0604020202020204" pitchFamily="34" charset="0"/>
            </a:endParaRPr>
          </a:p>
          <a:p>
            <a:pPr lvl="1">
              <a:lnSpc>
                <a:spcPct val="96000"/>
              </a:lnSpc>
            </a:pPr>
            <a:r>
              <a:rPr lang="en-US" altLang="nl-BE" sz="2400" dirty="0"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rPr>
              <a:t>   public Picture (</a:t>
            </a:r>
            <a:r>
              <a:rPr lang="en-US" altLang="nl-BE" sz="24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rPr>
              <a:t>List</a:t>
            </a:r>
            <a:r>
              <a:rPr lang="en-US" altLang="nl-BE" sz="2400" dirty="0"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rPr>
              <a:t> &lt;Shape&gt; shapes) {</a:t>
            </a:r>
          </a:p>
          <a:p>
            <a:pPr lvl="1" eaLnBrk="1" hangingPunct="1">
              <a:lnSpc>
                <a:spcPct val="96000"/>
              </a:lnSpc>
            </a:pPr>
            <a:r>
              <a:rPr lang="en-US" altLang="nl-BE" sz="2400" dirty="0"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rPr>
              <a:t>		</a:t>
            </a:r>
            <a:r>
              <a:rPr lang="en-US" altLang="nl-BE" sz="2400" dirty="0" err="1"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rPr>
              <a:t>this.shapes</a:t>
            </a:r>
            <a:r>
              <a:rPr lang="en-US" altLang="nl-BE" sz="2400" dirty="0"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rPr>
              <a:t> = shapes;</a:t>
            </a:r>
          </a:p>
          <a:p>
            <a:pPr eaLnBrk="1" hangingPunct="1">
              <a:lnSpc>
                <a:spcPct val="96000"/>
              </a:lnSpc>
            </a:pPr>
            <a:r>
              <a:rPr lang="en-US" altLang="nl-BE" sz="2400" dirty="0"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rPr>
              <a:t>   	}</a:t>
            </a:r>
            <a:endParaRPr lang="en-US" altLang="nl-BE" sz="240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sym typeface="Arial" panose="020B0604020202020204" pitchFamily="34" charset="0"/>
            </a:endParaRPr>
          </a:p>
          <a:p>
            <a:pPr eaLnBrk="1" hangingPunct="1">
              <a:lnSpc>
                <a:spcPct val="96000"/>
              </a:lnSpc>
            </a:pPr>
            <a:r>
              <a:rPr lang="en-US" altLang="nl-BE" sz="2400" dirty="0"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rPr>
              <a:t>	...</a:t>
            </a:r>
            <a:endParaRPr lang="en-US" altLang="nl-BE" sz="240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sym typeface="Arial" panose="020B0604020202020204" pitchFamily="34" charset="0"/>
            </a:endParaRPr>
          </a:p>
          <a:p>
            <a:pPr eaLnBrk="1" hangingPunct="1">
              <a:lnSpc>
                <a:spcPct val="96000"/>
              </a:lnSpc>
            </a:pPr>
            <a:r>
              <a:rPr lang="en-US" altLang="nl-BE" sz="2400" dirty="0"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rPr>
              <a:t>}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075" y="1457284"/>
            <a:ext cx="116205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143467" y="1254563"/>
            <a:ext cx="2603500" cy="2235200"/>
            <a:chOff x="0" y="0"/>
            <a:chExt cx="1640" cy="1408"/>
          </a:xfrm>
        </p:grpSpPr>
        <p:sp>
          <p:nvSpPr>
            <p:cNvPr id="29712" name="AutoShape 9"/>
            <p:cNvSpPr>
              <a:spLocks/>
            </p:cNvSpPr>
            <p:nvPr/>
          </p:nvSpPr>
          <p:spPr bwMode="auto">
            <a:xfrm>
              <a:off x="664" y="0"/>
              <a:ext cx="976" cy="800"/>
            </a:xfrm>
            <a:prstGeom prst="roundRect">
              <a:avLst>
                <a:gd name="adj" fmla="val 15000"/>
              </a:avLst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nl-BE" sz="1800" u="sng"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rPr>
                <a:t>list1:ArrayList</a:t>
              </a:r>
            </a:p>
          </p:txBody>
        </p:sp>
        <p:sp>
          <p:nvSpPr>
            <p:cNvPr id="29713" name="Freeform 10"/>
            <p:cNvSpPr>
              <a:spLocks/>
            </p:cNvSpPr>
            <p:nvPr/>
          </p:nvSpPr>
          <p:spPr bwMode="auto">
            <a:xfrm>
              <a:off x="0" y="704"/>
              <a:ext cx="624" cy="7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21600" y="0"/>
                  </a:moveTo>
                  <a:cubicBezTo>
                    <a:pt x="21600" y="0"/>
                    <a:pt x="9138" y="1964"/>
                    <a:pt x="4985" y="8100"/>
                  </a:cubicBezTo>
                  <a:cubicBezTo>
                    <a:pt x="831" y="14236"/>
                    <a:pt x="0" y="21600"/>
                    <a:pt x="0" y="2160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nl-BE"/>
            </a:p>
          </p:txBody>
        </p:sp>
      </p:grpSp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536" y="2880642"/>
            <a:ext cx="1160463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880067" y="2689663"/>
            <a:ext cx="3175000" cy="1270000"/>
            <a:chOff x="0" y="0"/>
            <a:chExt cx="2000" cy="800"/>
          </a:xfrm>
        </p:grpSpPr>
        <p:sp>
          <p:nvSpPr>
            <p:cNvPr id="29710" name="AutoShape 13"/>
            <p:cNvSpPr>
              <a:spLocks/>
            </p:cNvSpPr>
            <p:nvPr/>
          </p:nvSpPr>
          <p:spPr bwMode="auto">
            <a:xfrm>
              <a:off x="896" y="0"/>
              <a:ext cx="1104" cy="800"/>
            </a:xfrm>
            <a:prstGeom prst="roundRect">
              <a:avLst>
                <a:gd name="adj" fmla="val 15000"/>
              </a:avLst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nl-BE" sz="1800" u="sng"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rPr>
                <a:t>list2:LinkedList</a:t>
              </a:r>
            </a:p>
          </p:txBody>
        </p:sp>
        <p:sp>
          <p:nvSpPr>
            <p:cNvPr id="29711" name="Freeform 14"/>
            <p:cNvSpPr>
              <a:spLocks/>
            </p:cNvSpPr>
            <p:nvPr/>
          </p:nvSpPr>
          <p:spPr bwMode="auto">
            <a:xfrm>
              <a:off x="0" y="224"/>
              <a:ext cx="856" cy="296"/>
            </a:xfrm>
            <a:custGeom>
              <a:avLst/>
              <a:gdLst>
                <a:gd name="T0" fmla="*/ 0 w 21600"/>
                <a:gd name="T1" fmla="*/ 0 h 18539"/>
                <a:gd name="T2" fmla="*/ 0 w 21600"/>
                <a:gd name="T3" fmla="*/ 0 h 18539"/>
                <a:gd name="T4" fmla="*/ 0 w 21600"/>
                <a:gd name="T5" fmla="*/ 0 h 18539"/>
                <a:gd name="T6" fmla="*/ 0 60000 65536"/>
                <a:gd name="T7" fmla="*/ 0 60000 65536"/>
                <a:gd name="T8" fmla="*/ 0 60000 65536"/>
                <a:gd name="T9" fmla="*/ 0 w 21600"/>
                <a:gd name="T10" fmla="*/ 0 h 18539"/>
                <a:gd name="T11" fmla="*/ 21600 w 21600"/>
                <a:gd name="T12" fmla="*/ 18539 h 185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8539">
                  <a:moveTo>
                    <a:pt x="21600" y="1962"/>
                  </a:moveTo>
                  <a:cubicBezTo>
                    <a:pt x="21600" y="1962"/>
                    <a:pt x="11910" y="-3061"/>
                    <a:pt x="7671" y="2967"/>
                  </a:cubicBezTo>
                  <a:cubicBezTo>
                    <a:pt x="3432" y="8995"/>
                    <a:pt x="0" y="18539"/>
                    <a:pt x="0" y="18539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nl-BE"/>
            </a:p>
          </p:txBody>
        </p:sp>
      </p:grpSp>
      <p:sp>
        <p:nvSpPr>
          <p:cNvPr id="7183" name="Rectangle 15"/>
          <p:cNvSpPr>
            <a:spLocks/>
          </p:cNvSpPr>
          <p:nvPr/>
        </p:nvSpPr>
        <p:spPr bwMode="auto">
          <a:xfrm>
            <a:off x="2209800" y="5994400"/>
            <a:ext cx="4173538" cy="520700"/>
          </a:xfrm>
          <a:prstGeom prst="rect">
            <a:avLst/>
          </a:prstGeom>
          <a:solidFill>
            <a:srgbClr val="E7E7E7"/>
          </a:solidFill>
          <a:ln w="25400">
            <a:solidFill>
              <a:srgbClr val="6E0500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nl-BE" sz="2400" dirty="0"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rPr>
              <a:t>Program to an interface !</a:t>
            </a:r>
          </a:p>
        </p:txBody>
      </p:sp>
      <p:sp>
        <p:nvSpPr>
          <p:cNvPr id="7184" name="Rectangle 16"/>
          <p:cNvSpPr>
            <a:spLocks/>
          </p:cNvSpPr>
          <p:nvPr/>
        </p:nvSpPr>
        <p:spPr bwMode="auto">
          <a:xfrm rot="-971352">
            <a:off x="6310313" y="4733925"/>
            <a:ext cx="4729162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nl-BE" sz="2800" dirty="0" err="1">
                <a:latin typeface="Bradley Hand ITC TT-Bold" pitchFamily="-84" charset="0"/>
                <a:ea typeface="MS PGothic" panose="020B0600070205080204" pitchFamily="34" charset="-128"/>
                <a:sym typeface="Handwriting - Dakota" pitchFamily="80" charset="0"/>
              </a:rPr>
              <a:t>gebruik</a:t>
            </a:r>
            <a:r>
              <a:rPr lang="en-US" altLang="nl-BE" sz="2800" dirty="0">
                <a:latin typeface="Bradley Hand ITC TT-Bold" pitchFamily="-84" charset="0"/>
                <a:ea typeface="MS PGothic" panose="020B0600070205080204" pitchFamily="34" charset="-128"/>
                <a:sym typeface="Handwriting - Dakota" pitchFamily="80" charset="0"/>
              </a:rPr>
              <a:t> </a:t>
            </a:r>
            <a:r>
              <a:rPr lang="en-US" altLang="nl-BE" sz="2800" dirty="0" err="1">
                <a:latin typeface="Bradley Hand ITC TT-Bold" pitchFamily="-84" charset="0"/>
                <a:ea typeface="MS PGothic" panose="020B0600070205080204" pitchFamily="34" charset="-128"/>
                <a:sym typeface="Handwriting - Dakota" pitchFamily="80" charset="0"/>
              </a:rPr>
              <a:t>waar</a:t>
            </a:r>
            <a:r>
              <a:rPr lang="en-US" altLang="nl-BE" sz="2800" dirty="0">
                <a:latin typeface="Bradley Hand ITC TT-Bold" pitchFamily="-84" charset="0"/>
                <a:ea typeface="MS PGothic" panose="020B0600070205080204" pitchFamily="34" charset="-128"/>
                <a:sym typeface="Handwriting - Dakota" pitchFamily="80" charset="0"/>
              </a:rPr>
              <a:t> </a:t>
            </a:r>
            <a:r>
              <a:rPr lang="en-US" altLang="nl-BE" sz="2800" dirty="0" err="1">
                <a:latin typeface="Bradley Hand ITC TT-Bold" pitchFamily="-84" charset="0"/>
                <a:ea typeface="MS PGothic" panose="020B0600070205080204" pitchFamily="34" charset="-128"/>
                <a:sym typeface="Handwriting - Dakota" pitchFamily="80" charset="0"/>
              </a:rPr>
              <a:t>mogelijk</a:t>
            </a:r>
            <a:r>
              <a:rPr lang="en-US" altLang="nl-BE" sz="2800" dirty="0">
                <a:latin typeface="Bradley Hand ITC TT-Bold" pitchFamily="-84" charset="0"/>
                <a:ea typeface="MS PGothic" panose="020B0600070205080204" pitchFamily="34" charset="-128"/>
                <a:sym typeface="Handwriting - Dakota" pitchFamily="80" charset="0"/>
              </a:rPr>
              <a:t> </a:t>
            </a:r>
          </a:p>
          <a:p>
            <a:pPr algn="ctr" eaLnBrk="1" hangingPunct="1">
              <a:lnSpc>
                <a:spcPct val="96000"/>
              </a:lnSpc>
            </a:pPr>
            <a:r>
              <a:rPr lang="en-US" altLang="nl-BE" sz="2800" dirty="0" err="1">
                <a:latin typeface="Bradley Hand ITC TT-Bold" pitchFamily="-84" charset="0"/>
                <a:ea typeface="MS PGothic" panose="020B0600070205080204" pitchFamily="34" charset="-128"/>
                <a:sym typeface="Handwriting - Dakota" pitchFamily="80" charset="0"/>
              </a:rPr>
              <a:t>een</a:t>
            </a:r>
            <a:r>
              <a:rPr lang="en-US" altLang="nl-BE" sz="2800" dirty="0">
                <a:latin typeface="Bradley Hand ITC TT-Bold" pitchFamily="-84" charset="0"/>
                <a:ea typeface="MS PGothic" panose="020B0600070205080204" pitchFamily="34" charset="-128"/>
                <a:sym typeface="Handwriting - Dakota" pitchFamily="80" charset="0"/>
              </a:rPr>
              <a:t> interface/</a:t>
            </a:r>
            <a:r>
              <a:rPr lang="en-US" altLang="nl-BE" sz="2800" dirty="0" err="1">
                <a:latin typeface="Bradley Hand ITC TT-Bold" pitchFamily="-84" charset="0"/>
                <a:ea typeface="MS PGothic" panose="020B0600070205080204" pitchFamily="34" charset="-128"/>
                <a:sym typeface="Handwriting - Dakota" pitchFamily="80" charset="0"/>
              </a:rPr>
              <a:t>superklasse</a:t>
            </a:r>
            <a:r>
              <a:rPr lang="en-US" altLang="nl-BE" sz="2800" dirty="0">
                <a:latin typeface="Bradley Hand ITC TT-Bold" pitchFamily="-84" charset="0"/>
                <a:ea typeface="MS PGothic" panose="020B0600070205080204" pitchFamily="34" charset="-128"/>
                <a:sym typeface="Handwriting - Dakota" pitchFamily="80" charset="0"/>
              </a:rPr>
              <a:t> </a:t>
            </a:r>
          </a:p>
          <a:p>
            <a:pPr algn="ctr" eaLnBrk="1" hangingPunct="1">
              <a:lnSpc>
                <a:spcPct val="96000"/>
              </a:lnSpc>
            </a:pPr>
            <a:r>
              <a:rPr lang="en-US" altLang="nl-BE" sz="2800" dirty="0" err="1">
                <a:latin typeface="Bradley Hand ITC TT-Bold" pitchFamily="-84" charset="0"/>
                <a:ea typeface="MS PGothic" panose="020B0600070205080204" pitchFamily="34" charset="-128"/>
                <a:sym typeface="Handwriting - Dakota" pitchFamily="80" charset="0"/>
              </a:rPr>
              <a:t>als</a:t>
            </a:r>
            <a:r>
              <a:rPr lang="en-US" altLang="nl-BE" sz="2800" dirty="0">
                <a:latin typeface="Bradley Hand ITC TT-Bold" pitchFamily="-84" charset="0"/>
                <a:ea typeface="MS PGothic" panose="020B0600070205080204" pitchFamily="34" charset="-128"/>
                <a:sym typeface="Handwriting - Dakota" pitchFamily="80" charset="0"/>
              </a:rPr>
              <a:t> </a:t>
            </a:r>
            <a:r>
              <a:rPr lang="en-US" altLang="nl-BE" sz="2800" dirty="0" err="1">
                <a:latin typeface="Bradley Hand ITC TT-Bold" pitchFamily="-84" charset="0"/>
                <a:ea typeface="MS PGothic" panose="020B0600070205080204" pitchFamily="34" charset="-128"/>
                <a:sym typeface="Handwriting - Dakota" pitchFamily="80" charset="0"/>
              </a:rPr>
              <a:t>statisch</a:t>
            </a:r>
            <a:r>
              <a:rPr lang="en-US" altLang="nl-BE" sz="2800" dirty="0">
                <a:latin typeface="Bradley Hand ITC TT-Bold" pitchFamily="-84" charset="0"/>
                <a:ea typeface="MS PGothic" panose="020B0600070205080204" pitchFamily="34" charset="-128"/>
                <a:sym typeface="Handwriting - Dakota" pitchFamily="80" charset="0"/>
              </a:rPr>
              <a:t> type!</a:t>
            </a:r>
          </a:p>
        </p:txBody>
      </p:sp>
      <p:sp>
        <p:nvSpPr>
          <p:cNvPr id="29709" name="Rectangle 18"/>
          <p:cNvSpPr>
            <a:spLocks/>
          </p:cNvSpPr>
          <p:nvPr/>
        </p:nvSpPr>
        <p:spPr bwMode="auto">
          <a:xfrm rot="-938535">
            <a:off x="8485189" y="5903914"/>
            <a:ext cx="174783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lnSpc>
                <a:spcPct val="96000"/>
              </a:lnSpc>
            </a:pPr>
            <a:r>
              <a:rPr lang="en-US" altLang="nl-BE" sz="2800" dirty="0">
                <a:solidFill>
                  <a:schemeClr val="tx1"/>
                </a:solidFill>
                <a:latin typeface="Bradley Hand ITC TT-Bold" pitchFamily="-84" charset="0"/>
                <a:ea typeface="MS PGothic" panose="020B0600070205080204" pitchFamily="34" charset="-128"/>
                <a:sym typeface="Wingdings" panose="05000000000000000000" pitchFamily="2" charset="2"/>
              </a:rPr>
              <a:t></a:t>
            </a:r>
            <a:r>
              <a:rPr lang="en-US" altLang="nl-BE" sz="3600" dirty="0">
                <a:solidFill>
                  <a:schemeClr val="tx1"/>
                </a:solidFill>
                <a:latin typeface="Bradley Hand ITC TT-Bold" pitchFamily="-84" charset="0"/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nl-BE" sz="3200" dirty="0" err="1">
                <a:solidFill>
                  <a:schemeClr val="tx1"/>
                </a:solidFill>
                <a:latin typeface="Bradley Hand ITC TT-Bold" pitchFamily="-84" charset="0"/>
                <a:ea typeface="MS PGothic" panose="020B0600070205080204" pitchFamily="34" charset="-128"/>
                <a:sym typeface="Handwriting - Dakota" pitchFamily="80" charset="0"/>
              </a:rPr>
              <a:t>flexibel</a:t>
            </a:r>
            <a:endParaRPr lang="en-US" altLang="nl-BE" sz="3600" dirty="0">
              <a:solidFill>
                <a:schemeClr val="tx1"/>
              </a:solidFill>
              <a:latin typeface="Bradley Hand ITC TT-Bold" pitchFamily="-84" charset="0"/>
              <a:ea typeface="MS PGothic" panose="020B0600070205080204" pitchFamily="34" charset="-128"/>
              <a:sym typeface="Handwriting - Dakota" pitchFamily="80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Oplossing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0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3" grpId="0" animBg="1" autoUpdateAnimBg="0"/>
      <p:bldP spid="7184" grpId="0" autoUpdateAnimBg="0"/>
      <p:bldP spid="2970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6"/>
            <a:ext cx="9948332" cy="967286"/>
          </a:xfrm>
        </p:spPr>
        <p:txBody>
          <a:bodyPr/>
          <a:lstStyle/>
          <a:p>
            <a:r>
              <a:rPr lang="nl-BE" dirty="0"/>
              <a:t>Probleem</a:t>
            </a:r>
          </a:p>
        </p:txBody>
      </p:sp>
      <p:sp>
        <p:nvSpPr>
          <p:cNvPr id="4" name="Rectangle 4"/>
          <p:cNvSpPr>
            <a:spLocks noGrp="1"/>
          </p:cNvSpPr>
          <p:nvPr>
            <p:ph idx="1"/>
          </p:nvPr>
        </p:nvSpPr>
        <p:spPr>
          <a:xfrm>
            <a:off x="1876425" y="1331913"/>
            <a:ext cx="9948863" cy="2395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2000" dirty="0">
                <a:latin typeface="Monaco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2000" dirty="0">
                <a:latin typeface="Monaco" charset="0"/>
              </a:rPr>
              <a:t> </a:t>
            </a:r>
            <a:r>
              <a:rPr lang="en-US" sz="2000" dirty="0" err="1">
                <a:latin typeface="Monaco" charset="0"/>
              </a:rPr>
              <a:t>RemoteControl</a:t>
            </a:r>
            <a:r>
              <a:rPr lang="en-US" sz="2000" dirty="0">
                <a:latin typeface="Monaco" charset="0"/>
              </a:rPr>
              <a:t> {</a:t>
            </a:r>
          </a:p>
          <a:p>
            <a:pPr>
              <a:buNone/>
            </a:pPr>
            <a:r>
              <a:rPr lang="en-US" sz="2000" dirty="0">
                <a:latin typeface="Monaco" charset="0"/>
              </a:rPr>
              <a:t>	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sz="2000" dirty="0">
                <a:latin typeface="Monaco" charset="0"/>
              </a:rPr>
              <a:t> List&lt;Movable&gt; </a:t>
            </a:r>
            <a:r>
              <a:rPr lang="en-US" sz="2000" dirty="0">
                <a:solidFill>
                  <a:srgbClr val="0000C0"/>
                </a:solidFill>
                <a:latin typeface="Monaco" charset="0"/>
              </a:rPr>
              <a:t>movables</a:t>
            </a:r>
            <a:r>
              <a:rPr lang="en-US" sz="2000" dirty="0">
                <a:latin typeface="Monaco" charset="0"/>
              </a:rPr>
              <a:t> =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2000" dirty="0">
                <a:latin typeface="Monaco" charset="0"/>
              </a:rPr>
              <a:t> </a:t>
            </a:r>
            <a:r>
              <a:rPr lang="en-US" sz="2000" dirty="0" err="1">
                <a:latin typeface="Monaco" charset="0"/>
              </a:rPr>
              <a:t>ArrayList</a:t>
            </a:r>
            <a:r>
              <a:rPr lang="en-US" sz="2000" dirty="0">
                <a:latin typeface="Monaco" charset="0"/>
              </a:rPr>
              <a:t>&lt;Movable&gt;();	</a:t>
            </a:r>
          </a:p>
          <a:p>
            <a:pPr>
              <a:buNone/>
            </a:pPr>
            <a:r>
              <a:rPr lang="en-US" sz="2000" dirty="0">
                <a:latin typeface="Monaco" charset="0"/>
              </a:rPr>
              <a:t>	...</a:t>
            </a:r>
          </a:p>
          <a:p>
            <a:pPr>
              <a:buNone/>
            </a:pPr>
            <a:r>
              <a:rPr lang="en-US" sz="2000" dirty="0">
                <a:latin typeface="Monaco" charset="0"/>
              </a:rPr>
              <a:t>	</a:t>
            </a:r>
            <a:r>
              <a:rPr lang="en-US" sz="2000" dirty="0" err="1">
                <a:latin typeface="Monaco" charset="0"/>
              </a:rPr>
              <a:t>movable.moveHorizontal</a:t>
            </a:r>
            <a:r>
              <a:rPr lang="en-US" sz="2000" dirty="0">
                <a:latin typeface="Monaco" charset="0"/>
              </a:rPr>
              <a:t>(50);</a:t>
            </a:r>
          </a:p>
          <a:p>
            <a:pPr>
              <a:buNone/>
            </a:pPr>
            <a:r>
              <a:rPr lang="en-US" sz="2000" dirty="0">
                <a:latin typeface="Monaco" charset="0"/>
              </a:rPr>
              <a:t>	</a:t>
            </a:r>
            <a:r>
              <a:rPr lang="en-US" sz="2000" dirty="0" err="1">
                <a:latin typeface="Monaco" charset="0"/>
              </a:rPr>
              <a:t>movable.</a:t>
            </a:r>
            <a:r>
              <a:rPr lang="en-US" sz="2000" u="wavyHeavy" dirty="0" err="1">
                <a:uFill>
                  <a:solidFill>
                    <a:srgbClr val="FF0000"/>
                  </a:solidFill>
                </a:uFill>
                <a:latin typeface="Monaco" charset="0"/>
              </a:rPr>
              <a:t>moveDiagonal</a:t>
            </a:r>
            <a:r>
              <a:rPr lang="en-US" sz="2000" dirty="0">
                <a:latin typeface="Monaco" charset="0"/>
              </a:rPr>
              <a:t>(100);</a:t>
            </a:r>
          </a:p>
          <a:p>
            <a:pPr>
              <a:buNone/>
            </a:pPr>
            <a:r>
              <a:rPr lang="en-US" sz="2000" dirty="0">
                <a:latin typeface="Monaco" charset="0"/>
              </a:rPr>
              <a:t>}</a:t>
            </a: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4358" y="3487667"/>
            <a:ext cx="6813176" cy="303394"/>
          </a:xfrm>
          <a:prstGeom prst="rect">
            <a:avLst/>
          </a:prstGeom>
        </p:spPr>
      </p:pic>
      <p:sp>
        <p:nvSpPr>
          <p:cNvPr id="6" name="Rectangle 3"/>
          <p:cNvSpPr/>
          <p:nvPr/>
        </p:nvSpPr>
        <p:spPr>
          <a:xfrm>
            <a:off x="1769198" y="4112892"/>
            <a:ext cx="99483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dirty="0">
                <a:latin typeface="Monac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dirty="0">
                <a:latin typeface="Monaco" charset="0"/>
              </a:rPr>
              <a:t> Car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implements</a:t>
            </a:r>
            <a:r>
              <a:rPr lang="en-US" dirty="0">
                <a:latin typeface="Monaco" charset="0"/>
              </a:rPr>
              <a:t> Movable{</a:t>
            </a:r>
          </a:p>
          <a:p>
            <a:r>
              <a:rPr lang="en-US" dirty="0">
                <a:latin typeface="Monaco" charset="0"/>
              </a:rPr>
              <a:t>	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...</a:t>
            </a:r>
            <a:endParaRPr lang="it-IT" dirty="0">
              <a:latin typeface="Monaco" charset="0"/>
            </a:endParaRPr>
          </a:p>
          <a:p>
            <a:endParaRPr lang="it-IT" dirty="0">
              <a:latin typeface="Monaco" charset="0"/>
            </a:endParaRPr>
          </a:p>
          <a:p>
            <a:r>
              <a:rPr lang="it-IT" dirty="0">
                <a:latin typeface="Monaco" charset="0"/>
              </a:rPr>
              <a:t>   </a:t>
            </a:r>
            <a:r>
              <a:rPr lang="it-IT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it-IT" dirty="0">
                <a:latin typeface="Monaco" charset="0"/>
              </a:rPr>
              <a:t> </a:t>
            </a:r>
            <a:r>
              <a:rPr lang="it-IT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it-IT" dirty="0">
                <a:latin typeface="Monaco" charset="0"/>
              </a:rPr>
              <a:t> moveHorizontal(</a:t>
            </a:r>
            <a:r>
              <a:rPr lang="it-IT" dirty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it-IT" dirty="0">
                <a:latin typeface="Monaco" charset="0"/>
              </a:rPr>
              <a:t> </a:t>
            </a:r>
            <a:r>
              <a:rPr lang="it-IT" dirty="0">
                <a:solidFill>
                  <a:srgbClr val="6A3E3E"/>
                </a:solidFill>
                <a:latin typeface="Monaco" charset="0"/>
              </a:rPr>
              <a:t>distance</a:t>
            </a:r>
            <a:r>
              <a:rPr lang="it-IT" dirty="0">
                <a:latin typeface="Monaco" charset="0"/>
              </a:rPr>
              <a:t>) {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...</a:t>
            </a:r>
            <a:r>
              <a:rPr lang="it-IT" dirty="0">
                <a:latin typeface="Monaco" charset="0"/>
              </a:rPr>
              <a:t> }</a:t>
            </a:r>
          </a:p>
          <a:p>
            <a:endParaRPr lang="it-IT" dirty="0">
              <a:latin typeface="Monaco" charset="0"/>
            </a:endParaRPr>
          </a:p>
          <a:p>
            <a:r>
              <a:rPr lang="it-IT" dirty="0">
                <a:latin typeface="Monaco" charset="0"/>
              </a:rPr>
              <a:t>   </a:t>
            </a:r>
            <a:r>
              <a:rPr lang="it-IT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it-IT" dirty="0">
                <a:latin typeface="Monaco" charset="0"/>
              </a:rPr>
              <a:t> </a:t>
            </a:r>
            <a:r>
              <a:rPr lang="it-IT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it-IT" dirty="0">
                <a:latin typeface="Monaco" charset="0"/>
              </a:rPr>
              <a:t> moveVertical(</a:t>
            </a:r>
            <a:r>
              <a:rPr lang="it-IT" dirty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it-IT" dirty="0">
                <a:latin typeface="Monaco" charset="0"/>
              </a:rPr>
              <a:t> </a:t>
            </a:r>
            <a:r>
              <a:rPr lang="it-IT" dirty="0">
                <a:solidFill>
                  <a:srgbClr val="6A3E3E"/>
                </a:solidFill>
                <a:latin typeface="Monaco" charset="0"/>
              </a:rPr>
              <a:t>distance</a:t>
            </a:r>
            <a:r>
              <a:rPr lang="it-IT" dirty="0">
                <a:latin typeface="Monaco" charset="0"/>
              </a:rPr>
              <a:t>) {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...</a:t>
            </a:r>
            <a:r>
              <a:rPr lang="it-IT" dirty="0">
                <a:latin typeface="Monaco" charset="0"/>
              </a:rPr>
              <a:t> }</a:t>
            </a:r>
          </a:p>
          <a:p>
            <a:endParaRPr lang="it-IT" dirty="0">
              <a:latin typeface="Monaco" charset="0"/>
            </a:endParaRPr>
          </a:p>
          <a:p>
            <a:r>
              <a:rPr lang="it-IT" dirty="0">
                <a:solidFill>
                  <a:srgbClr val="7F0055"/>
                </a:solidFill>
                <a:latin typeface="Monaco" charset="0"/>
              </a:rPr>
              <a:t>   public</a:t>
            </a:r>
            <a:r>
              <a:rPr lang="it-IT" dirty="0">
                <a:latin typeface="Monaco" charset="0"/>
              </a:rPr>
              <a:t> </a:t>
            </a:r>
            <a:r>
              <a:rPr lang="it-IT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it-IT" dirty="0">
                <a:latin typeface="Monaco" charset="0"/>
              </a:rPr>
              <a:t> moveDiagonal(</a:t>
            </a:r>
            <a:r>
              <a:rPr lang="it-IT" dirty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it-IT" dirty="0">
                <a:latin typeface="Monaco" charset="0"/>
              </a:rPr>
              <a:t> </a:t>
            </a:r>
            <a:r>
              <a:rPr lang="it-IT" dirty="0">
                <a:solidFill>
                  <a:srgbClr val="6A3E3E"/>
                </a:solidFill>
                <a:latin typeface="Monaco" charset="0"/>
              </a:rPr>
              <a:t>distance</a:t>
            </a:r>
            <a:r>
              <a:rPr lang="it-IT" dirty="0">
                <a:latin typeface="Monaco" charset="0"/>
              </a:rPr>
              <a:t>) {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...</a:t>
            </a:r>
            <a:r>
              <a:rPr lang="it-IT" dirty="0">
                <a:latin typeface="Monaco" charset="0"/>
              </a:rPr>
              <a:t> }</a:t>
            </a:r>
          </a:p>
          <a:p>
            <a:endParaRPr lang="it-IT" dirty="0">
              <a:latin typeface="Monac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6"/>
            <a:ext cx="9948332" cy="967286"/>
          </a:xfrm>
        </p:spPr>
        <p:txBody>
          <a:bodyPr/>
          <a:lstStyle/>
          <a:p>
            <a:r>
              <a:rPr lang="nl-BE" dirty="0"/>
              <a:t>Oplossing 1</a:t>
            </a:r>
          </a:p>
        </p:txBody>
      </p:sp>
      <p:sp>
        <p:nvSpPr>
          <p:cNvPr id="4" name="Rectangle 4"/>
          <p:cNvSpPr>
            <a:spLocks noGrp="1"/>
          </p:cNvSpPr>
          <p:nvPr>
            <p:ph idx="1"/>
          </p:nvPr>
        </p:nvSpPr>
        <p:spPr>
          <a:xfrm>
            <a:off x="1876777" y="1397726"/>
            <a:ext cx="9948333" cy="2395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2000" dirty="0">
                <a:latin typeface="Monaco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2000" dirty="0">
                <a:latin typeface="Monaco" charset="0"/>
              </a:rPr>
              <a:t> </a:t>
            </a:r>
            <a:r>
              <a:rPr lang="en-US" sz="2000" dirty="0" err="1">
                <a:latin typeface="Monaco" charset="0"/>
              </a:rPr>
              <a:t>RemoteControl</a:t>
            </a:r>
            <a:r>
              <a:rPr lang="en-US" sz="2000" dirty="0">
                <a:latin typeface="Monaco" charset="0"/>
              </a:rPr>
              <a:t> {</a:t>
            </a:r>
          </a:p>
          <a:p>
            <a:pPr>
              <a:buNone/>
            </a:pP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     private</a:t>
            </a:r>
            <a:r>
              <a:rPr lang="en-US" sz="2000" dirty="0">
                <a:latin typeface="Monaco" charset="0"/>
              </a:rPr>
              <a:t> List&lt;</a:t>
            </a:r>
            <a:r>
              <a:rPr lang="en-US" sz="2000" b="1" dirty="0">
                <a:latin typeface="Monaco" charset="0"/>
              </a:rPr>
              <a:t>Car</a:t>
            </a:r>
            <a:r>
              <a:rPr lang="en-US" sz="2000" dirty="0">
                <a:latin typeface="Monaco" charset="0"/>
              </a:rPr>
              <a:t>&gt; </a:t>
            </a:r>
            <a:r>
              <a:rPr lang="en-US" sz="2000" dirty="0">
                <a:solidFill>
                  <a:srgbClr val="0000C0"/>
                </a:solidFill>
                <a:latin typeface="Monaco" charset="0"/>
              </a:rPr>
              <a:t>movables</a:t>
            </a:r>
            <a:r>
              <a:rPr lang="en-US" sz="2000" dirty="0">
                <a:latin typeface="Monaco" charset="0"/>
              </a:rPr>
              <a:t> =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2000" dirty="0">
                <a:latin typeface="Monaco" charset="0"/>
              </a:rPr>
              <a:t> </a:t>
            </a:r>
            <a:r>
              <a:rPr lang="en-US" sz="2000" dirty="0" err="1">
                <a:latin typeface="Monaco" charset="0"/>
              </a:rPr>
              <a:t>ArrayList</a:t>
            </a:r>
            <a:r>
              <a:rPr lang="en-US" sz="2000" dirty="0">
                <a:latin typeface="Monaco" charset="0"/>
              </a:rPr>
              <a:t>&lt;Car&gt;();</a:t>
            </a:r>
          </a:p>
          <a:p>
            <a:pPr>
              <a:buNone/>
            </a:pPr>
            <a:r>
              <a:rPr lang="en-US" sz="2000" dirty="0">
                <a:latin typeface="Monaco" charset="0"/>
              </a:rPr>
              <a:t>	...</a:t>
            </a:r>
          </a:p>
          <a:p>
            <a:pPr>
              <a:buNone/>
            </a:pPr>
            <a:r>
              <a:rPr lang="en-US" sz="2000" dirty="0">
                <a:latin typeface="Monaco" charset="0"/>
              </a:rPr>
              <a:t>     </a:t>
            </a:r>
            <a:r>
              <a:rPr lang="en-US" sz="2000" dirty="0" err="1">
                <a:latin typeface="Monaco" charset="0"/>
              </a:rPr>
              <a:t>movable.moveHorizontal</a:t>
            </a:r>
            <a:r>
              <a:rPr lang="en-US" sz="2000" dirty="0">
                <a:latin typeface="Monaco" charset="0"/>
              </a:rPr>
              <a:t>(50);</a:t>
            </a:r>
          </a:p>
          <a:p>
            <a:pPr>
              <a:buNone/>
            </a:pPr>
            <a:r>
              <a:rPr lang="en-US" sz="2000" dirty="0">
                <a:latin typeface="Monaco" charset="0"/>
              </a:rPr>
              <a:t>     </a:t>
            </a:r>
            <a:r>
              <a:rPr lang="en-US" sz="2000" dirty="0" err="1">
                <a:latin typeface="Monaco" charset="0"/>
              </a:rPr>
              <a:t>movable.</a:t>
            </a:r>
            <a:r>
              <a:rPr lang="en-US" sz="2000" u="wavyHeavy" dirty="0" err="1">
                <a:uFill>
                  <a:solidFill>
                    <a:srgbClr val="FF0000"/>
                  </a:solidFill>
                </a:uFill>
                <a:latin typeface="Monaco" charset="0"/>
              </a:rPr>
              <a:t>moveDiagonal</a:t>
            </a:r>
            <a:r>
              <a:rPr lang="en-US" sz="2000" dirty="0">
                <a:latin typeface="Monaco" charset="0"/>
              </a:rPr>
              <a:t>(100);</a:t>
            </a:r>
          </a:p>
          <a:p>
            <a:pPr>
              <a:buNone/>
            </a:pPr>
            <a:r>
              <a:rPr lang="en-US" sz="2000" dirty="0">
                <a:latin typeface="Monaco" charset="0"/>
              </a:rPr>
              <a:t>}</a:t>
            </a:r>
          </a:p>
        </p:txBody>
      </p:sp>
      <p:sp>
        <p:nvSpPr>
          <p:cNvPr id="5" name="Rechthoek 4"/>
          <p:cNvSpPr/>
          <p:nvPr/>
        </p:nvSpPr>
        <p:spPr>
          <a:xfrm>
            <a:off x="1937657" y="4017391"/>
            <a:ext cx="87996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dirty="0">
                <a:latin typeface="Monac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dirty="0">
                <a:latin typeface="Monaco" charset="0"/>
              </a:rPr>
              <a:t> Car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implements</a:t>
            </a:r>
            <a:r>
              <a:rPr lang="en-US" dirty="0">
                <a:latin typeface="Monaco" charset="0"/>
              </a:rPr>
              <a:t> Movable{</a:t>
            </a:r>
          </a:p>
          <a:p>
            <a:r>
              <a:rPr lang="en-US" dirty="0">
                <a:latin typeface="Monaco" charset="0"/>
              </a:rPr>
              <a:t>	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...</a:t>
            </a:r>
            <a:endParaRPr lang="it-IT" dirty="0">
              <a:latin typeface="Monaco" charset="0"/>
            </a:endParaRPr>
          </a:p>
          <a:p>
            <a:endParaRPr lang="it-IT" dirty="0">
              <a:latin typeface="Monaco" charset="0"/>
            </a:endParaRPr>
          </a:p>
          <a:p>
            <a:r>
              <a:rPr lang="it-IT" dirty="0">
                <a:latin typeface="Monaco" charset="0"/>
              </a:rPr>
              <a:t>    </a:t>
            </a:r>
            <a:r>
              <a:rPr lang="it-IT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it-IT" dirty="0">
                <a:latin typeface="Monaco" charset="0"/>
              </a:rPr>
              <a:t> </a:t>
            </a:r>
            <a:r>
              <a:rPr lang="it-IT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it-IT" dirty="0">
                <a:latin typeface="Monaco" charset="0"/>
              </a:rPr>
              <a:t> moveHorizontal(</a:t>
            </a:r>
            <a:r>
              <a:rPr lang="it-IT" dirty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it-IT" dirty="0">
                <a:latin typeface="Monaco" charset="0"/>
              </a:rPr>
              <a:t> </a:t>
            </a:r>
            <a:r>
              <a:rPr lang="it-IT" dirty="0">
                <a:solidFill>
                  <a:srgbClr val="6A3E3E"/>
                </a:solidFill>
                <a:latin typeface="Monaco" charset="0"/>
              </a:rPr>
              <a:t>distance</a:t>
            </a:r>
            <a:r>
              <a:rPr lang="it-IT" dirty="0">
                <a:latin typeface="Monaco" charset="0"/>
              </a:rPr>
              <a:t>) {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...</a:t>
            </a:r>
            <a:r>
              <a:rPr lang="it-IT" dirty="0">
                <a:latin typeface="Monaco" charset="0"/>
              </a:rPr>
              <a:t> }</a:t>
            </a:r>
          </a:p>
          <a:p>
            <a:r>
              <a:rPr lang="it-IT" dirty="0">
                <a:latin typeface="Monaco" charset="0"/>
              </a:rPr>
              <a:t>    </a:t>
            </a:r>
            <a:r>
              <a:rPr lang="it-IT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it-IT" dirty="0">
                <a:latin typeface="Monaco" charset="0"/>
              </a:rPr>
              <a:t> </a:t>
            </a:r>
            <a:r>
              <a:rPr lang="it-IT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it-IT" dirty="0">
                <a:latin typeface="Monaco" charset="0"/>
              </a:rPr>
              <a:t> moveVertical(</a:t>
            </a:r>
            <a:r>
              <a:rPr lang="it-IT" dirty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it-IT" dirty="0">
                <a:latin typeface="Monaco" charset="0"/>
              </a:rPr>
              <a:t> </a:t>
            </a:r>
            <a:r>
              <a:rPr lang="it-IT" dirty="0">
                <a:solidFill>
                  <a:srgbClr val="6A3E3E"/>
                </a:solidFill>
                <a:latin typeface="Monaco" charset="0"/>
              </a:rPr>
              <a:t>distance</a:t>
            </a:r>
            <a:r>
              <a:rPr lang="it-IT" dirty="0">
                <a:latin typeface="Monaco" charset="0"/>
              </a:rPr>
              <a:t>) {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...</a:t>
            </a:r>
            <a:r>
              <a:rPr lang="it-IT" dirty="0">
                <a:latin typeface="Monaco" charset="0"/>
              </a:rPr>
              <a:t> }</a:t>
            </a:r>
          </a:p>
          <a:p>
            <a:r>
              <a:rPr lang="it-IT" dirty="0">
                <a:solidFill>
                  <a:srgbClr val="7F0055"/>
                </a:solidFill>
                <a:latin typeface="Monaco" charset="0"/>
              </a:rPr>
              <a:t>    public</a:t>
            </a:r>
            <a:r>
              <a:rPr lang="it-IT" dirty="0">
                <a:latin typeface="Monaco" charset="0"/>
              </a:rPr>
              <a:t> </a:t>
            </a:r>
            <a:r>
              <a:rPr lang="it-IT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it-IT" dirty="0">
                <a:latin typeface="Monaco" charset="0"/>
              </a:rPr>
              <a:t> moveDiagonal(</a:t>
            </a:r>
            <a:r>
              <a:rPr lang="it-IT" dirty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it-IT" dirty="0">
                <a:latin typeface="Monaco" charset="0"/>
              </a:rPr>
              <a:t> </a:t>
            </a:r>
            <a:r>
              <a:rPr lang="it-IT" dirty="0">
                <a:solidFill>
                  <a:srgbClr val="6A3E3E"/>
                </a:solidFill>
                <a:latin typeface="Monaco" charset="0"/>
              </a:rPr>
              <a:t>distance</a:t>
            </a:r>
            <a:r>
              <a:rPr lang="it-IT" dirty="0">
                <a:latin typeface="Monaco" charset="0"/>
              </a:rPr>
              <a:t>) {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...</a:t>
            </a:r>
            <a:r>
              <a:rPr lang="it-IT" dirty="0">
                <a:latin typeface="Monaco" charset="0"/>
              </a:rPr>
              <a:t> }</a:t>
            </a:r>
          </a:p>
          <a:p>
            <a:r>
              <a:rPr lang="it-IT" dirty="0">
                <a:latin typeface="Monaco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153891" y="2128497"/>
            <a:ext cx="4313246" cy="499566"/>
            <a:chOff x="4059381" y="997954"/>
            <a:chExt cx="4313246" cy="499566"/>
          </a:xfrm>
        </p:grpSpPr>
        <p:sp>
          <p:nvSpPr>
            <p:cNvPr id="7" name="TextBox 8"/>
            <p:cNvSpPr txBox="1"/>
            <p:nvPr/>
          </p:nvSpPr>
          <p:spPr>
            <a:xfrm>
              <a:off x="5557759" y="1063268"/>
              <a:ext cx="2814868" cy="434252"/>
            </a:xfrm>
            <a:prstGeom prst="rect">
              <a:avLst/>
            </a:prstGeom>
            <a:noFill/>
          </p:spPr>
          <p:txBody>
            <a:bodyPr wrap="none" lIns="64291" tIns="32146" rIns="64291" bIns="32146" rtlCol="0">
              <a:spAutoFit/>
            </a:bodyPr>
            <a:lstStyle>
              <a:defPPr>
                <a:defRPr lang="en-GB"/>
              </a:defPPr>
              <a:lvl1pPr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bg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bg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bg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bg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bg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r>
                <a:rPr lang="en-US" sz="2500" dirty="0">
                  <a:solidFill>
                    <a:srgbClr val="800000"/>
                  </a:solidFill>
                  <a:latin typeface="Bradley Hand ITC TT-Bold"/>
                  <a:cs typeface="Bradley Hand ITC TT-Bold"/>
                </a:rPr>
                <a:t>NIET Open Closed !</a:t>
              </a:r>
            </a:p>
          </p:txBody>
        </p:sp>
        <p:cxnSp>
          <p:nvCxnSpPr>
            <p:cNvPr id="8" name="Straight Arrow Connector 9"/>
            <p:cNvCxnSpPr/>
            <p:nvPr/>
          </p:nvCxnSpPr>
          <p:spPr bwMode="auto">
            <a:xfrm>
              <a:off x="4059381" y="997954"/>
              <a:ext cx="1498378" cy="286426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915035"/>
          </a:xfrm>
        </p:spPr>
        <p:txBody>
          <a:bodyPr/>
          <a:lstStyle/>
          <a:p>
            <a:r>
              <a:rPr lang="nl-BE" dirty="0"/>
              <a:t>Oplossing 2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76777" y="1345474"/>
            <a:ext cx="9948333" cy="5230303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2000" dirty="0">
                <a:latin typeface="Monaco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interface</a:t>
            </a:r>
            <a:r>
              <a:rPr lang="en-US" sz="2000" dirty="0">
                <a:latin typeface="Monaco" charset="0"/>
              </a:rPr>
              <a:t> Movable {</a:t>
            </a:r>
          </a:p>
          <a:p>
            <a:pPr>
              <a:buNone/>
            </a:pPr>
            <a:r>
              <a:rPr lang="en-US" sz="2000" dirty="0">
                <a:latin typeface="Monaco" charset="0"/>
              </a:rPr>
              <a:t>	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2000" dirty="0">
                <a:latin typeface="Monaco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2000" dirty="0">
                <a:latin typeface="Monaco" charset="0"/>
              </a:rPr>
              <a:t> </a:t>
            </a:r>
            <a:r>
              <a:rPr lang="en-US" sz="2000" dirty="0" err="1">
                <a:latin typeface="Monaco" charset="0"/>
              </a:rPr>
              <a:t>moveHorizontal</a:t>
            </a:r>
            <a:r>
              <a:rPr lang="en-US" sz="2000" dirty="0">
                <a:latin typeface="Monaco" charset="0"/>
              </a:rPr>
              <a:t>(</a:t>
            </a:r>
            <a:r>
              <a:rPr lang="en-US" sz="2000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2000" dirty="0">
                <a:latin typeface="Monaco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Monaco" charset="0"/>
              </a:rPr>
              <a:t>distance</a:t>
            </a:r>
            <a:r>
              <a:rPr lang="en-US" sz="2000" dirty="0">
                <a:latin typeface="Monaco" charset="0"/>
              </a:rPr>
              <a:t>);</a:t>
            </a:r>
          </a:p>
          <a:p>
            <a:pPr>
              <a:buNone/>
            </a:pPr>
            <a:r>
              <a:rPr lang="en-US" sz="2000" dirty="0">
                <a:latin typeface="Monaco" charset="0"/>
              </a:rPr>
              <a:t>	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2000" dirty="0">
                <a:latin typeface="Monaco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2000" dirty="0">
                <a:latin typeface="Monaco" charset="0"/>
              </a:rPr>
              <a:t> </a:t>
            </a:r>
            <a:r>
              <a:rPr lang="en-US" sz="2000" dirty="0" err="1">
                <a:latin typeface="Monaco" charset="0"/>
              </a:rPr>
              <a:t>moveVertical</a:t>
            </a:r>
            <a:r>
              <a:rPr lang="en-US" sz="2000" dirty="0">
                <a:latin typeface="Monaco" charset="0"/>
              </a:rPr>
              <a:t>(</a:t>
            </a:r>
            <a:r>
              <a:rPr lang="en-US" sz="2000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2000" dirty="0">
                <a:latin typeface="Monaco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Monaco" charset="0"/>
              </a:rPr>
              <a:t>distance</a:t>
            </a:r>
            <a:r>
              <a:rPr lang="en-US" sz="2000" dirty="0">
                <a:latin typeface="Monaco" charset="0"/>
              </a:rPr>
              <a:t>);</a:t>
            </a:r>
          </a:p>
          <a:p>
            <a:pPr>
              <a:buNone/>
            </a:pPr>
            <a:r>
              <a:rPr lang="en-US" sz="2000" dirty="0">
                <a:latin typeface="Monaco" charset="0"/>
              </a:rPr>
              <a:t>	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2000" dirty="0">
                <a:latin typeface="Monaco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2000" dirty="0">
                <a:latin typeface="Monaco" charset="0"/>
              </a:rPr>
              <a:t> </a:t>
            </a:r>
            <a:r>
              <a:rPr lang="en-US" sz="2000" dirty="0" err="1">
                <a:latin typeface="Monaco" charset="0"/>
              </a:rPr>
              <a:t>moveDiagonal</a:t>
            </a:r>
            <a:r>
              <a:rPr lang="en-US" sz="2000" dirty="0">
                <a:latin typeface="Monaco" charset="0"/>
              </a:rPr>
              <a:t>(</a:t>
            </a:r>
            <a:r>
              <a:rPr lang="en-US" sz="2000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2000" dirty="0">
                <a:latin typeface="Monaco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Monaco" charset="0"/>
              </a:rPr>
              <a:t>distance</a:t>
            </a:r>
            <a:r>
              <a:rPr lang="en-US" sz="2000" dirty="0">
                <a:latin typeface="Monaco" charset="0"/>
              </a:rPr>
              <a:t>);</a:t>
            </a:r>
          </a:p>
          <a:p>
            <a:pPr>
              <a:buNone/>
            </a:pPr>
            <a:r>
              <a:rPr lang="en-US" sz="2000" dirty="0">
                <a:latin typeface="Monaco" charset="0"/>
              </a:rPr>
              <a:t>}</a:t>
            </a:r>
            <a:endParaRPr lang="en-US" sz="2000" dirty="0"/>
          </a:p>
          <a:p>
            <a:pPr>
              <a:buNone/>
            </a:pPr>
            <a:endParaRPr lang="nl-BE" dirty="0"/>
          </a:p>
        </p:txBody>
      </p:sp>
      <p:sp>
        <p:nvSpPr>
          <p:cNvPr id="4" name="TextBox 8"/>
          <p:cNvSpPr txBox="1"/>
          <p:nvPr/>
        </p:nvSpPr>
        <p:spPr>
          <a:xfrm rot="21322421">
            <a:off x="5446303" y="2746241"/>
            <a:ext cx="6133084" cy="803584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r>
              <a:rPr lang="en-US" sz="2500" dirty="0">
                <a:solidFill>
                  <a:srgbClr val="800000"/>
                </a:solidFill>
                <a:latin typeface="Bradley Hand ITC TT-Bold"/>
                <a:cs typeface="Bradley Hand ITC TT-Bold"/>
              </a:rPr>
              <a:t>ALLE </a:t>
            </a:r>
            <a:r>
              <a:rPr lang="en-US" sz="2500" dirty="0" err="1">
                <a:solidFill>
                  <a:srgbClr val="800000"/>
                </a:solidFill>
                <a:latin typeface="Bradley Hand ITC TT-Bold"/>
                <a:cs typeface="Bradley Hand ITC TT-Bold"/>
              </a:rPr>
              <a:t>andere</a:t>
            </a:r>
            <a:r>
              <a:rPr lang="en-US" sz="2500" dirty="0">
                <a:solidFill>
                  <a:srgbClr val="800000"/>
                </a:solidFill>
                <a:latin typeface="Bradley Hand ITC TT-Bold"/>
                <a:cs typeface="Bradley Hand ITC TT-Bold"/>
              </a:rPr>
              <a:t> </a:t>
            </a:r>
            <a:r>
              <a:rPr lang="en-US" sz="2500" dirty="0" err="1">
                <a:solidFill>
                  <a:srgbClr val="800000"/>
                </a:solidFill>
                <a:latin typeface="Bradley Hand ITC TT-Bold"/>
                <a:cs typeface="Bradley Hand ITC TT-Bold"/>
              </a:rPr>
              <a:t>klassen</a:t>
            </a:r>
            <a:r>
              <a:rPr lang="en-US" sz="2500" dirty="0">
                <a:solidFill>
                  <a:srgbClr val="800000"/>
                </a:solidFill>
                <a:latin typeface="Bradley Hand ITC TT-Bold"/>
                <a:cs typeface="Bradley Hand ITC TT-Bold"/>
              </a:rPr>
              <a:t> (Shape, Animal, ...) </a:t>
            </a:r>
            <a:br>
              <a:rPr lang="en-US" sz="2500" dirty="0">
                <a:solidFill>
                  <a:srgbClr val="800000"/>
                </a:solidFill>
                <a:latin typeface="Bradley Hand ITC TT-Bold"/>
                <a:cs typeface="Bradley Hand ITC TT-Bold"/>
              </a:rPr>
            </a:br>
            <a:r>
              <a:rPr lang="en-US" sz="2500" dirty="0" err="1">
                <a:solidFill>
                  <a:srgbClr val="800000"/>
                </a:solidFill>
                <a:latin typeface="Bradley Hand ITC TT-Bold"/>
                <a:cs typeface="Bradley Hand ITC TT-Bold"/>
              </a:rPr>
              <a:t>moeten</a:t>
            </a:r>
            <a:r>
              <a:rPr lang="en-US" sz="2500" dirty="0">
                <a:solidFill>
                  <a:srgbClr val="800000"/>
                </a:solidFill>
                <a:latin typeface="Bradley Hand ITC TT-Bold"/>
                <a:cs typeface="Bradley Hand ITC TT-Bold"/>
              </a:rPr>
              <a:t> nu </a:t>
            </a:r>
            <a:r>
              <a:rPr lang="en-US" sz="2500" dirty="0" err="1">
                <a:solidFill>
                  <a:srgbClr val="800000"/>
                </a:solidFill>
                <a:latin typeface="Bradley Hand ITC TT-Bold"/>
                <a:cs typeface="Bradley Hand ITC TT-Bold"/>
              </a:rPr>
              <a:t>ook</a:t>
            </a:r>
            <a:r>
              <a:rPr lang="en-US" sz="2500" dirty="0">
                <a:solidFill>
                  <a:srgbClr val="800000"/>
                </a:solidFill>
                <a:latin typeface="Bradley Hand ITC TT-Bold"/>
                <a:cs typeface="Bradley Hand ITC TT-Bold"/>
              </a:rPr>
              <a:t> </a:t>
            </a:r>
            <a:r>
              <a:rPr lang="en-US" sz="2500" dirty="0" err="1">
                <a:solidFill>
                  <a:srgbClr val="800000"/>
                </a:solidFill>
                <a:latin typeface="Bradley Hand ITC TT-Bold"/>
                <a:cs typeface="Bradley Hand ITC TT-Bold"/>
              </a:rPr>
              <a:t>aangepast</a:t>
            </a:r>
            <a:r>
              <a:rPr lang="en-US" sz="2500" dirty="0">
                <a:solidFill>
                  <a:srgbClr val="800000"/>
                </a:solidFill>
                <a:latin typeface="Bradley Hand ITC TT-Bold"/>
                <a:cs typeface="Bradley Hand ITC TT-Bold"/>
              </a:rPr>
              <a:t> </a:t>
            </a:r>
            <a:r>
              <a:rPr lang="en-US" sz="2500" dirty="0" err="1">
                <a:solidFill>
                  <a:srgbClr val="800000"/>
                </a:solidFill>
                <a:latin typeface="Bradley Hand ITC TT-Bold"/>
                <a:cs typeface="Bradley Hand ITC TT-Bold"/>
              </a:rPr>
              <a:t>worden</a:t>
            </a:r>
            <a:r>
              <a:rPr lang="en-US" sz="2500" dirty="0">
                <a:solidFill>
                  <a:srgbClr val="800000"/>
                </a:solidFill>
                <a:latin typeface="Bradley Hand ITC TT-Bold"/>
                <a:cs typeface="Bradley Hand ITC TT-Bold"/>
              </a:rPr>
              <a:t>!</a:t>
            </a:r>
          </a:p>
        </p:txBody>
      </p:sp>
      <p:grpSp>
        <p:nvGrpSpPr>
          <p:cNvPr id="5" name="Group 15"/>
          <p:cNvGrpSpPr/>
          <p:nvPr/>
        </p:nvGrpSpPr>
        <p:grpSpPr>
          <a:xfrm>
            <a:off x="9036473" y="3633403"/>
            <a:ext cx="3030021" cy="618943"/>
            <a:chOff x="8337129" y="3286746"/>
            <a:chExt cx="3030021" cy="618943"/>
          </a:xfrm>
        </p:grpSpPr>
        <p:sp>
          <p:nvSpPr>
            <p:cNvPr id="6" name="TextBox 16"/>
            <p:cNvSpPr txBox="1"/>
            <p:nvPr/>
          </p:nvSpPr>
          <p:spPr>
            <a:xfrm>
              <a:off x="8552282" y="3471437"/>
              <a:ext cx="2814868" cy="434252"/>
            </a:xfrm>
            <a:prstGeom prst="rect">
              <a:avLst/>
            </a:prstGeom>
            <a:noFill/>
          </p:spPr>
          <p:txBody>
            <a:bodyPr wrap="none" lIns="64291" tIns="32146" rIns="64291" bIns="32146" rtlCol="0">
              <a:spAutoFit/>
            </a:bodyPr>
            <a:lstStyle>
              <a:defPPr>
                <a:defRPr lang="en-GB"/>
              </a:defPPr>
              <a:lvl1pPr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bg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bg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bg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bg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bg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r>
                <a:rPr lang="en-US" sz="2500" dirty="0">
                  <a:solidFill>
                    <a:srgbClr val="800000"/>
                  </a:solidFill>
                  <a:latin typeface="Bradley Hand ITC TT-Bold"/>
                  <a:cs typeface="Bradley Hand ITC TT-Bold"/>
                </a:rPr>
                <a:t>NIET Open Closed !</a:t>
              </a:r>
            </a:p>
          </p:txBody>
        </p:sp>
        <p:cxnSp>
          <p:nvCxnSpPr>
            <p:cNvPr id="7" name="Straight Arrow Connector 17"/>
            <p:cNvCxnSpPr/>
            <p:nvPr/>
          </p:nvCxnSpPr>
          <p:spPr bwMode="auto">
            <a:xfrm>
              <a:off x="8337129" y="3286746"/>
              <a:ext cx="268942" cy="230939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</p:grpSp>
      <p:sp>
        <p:nvSpPr>
          <p:cNvPr id="10" name="Rectangle 3"/>
          <p:cNvSpPr/>
          <p:nvPr/>
        </p:nvSpPr>
        <p:spPr>
          <a:xfrm>
            <a:off x="1769198" y="4112892"/>
            <a:ext cx="99483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dirty="0">
                <a:latin typeface="Monac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dirty="0">
                <a:latin typeface="Monaco" charset="0"/>
              </a:rPr>
              <a:t> Car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implements</a:t>
            </a:r>
            <a:r>
              <a:rPr lang="en-US" dirty="0">
                <a:latin typeface="Monaco" charset="0"/>
              </a:rPr>
              <a:t> Movable{</a:t>
            </a:r>
          </a:p>
          <a:p>
            <a:r>
              <a:rPr lang="en-US" dirty="0">
                <a:latin typeface="Monaco" charset="0"/>
              </a:rPr>
              <a:t>	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...</a:t>
            </a:r>
            <a:endParaRPr lang="it-IT" dirty="0">
              <a:latin typeface="Monaco" charset="0"/>
            </a:endParaRPr>
          </a:p>
          <a:p>
            <a:endParaRPr lang="it-IT" dirty="0">
              <a:latin typeface="Monaco" charset="0"/>
            </a:endParaRPr>
          </a:p>
          <a:p>
            <a:r>
              <a:rPr lang="it-IT" dirty="0">
                <a:latin typeface="Monaco" charset="0"/>
              </a:rPr>
              <a:t>    </a:t>
            </a:r>
            <a:r>
              <a:rPr lang="it-IT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it-IT" dirty="0">
                <a:latin typeface="Monaco" charset="0"/>
              </a:rPr>
              <a:t> </a:t>
            </a:r>
            <a:r>
              <a:rPr lang="it-IT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it-IT" dirty="0">
                <a:latin typeface="Monaco" charset="0"/>
              </a:rPr>
              <a:t> moveHorizontal(</a:t>
            </a:r>
            <a:r>
              <a:rPr lang="it-IT" dirty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it-IT" dirty="0">
                <a:latin typeface="Monaco" charset="0"/>
              </a:rPr>
              <a:t> </a:t>
            </a:r>
            <a:r>
              <a:rPr lang="it-IT" dirty="0">
                <a:solidFill>
                  <a:srgbClr val="6A3E3E"/>
                </a:solidFill>
                <a:latin typeface="Monaco" charset="0"/>
              </a:rPr>
              <a:t>distance</a:t>
            </a:r>
            <a:r>
              <a:rPr lang="it-IT" dirty="0">
                <a:latin typeface="Monaco" charset="0"/>
              </a:rPr>
              <a:t>) {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...</a:t>
            </a:r>
            <a:r>
              <a:rPr lang="it-IT" dirty="0">
                <a:latin typeface="Monaco" charset="0"/>
              </a:rPr>
              <a:t> }</a:t>
            </a:r>
          </a:p>
          <a:p>
            <a:r>
              <a:rPr lang="it-IT" dirty="0">
                <a:solidFill>
                  <a:srgbClr val="7F0055"/>
                </a:solidFill>
                <a:latin typeface="Monaco" charset="0"/>
              </a:rPr>
              <a:t>    public</a:t>
            </a:r>
            <a:r>
              <a:rPr lang="it-IT" dirty="0">
                <a:latin typeface="Monaco" charset="0"/>
              </a:rPr>
              <a:t> </a:t>
            </a:r>
            <a:r>
              <a:rPr lang="it-IT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it-IT" dirty="0">
                <a:latin typeface="Monaco" charset="0"/>
              </a:rPr>
              <a:t> moveVertical(</a:t>
            </a:r>
            <a:r>
              <a:rPr lang="it-IT" dirty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it-IT" dirty="0">
                <a:latin typeface="Monaco" charset="0"/>
              </a:rPr>
              <a:t> </a:t>
            </a:r>
            <a:r>
              <a:rPr lang="it-IT" dirty="0">
                <a:solidFill>
                  <a:srgbClr val="6A3E3E"/>
                </a:solidFill>
                <a:latin typeface="Monaco" charset="0"/>
              </a:rPr>
              <a:t>distance</a:t>
            </a:r>
            <a:r>
              <a:rPr lang="it-IT" dirty="0">
                <a:latin typeface="Monaco" charset="0"/>
              </a:rPr>
              <a:t>) {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...</a:t>
            </a:r>
            <a:r>
              <a:rPr lang="it-IT" dirty="0">
                <a:latin typeface="Monaco" charset="0"/>
              </a:rPr>
              <a:t> }</a:t>
            </a:r>
          </a:p>
          <a:p>
            <a:r>
              <a:rPr lang="it-IT" dirty="0">
                <a:solidFill>
                  <a:srgbClr val="7F0055"/>
                </a:solidFill>
                <a:latin typeface="Monaco" charset="0"/>
              </a:rPr>
              <a:t>    public</a:t>
            </a:r>
            <a:r>
              <a:rPr lang="it-IT" dirty="0">
                <a:latin typeface="Monaco" charset="0"/>
              </a:rPr>
              <a:t> </a:t>
            </a:r>
            <a:r>
              <a:rPr lang="it-IT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it-IT" dirty="0">
                <a:latin typeface="Monaco" charset="0"/>
              </a:rPr>
              <a:t> moveDiagonal(</a:t>
            </a:r>
            <a:r>
              <a:rPr lang="it-IT" dirty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it-IT" dirty="0">
                <a:latin typeface="Monaco" charset="0"/>
              </a:rPr>
              <a:t> </a:t>
            </a:r>
            <a:r>
              <a:rPr lang="it-IT" dirty="0">
                <a:solidFill>
                  <a:srgbClr val="6A3E3E"/>
                </a:solidFill>
                <a:latin typeface="Monaco" charset="0"/>
              </a:rPr>
              <a:t>distance</a:t>
            </a:r>
            <a:r>
              <a:rPr lang="it-IT" dirty="0">
                <a:latin typeface="Monaco" charset="0"/>
              </a:rPr>
              <a:t>) {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...</a:t>
            </a:r>
            <a:r>
              <a:rPr lang="it-IT" dirty="0">
                <a:latin typeface="Monaco" charset="0"/>
              </a:rPr>
              <a:t> }</a:t>
            </a:r>
          </a:p>
          <a:p>
            <a:r>
              <a:rPr lang="it-IT" dirty="0">
                <a:latin typeface="Monaco" charset="0"/>
              </a:rPr>
              <a:t>}</a:t>
            </a:r>
          </a:p>
        </p:txBody>
      </p:sp>
      <p:sp>
        <p:nvSpPr>
          <p:cNvPr id="12" name="Oval 4"/>
          <p:cNvSpPr/>
          <p:nvPr/>
        </p:nvSpPr>
        <p:spPr>
          <a:xfrm>
            <a:off x="2017284" y="2521131"/>
            <a:ext cx="4971345" cy="470263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6"/>
            <a:ext cx="9948332" cy="954224"/>
          </a:xfrm>
        </p:spPr>
        <p:txBody>
          <a:bodyPr/>
          <a:lstStyle/>
          <a:p>
            <a:r>
              <a:rPr lang="en-US" dirty="0" err="1"/>
              <a:t>Oplossing</a:t>
            </a:r>
            <a:r>
              <a:rPr lang="en-US" dirty="0"/>
              <a:t> 3 – Java 8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76777" y="1801090"/>
            <a:ext cx="9948333" cy="4774687"/>
          </a:xfrm>
        </p:spPr>
        <p:txBody>
          <a:bodyPr/>
          <a:lstStyle/>
          <a:p>
            <a:r>
              <a:rPr lang="en-US" b="1" dirty="0"/>
              <a:t>Default</a:t>
            </a:r>
            <a:r>
              <a:rPr lang="en-US" dirty="0"/>
              <a:t> </a:t>
            </a:r>
            <a:r>
              <a:rPr lang="en-US" dirty="0" err="1"/>
              <a:t>methodes</a:t>
            </a:r>
            <a:r>
              <a:rPr lang="en-US" dirty="0"/>
              <a:t> </a:t>
            </a:r>
          </a:p>
          <a:p>
            <a:r>
              <a:rPr lang="en-US" dirty="0"/>
              <a:t>Enable us to </a:t>
            </a:r>
            <a:r>
              <a:rPr lang="en-US" b="1" dirty="0"/>
              <a:t>add new functionalities </a:t>
            </a:r>
            <a:r>
              <a:rPr lang="en-US" dirty="0"/>
              <a:t>to interfaces </a:t>
            </a:r>
            <a:r>
              <a:rPr lang="en-US" b="1" dirty="0"/>
              <a:t>without breaking</a:t>
            </a:r>
            <a:r>
              <a:rPr lang="en-US" dirty="0"/>
              <a:t> the classes that implements that interface</a:t>
            </a:r>
          </a:p>
          <a:p>
            <a:endParaRPr lang="en-US" dirty="0"/>
          </a:p>
          <a:p>
            <a:r>
              <a:rPr lang="en-US" dirty="0"/>
              <a:t>Do not overuse</a:t>
            </a:r>
            <a:endParaRPr lang="nl-B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Default methods in interfaces</a:t>
            </a:r>
          </a:p>
        </p:txBody>
      </p:sp>
      <p:sp>
        <p:nvSpPr>
          <p:cNvPr id="4" name="Rectangle 1"/>
          <p:cNvSpPr>
            <a:spLocks noGrp="1"/>
          </p:cNvSpPr>
          <p:nvPr>
            <p:ph idx="1"/>
          </p:nvPr>
        </p:nvSpPr>
        <p:spPr>
          <a:xfrm>
            <a:off x="1876777" y="1825624"/>
            <a:ext cx="9948333" cy="3611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2000" dirty="0">
                <a:latin typeface="Monaco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interface</a:t>
            </a:r>
            <a:r>
              <a:rPr lang="en-US" sz="2000" dirty="0">
                <a:latin typeface="Monaco" charset="0"/>
              </a:rPr>
              <a:t> Movable {</a:t>
            </a:r>
          </a:p>
          <a:p>
            <a:pPr>
              <a:buNone/>
            </a:pPr>
            <a:r>
              <a:rPr lang="en-US" sz="2000" dirty="0">
                <a:latin typeface="Monaco" charset="0"/>
              </a:rPr>
              <a:t>	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2000" dirty="0">
                <a:latin typeface="Monaco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2000" dirty="0">
                <a:latin typeface="Monaco" charset="0"/>
              </a:rPr>
              <a:t> </a:t>
            </a:r>
            <a:r>
              <a:rPr lang="en-US" sz="2000" dirty="0" err="1">
                <a:latin typeface="Monaco" charset="0"/>
              </a:rPr>
              <a:t>moveHorizontal</a:t>
            </a:r>
            <a:r>
              <a:rPr lang="en-US" sz="2000" dirty="0">
                <a:latin typeface="Monaco" charset="0"/>
              </a:rPr>
              <a:t>(</a:t>
            </a:r>
            <a:r>
              <a:rPr lang="en-US" sz="2000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2000" dirty="0">
                <a:latin typeface="Monaco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Monaco" charset="0"/>
              </a:rPr>
              <a:t>distance</a:t>
            </a:r>
            <a:r>
              <a:rPr lang="en-US" sz="2000" dirty="0">
                <a:latin typeface="Monaco" charset="0"/>
              </a:rPr>
              <a:t>);</a:t>
            </a:r>
          </a:p>
          <a:p>
            <a:pPr>
              <a:buNone/>
            </a:pPr>
            <a:r>
              <a:rPr lang="en-US" sz="2000" dirty="0">
                <a:latin typeface="Monaco" charset="0"/>
              </a:rPr>
              <a:t>	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2000" dirty="0">
                <a:latin typeface="Monaco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2000" dirty="0">
                <a:latin typeface="Monaco" charset="0"/>
              </a:rPr>
              <a:t> </a:t>
            </a:r>
            <a:r>
              <a:rPr lang="en-US" sz="2000" dirty="0" err="1">
                <a:latin typeface="Monaco" charset="0"/>
              </a:rPr>
              <a:t>moveVertical</a:t>
            </a:r>
            <a:r>
              <a:rPr lang="en-US" sz="2000" dirty="0">
                <a:latin typeface="Monaco" charset="0"/>
              </a:rPr>
              <a:t>(</a:t>
            </a:r>
            <a:r>
              <a:rPr lang="en-US" sz="2000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2000" dirty="0">
                <a:latin typeface="Monaco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Monaco" charset="0"/>
              </a:rPr>
              <a:t>distance</a:t>
            </a:r>
            <a:r>
              <a:rPr lang="en-US" sz="2000" dirty="0">
                <a:latin typeface="Monaco" charset="0"/>
              </a:rPr>
              <a:t>);</a:t>
            </a:r>
          </a:p>
          <a:p>
            <a:pPr>
              <a:buNone/>
            </a:pPr>
            <a:r>
              <a:rPr lang="en-US" sz="2000" dirty="0">
                <a:latin typeface="Monaco" charset="0"/>
              </a:rPr>
              <a:t>		</a:t>
            </a:r>
          </a:p>
          <a:p>
            <a:pPr>
              <a:buNone/>
            </a:pPr>
            <a:r>
              <a:rPr lang="en-US" sz="2000" b="1" dirty="0">
                <a:solidFill>
                  <a:srgbClr val="7F0055"/>
                </a:solidFill>
                <a:latin typeface="Monaco" charset="0"/>
              </a:rPr>
              <a:t>	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default</a:t>
            </a:r>
            <a:r>
              <a:rPr lang="en-US" sz="2000" dirty="0">
                <a:latin typeface="Monaco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2000" dirty="0">
                <a:latin typeface="Monaco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2000" dirty="0">
                <a:latin typeface="Monaco" charset="0"/>
              </a:rPr>
              <a:t> </a:t>
            </a:r>
            <a:r>
              <a:rPr lang="en-US" sz="2000" dirty="0" err="1">
                <a:latin typeface="Monaco" charset="0"/>
              </a:rPr>
              <a:t>moveDiagonal</a:t>
            </a:r>
            <a:r>
              <a:rPr lang="en-US" sz="2000" dirty="0">
                <a:latin typeface="Monaco" charset="0"/>
              </a:rPr>
              <a:t>(</a:t>
            </a:r>
            <a:r>
              <a:rPr lang="en-US" sz="2000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2000" dirty="0">
                <a:latin typeface="Monaco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Monaco" charset="0"/>
              </a:rPr>
              <a:t>distance</a:t>
            </a:r>
            <a:r>
              <a:rPr lang="en-US" sz="2000" dirty="0">
                <a:latin typeface="Monaco" charset="0"/>
              </a:rPr>
              <a:t>){</a:t>
            </a:r>
          </a:p>
          <a:p>
            <a:pPr>
              <a:buNone/>
            </a:pPr>
            <a:r>
              <a:rPr lang="en-US" sz="2000" dirty="0">
                <a:latin typeface="Monaco" charset="0"/>
              </a:rPr>
              <a:t>		</a:t>
            </a:r>
            <a:r>
              <a:rPr lang="en-US" sz="2000" dirty="0" err="1">
                <a:latin typeface="Monaco" charset="0"/>
              </a:rPr>
              <a:t>moveHorizontal</a:t>
            </a:r>
            <a:r>
              <a:rPr lang="en-US" sz="2000" dirty="0">
                <a:latin typeface="Monaco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latin typeface="Monaco" charset="0"/>
              </a:rPr>
              <a:t>distance</a:t>
            </a:r>
            <a:r>
              <a:rPr lang="en-US" sz="2000" dirty="0">
                <a:latin typeface="Monaco" charset="0"/>
              </a:rPr>
              <a:t>);</a:t>
            </a:r>
          </a:p>
          <a:p>
            <a:pPr>
              <a:buNone/>
            </a:pPr>
            <a:r>
              <a:rPr lang="en-US" sz="2000" dirty="0">
                <a:latin typeface="Monaco" charset="0"/>
              </a:rPr>
              <a:t>		</a:t>
            </a:r>
            <a:r>
              <a:rPr lang="en-US" sz="2000" dirty="0" err="1">
                <a:latin typeface="Monaco" charset="0"/>
              </a:rPr>
              <a:t>moveVertical</a:t>
            </a:r>
            <a:r>
              <a:rPr lang="en-US" sz="2000" dirty="0">
                <a:latin typeface="Monaco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latin typeface="Monaco" charset="0"/>
              </a:rPr>
              <a:t>distance</a:t>
            </a:r>
            <a:r>
              <a:rPr lang="en-US" sz="2000" dirty="0">
                <a:latin typeface="Monaco" charset="0"/>
              </a:rPr>
              <a:t>);</a:t>
            </a:r>
          </a:p>
          <a:p>
            <a:pPr>
              <a:buNone/>
            </a:pPr>
            <a:r>
              <a:rPr lang="en-US" sz="2000" dirty="0">
                <a:latin typeface="Monaco" charset="0"/>
              </a:rPr>
              <a:t>	}</a:t>
            </a:r>
          </a:p>
          <a:p>
            <a:pPr>
              <a:buNone/>
            </a:pPr>
            <a:r>
              <a:rPr lang="en-US" sz="2000" dirty="0">
                <a:latin typeface="Monaco" charset="0"/>
              </a:rPr>
              <a:t>}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5526608" y="4358409"/>
            <a:ext cx="6133084" cy="984767"/>
            <a:chOff x="5386820" y="3913595"/>
            <a:chExt cx="6133084" cy="984767"/>
          </a:xfrm>
        </p:grpSpPr>
        <p:sp>
          <p:nvSpPr>
            <p:cNvPr id="6" name="TextBox 11"/>
            <p:cNvSpPr txBox="1"/>
            <p:nvPr/>
          </p:nvSpPr>
          <p:spPr>
            <a:xfrm rot="20972391">
              <a:off x="5386820" y="4094778"/>
              <a:ext cx="6133084" cy="803584"/>
            </a:xfrm>
            <a:prstGeom prst="rect">
              <a:avLst/>
            </a:prstGeom>
            <a:noFill/>
          </p:spPr>
          <p:txBody>
            <a:bodyPr wrap="none" lIns="64291" tIns="32146" rIns="64291" bIns="32146" rtlCol="0">
              <a:spAutoFit/>
            </a:bodyPr>
            <a:lstStyle>
              <a:defPPr>
                <a:defRPr lang="en-GB"/>
              </a:defPPr>
              <a:lvl1pPr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bg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bg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bg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bg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bg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r>
                <a:rPr lang="en-US" sz="2500" dirty="0">
                  <a:solidFill>
                    <a:srgbClr val="800000"/>
                  </a:solidFill>
                  <a:latin typeface="Bradley Hand ITC TT-Bold"/>
                  <a:cs typeface="Bradley Hand ITC TT-Bold"/>
                </a:rPr>
                <a:t>ALLE </a:t>
              </a:r>
              <a:r>
                <a:rPr lang="en-US" sz="2500" dirty="0" err="1">
                  <a:solidFill>
                    <a:srgbClr val="800000"/>
                  </a:solidFill>
                  <a:latin typeface="Bradley Hand ITC TT-Bold"/>
                  <a:cs typeface="Bradley Hand ITC TT-Bold"/>
                </a:rPr>
                <a:t>andere</a:t>
              </a:r>
              <a:r>
                <a:rPr lang="en-US" sz="2500" dirty="0">
                  <a:solidFill>
                    <a:srgbClr val="800000"/>
                  </a:solidFill>
                  <a:latin typeface="Bradley Hand ITC TT-Bold"/>
                  <a:cs typeface="Bradley Hand ITC TT-Bold"/>
                </a:rPr>
                <a:t> </a:t>
              </a:r>
              <a:r>
                <a:rPr lang="en-US" sz="2500" dirty="0" err="1">
                  <a:solidFill>
                    <a:srgbClr val="800000"/>
                  </a:solidFill>
                  <a:latin typeface="Bradley Hand ITC TT-Bold"/>
                  <a:cs typeface="Bradley Hand ITC TT-Bold"/>
                </a:rPr>
                <a:t>klassen</a:t>
              </a:r>
              <a:r>
                <a:rPr lang="en-US" sz="2500" dirty="0">
                  <a:solidFill>
                    <a:srgbClr val="800000"/>
                  </a:solidFill>
                  <a:latin typeface="Bradley Hand ITC TT-Bold"/>
                  <a:cs typeface="Bradley Hand ITC TT-Bold"/>
                </a:rPr>
                <a:t> (Shape, Animal, ...) </a:t>
              </a:r>
              <a:br>
                <a:rPr lang="en-US" sz="2500" dirty="0">
                  <a:solidFill>
                    <a:srgbClr val="800000"/>
                  </a:solidFill>
                  <a:latin typeface="Bradley Hand ITC TT-Bold"/>
                  <a:cs typeface="Bradley Hand ITC TT-Bold"/>
                </a:rPr>
              </a:br>
              <a:r>
                <a:rPr lang="en-US" sz="2500" dirty="0" err="1">
                  <a:solidFill>
                    <a:srgbClr val="800000"/>
                  </a:solidFill>
                  <a:latin typeface="Bradley Hand ITC TT-Bold"/>
                  <a:cs typeface="Bradley Hand ITC TT-Bold"/>
                </a:rPr>
                <a:t>moeten</a:t>
              </a:r>
              <a:r>
                <a:rPr lang="en-US" sz="2500" dirty="0">
                  <a:solidFill>
                    <a:srgbClr val="800000"/>
                  </a:solidFill>
                  <a:latin typeface="Bradley Hand ITC TT-Bold"/>
                  <a:cs typeface="Bradley Hand ITC TT-Bold"/>
                </a:rPr>
                <a:t> NIET </a:t>
              </a:r>
              <a:r>
                <a:rPr lang="en-US" sz="2500" dirty="0" err="1">
                  <a:solidFill>
                    <a:srgbClr val="800000"/>
                  </a:solidFill>
                  <a:latin typeface="Bradley Hand ITC TT-Bold"/>
                  <a:cs typeface="Bradley Hand ITC TT-Bold"/>
                </a:rPr>
                <a:t>aangepast</a:t>
              </a:r>
              <a:r>
                <a:rPr lang="en-US" sz="2500" dirty="0">
                  <a:solidFill>
                    <a:srgbClr val="800000"/>
                  </a:solidFill>
                  <a:latin typeface="Bradley Hand ITC TT-Bold"/>
                  <a:cs typeface="Bradley Hand ITC TT-Bold"/>
                </a:rPr>
                <a:t> </a:t>
              </a:r>
              <a:r>
                <a:rPr lang="en-US" sz="2500" dirty="0" err="1">
                  <a:solidFill>
                    <a:srgbClr val="800000"/>
                  </a:solidFill>
                  <a:latin typeface="Bradley Hand ITC TT-Bold"/>
                  <a:cs typeface="Bradley Hand ITC TT-Bold"/>
                </a:rPr>
                <a:t>worden</a:t>
              </a:r>
              <a:r>
                <a:rPr lang="en-US" sz="2500" dirty="0">
                  <a:solidFill>
                    <a:srgbClr val="800000"/>
                  </a:solidFill>
                  <a:latin typeface="Bradley Hand ITC TT-Bold"/>
                  <a:cs typeface="Bradley Hand ITC TT-Bold"/>
                </a:rPr>
                <a:t>!</a:t>
              </a:r>
            </a:p>
          </p:txBody>
        </p:sp>
        <p:cxnSp>
          <p:nvCxnSpPr>
            <p:cNvPr id="7" name="Straight Arrow Connector 12"/>
            <p:cNvCxnSpPr/>
            <p:nvPr/>
          </p:nvCxnSpPr>
          <p:spPr bwMode="auto">
            <a:xfrm>
              <a:off x="6567721" y="3913595"/>
              <a:ext cx="331441" cy="423111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</p:grpSp>
      <p:grpSp>
        <p:nvGrpSpPr>
          <p:cNvPr id="8" name="Group 15"/>
          <p:cNvGrpSpPr/>
          <p:nvPr/>
        </p:nvGrpSpPr>
        <p:grpSpPr>
          <a:xfrm>
            <a:off x="2020469" y="5059273"/>
            <a:ext cx="1998939" cy="957292"/>
            <a:chOff x="8552282" y="2948397"/>
            <a:chExt cx="1998939" cy="957292"/>
          </a:xfrm>
        </p:grpSpPr>
        <p:sp>
          <p:nvSpPr>
            <p:cNvPr id="9" name="TextBox 16"/>
            <p:cNvSpPr txBox="1"/>
            <p:nvPr/>
          </p:nvSpPr>
          <p:spPr>
            <a:xfrm>
              <a:off x="8552282" y="3471437"/>
              <a:ext cx="1998939" cy="434252"/>
            </a:xfrm>
            <a:prstGeom prst="rect">
              <a:avLst/>
            </a:prstGeom>
            <a:noFill/>
          </p:spPr>
          <p:txBody>
            <a:bodyPr wrap="none" lIns="64291" tIns="32146" rIns="64291" bIns="32146" rtlCol="0">
              <a:spAutoFit/>
            </a:bodyPr>
            <a:lstStyle>
              <a:defPPr>
                <a:defRPr lang="en-GB"/>
              </a:defPPr>
              <a:lvl1pPr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bg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bg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bg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bg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2400" kern="1200">
                  <a:solidFill>
                    <a:schemeClr val="bg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r>
                <a:rPr lang="en-US" sz="2500" dirty="0">
                  <a:solidFill>
                    <a:srgbClr val="800000"/>
                  </a:solidFill>
                  <a:latin typeface="Bradley Hand ITC TT-Bold"/>
                  <a:cs typeface="Bradley Hand ITC TT-Bold"/>
                </a:rPr>
                <a:t>Open Closed !</a:t>
              </a:r>
            </a:p>
          </p:txBody>
        </p:sp>
        <p:cxnSp>
          <p:nvCxnSpPr>
            <p:cNvPr id="10" name="Straight Arrow Connector 17"/>
            <p:cNvCxnSpPr/>
            <p:nvPr/>
          </p:nvCxnSpPr>
          <p:spPr bwMode="auto">
            <a:xfrm flipH="1">
              <a:off x="9513814" y="2948397"/>
              <a:ext cx="191614" cy="431876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Interface: wat?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76777" y="1825624"/>
            <a:ext cx="10093550" cy="47501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= </a:t>
            </a:r>
            <a:r>
              <a:rPr lang="en-US" dirty="0" err="1"/>
              <a:t>groep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signaturen</a:t>
            </a:r>
            <a:r>
              <a:rPr lang="en-US" dirty="0"/>
              <a:t> </a:t>
            </a:r>
            <a:r>
              <a:rPr lang="en-US" dirty="0" err="1"/>
              <a:t>waaraan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naam</a:t>
            </a:r>
            <a:r>
              <a:rPr lang="en-US" dirty="0"/>
              <a:t> </a:t>
            </a:r>
            <a:r>
              <a:rPr lang="en-US" dirty="0" err="1"/>
              <a:t>gegeven</a:t>
            </a:r>
            <a:r>
              <a:rPr lang="en-US" dirty="0"/>
              <a:t> is</a:t>
            </a:r>
          </a:p>
          <a:p>
            <a:pPr lvl="1"/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instantievelden</a:t>
            </a:r>
            <a:endParaRPr lang="en-US" dirty="0"/>
          </a:p>
          <a:p>
            <a:pPr lvl="1"/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implementaties</a:t>
            </a:r>
            <a:r>
              <a:rPr lang="en-US" dirty="0"/>
              <a:t> van </a:t>
            </a:r>
            <a:r>
              <a:rPr lang="en-US" dirty="0" err="1"/>
              <a:t>methodes</a:t>
            </a:r>
            <a:endParaRPr lang="en-US" dirty="0"/>
          </a:p>
          <a:p>
            <a:pPr lvl="1"/>
            <a:r>
              <a:rPr lang="en-US" dirty="0"/>
              <a:t>...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= Contract</a:t>
            </a:r>
          </a:p>
          <a:p>
            <a:pPr lvl="1"/>
            <a:r>
              <a:rPr lang="nl-BE" dirty="0"/>
              <a:t>legt verplicht gedrag op van objecten die deze interface implementeren</a:t>
            </a:r>
          </a:p>
          <a:p>
            <a:pPr lvl="1"/>
            <a:r>
              <a:rPr lang="nl-BE" dirty="0"/>
              <a:t>klassen die deze interface implementeren moeten een implementatie hebben voor elk van deze methoden, </a:t>
            </a:r>
            <a:br>
              <a:rPr lang="nl-BE" dirty="0"/>
            </a:br>
            <a:r>
              <a:rPr lang="nl-BE" dirty="0">
                <a:solidFill>
                  <a:srgbClr val="C00000"/>
                </a:solidFill>
              </a:rPr>
              <a:t>tenzij deze klasse abstract is!</a:t>
            </a:r>
          </a:p>
          <a:p>
            <a:endParaRPr lang="nl-BE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Beware!</a:t>
            </a:r>
          </a:p>
        </p:txBody>
      </p:sp>
      <p:pic>
        <p:nvPicPr>
          <p:cNvPr id="1028" name="Picture 4" descr="ttps://javax0.files.wordpress.com/2014/03/multiple-inheritanc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301" y="2164210"/>
            <a:ext cx="5646549" cy="370851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5022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823595"/>
          </a:xfrm>
        </p:spPr>
        <p:txBody>
          <a:bodyPr/>
          <a:lstStyle/>
          <a:p>
            <a:r>
              <a:rPr lang="nl-BE" dirty="0"/>
              <a:t>Interfaces en overerving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76777" y="1110344"/>
            <a:ext cx="9948333" cy="5465434"/>
          </a:xfrm>
        </p:spPr>
        <p:txBody>
          <a:bodyPr/>
          <a:lstStyle/>
          <a:p>
            <a:r>
              <a:rPr lang="nl-BE" dirty="0"/>
              <a:t>Een interface kan </a:t>
            </a:r>
            <a:br>
              <a:rPr lang="nl-BE" dirty="0"/>
            </a:br>
            <a:r>
              <a:rPr lang="nl-BE" dirty="0"/>
              <a:t>overerven van een </a:t>
            </a:r>
            <a:br>
              <a:rPr lang="nl-BE" dirty="0"/>
            </a:br>
            <a:r>
              <a:rPr lang="nl-BE" dirty="0"/>
              <a:t>andere interface…</a:t>
            </a:r>
          </a:p>
          <a:p>
            <a:pPr>
              <a:buNone/>
            </a:pP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99017" y="1110343"/>
            <a:ext cx="6436974" cy="560971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Interfaces in </a:t>
            </a:r>
            <a:r>
              <a:rPr lang="nl-BE" dirty="0" err="1"/>
              <a:t>testing</a:t>
            </a:r>
            <a:r>
              <a:rPr lang="nl-BE" dirty="0"/>
              <a:t>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Methodes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interface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implementatie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Dus</a:t>
            </a:r>
            <a:r>
              <a:rPr lang="en-US" dirty="0"/>
              <a:t> we </a:t>
            </a:r>
            <a:r>
              <a:rPr lang="en-US" dirty="0" err="1"/>
              <a:t>moeten</a:t>
            </a:r>
            <a:r>
              <a:rPr lang="en-US" dirty="0"/>
              <a:t> /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interface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testen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Wingdings"/>
              </a:rPr>
              <a:t> </a:t>
            </a:r>
            <a:r>
              <a:rPr lang="en-US" dirty="0"/>
              <a:t>GEEN </a:t>
            </a:r>
            <a:r>
              <a:rPr lang="en-US" dirty="0" err="1"/>
              <a:t>ColoredTest</a:t>
            </a:r>
            <a:endParaRPr lang="nl-BE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Samenvatting</a:t>
            </a:r>
          </a:p>
        </p:txBody>
      </p:sp>
      <p:sp>
        <p:nvSpPr>
          <p:cNvPr id="4" name="Tijdelijke aanduiding voor teks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Groep</a:t>
            </a:r>
            <a:r>
              <a:rPr lang="en-US" dirty="0"/>
              <a:t> van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signaturen</a:t>
            </a:r>
            <a:endParaRPr lang="en-US" dirty="0"/>
          </a:p>
          <a:p>
            <a:pPr lvl="1"/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methodes</a:t>
            </a:r>
            <a:r>
              <a:rPr lang="en-US" dirty="0"/>
              <a:t>: public &amp; abstract</a:t>
            </a:r>
          </a:p>
          <a:p>
            <a:pPr lvl="1" eaLnBrk="1" hangingPunct="1">
              <a:defRPr/>
            </a:pP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velden</a:t>
            </a:r>
            <a:r>
              <a:rPr lang="en-US" dirty="0"/>
              <a:t>: public static final</a:t>
            </a:r>
            <a:endParaRPr lang="en-US" dirty="0">
              <a:sym typeface="Arial" charset="0"/>
            </a:endParaRPr>
          </a:p>
          <a:p>
            <a:pPr marL="457200" indent="-457200" eaLnBrk="1" hangingPunct="1">
              <a:lnSpc>
                <a:spcPct val="96000"/>
              </a:lnSpc>
              <a:buFont typeface="Wingdings" charset="0"/>
              <a:buChar char="à"/>
              <a:defRPr/>
            </a:pPr>
            <a:r>
              <a:rPr lang="en-US" dirty="0">
                <a:sym typeface="Wingdings"/>
              </a:rPr>
              <a:t>Contract</a:t>
            </a:r>
          </a:p>
          <a:p>
            <a:pPr marL="457200" indent="-457200" eaLnBrk="1" hangingPunct="1">
              <a:lnSpc>
                <a:spcPct val="96000"/>
              </a:lnSpc>
              <a:buFont typeface="Wingdings" charset="0"/>
              <a:buChar char="à"/>
              <a:defRPr/>
            </a:pPr>
            <a:endParaRPr lang="en-US" dirty="0">
              <a:sym typeface="Arial" charset="0"/>
            </a:endParaRPr>
          </a:p>
          <a:p>
            <a:pPr marL="446088" indent="-446088" eaLnBrk="1" hangingPunct="1">
              <a:lnSpc>
                <a:spcPct val="96000"/>
              </a:lnSpc>
              <a:defRPr/>
            </a:pPr>
            <a:r>
              <a:rPr lang="en-US" dirty="0" err="1">
                <a:sym typeface="Arial" charset="0"/>
              </a:rPr>
              <a:t>Een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klasse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kan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een</a:t>
            </a:r>
            <a:r>
              <a:rPr lang="en-US" dirty="0">
                <a:sym typeface="Arial" charset="0"/>
              </a:rPr>
              <a:t> interface </a:t>
            </a:r>
            <a:r>
              <a:rPr lang="en-US" dirty="0" err="1">
                <a:sym typeface="Arial" charset="0"/>
              </a:rPr>
              <a:t>implementeren</a:t>
            </a:r>
            <a:endParaRPr lang="en-US" dirty="0">
              <a:sym typeface="Arial" charset="0"/>
            </a:endParaRPr>
          </a:p>
          <a:p>
            <a:pPr lvl="1" eaLnBrk="1" hangingPunct="1">
              <a:lnSpc>
                <a:spcPct val="86000"/>
              </a:lnSpc>
              <a:defRPr/>
            </a:pPr>
            <a:r>
              <a:rPr lang="en-US" dirty="0" err="1">
                <a:sym typeface="Arial" charset="0"/>
              </a:rPr>
              <a:t>niet-abstracte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klasse</a:t>
            </a:r>
            <a:r>
              <a:rPr lang="en-US" dirty="0">
                <a:sym typeface="Arial" charset="0"/>
              </a:rPr>
              <a:t> </a:t>
            </a:r>
            <a:r>
              <a:rPr lang="en-US" u="sng" dirty="0" err="1">
                <a:sym typeface="Arial" charset="0"/>
              </a:rPr>
              <a:t>moet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alle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methodes</a:t>
            </a:r>
            <a:r>
              <a:rPr lang="en-US" dirty="0">
                <a:sym typeface="Arial" charset="0"/>
              </a:rPr>
              <a:t> </a:t>
            </a:r>
            <a:r>
              <a:rPr lang="en-US" dirty="0" err="1">
                <a:sym typeface="Arial" charset="0"/>
              </a:rPr>
              <a:t>implementeren</a:t>
            </a:r>
            <a:endParaRPr lang="en-US" dirty="0">
              <a:sym typeface="Arial" charset="0"/>
            </a:endParaRPr>
          </a:p>
          <a:p>
            <a:pPr lvl="1" eaLnBrk="1" hangingPunct="1">
              <a:defRPr/>
            </a:pPr>
            <a:r>
              <a:rPr lang="en-US" dirty="0">
                <a:sym typeface="Arial" charset="0"/>
              </a:rPr>
              <a:t>multiple inheritance </a:t>
            </a:r>
            <a:r>
              <a:rPr lang="en-US" dirty="0" err="1">
                <a:sym typeface="Arial" charset="0"/>
              </a:rPr>
              <a:t>voor</a:t>
            </a:r>
            <a:r>
              <a:rPr lang="en-US" dirty="0">
                <a:sym typeface="Arial" charset="0"/>
              </a:rPr>
              <a:t> interfaces</a:t>
            </a:r>
          </a:p>
          <a:p>
            <a:endParaRPr lang="nl-BE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/>
          </p:cNvSpPr>
          <p:nvPr/>
        </p:nvSpPr>
        <p:spPr bwMode="auto">
          <a:xfrm>
            <a:off x="5224366" y="1262225"/>
            <a:ext cx="2053447" cy="4254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lnSpc>
                <a:spcPct val="96000"/>
              </a:lnSpc>
            </a:pPr>
            <a:r>
              <a:rPr lang="en-US" altLang="nl-BE" sz="28800">
                <a:solidFill>
                  <a:srgbClr val="6E05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7188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6"/>
            <a:ext cx="9948332" cy="810532"/>
          </a:xfrm>
        </p:spPr>
        <p:txBody>
          <a:bodyPr/>
          <a:lstStyle/>
          <a:p>
            <a:r>
              <a:rPr lang="nl-BE" dirty="0"/>
              <a:t>Interface: Voorbeeld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76777" y="1136469"/>
            <a:ext cx="9948333" cy="5721531"/>
          </a:xfrm>
        </p:spPr>
        <p:txBody>
          <a:bodyPr/>
          <a:lstStyle/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Colored {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	Color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getColor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	void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setColor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(Color c) throws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IllegalArgumentException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Figuur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Colored {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	private Color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	...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	public Color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getColor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	return color; 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	}  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	public void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setColor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(Color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IllegalArgumentException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	if(color == null) { 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  throw new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IllegalArgumentException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(“…“);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	}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this.color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color;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nl-BE" dirty="0"/>
          </a:p>
        </p:txBody>
      </p:sp>
      <p:sp>
        <p:nvSpPr>
          <p:cNvPr id="4" name="Oval 6"/>
          <p:cNvSpPr/>
          <p:nvPr/>
        </p:nvSpPr>
        <p:spPr>
          <a:xfrm>
            <a:off x="4284617" y="2377440"/>
            <a:ext cx="2429691" cy="60089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/>
          </a:p>
        </p:txBody>
      </p:sp>
      <p:sp>
        <p:nvSpPr>
          <p:cNvPr id="5" name="TextBox 7"/>
          <p:cNvSpPr txBox="1"/>
          <p:nvPr/>
        </p:nvSpPr>
        <p:spPr>
          <a:xfrm>
            <a:off x="5670572" y="3331225"/>
            <a:ext cx="5176996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r>
              <a:rPr lang="en-US" sz="2000" dirty="0" err="1">
                <a:solidFill>
                  <a:srgbClr val="00B050"/>
                </a:solidFill>
              </a:rPr>
              <a:t>duidt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aan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dat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deze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klasse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</a:p>
          <a:p>
            <a:r>
              <a:rPr lang="en-US" sz="2000" dirty="0" err="1">
                <a:solidFill>
                  <a:srgbClr val="00B050"/>
                </a:solidFill>
              </a:rPr>
              <a:t>getColor</a:t>
            </a:r>
            <a:r>
              <a:rPr lang="en-US" sz="2000" dirty="0">
                <a:solidFill>
                  <a:srgbClr val="00B050"/>
                </a:solidFill>
              </a:rPr>
              <a:t> en </a:t>
            </a:r>
            <a:r>
              <a:rPr lang="en-US" sz="2000" dirty="0" err="1">
                <a:solidFill>
                  <a:srgbClr val="00B050"/>
                </a:solidFill>
              </a:rPr>
              <a:t>setColor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implementeert</a:t>
            </a:r>
            <a:endParaRPr lang="nl-BE" sz="2000" dirty="0">
              <a:solidFill>
                <a:srgbClr val="00B050"/>
              </a:solidFill>
            </a:endParaRPr>
          </a:p>
        </p:txBody>
      </p:sp>
      <p:cxnSp>
        <p:nvCxnSpPr>
          <p:cNvPr id="6" name="Curved Connector 12"/>
          <p:cNvCxnSpPr/>
          <p:nvPr/>
        </p:nvCxnSpPr>
        <p:spPr bwMode="auto">
          <a:xfrm rot="16200000" flipH="1">
            <a:off x="5546103" y="3012811"/>
            <a:ext cx="380482" cy="234216"/>
          </a:xfrm>
          <a:prstGeom prst="curvedConnector2">
            <a:avLst/>
          </a:prstGeom>
          <a:solidFill>
            <a:srgbClr val="00B8FF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6"/>
            <a:ext cx="9948332" cy="810532"/>
          </a:xfrm>
        </p:spPr>
        <p:txBody>
          <a:bodyPr/>
          <a:lstStyle/>
          <a:p>
            <a:r>
              <a:rPr lang="nl-BE" dirty="0"/>
              <a:t>Interface: Voorbeeld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76777" y="1136469"/>
            <a:ext cx="9948333" cy="5721531"/>
          </a:xfrm>
        </p:spPr>
        <p:txBody>
          <a:bodyPr/>
          <a:lstStyle/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Colored {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	Color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getColor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	void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setColor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(Color c) throws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IllegalArgumentException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Figuur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Colored {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	private Color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	...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	public Color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getColor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	return color; 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	}  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	public void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setColor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(Color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IllegalArgumentException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	if(color == null) { 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  throw new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IllegalArgumentException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(“…“);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	}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this.color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color;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nl-BE" dirty="0"/>
          </a:p>
        </p:txBody>
      </p:sp>
      <p:sp>
        <p:nvSpPr>
          <p:cNvPr id="5" name="TextBox 7"/>
          <p:cNvSpPr txBox="1"/>
          <p:nvPr/>
        </p:nvSpPr>
        <p:spPr>
          <a:xfrm>
            <a:off x="5670572" y="3331225"/>
            <a:ext cx="5176996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r>
              <a:rPr lang="nl-BE" sz="2000" dirty="0">
                <a:solidFill>
                  <a:srgbClr val="00B050"/>
                </a:solidFill>
              </a:rPr>
              <a:t>Methodes van interface </a:t>
            </a:r>
            <a:r>
              <a:rPr lang="nl-BE" sz="2000" dirty="0" err="1">
                <a:solidFill>
                  <a:srgbClr val="00B050"/>
                </a:solidFill>
              </a:rPr>
              <a:t>Colored</a:t>
            </a:r>
            <a:endParaRPr lang="nl-BE" sz="2000" dirty="0">
              <a:solidFill>
                <a:srgbClr val="00B050"/>
              </a:solidFill>
            </a:endParaRPr>
          </a:p>
          <a:p>
            <a:r>
              <a:rPr lang="nl-BE" sz="2000" u="sng" dirty="0">
                <a:solidFill>
                  <a:srgbClr val="00B050"/>
                </a:solidFill>
              </a:rPr>
              <a:t>moeten</a:t>
            </a:r>
            <a:r>
              <a:rPr lang="nl-BE" sz="2000" dirty="0">
                <a:solidFill>
                  <a:srgbClr val="00B050"/>
                </a:solidFill>
              </a:rPr>
              <a:t> geïmplementeerd worden! </a:t>
            </a:r>
          </a:p>
        </p:txBody>
      </p:sp>
      <p:sp>
        <p:nvSpPr>
          <p:cNvPr id="7" name="Freeform 4"/>
          <p:cNvSpPr/>
          <p:nvPr/>
        </p:nvSpPr>
        <p:spPr>
          <a:xfrm rot="21156935">
            <a:off x="1581701" y="1785722"/>
            <a:ext cx="798995" cy="1771264"/>
          </a:xfrm>
          <a:custGeom>
            <a:avLst/>
            <a:gdLst>
              <a:gd name="connsiteX0" fmla="*/ 798995 w 798995"/>
              <a:gd name="connsiteY0" fmla="*/ 0 h 1937334"/>
              <a:gd name="connsiteX1" fmla="*/ 1210 w 798995"/>
              <a:gd name="connsiteY1" fmla="*/ 732606 h 1937334"/>
              <a:gd name="connsiteX2" fmla="*/ 603619 w 798995"/>
              <a:gd name="connsiteY2" fmla="*/ 1937334 h 1937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8995" h="1937334">
                <a:moveTo>
                  <a:pt x="798995" y="0"/>
                </a:moveTo>
                <a:cubicBezTo>
                  <a:pt x="416384" y="204858"/>
                  <a:pt x="33773" y="409717"/>
                  <a:pt x="1210" y="732606"/>
                </a:cubicBezTo>
                <a:cubicBezTo>
                  <a:pt x="-31353" y="1055495"/>
                  <a:pt x="603619" y="1937334"/>
                  <a:pt x="603619" y="1937334"/>
                </a:cubicBezTo>
              </a:path>
            </a:pathLst>
          </a:custGeom>
          <a:ln>
            <a:solidFill>
              <a:srgbClr val="00B050"/>
            </a:solidFill>
            <a:tailEnd type="arrow" w="lg" len="lg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107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8" name="Freeform 5"/>
          <p:cNvSpPr/>
          <p:nvPr/>
        </p:nvSpPr>
        <p:spPr>
          <a:xfrm>
            <a:off x="9115745" y="2043139"/>
            <a:ext cx="1216724" cy="2327584"/>
          </a:xfrm>
          <a:custGeom>
            <a:avLst/>
            <a:gdLst>
              <a:gd name="connsiteX0" fmla="*/ 0 w 856684"/>
              <a:gd name="connsiteY0" fmla="*/ 0 h 2197816"/>
              <a:gd name="connsiteX1" fmla="*/ 846629 w 856684"/>
              <a:gd name="connsiteY1" fmla="*/ 862846 h 2197816"/>
              <a:gd name="connsiteX2" fmla="*/ 488439 w 856684"/>
              <a:gd name="connsiteY2" fmla="*/ 2197816 h 219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6684" h="2197816">
                <a:moveTo>
                  <a:pt x="0" y="0"/>
                </a:moveTo>
                <a:cubicBezTo>
                  <a:pt x="382611" y="248271"/>
                  <a:pt x="765223" y="496543"/>
                  <a:pt x="846629" y="862846"/>
                </a:cubicBezTo>
                <a:cubicBezTo>
                  <a:pt x="928035" y="1229149"/>
                  <a:pt x="488439" y="2197816"/>
                  <a:pt x="488439" y="2197816"/>
                </a:cubicBezTo>
              </a:path>
            </a:pathLst>
          </a:custGeom>
          <a:ln>
            <a:solidFill>
              <a:srgbClr val="00B050"/>
            </a:solidFill>
            <a:tailEnd type="arrow" w="lg" len="lg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107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0"/>
            <a:ext cx="9948332" cy="914400"/>
          </a:xfrm>
        </p:spPr>
        <p:txBody>
          <a:bodyPr/>
          <a:lstStyle/>
          <a:p>
            <a:r>
              <a:rPr lang="nl-BE" dirty="0"/>
              <a:t>Interface: Voorbeeld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76777" y="875211"/>
            <a:ext cx="9948333" cy="5982789"/>
          </a:xfrm>
        </p:spPr>
        <p:txBody>
          <a:bodyPr/>
          <a:lstStyle/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Colored {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	Color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getColor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	void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setColor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(Color c) throws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IllegalArgumentException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Figuur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Colored {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	private Color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	@override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	public Color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getColor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	return color; 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	} 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@override 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	public void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setColor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(Color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IllegalArgumentException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	if(color == null) { 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  throw new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IllegalArgumentException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(“…“);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	}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this.color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color;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nl-BE" dirty="0"/>
          </a:p>
        </p:txBody>
      </p:sp>
      <p:sp>
        <p:nvSpPr>
          <p:cNvPr id="7" name="Oval 10"/>
          <p:cNvSpPr/>
          <p:nvPr/>
        </p:nvSpPr>
        <p:spPr>
          <a:xfrm>
            <a:off x="2103513" y="2932611"/>
            <a:ext cx="1584176" cy="360040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/>
          </a:p>
        </p:txBody>
      </p:sp>
      <p:sp>
        <p:nvSpPr>
          <p:cNvPr id="8" name="Oval 10"/>
          <p:cNvSpPr/>
          <p:nvPr/>
        </p:nvSpPr>
        <p:spPr>
          <a:xfrm>
            <a:off x="2103512" y="4330337"/>
            <a:ext cx="1584176" cy="360040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/>
          </a:p>
        </p:txBody>
      </p:sp>
      <p:sp>
        <p:nvSpPr>
          <p:cNvPr id="9" name="TextBox 6"/>
          <p:cNvSpPr txBox="1"/>
          <p:nvPr/>
        </p:nvSpPr>
        <p:spPr>
          <a:xfrm>
            <a:off x="6366634" y="3862269"/>
            <a:ext cx="3743348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r>
              <a:rPr lang="en-US" sz="2000" dirty="0" err="1">
                <a:solidFill>
                  <a:srgbClr val="00B050"/>
                </a:solidFill>
              </a:rPr>
              <a:t>Gebruik</a:t>
            </a:r>
            <a:r>
              <a:rPr lang="en-US" sz="2000" dirty="0">
                <a:solidFill>
                  <a:srgbClr val="00B050"/>
                </a:solidFill>
              </a:rPr>
              <a:t> @Override</a:t>
            </a:r>
            <a:endParaRPr lang="nl-BE" sz="2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Fout…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public </a:t>
            </a:r>
            <a:r>
              <a:rPr lang="en-US" sz="2400" dirty="0">
                <a:solidFill>
                  <a:schemeClr val="accent2"/>
                </a:solidFill>
              </a:rPr>
              <a:t>interface</a:t>
            </a:r>
            <a:r>
              <a:rPr lang="en-US" sz="2400" dirty="0">
                <a:solidFill>
                  <a:schemeClr val="tx1"/>
                </a:solidFill>
              </a:rPr>
              <a:t> Colored {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</a:rPr>
              <a:t>     Color </a:t>
            </a:r>
            <a:r>
              <a:rPr lang="en-US" sz="2400" dirty="0" err="1">
                <a:solidFill>
                  <a:schemeClr val="tx1"/>
                </a:solidFill>
              </a:rPr>
              <a:t>getColor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</a:rPr>
              <a:t>  	  void </a:t>
            </a:r>
            <a:r>
              <a:rPr lang="en-US" sz="2400" dirty="0" err="1">
                <a:solidFill>
                  <a:schemeClr val="tx1"/>
                </a:solidFill>
              </a:rPr>
              <a:t>setColor</a:t>
            </a:r>
            <a:r>
              <a:rPr lang="en-US" sz="2400" dirty="0">
                <a:solidFill>
                  <a:schemeClr val="tx1"/>
                </a:solidFill>
              </a:rPr>
              <a:t>(Color c) throws </a:t>
            </a:r>
            <a:r>
              <a:rPr lang="en-US" sz="2400" dirty="0" err="1">
                <a:solidFill>
                  <a:schemeClr val="tx1"/>
                </a:solidFill>
              </a:rPr>
              <a:t>IllegalArgumentException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</a:rPr>
              <a:t>  public class </a:t>
            </a:r>
            <a:r>
              <a:rPr lang="en-US" sz="2400" dirty="0" err="1">
                <a:solidFill>
                  <a:schemeClr val="tx1"/>
                </a:solidFill>
              </a:rPr>
              <a:t>Figuur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implements</a:t>
            </a:r>
            <a:r>
              <a:rPr lang="en-US" sz="2400" dirty="0">
                <a:solidFill>
                  <a:schemeClr val="tx1"/>
                </a:solidFill>
              </a:rPr>
              <a:t> Colored {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buNone/>
            </a:pPr>
            <a:endParaRPr lang="nl-BE" sz="2400" dirty="0"/>
          </a:p>
        </p:txBody>
      </p:sp>
      <p:sp>
        <p:nvSpPr>
          <p:cNvPr id="4" name="Rectangle 5"/>
          <p:cNvSpPr/>
          <p:nvPr/>
        </p:nvSpPr>
        <p:spPr bwMode="auto">
          <a:xfrm>
            <a:off x="1788130" y="4271945"/>
            <a:ext cx="240636" cy="21602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36000" bIns="3600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107" charset="0"/>
              <a:buNone/>
              <a:tabLst/>
            </a:pPr>
            <a:r>
              <a:rPr lang="en-US" sz="1200" dirty="0">
                <a:latin typeface="Arial" pitchFamily="-107" charset="0"/>
              </a:rPr>
              <a:t>X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199" y="5596949"/>
            <a:ext cx="8910864" cy="7920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OK!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>
                <a:solidFill>
                  <a:schemeClr val="tx1"/>
                </a:solidFill>
              </a:rPr>
              <a:t>public </a:t>
            </a:r>
            <a:r>
              <a:rPr lang="en-US" sz="2400" dirty="0">
                <a:solidFill>
                  <a:schemeClr val="accent2"/>
                </a:solidFill>
              </a:rPr>
              <a:t>interface</a:t>
            </a:r>
            <a:r>
              <a:rPr lang="en-US" sz="2400" dirty="0">
                <a:solidFill>
                  <a:schemeClr val="tx1"/>
                </a:solidFill>
              </a:rPr>
              <a:t> Colored {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</a:rPr>
              <a:t>   Color </a:t>
            </a:r>
            <a:r>
              <a:rPr lang="en-US" sz="2400" dirty="0" err="1">
                <a:solidFill>
                  <a:schemeClr val="tx1"/>
                </a:solidFill>
              </a:rPr>
              <a:t>getColor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</a:rPr>
              <a:t>   void </a:t>
            </a:r>
            <a:r>
              <a:rPr lang="en-US" sz="2400" dirty="0" err="1">
                <a:solidFill>
                  <a:schemeClr val="tx1"/>
                </a:solidFill>
              </a:rPr>
              <a:t>setColor</a:t>
            </a:r>
            <a:r>
              <a:rPr lang="en-US" sz="2400" dirty="0">
                <a:solidFill>
                  <a:schemeClr val="tx1"/>
                </a:solidFill>
              </a:rPr>
              <a:t>(Color c) throws </a:t>
            </a:r>
            <a:r>
              <a:rPr lang="en-US" sz="2400" dirty="0" err="1">
                <a:solidFill>
                  <a:schemeClr val="tx1"/>
                </a:solidFill>
              </a:rPr>
              <a:t>IllegalArgumentException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</a:rPr>
              <a:t>public </a:t>
            </a:r>
            <a:r>
              <a:rPr lang="en-US" sz="2400" b="1" dirty="0">
                <a:solidFill>
                  <a:schemeClr val="tx1"/>
                </a:solidFill>
              </a:rPr>
              <a:t>abstract</a:t>
            </a:r>
            <a:r>
              <a:rPr lang="en-US" sz="2400" dirty="0">
                <a:solidFill>
                  <a:schemeClr val="tx1"/>
                </a:solidFill>
              </a:rPr>
              <a:t> class </a:t>
            </a:r>
            <a:r>
              <a:rPr lang="en-US" sz="2400" dirty="0" err="1">
                <a:solidFill>
                  <a:schemeClr val="tx1"/>
                </a:solidFill>
              </a:rPr>
              <a:t>Figuur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implements</a:t>
            </a:r>
            <a:r>
              <a:rPr lang="en-US" sz="2400" dirty="0">
                <a:solidFill>
                  <a:schemeClr val="tx1"/>
                </a:solidFill>
              </a:rPr>
              <a:t> Colored {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endParaRPr lang="nl-BE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6"/>
            <a:ext cx="9948332" cy="836658"/>
          </a:xfrm>
        </p:spPr>
        <p:txBody>
          <a:bodyPr/>
          <a:lstStyle/>
          <a:p>
            <a:r>
              <a:rPr lang="nl-BE" dirty="0"/>
              <a:t>Opgelet…!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76777" y="1227909"/>
            <a:ext cx="9948333" cy="5347869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public </a:t>
            </a:r>
            <a:r>
              <a:rPr lang="en-US" sz="2000" dirty="0">
                <a:solidFill>
                  <a:schemeClr val="accent2"/>
                </a:solidFill>
              </a:rPr>
              <a:t>interface</a:t>
            </a:r>
            <a:r>
              <a:rPr lang="en-US" sz="2000" dirty="0">
                <a:solidFill>
                  <a:schemeClr val="tx1"/>
                </a:solidFill>
              </a:rPr>
              <a:t> Colored {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   Color </a:t>
            </a:r>
            <a:r>
              <a:rPr lang="en-US" sz="2000" dirty="0" err="1">
                <a:solidFill>
                  <a:schemeClr val="tx1"/>
                </a:solidFill>
              </a:rPr>
              <a:t>getColor</a:t>
            </a:r>
            <a:r>
              <a:rPr lang="en-US" sz="2000" dirty="0">
                <a:solidFill>
                  <a:schemeClr val="tx1"/>
                </a:solidFill>
              </a:rPr>
              <a:t>();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   void </a:t>
            </a:r>
            <a:r>
              <a:rPr lang="en-US" sz="2000" dirty="0" err="1">
                <a:solidFill>
                  <a:schemeClr val="tx1"/>
                </a:solidFill>
              </a:rPr>
              <a:t>setColor</a:t>
            </a:r>
            <a:r>
              <a:rPr lang="en-US" sz="2000" dirty="0">
                <a:solidFill>
                  <a:schemeClr val="tx1"/>
                </a:solidFill>
              </a:rPr>
              <a:t>(Color c) throws </a:t>
            </a:r>
            <a:r>
              <a:rPr lang="en-US" sz="2000" dirty="0" err="1">
                <a:solidFill>
                  <a:schemeClr val="tx1"/>
                </a:solidFill>
              </a:rPr>
              <a:t>IllegalArgumentException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public abstract class </a:t>
            </a:r>
            <a:r>
              <a:rPr lang="en-US" sz="2000" dirty="0" err="1">
                <a:solidFill>
                  <a:schemeClr val="tx1"/>
                </a:solidFill>
              </a:rPr>
              <a:t>Figuur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accent2"/>
                </a:solidFill>
              </a:rPr>
              <a:t>implements</a:t>
            </a:r>
            <a:r>
              <a:rPr lang="en-US" sz="2000" dirty="0">
                <a:solidFill>
                  <a:schemeClr val="tx1"/>
                </a:solidFill>
              </a:rPr>
              <a:t> Colored {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pPr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public class </a:t>
            </a:r>
            <a:r>
              <a:rPr lang="en-US" sz="2000" dirty="0" err="1">
                <a:solidFill>
                  <a:schemeClr val="tx1"/>
                </a:solidFill>
              </a:rPr>
              <a:t>Cirkel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accent2"/>
                </a:solidFill>
              </a:rPr>
              <a:t>extends </a:t>
            </a:r>
            <a:r>
              <a:rPr lang="en-US" sz="2000" dirty="0" err="1">
                <a:solidFill>
                  <a:schemeClr val="tx1"/>
                </a:solidFill>
              </a:rPr>
              <a:t>Figuur</a:t>
            </a:r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pPr>
              <a:buNone/>
            </a:pPr>
            <a:endParaRPr lang="nl-BE" sz="2400" dirty="0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72399" y="4811873"/>
            <a:ext cx="6261100" cy="533400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 bwMode="auto">
          <a:xfrm>
            <a:off x="1638842" y="4517472"/>
            <a:ext cx="216024" cy="21602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36000" bIns="3600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107" charset="0"/>
              <a:buNone/>
              <a:tabLst/>
            </a:pPr>
            <a:r>
              <a:rPr lang="en-US" sz="1200" dirty="0">
                <a:latin typeface="Arial" pitchFamily="-107" charset="0"/>
              </a:rPr>
              <a:t>X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2344556" y="56438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C00000"/>
                </a:solidFill>
              </a:rPr>
              <a:t>Cirkel erft over van abstracte klasse Figuur en moet dus alle abstracte methodes van Figuur, ook deze van interface implementeren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11a662a989db293ef309695eafe8370941563f4"/>
</p:tagLst>
</file>

<file path=ppt/theme/theme1.xml><?xml version="1.0" encoding="utf-8"?>
<a:theme xmlns:a="http://schemas.openxmlformats.org/drawingml/2006/main" name="02632_00018418_UCLL_PPT_Sjabloonv7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H -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632_00018418_UCLL_PPT_Sjabloonv6.potx" id="{AB8ACA44-A301-4551-B203-3F9E68D295B5}" vid="{9BA97E0D-BD29-47A5-B9F9-D12523D505FF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058F102B6FAE49A86F43F08175E7CC" ma:contentTypeVersion="12" ma:contentTypeDescription="Een nieuw document maken." ma:contentTypeScope="" ma:versionID="ff1d5b459525f25a01ac05784741f2b1">
  <xsd:schema xmlns:xsd="http://www.w3.org/2001/XMLSchema" xmlns:xs="http://www.w3.org/2001/XMLSchema" xmlns:p="http://schemas.microsoft.com/office/2006/metadata/properties" xmlns:ns3="f14237ea-4992-4041-aab0-9b80481d4921" xmlns:ns4="45ce3dc5-e5a2-4908-b4e0-858d3dd679b4" targetNamespace="http://schemas.microsoft.com/office/2006/metadata/properties" ma:root="true" ma:fieldsID="d67ed8bc39a48d5f4cf1345c387b028b" ns3:_="" ns4:_="">
    <xsd:import namespace="f14237ea-4992-4041-aab0-9b80481d4921"/>
    <xsd:import namespace="45ce3dc5-e5a2-4908-b4e0-858d3dd679b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4237ea-4992-4041-aab0-9b80481d49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ce3dc5-e5a2-4908-b4e0-858d3dd679b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10450D-4B33-4341-920D-5CAD3594B93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489D115-7104-44C1-81A5-157725D51A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4237ea-4992-4041-aab0-9b80481d4921"/>
    <ds:schemaRef ds:uri="45ce3dc5-e5a2-4908-b4e0-858d3dd679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3BE9A4-1C17-407B-8464-648824032B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4775</TotalTime>
  <Words>1845</Words>
  <Application>Microsoft Office PowerPoint</Application>
  <PresentationFormat>Breedbeeld</PresentationFormat>
  <Paragraphs>403</Paragraphs>
  <Slides>34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34</vt:i4>
      </vt:variant>
    </vt:vector>
  </HeadingPairs>
  <TitlesOfParts>
    <vt:vector size="42" baseType="lpstr">
      <vt:lpstr>Arial</vt:lpstr>
      <vt:lpstr>Bradley Hand ITC TT-Bold</vt:lpstr>
      <vt:lpstr>Calibri</vt:lpstr>
      <vt:lpstr>Courier New</vt:lpstr>
      <vt:lpstr>Monaco</vt:lpstr>
      <vt:lpstr>Tahoma</vt:lpstr>
      <vt:lpstr>Wingdings</vt:lpstr>
      <vt:lpstr>02632_00018418_UCLL_PPT_Sjabloonv7</vt:lpstr>
      <vt:lpstr>Interfaces</vt:lpstr>
      <vt:lpstr>Interface: voorbeeld</vt:lpstr>
      <vt:lpstr>Interface: wat?</vt:lpstr>
      <vt:lpstr>Interface: Voorbeeld</vt:lpstr>
      <vt:lpstr>Interface: Voorbeeld</vt:lpstr>
      <vt:lpstr>Interface: Voorbeeld</vt:lpstr>
      <vt:lpstr>Fout…</vt:lpstr>
      <vt:lpstr>OK!</vt:lpstr>
      <vt:lpstr>Opgelet…!</vt:lpstr>
      <vt:lpstr>Een interface maken in IntelliJ</vt:lpstr>
      <vt:lpstr>Waarom geen abstracte klasse?</vt:lpstr>
      <vt:lpstr>Abstracte klasse vs. interface</vt:lpstr>
      <vt:lpstr>Klasse kan meerdere interfaces implementeren</vt:lpstr>
      <vt:lpstr>Opmerkingen</vt:lpstr>
      <vt:lpstr>Alle methodes: public abstract</vt:lpstr>
      <vt:lpstr>Fout!</vt:lpstr>
      <vt:lpstr>Alle velden public static final</vt:lpstr>
      <vt:lpstr>Figuur implementeert de Colored interface</vt:lpstr>
      <vt:lpstr>Polymorfie en interfaces</vt:lpstr>
      <vt:lpstr>Interfaces in UML</vt:lpstr>
      <vt:lpstr>                                               </vt:lpstr>
      <vt:lpstr>Losse koppeling</vt:lpstr>
      <vt:lpstr>OK?</vt:lpstr>
      <vt:lpstr>Oplossing</vt:lpstr>
      <vt:lpstr>Probleem</vt:lpstr>
      <vt:lpstr>Oplossing 1</vt:lpstr>
      <vt:lpstr>Oplossing 2</vt:lpstr>
      <vt:lpstr>Oplossing 3 – Java 8</vt:lpstr>
      <vt:lpstr>Default methods in interfaces</vt:lpstr>
      <vt:lpstr>Beware!</vt:lpstr>
      <vt:lpstr>Interfaces en overerving</vt:lpstr>
      <vt:lpstr>Interfaces in testing?</vt:lpstr>
      <vt:lpstr>Samenvatting</vt:lpstr>
      <vt:lpstr>PowerPoint-presentatie</vt:lpstr>
    </vt:vector>
  </TitlesOfParts>
  <Company>UC Leuven-Limburg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Marina Lens</dc:creator>
  <cp:lastModifiedBy>Karen Baerts</cp:lastModifiedBy>
  <cp:revision>124</cp:revision>
  <dcterms:created xsi:type="dcterms:W3CDTF">2016-01-28T08:11:32Z</dcterms:created>
  <dcterms:modified xsi:type="dcterms:W3CDTF">2021-03-01T14:19:12Z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0x01010035058F102B6FAE49A86F43F08175E7CC</vt:lpwstr>
  </property>
</Properties>
</file>