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388" r:id="rId5"/>
    <p:sldId id="334" r:id="rId6"/>
    <p:sldId id="335" r:id="rId7"/>
    <p:sldId id="336" r:id="rId8"/>
    <p:sldId id="337" r:id="rId9"/>
    <p:sldId id="338" r:id="rId10"/>
    <p:sldId id="340" r:id="rId11"/>
    <p:sldId id="341" r:id="rId12"/>
    <p:sldId id="360" r:id="rId13"/>
    <p:sldId id="361" r:id="rId14"/>
    <p:sldId id="362" r:id="rId15"/>
    <p:sldId id="36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</p:sldIdLst>
  <p:sldSz cx="12192000" cy="6858000"/>
  <p:notesSz cx="6858000" cy="9144000"/>
  <p:custDataLst>
    <p:tags r:id="rId31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1">
          <p15:clr>
            <a:srgbClr val="A4A3A4"/>
          </p15:clr>
        </p15:guide>
        <p15:guide id="2" pos="1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9C3"/>
    <a:srgbClr val="00FA00"/>
    <a:srgbClr val="002757"/>
    <a:srgbClr val="E000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7" autoAdjust="0"/>
    <p:restoredTop sz="92352" autoAdjust="0"/>
  </p:normalViewPr>
  <p:slideViewPr>
    <p:cSldViewPr snapToGrid="0">
      <p:cViewPr varScale="1">
        <p:scale>
          <a:sx n="105" d="100"/>
          <a:sy n="105" d="100"/>
        </p:scale>
        <p:origin x="426" y="108"/>
      </p:cViewPr>
      <p:guideLst>
        <p:guide orient="horz" pos="911"/>
        <p:guide pos="11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310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A5DA4-0517-469B-A20E-54B75BF32207}" type="datetimeFigureOut">
              <a:rPr lang="nl-BE" smtClean="0"/>
              <a:pPr/>
              <a:t>16/03/2021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E7ADA-B818-4A8D-827F-3A2F12FF408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594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18" y="4170507"/>
            <a:ext cx="9117366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14" y="1915202"/>
            <a:ext cx="4767749" cy="1650162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16/03/2021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054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6347179" y="265289"/>
            <a:ext cx="5421488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0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95782" y="82726"/>
            <a:ext cx="1559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16/03/2021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75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1 kolom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78575" y="0"/>
            <a:ext cx="5813425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36878" y="107203"/>
            <a:ext cx="1457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16/03/2021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5215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72" t="19513"/>
          <a:stretch/>
        </p:blipFill>
        <p:spPr>
          <a:xfrm>
            <a:off x="-9526" y="-19051"/>
            <a:ext cx="1763161" cy="1738515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16/03/2021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7364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0027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6" y="-19051"/>
            <a:ext cx="1715039" cy="1691447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4732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16/03/2021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452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1 - Beeld 1">
    <p:bg>
      <p:bgPr>
        <a:blipFill dpi="0" rotWithShape="1">
          <a:blip r:embed="rId2" cstate="print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829"/>
          <a:stretch/>
        </p:blipFill>
        <p:spPr>
          <a:xfrm>
            <a:off x="8548816" y="-19050"/>
            <a:ext cx="3652709" cy="3604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16/03/2021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2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1 - Beeld 2">
    <p:bg>
      <p:bgPr>
        <a:blipFill dpi="0" rotWithShape="1">
          <a:blip r:embed="rId2" cstate="print">
            <a:alphaModFix amt="6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 userDrawn="1"/>
        </p:nvSpPr>
        <p:spPr>
          <a:xfrm>
            <a:off x="816056" y="4818952"/>
            <a:ext cx="9117366" cy="1594556"/>
          </a:xfrm>
          <a:prstGeom prst="rect">
            <a:avLst/>
          </a:prstGeom>
          <a:ln w="76200" cmpd="sng">
            <a:solidFill>
              <a:schemeClr val="bg1"/>
            </a:solidFill>
          </a:ln>
        </p:spPr>
        <p:txBody>
          <a:bodyPr vert="horz" lIns="180000" tIns="180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75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617"/>
          <a:stretch/>
        </p:blipFill>
        <p:spPr>
          <a:xfrm>
            <a:off x="8548816" y="-19050"/>
            <a:ext cx="3662234" cy="3604650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16/03/2021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922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2 - Rood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r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7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50" y="589985"/>
            <a:ext cx="3387815" cy="1172554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9" t="19480"/>
          <a:stretch/>
        </p:blipFill>
        <p:spPr>
          <a:xfrm>
            <a:off x="-28575" y="-38101"/>
            <a:ext cx="7146708" cy="6522167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16/03/2021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705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Optie 2 - W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86" t="19832" b="20078"/>
          <a:stretch/>
        </p:blipFill>
        <p:spPr>
          <a:xfrm>
            <a:off x="-19050" y="-9525"/>
            <a:ext cx="7137182" cy="4867275"/>
          </a:xfrm>
          <a:prstGeom prst="rect">
            <a:avLst/>
          </a:prstGeom>
        </p:spPr>
      </p:pic>
      <p:sp>
        <p:nvSpPr>
          <p:cNvPr id="5" name="Rectangle 3"/>
          <p:cNvSpPr/>
          <p:nvPr userDrawn="1"/>
        </p:nvSpPr>
        <p:spPr>
          <a:xfrm>
            <a:off x="0" y="4846284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" y="5183507"/>
            <a:ext cx="2760704" cy="955505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16/03/2021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95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4"/>
            <a:ext cx="9948333" cy="4750153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16/03/2021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039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242154"/>
          </a:xfrm>
        </p:spPr>
        <p:txBody>
          <a:bodyPr/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01" y="365125"/>
            <a:ext cx="2628281" cy="909672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16/03/2021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90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1569" y="111442"/>
            <a:ext cx="147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16/03/2021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83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_Z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268111"/>
            <a:ext cx="9948333" cy="5799668"/>
          </a:xfrm>
        </p:spPr>
        <p:txBody>
          <a:bodyPr wrap="none"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6509" y="85548"/>
            <a:ext cx="150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16/03/2021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641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16/03/2021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928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77" r:id="rId3"/>
    <p:sldLayoutId id="2147483675" r:id="rId4"/>
    <p:sldLayoutId id="2147483666" r:id="rId5"/>
    <p:sldLayoutId id="2147483650" r:id="rId6"/>
    <p:sldLayoutId id="2147483672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27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hyperlink" Target="http://java.sun.com/javase/6/docs/api/java/util/Map.html" TargetMode="External"/><Relationship Id="rId7" Type="http://schemas.openxmlformats.org/officeDocument/2006/relationships/hyperlink" Target="http://docs.oracle.com/javase/6/docs/api/java/io/Serializable.html" TargetMode="External"/><Relationship Id="rId2" Type="http://schemas.openxmlformats.org/officeDocument/2006/relationships/hyperlink" Target="http://java.sun.com/javase/6/docs/api/java/util/Collection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java.sun.com/javase/6/docs/api/java/lang/Cloneable.html" TargetMode="External"/><Relationship Id="rId5" Type="http://schemas.openxmlformats.org/officeDocument/2006/relationships/hyperlink" Target="http://java.sun.com/javase/6/docs/api/java/util/Iterator.html" TargetMode="External"/><Relationship Id="rId4" Type="http://schemas.openxmlformats.org/officeDocument/2006/relationships/hyperlink" Target="http://java.sun.com/docs/books/tutorial/collections/interfaces/order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7261163" y="4883492"/>
            <a:ext cx="4741334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86000"/>
              </a:lnSpc>
              <a:spcBef>
                <a:spcPts val="500"/>
              </a:spcBef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OOP</a:t>
            </a:r>
          </a:p>
        </p:txBody>
      </p:sp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7261163" y="3429001"/>
            <a:ext cx="4741334" cy="1197864"/>
          </a:xfrm>
          <a:prstGeom prst="rect">
            <a:avLst/>
          </a:prstGeom>
        </p:spPr>
        <p:txBody>
          <a:bodyPr/>
          <a:lstStyle/>
          <a:p>
            <a:pPr algn="ctr" defTabSz="763705">
              <a:defRPr sz="3839"/>
            </a:pPr>
            <a:r>
              <a:rPr lang="nl-BE" dirty="0"/>
              <a:t>Interfaces in de </a:t>
            </a:r>
            <a:r>
              <a:rPr lang="nl-BE" dirty="0" err="1"/>
              <a:t>java</a:t>
            </a:r>
            <a:r>
              <a:rPr lang="nl-BE" dirty="0"/>
              <a:t> API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887186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9921875" y="6440488"/>
            <a:ext cx="28733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/>
            <a:fld id="{B79E68F5-DC87-432E-9180-16D100FE7F1A}" type="slidenum">
              <a:rPr lang="en-US" altLang="nl-BE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pPr algn="r" eaLnBrk="1" hangingPunct="1"/>
              <a:t>10</a:t>
            </a:fld>
            <a:endParaRPr lang="en-US" altLang="nl-BE" sz="140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1808163" y="1268413"/>
            <a:ext cx="9668490" cy="5516562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public class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Fiets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implements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Cloneable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{</a:t>
            </a:r>
            <a:endParaRPr lang="en-US" altLang="nl-BE" sz="18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Aft>
                <a:spcPts val="600"/>
              </a:spcAft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private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voorwiel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;</a:t>
            </a:r>
            <a:endParaRPr lang="en-US" altLang="nl-BE" sz="18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Aft>
                <a:spcPts val="600"/>
              </a:spcAft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private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achterwiel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;</a:t>
            </a:r>
          </a:p>
          <a:p>
            <a:pPr>
              <a:spcAft>
                <a:spcPts val="600"/>
              </a:spcAft>
            </a:pPr>
            <a:endParaRPr lang="en-US" altLang="nl-BE" sz="18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Aft>
                <a:spcPts val="600"/>
              </a:spcAft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public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Fiets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() {</a:t>
            </a:r>
            <a:endParaRPr lang="en-US" altLang="nl-BE" sz="18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Aft>
                <a:spcPts val="600"/>
              </a:spcAft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	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this.voorwiel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= new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(4,22);</a:t>
            </a:r>
            <a:endParaRPr lang="en-US" altLang="nl-BE" sz="18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Aft>
                <a:spcPts val="600"/>
              </a:spcAft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	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this.achterwiel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= new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(3,22);</a:t>
            </a:r>
            <a:endParaRPr lang="en-US" altLang="nl-BE" sz="18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Aft>
                <a:spcPts val="600"/>
              </a:spcAft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}</a:t>
            </a:r>
          </a:p>
          <a:p>
            <a:pPr>
              <a:spcAft>
                <a:spcPts val="600"/>
              </a:spcAft>
            </a:pPr>
            <a:endParaRPr lang="en-US" altLang="nl-BE" sz="1800" dirty="0"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Aft>
                <a:spcPts val="600"/>
              </a:spcAft>
            </a:pPr>
            <a:r>
              <a:rPr lang="en-US" altLang="nl-BE" sz="1800" dirty="0">
                <a:solidFill>
                  <a:srgbClr val="7F7F79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@Override</a:t>
            </a:r>
          </a:p>
          <a:p>
            <a:pPr>
              <a:spcAft>
                <a:spcPts val="600"/>
              </a:spcAft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public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Fiets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clone() throws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CloneNotSupportedException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{</a:t>
            </a:r>
          </a:p>
          <a:p>
            <a:pPr>
              <a:spcAft>
                <a:spcPts val="600"/>
              </a:spcAft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	return (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Fiets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)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super.clone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();</a:t>
            </a:r>
          </a:p>
          <a:p>
            <a:pPr>
              <a:spcAft>
                <a:spcPts val="600"/>
              </a:spcAft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}</a:t>
            </a:r>
          </a:p>
          <a:p>
            <a:pPr>
              <a:spcAft>
                <a:spcPts val="600"/>
              </a:spcAft>
            </a:pPr>
            <a:endParaRPr lang="en-US" altLang="nl-BE" sz="1800" dirty="0"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Aft>
                <a:spcPts val="600"/>
              </a:spcAft>
            </a:pPr>
            <a:r>
              <a:rPr lang="en-US" altLang="nl-BE" sz="1800" dirty="0">
                <a:solidFill>
                  <a:schemeClr val="tx2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</a:t>
            </a:r>
            <a:r>
              <a:rPr lang="en-US" altLang="nl-BE" sz="1800" dirty="0">
                <a:solidFill>
                  <a:srgbClr val="008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//getters </a:t>
            </a:r>
            <a:r>
              <a:rPr lang="en-US" altLang="nl-BE" sz="1800" dirty="0" err="1">
                <a:solidFill>
                  <a:srgbClr val="008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en</a:t>
            </a:r>
            <a:r>
              <a:rPr lang="en-US" altLang="nl-BE" sz="1800" dirty="0">
                <a:solidFill>
                  <a:srgbClr val="008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setters …</a:t>
            </a:r>
          </a:p>
          <a:p>
            <a:pPr>
              <a:spcAft>
                <a:spcPts val="600"/>
              </a:spcAft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163" y="-12700"/>
            <a:ext cx="9948332" cy="1281113"/>
          </a:xfrm>
        </p:spPr>
        <p:txBody>
          <a:bodyPr/>
          <a:lstStyle/>
          <a:p>
            <a:r>
              <a:rPr lang="en-US"/>
              <a:t>shallow </a:t>
            </a:r>
            <a:r>
              <a:rPr lang="en-US" dirty="0"/>
              <a:t>vs. deep copy</a:t>
            </a:r>
          </a:p>
        </p:txBody>
      </p:sp>
    </p:spTree>
    <p:extLst>
      <p:ext uri="{BB962C8B-B14F-4D97-AF65-F5344CB8AC3E}">
        <p14:creationId xmlns:p14="http://schemas.microsoft.com/office/powerpoint/2010/main" val="251988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9921875" y="6440488"/>
            <a:ext cx="28733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/>
            <a:fld id="{18A031C7-19F2-4FE3-9762-CD03FC568D8A}" type="slidenum">
              <a:rPr lang="en-US" altLang="nl-BE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pPr algn="r" eaLnBrk="1" hangingPunct="1"/>
              <a:t>11</a:t>
            </a:fld>
            <a:endParaRPr lang="en-US" altLang="nl-BE" sz="140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1808163" y="1484314"/>
            <a:ext cx="8394700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pl-PL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Fiets</a:t>
            </a:r>
            <a:r>
              <a:rPr lang="pl-PL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pl-PL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origineel</a:t>
            </a:r>
            <a:r>
              <a:rPr lang="pl-PL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= </a:t>
            </a:r>
            <a:r>
              <a:rPr lang="pl-PL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new</a:t>
            </a:r>
            <a:r>
              <a:rPr lang="pl-PL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pl-PL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Fiets</a:t>
            </a:r>
            <a:r>
              <a:rPr lang="pl-PL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();</a:t>
            </a:r>
          </a:p>
          <a:p>
            <a:pPr>
              <a:spcAft>
                <a:spcPts val="600"/>
              </a:spcAft>
            </a:pPr>
            <a:r>
              <a:rPr lang="pl-PL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Fiets</a:t>
            </a:r>
            <a:r>
              <a:rPr lang="pl-PL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pl-PL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copy</a:t>
            </a:r>
            <a:r>
              <a:rPr lang="pl-PL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= </a:t>
            </a:r>
            <a:r>
              <a:rPr lang="pl-PL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origineel.clone</a:t>
            </a:r>
            <a:r>
              <a:rPr lang="pl-PL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();</a:t>
            </a:r>
          </a:p>
        </p:txBody>
      </p:sp>
      <p:sp>
        <p:nvSpPr>
          <p:cNvPr id="10" name="Wolk 21"/>
          <p:cNvSpPr/>
          <p:nvPr/>
        </p:nvSpPr>
        <p:spPr bwMode="auto">
          <a:xfrm>
            <a:off x="4224339" y="1916114"/>
            <a:ext cx="6408737" cy="49418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BE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5064" name="Rectangle 15"/>
          <p:cNvSpPr>
            <a:spLocks noChangeArrowheads="1"/>
          </p:cNvSpPr>
          <p:nvPr/>
        </p:nvSpPr>
        <p:spPr bwMode="auto">
          <a:xfrm>
            <a:off x="1806575" y="3429000"/>
            <a:ext cx="3352800" cy="3124200"/>
          </a:xfrm>
          <a:prstGeom prst="rect">
            <a:avLst/>
          </a:prstGeom>
          <a:solidFill>
            <a:srgbClr val="FFFABE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nl-BE">
                <a:solidFill>
                  <a:schemeClr val="tx1"/>
                </a:solidFill>
              </a:rPr>
              <a:t>   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876779" y="3141664"/>
            <a:ext cx="8322909" cy="3116267"/>
            <a:chOff x="353024" y="3140968"/>
            <a:chExt cx="8323432" cy="3116375"/>
          </a:xfrm>
        </p:grpSpPr>
        <p:grpSp>
          <p:nvGrpSpPr>
            <p:cNvPr id="45081" name="Group 6"/>
            <p:cNvGrpSpPr>
              <a:grpSpLocks/>
            </p:cNvGrpSpPr>
            <p:nvPr/>
          </p:nvGrpSpPr>
          <p:grpSpPr bwMode="auto">
            <a:xfrm>
              <a:off x="353024" y="5013176"/>
              <a:ext cx="5803152" cy="1244167"/>
              <a:chOff x="353024" y="4941168"/>
              <a:chExt cx="5803152" cy="1244167"/>
            </a:xfrm>
          </p:grpSpPr>
          <p:grpSp>
            <p:nvGrpSpPr>
              <p:cNvPr id="45090" name="Groeperen 23"/>
              <p:cNvGrpSpPr>
                <a:grpSpLocks/>
              </p:cNvGrpSpPr>
              <p:nvPr/>
            </p:nvGrpSpPr>
            <p:grpSpPr bwMode="auto">
              <a:xfrm>
                <a:off x="353024" y="5729706"/>
                <a:ext cx="3216123" cy="455629"/>
                <a:chOff x="1268004" y="5196252"/>
                <a:chExt cx="2492496" cy="456022"/>
              </a:xfrm>
            </p:grpSpPr>
            <p:sp>
              <p:nvSpPr>
                <p:cNvPr id="4509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268004" y="5232477"/>
                  <a:ext cx="1229775" cy="402638"/>
                </a:xfrm>
                <a:prstGeom prst="rect">
                  <a:avLst/>
                </a:prstGeom>
                <a:noFill/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1pPr>
                  <a:lvl2pPr marL="742950" indent="-28575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2pPr>
                  <a:lvl3pPr marL="1143000" indent="-22860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3pPr>
                  <a:lvl4pPr marL="1600200" indent="-22860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4pPr>
                  <a:lvl5pPr marL="2057400" indent="-22860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9pPr>
                </a:lstStyle>
                <a:p>
                  <a:pPr algn="r" eaLnBrk="1" hangingPunct="1">
                    <a:buFont typeface="Courier New" panose="02070309020205020404" pitchFamily="49" charset="0"/>
                    <a:buNone/>
                  </a:pPr>
                  <a:r>
                    <a:rPr lang="en-GB" altLang="nl-BE" sz="2000" b="1" dirty="0" err="1">
                      <a:solidFill>
                        <a:srgbClr val="003366"/>
                      </a:solidFill>
                      <a:latin typeface="Courier New" panose="02070309020205020404" pitchFamily="49" charset="0"/>
                      <a:ea typeface="MS PGothic" panose="020B0600070205080204" pitchFamily="34" charset="-128"/>
                    </a:rPr>
                    <a:t>origineel</a:t>
                  </a:r>
                  <a:endParaRPr lang="en-GB" altLang="nl-BE" sz="2000" b="1" dirty="0">
                    <a:solidFill>
                      <a:srgbClr val="003366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4" name="Rectangle 24"/>
                <p:cNvSpPr>
                  <a:spLocks noChangeArrowheads="1"/>
                </p:cNvSpPr>
                <p:nvPr/>
              </p:nvSpPr>
              <p:spPr bwMode="auto">
                <a:xfrm>
                  <a:off x="2531341" y="5196252"/>
                  <a:ext cx="1229159" cy="45602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 eaLnBrk="1" hangingPunct="1">
                    <a:defRPr/>
                  </a:pPr>
                  <a:r>
                    <a:rPr lang="en-US" sz="2200" i="1">
                      <a:solidFill>
                        <a:srgbClr val="000000"/>
                      </a:solidFill>
                      <a:latin typeface="Courier New" charset="0"/>
                      <a:cs typeface="Courier New" charset="0"/>
                      <a:sym typeface="Gill Sans" charset="0"/>
                    </a:rPr>
                    <a:t>adres1</a:t>
                  </a:r>
                </a:p>
              </p:txBody>
            </p:sp>
          </p:grpSp>
          <p:sp>
            <p:nvSpPr>
              <p:cNvPr id="45091" name="AutoShape 13"/>
              <p:cNvSpPr>
                <a:spLocks noChangeArrowheads="1"/>
              </p:cNvSpPr>
              <p:nvPr/>
            </p:nvSpPr>
            <p:spPr bwMode="auto">
              <a:xfrm>
                <a:off x="4572000" y="4941168"/>
                <a:ext cx="1584176" cy="123177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ctr" eaLnBrk="1" hangingPunct="1"/>
                <a:endParaRPr lang="nl-BE" altLang="nl-BE" sz="1600">
                  <a:solidFill>
                    <a:srgbClr val="003366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31"/>
              <p:cNvSpPr>
                <a:spLocks noChangeArrowheads="1"/>
              </p:cNvSpPr>
              <p:nvPr/>
            </p:nvSpPr>
            <p:spPr bwMode="auto">
              <a:xfrm>
                <a:off x="4716983" y="5059754"/>
                <a:ext cx="1295481" cy="45721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1" hangingPunct="1">
                  <a:defRPr/>
                </a:pPr>
                <a:r>
                  <a:rPr lang="en-US" sz="2200" i="1">
                    <a:solidFill>
                      <a:srgbClr val="000000"/>
                    </a:solidFill>
                    <a:latin typeface="Courier New" charset="0"/>
                    <a:cs typeface="Courier New" charset="0"/>
                    <a:sym typeface="Gill Sans" charset="0"/>
                  </a:rPr>
                  <a:t>adres3</a:t>
                </a:r>
                <a:endParaRPr lang="en-US" sz="2200">
                  <a:solidFill>
                    <a:schemeClr val="tx2"/>
                  </a:solidFill>
                  <a:latin typeface="Courier New" charset="0"/>
                  <a:cs typeface="Courier New" charset="0"/>
                  <a:sym typeface="Gill Sans" charset="0"/>
                </a:endParaRPr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/>
            </p:nvSpPr>
            <p:spPr bwMode="auto">
              <a:xfrm>
                <a:off x="4716983" y="5636036"/>
                <a:ext cx="1295481" cy="45721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1" hangingPunct="1">
                  <a:defRPr/>
                </a:pPr>
                <a:r>
                  <a:rPr lang="en-US" sz="2200" i="1">
                    <a:solidFill>
                      <a:srgbClr val="000000"/>
                    </a:solidFill>
                    <a:latin typeface="Courier New" charset="0"/>
                    <a:cs typeface="Courier New" charset="0"/>
                    <a:sym typeface="Gill Sans" charset="0"/>
                  </a:rPr>
                  <a:t>adres4</a:t>
                </a:r>
                <a:endParaRPr lang="en-US" sz="2200">
                  <a:solidFill>
                    <a:schemeClr val="tx2"/>
                  </a:solidFill>
                  <a:latin typeface="Courier New" charset="0"/>
                  <a:cs typeface="Courier New" charset="0"/>
                  <a:sym typeface="Gill Sans" charset="0"/>
                </a:endParaRPr>
              </a:p>
            </p:txBody>
          </p:sp>
          <p:cxnSp>
            <p:nvCxnSpPr>
              <p:cNvPr id="45094" name="Curved Connector 4"/>
              <p:cNvCxnSpPr>
                <a:cxnSpLocks noChangeShapeType="1"/>
                <a:stCxn id="14" idx="3"/>
                <a:endCxn id="45091" idx="1"/>
              </p:cNvCxnSpPr>
              <p:nvPr/>
            </p:nvCxnSpPr>
            <p:spPr bwMode="auto">
              <a:xfrm flipV="1">
                <a:off x="3556447" y="5556658"/>
                <a:ext cx="1016064" cy="400064"/>
              </a:xfrm>
              <a:prstGeom prst="curvedConnector3">
                <a:avLst>
                  <a:gd name="adj1" fmla="val 50000"/>
                </a:avLst>
              </a:prstGeom>
              <a:ln>
                <a:headEnd/>
                <a:tailEnd type="arrow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sp>
          <p:nvSpPr>
            <p:cNvPr id="45082" name="AutoShape 13"/>
            <p:cNvSpPr>
              <a:spLocks noChangeArrowheads="1"/>
            </p:cNvSpPr>
            <p:nvPr/>
          </p:nvSpPr>
          <p:spPr bwMode="auto">
            <a:xfrm>
              <a:off x="6732240" y="4581128"/>
              <a:ext cx="1368152" cy="1296144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endParaRPr lang="nl-BE" altLang="nl-BE" sz="1600">
                <a:solidFill>
                  <a:srgbClr val="00336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7020589" y="4725348"/>
              <a:ext cx="781099" cy="4572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200">
                  <a:solidFill>
                    <a:schemeClr val="tx2"/>
                  </a:solidFill>
                  <a:latin typeface="Courier New" charset="0"/>
                  <a:cs typeface="Courier New" charset="0"/>
                  <a:sym typeface="Gill Sans" charset="0"/>
                </a:rPr>
                <a:t>3</a:t>
              </a:r>
              <a:endParaRPr lang="en-US" sz="2200" dirty="0">
                <a:solidFill>
                  <a:schemeClr val="tx2"/>
                </a:solidFill>
                <a:latin typeface="Courier New" charset="0"/>
                <a:cs typeface="Courier New" charset="0"/>
                <a:sym typeface="Gill Sans" charset="0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7020589" y="5276229"/>
              <a:ext cx="781099" cy="4572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200">
                  <a:solidFill>
                    <a:schemeClr val="tx2"/>
                  </a:solidFill>
                  <a:latin typeface="Courier New" charset="0"/>
                  <a:cs typeface="Courier New" charset="0"/>
                  <a:sym typeface="Gill Sans" charset="0"/>
                </a:rPr>
                <a:t>22</a:t>
              </a:r>
            </a:p>
          </p:txBody>
        </p:sp>
        <p:sp>
          <p:nvSpPr>
            <p:cNvPr id="45085" name="AutoShape 13"/>
            <p:cNvSpPr>
              <a:spLocks noChangeArrowheads="1"/>
            </p:cNvSpPr>
            <p:nvPr/>
          </p:nvSpPr>
          <p:spPr bwMode="auto">
            <a:xfrm>
              <a:off x="7308304" y="3140968"/>
              <a:ext cx="1368152" cy="1296144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endParaRPr lang="nl-BE" altLang="nl-BE" sz="1600">
                <a:solidFill>
                  <a:srgbClr val="00336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7596888" y="3285435"/>
              <a:ext cx="781099" cy="45562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200">
                  <a:solidFill>
                    <a:schemeClr val="tx2"/>
                  </a:solidFill>
                  <a:latin typeface="Courier New" charset="0"/>
                  <a:cs typeface="Courier New" charset="0"/>
                  <a:sym typeface="Gill Sans" charset="0"/>
                </a:rPr>
                <a:t>4</a:t>
              </a:r>
            </a:p>
          </p:txBody>
        </p:sp>
        <p:sp>
          <p:nvSpPr>
            <p:cNvPr id="40" name="Rectangle 31"/>
            <p:cNvSpPr>
              <a:spLocks noChangeArrowheads="1"/>
            </p:cNvSpPr>
            <p:nvPr/>
          </p:nvSpPr>
          <p:spPr bwMode="auto">
            <a:xfrm>
              <a:off x="7596888" y="3836317"/>
              <a:ext cx="781099" cy="4572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200">
                  <a:solidFill>
                    <a:schemeClr val="tx2"/>
                  </a:solidFill>
                  <a:latin typeface="Courier New" charset="0"/>
                  <a:cs typeface="Courier New" charset="0"/>
                  <a:sym typeface="Gill Sans" charset="0"/>
                </a:rPr>
                <a:t>22</a:t>
              </a:r>
            </a:p>
          </p:txBody>
        </p:sp>
        <p:cxnSp>
          <p:nvCxnSpPr>
            <p:cNvPr id="45088" name="Curved Connector 31"/>
            <p:cNvCxnSpPr>
              <a:cxnSpLocks noChangeShapeType="1"/>
              <a:stCxn id="19" idx="3"/>
              <a:endCxn id="45085" idx="1"/>
            </p:cNvCxnSpPr>
            <p:nvPr/>
          </p:nvCxnSpPr>
          <p:spPr bwMode="auto">
            <a:xfrm flipV="1">
              <a:off x="6012464" y="3788690"/>
              <a:ext cx="1295481" cy="1571680"/>
            </a:xfrm>
            <a:prstGeom prst="curved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45089" name="Curved Connector 40"/>
            <p:cNvCxnSpPr>
              <a:cxnSpLocks noChangeShapeType="1"/>
              <a:stCxn id="20" idx="3"/>
              <a:endCxn id="45082" idx="1"/>
            </p:cNvCxnSpPr>
            <p:nvPr/>
          </p:nvCxnSpPr>
          <p:spPr bwMode="auto">
            <a:xfrm flipV="1">
              <a:off x="6012464" y="5228603"/>
              <a:ext cx="719182" cy="708050"/>
            </a:xfrm>
            <a:prstGeom prst="curved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2028826" y="3309939"/>
            <a:ext cx="6804025" cy="2397125"/>
            <a:chOff x="504873" y="3309742"/>
            <a:chExt cx="6803431" cy="2397883"/>
          </a:xfrm>
        </p:grpSpPr>
        <p:grpSp>
          <p:nvGrpSpPr>
            <p:cNvPr id="45071" name="Group 20"/>
            <p:cNvGrpSpPr>
              <a:grpSpLocks/>
            </p:cNvGrpSpPr>
            <p:nvPr/>
          </p:nvGrpSpPr>
          <p:grpSpPr bwMode="auto">
            <a:xfrm>
              <a:off x="504873" y="3925630"/>
              <a:ext cx="3635078" cy="1781995"/>
              <a:chOff x="504873" y="3925630"/>
              <a:chExt cx="3635078" cy="1781995"/>
            </a:xfrm>
          </p:grpSpPr>
          <p:grpSp>
            <p:nvGrpSpPr>
              <p:cNvPr id="45077" name="Groeperen 23"/>
              <p:cNvGrpSpPr>
                <a:grpSpLocks/>
              </p:cNvGrpSpPr>
              <p:nvPr/>
            </p:nvGrpSpPr>
            <p:grpSpPr bwMode="auto">
              <a:xfrm>
                <a:off x="504873" y="5229200"/>
                <a:ext cx="3048000" cy="478425"/>
                <a:chOff x="1385687" y="5229178"/>
                <a:chExt cx="2362200" cy="478838"/>
              </a:xfrm>
            </p:grpSpPr>
            <p:sp>
              <p:nvSpPr>
                <p:cNvPr id="4507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385687" y="5305378"/>
                  <a:ext cx="1143000" cy="402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1pPr>
                  <a:lvl2pPr marL="742950" indent="-28575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2pPr>
                  <a:lvl3pPr marL="1143000" indent="-22860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3pPr>
                  <a:lvl4pPr marL="1600200" indent="-22860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4pPr>
                  <a:lvl5pPr marL="2057400" indent="-22860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9pPr>
                </a:lstStyle>
                <a:p>
                  <a:pPr algn="r" eaLnBrk="1" hangingPunct="1">
                    <a:buFont typeface="Courier New" panose="02070309020205020404" pitchFamily="49" charset="0"/>
                    <a:buNone/>
                  </a:pPr>
                  <a:r>
                    <a:rPr lang="en-GB" altLang="nl-BE" sz="2000" b="1">
                      <a:solidFill>
                        <a:srgbClr val="003366"/>
                      </a:solidFill>
                      <a:latin typeface="Courier New" panose="02070309020205020404" pitchFamily="49" charset="0"/>
                      <a:ea typeface="MS PGothic" panose="020B0600070205080204" pitchFamily="34" charset="-128"/>
                    </a:rPr>
                    <a:t>copy</a:t>
                  </a:r>
                </a:p>
              </p:txBody>
            </p:sp>
            <p:sp>
              <p:nvSpPr>
                <p:cNvPr id="17" name="Rectangle 31"/>
                <p:cNvSpPr>
                  <a:spLocks noChangeArrowheads="1"/>
                </p:cNvSpPr>
                <p:nvPr/>
              </p:nvSpPr>
              <p:spPr bwMode="auto">
                <a:xfrm>
                  <a:off x="2528548" y="5229615"/>
                  <a:ext cx="1219133" cy="45615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 eaLnBrk="1" hangingPunct="1">
                    <a:defRPr/>
                  </a:pPr>
                  <a:r>
                    <a:rPr lang="en-US" sz="2200" i="1">
                      <a:solidFill>
                        <a:srgbClr val="000000"/>
                      </a:solidFill>
                      <a:latin typeface="Courier New" charset="0"/>
                      <a:cs typeface="Courier New" charset="0"/>
                      <a:sym typeface="Gill Sans" charset="0"/>
                    </a:rPr>
                    <a:t>adres2</a:t>
                  </a:r>
                </a:p>
                <a:p>
                  <a:pPr algn="ctr" eaLnBrk="1" hangingPunct="1">
                    <a:defRPr/>
                  </a:pPr>
                  <a:endParaRPr lang="en-US" sz="2200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Gill Sans" charset="0"/>
                  </a:endParaRPr>
                </a:p>
              </p:txBody>
            </p:sp>
          </p:grpSp>
          <p:cxnSp>
            <p:nvCxnSpPr>
              <p:cNvPr id="45078" name="Curved Connector 8"/>
              <p:cNvCxnSpPr>
                <a:cxnSpLocks noChangeShapeType="1"/>
                <a:stCxn id="17" idx="3"/>
                <a:endCxn id="45072" idx="1"/>
              </p:cNvCxnSpPr>
              <p:nvPr/>
            </p:nvCxnSpPr>
            <p:spPr bwMode="auto">
              <a:xfrm flipV="1">
                <a:off x="3552607" y="3925887"/>
                <a:ext cx="587324" cy="1532421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5072" name="AutoShape 13"/>
            <p:cNvSpPr>
              <a:spLocks noChangeArrowheads="1"/>
            </p:cNvSpPr>
            <p:nvPr/>
          </p:nvSpPr>
          <p:spPr bwMode="auto">
            <a:xfrm>
              <a:off x="4139951" y="3309742"/>
              <a:ext cx="1584176" cy="12317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endParaRPr lang="nl-BE" altLang="nl-BE" sz="1600">
                <a:solidFill>
                  <a:srgbClr val="00336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Rectangle 31"/>
            <p:cNvSpPr>
              <a:spLocks noChangeArrowheads="1"/>
            </p:cNvSpPr>
            <p:nvPr/>
          </p:nvSpPr>
          <p:spPr bwMode="auto">
            <a:xfrm>
              <a:off x="4284381" y="3428842"/>
              <a:ext cx="1295287" cy="45734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200" i="1">
                  <a:solidFill>
                    <a:srgbClr val="000000"/>
                  </a:solidFill>
                  <a:latin typeface="Courier New" charset="0"/>
                  <a:cs typeface="Courier New" charset="0"/>
                  <a:sym typeface="Gill Sans" charset="0"/>
                </a:rPr>
                <a:t>adres3</a:t>
              </a:r>
              <a:endParaRPr lang="en-US" sz="2200">
                <a:solidFill>
                  <a:schemeClr val="tx2"/>
                </a:solidFill>
                <a:latin typeface="Courier New" charset="0"/>
                <a:cs typeface="Courier New" charset="0"/>
                <a:sym typeface="Gill Sans" charset="0"/>
              </a:endParaRPr>
            </a:p>
          </p:txBody>
        </p:sp>
        <p:sp>
          <p:nvSpPr>
            <p:cNvPr id="44" name="Rectangle 31"/>
            <p:cNvSpPr>
              <a:spLocks noChangeArrowheads="1"/>
            </p:cNvSpPr>
            <p:nvPr/>
          </p:nvSpPr>
          <p:spPr bwMode="auto">
            <a:xfrm>
              <a:off x="4284381" y="4005287"/>
              <a:ext cx="1295287" cy="45734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200" i="1">
                  <a:solidFill>
                    <a:srgbClr val="000000"/>
                  </a:solidFill>
                  <a:latin typeface="Courier New" charset="0"/>
                  <a:cs typeface="Courier New" charset="0"/>
                  <a:sym typeface="Gill Sans" charset="0"/>
                </a:rPr>
                <a:t>adres4</a:t>
              </a:r>
              <a:endParaRPr lang="en-US" sz="2200">
                <a:solidFill>
                  <a:schemeClr val="tx2"/>
                </a:solidFill>
                <a:latin typeface="Courier New" charset="0"/>
                <a:cs typeface="Courier New" charset="0"/>
                <a:sym typeface="Gill Sans" charset="0"/>
              </a:endParaRPr>
            </a:p>
          </p:txBody>
        </p:sp>
        <p:cxnSp>
          <p:nvCxnSpPr>
            <p:cNvPr id="45075" name="Curved Connector 47"/>
            <p:cNvCxnSpPr>
              <a:cxnSpLocks noChangeShapeType="1"/>
              <a:stCxn id="43" idx="3"/>
              <a:endCxn id="45085" idx="1"/>
            </p:cNvCxnSpPr>
            <p:nvPr/>
          </p:nvCxnSpPr>
          <p:spPr bwMode="auto">
            <a:xfrm>
              <a:off x="5579668" y="3657514"/>
              <a:ext cx="1728636" cy="131805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6" name="Curved Connector 49"/>
            <p:cNvCxnSpPr>
              <a:cxnSpLocks noChangeShapeType="1"/>
              <a:stCxn id="44" idx="3"/>
              <a:endCxn id="45082" idx="1"/>
            </p:cNvCxnSpPr>
            <p:nvPr/>
          </p:nvCxnSpPr>
          <p:spPr bwMode="auto">
            <a:xfrm>
              <a:off x="5579668" y="4233959"/>
              <a:ext cx="1152424" cy="995677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Rectangle 21"/>
          <p:cNvSpPr>
            <a:spLocks/>
          </p:cNvSpPr>
          <p:nvPr/>
        </p:nvSpPr>
        <p:spPr bwMode="auto">
          <a:xfrm>
            <a:off x="1774826" y="2268539"/>
            <a:ext cx="5616575" cy="439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origineel.getAchterwiel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().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setDruk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(5);</a:t>
            </a:r>
          </a:p>
        </p:txBody>
      </p: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8794751" y="4797425"/>
            <a:ext cx="384175" cy="330200"/>
            <a:chOff x="-24" y="0"/>
            <a:chExt cx="242" cy="208"/>
          </a:xfrm>
        </p:grpSpPr>
        <p:sp>
          <p:nvSpPr>
            <p:cNvPr id="45069" name="Rectangle 26"/>
            <p:cNvSpPr>
              <a:spLocks/>
            </p:cNvSpPr>
            <p:nvPr/>
          </p:nvSpPr>
          <p:spPr bwMode="auto">
            <a:xfrm>
              <a:off x="128" y="0"/>
              <a:ext cx="9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nl-BE" sz="2000"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rPr>
                <a:t>5</a:t>
              </a:r>
            </a:p>
          </p:txBody>
        </p:sp>
        <p:pic>
          <p:nvPicPr>
            <p:cNvPr id="45070" name="Picture 2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" y="24"/>
              <a:ext cx="14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76779" y="84138"/>
            <a:ext cx="9948332" cy="1281113"/>
          </a:xfrm>
        </p:spPr>
        <p:txBody>
          <a:bodyPr/>
          <a:lstStyle/>
          <a:p>
            <a:r>
              <a:rPr lang="en-US"/>
              <a:t>Shallow copy</a:t>
            </a:r>
          </a:p>
        </p:txBody>
      </p:sp>
      <p:sp>
        <p:nvSpPr>
          <p:cNvPr id="41" name="Rectangle 21"/>
          <p:cNvSpPr>
            <a:spLocks/>
          </p:cNvSpPr>
          <p:nvPr/>
        </p:nvSpPr>
        <p:spPr bwMode="auto">
          <a:xfrm>
            <a:off x="1771651" y="2682398"/>
            <a:ext cx="5616575" cy="439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copy.getAchterwiel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().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getDruk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();  ?</a:t>
            </a:r>
          </a:p>
        </p:txBody>
      </p:sp>
    </p:spTree>
    <p:extLst>
      <p:ext uri="{BB962C8B-B14F-4D97-AF65-F5344CB8AC3E}">
        <p14:creationId xmlns:p14="http://schemas.microsoft.com/office/powerpoint/2010/main" val="124201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921875" y="6440488"/>
            <a:ext cx="28733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/>
            <a:fld id="{BC69D99E-DEF5-4636-81AE-1E740FFC19BD}" type="slidenum">
              <a:rPr lang="en-US" altLang="nl-BE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pPr algn="r" eaLnBrk="1" hangingPunct="1"/>
              <a:t>12</a:t>
            </a:fld>
            <a:endParaRPr lang="en-US" altLang="nl-BE" sz="140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0" name="Wolk 21"/>
          <p:cNvSpPr/>
          <p:nvPr/>
        </p:nvSpPr>
        <p:spPr bwMode="auto">
          <a:xfrm>
            <a:off x="4224339" y="981076"/>
            <a:ext cx="6408737" cy="5876925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BE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6087" name="Rectangle 15"/>
          <p:cNvSpPr>
            <a:spLocks noChangeArrowheads="1"/>
          </p:cNvSpPr>
          <p:nvPr/>
        </p:nvSpPr>
        <p:spPr bwMode="auto">
          <a:xfrm>
            <a:off x="1806575" y="3429000"/>
            <a:ext cx="3352800" cy="3124200"/>
          </a:xfrm>
          <a:prstGeom prst="rect">
            <a:avLst/>
          </a:prstGeom>
          <a:solidFill>
            <a:srgbClr val="FFFABE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nl-BE">
                <a:solidFill>
                  <a:schemeClr val="tx1"/>
                </a:solidFill>
              </a:rPr>
              <a:t>   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919288" y="3141664"/>
            <a:ext cx="8208962" cy="3138487"/>
            <a:chOff x="395536" y="3140968"/>
            <a:chExt cx="8208912" cy="3138596"/>
          </a:xfrm>
        </p:grpSpPr>
        <p:grpSp>
          <p:nvGrpSpPr>
            <p:cNvPr id="46112" name="Group 6"/>
            <p:cNvGrpSpPr>
              <a:grpSpLocks/>
            </p:cNvGrpSpPr>
            <p:nvPr/>
          </p:nvGrpSpPr>
          <p:grpSpPr bwMode="auto">
            <a:xfrm>
              <a:off x="395536" y="5013176"/>
              <a:ext cx="5760640" cy="1266388"/>
              <a:chOff x="395536" y="4941168"/>
              <a:chExt cx="5760640" cy="1266388"/>
            </a:xfrm>
          </p:grpSpPr>
          <p:grpSp>
            <p:nvGrpSpPr>
              <p:cNvPr id="46121" name="Groeperen 23"/>
              <p:cNvGrpSpPr>
                <a:grpSpLocks/>
              </p:cNvGrpSpPr>
              <p:nvPr/>
            </p:nvGrpSpPr>
            <p:grpSpPr bwMode="auto">
              <a:xfrm>
                <a:off x="395536" y="5729130"/>
                <a:ext cx="3159967" cy="478426"/>
                <a:chOff x="1300951" y="5195679"/>
                <a:chExt cx="2448975" cy="478839"/>
              </a:xfrm>
            </p:grpSpPr>
            <p:sp>
              <p:nvSpPr>
                <p:cNvPr id="4612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300951" y="5271880"/>
                  <a:ext cx="1229775" cy="402638"/>
                </a:xfrm>
                <a:prstGeom prst="rect">
                  <a:avLst/>
                </a:prstGeom>
                <a:noFill/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1pPr>
                  <a:lvl2pPr marL="742950" indent="-28575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2pPr>
                  <a:lvl3pPr marL="1143000" indent="-22860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3pPr>
                  <a:lvl4pPr marL="1600200" indent="-22860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4pPr>
                  <a:lvl5pPr marL="2057400" indent="-22860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4200">
                      <a:solidFill>
                        <a:srgbClr val="000000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9pPr>
                </a:lstStyle>
                <a:p>
                  <a:pPr algn="r" eaLnBrk="1" hangingPunct="1">
                    <a:buFont typeface="Courier New" panose="02070309020205020404" pitchFamily="49" charset="0"/>
                    <a:buNone/>
                  </a:pPr>
                  <a:r>
                    <a:rPr lang="en-GB" altLang="nl-BE" sz="2000" b="1" dirty="0" err="1">
                      <a:solidFill>
                        <a:srgbClr val="003366"/>
                      </a:solidFill>
                      <a:latin typeface="Courier New" panose="02070309020205020404" pitchFamily="49" charset="0"/>
                      <a:ea typeface="MS PGothic" panose="020B0600070205080204" pitchFamily="34" charset="-128"/>
                    </a:rPr>
                    <a:t>origineel</a:t>
                  </a:r>
                  <a:endParaRPr lang="en-GB" altLang="nl-BE" sz="2000" b="1" dirty="0">
                    <a:solidFill>
                      <a:srgbClr val="003366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4" name="Rectangle 24"/>
                <p:cNvSpPr>
                  <a:spLocks noChangeArrowheads="1"/>
                </p:cNvSpPr>
                <p:nvPr/>
              </p:nvSpPr>
              <p:spPr bwMode="auto">
                <a:xfrm>
                  <a:off x="2531256" y="5196252"/>
                  <a:ext cx="1219232" cy="45602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 eaLnBrk="1" hangingPunct="1">
                    <a:defRPr/>
                  </a:pPr>
                  <a:r>
                    <a:rPr lang="en-US" sz="2200" i="1">
                      <a:solidFill>
                        <a:srgbClr val="000000"/>
                      </a:solidFill>
                      <a:latin typeface="Courier New" charset="0"/>
                      <a:cs typeface="Courier New" charset="0"/>
                      <a:sym typeface="Gill Sans" charset="0"/>
                    </a:rPr>
                    <a:t>adres1</a:t>
                  </a:r>
                </a:p>
              </p:txBody>
            </p:sp>
          </p:grpSp>
          <p:sp>
            <p:nvSpPr>
              <p:cNvPr id="46122" name="AutoShape 13"/>
              <p:cNvSpPr>
                <a:spLocks noChangeArrowheads="1"/>
              </p:cNvSpPr>
              <p:nvPr/>
            </p:nvSpPr>
            <p:spPr bwMode="auto">
              <a:xfrm>
                <a:off x="4572000" y="4941168"/>
                <a:ext cx="1584176" cy="123177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ctr" eaLnBrk="1" hangingPunct="1"/>
                <a:endParaRPr lang="nl-BE" altLang="nl-BE" sz="1600">
                  <a:solidFill>
                    <a:srgbClr val="003366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31"/>
              <p:cNvSpPr>
                <a:spLocks noChangeArrowheads="1"/>
              </p:cNvSpPr>
              <p:nvPr/>
            </p:nvSpPr>
            <p:spPr bwMode="auto">
              <a:xfrm>
                <a:off x="4716685" y="5059754"/>
                <a:ext cx="1295392" cy="45721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1" hangingPunct="1">
                  <a:defRPr/>
                </a:pPr>
                <a:r>
                  <a:rPr lang="en-US" sz="2200" i="1">
                    <a:solidFill>
                      <a:srgbClr val="000000"/>
                    </a:solidFill>
                    <a:latin typeface="Courier New" charset="0"/>
                    <a:cs typeface="Courier New" charset="0"/>
                    <a:sym typeface="Gill Sans" charset="0"/>
                  </a:rPr>
                  <a:t>adres3</a:t>
                </a:r>
                <a:endParaRPr lang="en-US" sz="2200">
                  <a:solidFill>
                    <a:schemeClr val="tx2"/>
                  </a:solidFill>
                  <a:latin typeface="Courier New" charset="0"/>
                  <a:cs typeface="Courier New" charset="0"/>
                  <a:sym typeface="Gill Sans" charset="0"/>
                </a:endParaRPr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/>
            </p:nvSpPr>
            <p:spPr bwMode="auto">
              <a:xfrm>
                <a:off x="4716685" y="5636036"/>
                <a:ext cx="1295392" cy="45721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1" hangingPunct="1">
                  <a:defRPr/>
                </a:pPr>
                <a:r>
                  <a:rPr lang="en-US" sz="2200" i="1">
                    <a:solidFill>
                      <a:srgbClr val="000000"/>
                    </a:solidFill>
                    <a:latin typeface="Courier New" charset="0"/>
                    <a:cs typeface="Courier New" charset="0"/>
                    <a:sym typeface="Gill Sans" charset="0"/>
                  </a:rPr>
                  <a:t>adres4</a:t>
                </a:r>
                <a:endParaRPr lang="en-US" sz="2200">
                  <a:solidFill>
                    <a:schemeClr val="tx2"/>
                  </a:solidFill>
                  <a:latin typeface="Courier New" charset="0"/>
                  <a:cs typeface="Courier New" charset="0"/>
                  <a:sym typeface="Gill Sans" charset="0"/>
                </a:endParaRPr>
              </a:p>
            </p:txBody>
          </p:sp>
          <p:cxnSp>
            <p:nvCxnSpPr>
              <p:cNvPr id="46125" name="Curved Connector 4"/>
              <p:cNvCxnSpPr>
                <a:cxnSpLocks noChangeShapeType="1"/>
                <a:stCxn id="14" idx="3"/>
                <a:endCxn id="46122" idx="1"/>
              </p:cNvCxnSpPr>
              <p:nvPr/>
            </p:nvCxnSpPr>
            <p:spPr bwMode="auto">
              <a:xfrm flipV="1">
                <a:off x="3556229" y="5556658"/>
                <a:ext cx="1015994" cy="400064"/>
              </a:xfrm>
              <a:prstGeom prst="curvedConnector3">
                <a:avLst>
                  <a:gd name="adj1" fmla="val 50000"/>
                </a:avLst>
              </a:prstGeom>
              <a:ln>
                <a:headEnd/>
                <a:tailEnd type="arrow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sp>
          <p:nvSpPr>
            <p:cNvPr id="46113" name="AutoShape 13"/>
            <p:cNvSpPr>
              <a:spLocks noChangeArrowheads="1"/>
            </p:cNvSpPr>
            <p:nvPr/>
          </p:nvSpPr>
          <p:spPr bwMode="auto">
            <a:xfrm>
              <a:off x="6732240" y="4581128"/>
              <a:ext cx="1368152" cy="1296144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endParaRPr lang="nl-BE" altLang="nl-BE" sz="1600">
                <a:solidFill>
                  <a:srgbClr val="00336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7020133" y="4725348"/>
              <a:ext cx="781045" cy="4572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200">
                  <a:solidFill>
                    <a:schemeClr val="tx2"/>
                  </a:solidFill>
                  <a:latin typeface="Courier New" charset="0"/>
                  <a:cs typeface="Courier New" charset="0"/>
                  <a:sym typeface="Gill Sans" charset="0"/>
                </a:rPr>
                <a:t>4</a:t>
              </a: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7020133" y="5276229"/>
              <a:ext cx="781045" cy="4572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200">
                  <a:solidFill>
                    <a:schemeClr val="tx2"/>
                  </a:solidFill>
                  <a:latin typeface="Courier New" charset="0"/>
                  <a:cs typeface="Courier New" charset="0"/>
                  <a:sym typeface="Gill Sans" charset="0"/>
                </a:rPr>
                <a:t>22</a:t>
              </a:r>
            </a:p>
          </p:txBody>
        </p:sp>
        <p:sp>
          <p:nvSpPr>
            <p:cNvPr id="46116" name="AutoShape 13"/>
            <p:cNvSpPr>
              <a:spLocks noChangeArrowheads="1"/>
            </p:cNvSpPr>
            <p:nvPr/>
          </p:nvSpPr>
          <p:spPr bwMode="auto">
            <a:xfrm>
              <a:off x="7236296" y="3140968"/>
              <a:ext cx="1368152" cy="1296144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endParaRPr lang="nl-BE" altLang="nl-BE" sz="1600">
                <a:solidFill>
                  <a:srgbClr val="00336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7524955" y="3285435"/>
              <a:ext cx="781045" cy="45562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200">
                  <a:solidFill>
                    <a:schemeClr val="tx2"/>
                  </a:solidFill>
                  <a:latin typeface="Courier New" charset="0"/>
                  <a:cs typeface="Courier New" charset="0"/>
                  <a:sym typeface="Gill Sans" charset="0"/>
                </a:rPr>
                <a:t>4</a:t>
              </a:r>
            </a:p>
          </p:txBody>
        </p:sp>
        <p:sp>
          <p:nvSpPr>
            <p:cNvPr id="40" name="Rectangle 31"/>
            <p:cNvSpPr>
              <a:spLocks noChangeArrowheads="1"/>
            </p:cNvSpPr>
            <p:nvPr/>
          </p:nvSpPr>
          <p:spPr bwMode="auto">
            <a:xfrm>
              <a:off x="7524955" y="3836317"/>
              <a:ext cx="781045" cy="4572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200">
                  <a:solidFill>
                    <a:schemeClr val="tx2"/>
                  </a:solidFill>
                  <a:latin typeface="Courier New" charset="0"/>
                  <a:cs typeface="Courier New" charset="0"/>
                  <a:sym typeface="Gill Sans" charset="0"/>
                </a:rPr>
                <a:t>22</a:t>
              </a:r>
            </a:p>
          </p:txBody>
        </p:sp>
        <p:cxnSp>
          <p:nvCxnSpPr>
            <p:cNvPr id="46119" name="Curved Connector 31"/>
            <p:cNvCxnSpPr>
              <a:cxnSpLocks noChangeShapeType="1"/>
              <a:stCxn id="19" idx="3"/>
              <a:endCxn id="46116" idx="1"/>
            </p:cNvCxnSpPr>
            <p:nvPr/>
          </p:nvCxnSpPr>
          <p:spPr bwMode="auto">
            <a:xfrm flipV="1">
              <a:off x="6012077" y="3788690"/>
              <a:ext cx="1223955" cy="1571680"/>
            </a:xfrm>
            <a:prstGeom prst="curved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46120" name="Curved Connector 40"/>
            <p:cNvCxnSpPr>
              <a:cxnSpLocks noChangeShapeType="1"/>
              <a:stCxn id="20" idx="3"/>
              <a:endCxn id="46113" idx="1"/>
            </p:cNvCxnSpPr>
            <p:nvPr/>
          </p:nvCxnSpPr>
          <p:spPr bwMode="auto">
            <a:xfrm flipV="1">
              <a:off x="6012077" y="5228603"/>
              <a:ext cx="720721" cy="708050"/>
            </a:xfrm>
            <a:prstGeom prst="curved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58" name="Rectangle 21"/>
          <p:cNvSpPr>
            <a:spLocks/>
          </p:cNvSpPr>
          <p:nvPr/>
        </p:nvSpPr>
        <p:spPr bwMode="auto">
          <a:xfrm>
            <a:off x="1622426" y="2268538"/>
            <a:ext cx="5235575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en-US" altLang="nl-BE" sz="180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origineel.getAchterwiel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().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setDruk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(5);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8794751" y="4797425"/>
            <a:ext cx="384175" cy="330200"/>
            <a:chOff x="-24" y="0"/>
            <a:chExt cx="242" cy="208"/>
          </a:xfrm>
        </p:grpSpPr>
        <p:sp>
          <p:nvSpPr>
            <p:cNvPr id="46110" name="Rectangle 26"/>
            <p:cNvSpPr>
              <a:spLocks/>
            </p:cNvSpPr>
            <p:nvPr/>
          </p:nvSpPr>
          <p:spPr bwMode="auto">
            <a:xfrm>
              <a:off x="128" y="0"/>
              <a:ext cx="9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nl-BE" sz="2000"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rPr>
                <a:t>5</a:t>
              </a:r>
            </a:p>
          </p:txBody>
        </p:sp>
        <p:pic>
          <p:nvPicPr>
            <p:cNvPr id="46111" name="Picture 2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" y="24"/>
              <a:ext cx="14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91" name="Rectangle 6"/>
          <p:cNvSpPr>
            <a:spLocks/>
          </p:cNvSpPr>
          <p:nvPr/>
        </p:nvSpPr>
        <p:spPr bwMode="auto">
          <a:xfrm>
            <a:off x="1600201" y="1484313"/>
            <a:ext cx="4359275" cy="79216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8100" tIns="38100" rIns="38100" bIns="38100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pl-PL" altLang="nl-BE" sz="180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Fiets origineel = new Fiets ();</a:t>
            </a:r>
          </a:p>
          <a:p>
            <a:pPr>
              <a:spcAft>
                <a:spcPts val="600"/>
              </a:spcAft>
            </a:pPr>
            <a:r>
              <a:rPr lang="pl-PL" altLang="nl-BE" sz="180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Fiets copy = origineel.clone();</a:t>
            </a: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028826" y="1341439"/>
            <a:ext cx="7739063" cy="4365625"/>
            <a:chOff x="504873" y="1340768"/>
            <a:chExt cx="7739535" cy="4366857"/>
          </a:xfrm>
        </p:grpSpPr>
        <p:grpSp>
          <p:nvGrpSpPr>
            <p:cNvPr id="46093" name="Group 50"/>
            <p:cNvGrpSpPr>
              <a:grpSpLocks/>
            </p:cNvGrpSpPr>
            <p:nvPr/>
          </p:nvGrpSpPr>
          <p:grpSpPr bwMode="auto">
            <a:xfrm>
              <a:off x="504873" y="2348880"/>
              <a:ext cx="6371383" cy="3358745"/>
              <a:chOff x="504873" y="2348880"/>
              <a:chExt cx="6371383" cy="3358745"/>
            </a:xfrm>
          </p:grpSpPr>
          <p:grpSp>
            <p:nvGrpSpPr>
              <p:cNvPr id="46100" name="Group 20"/>
              <p:cNvGrpSpPr>
                <a:grpSpLocks/>
              </p:cNvGrpSpPr>
              <p:nvPr/>
            </p:nvGrpSpPr>
            <p:grpSpPr bwMode="auto">
              <a:xfrm>
                <a:off x="504873" y="3925630"/>
                <a:ext cx="3635078" cy="1781995"/>
                <a:chOff x="504873" y="3925630"/>
                <a:chExt cx="3635078" cy="1781995"/>
              </a:xfrm>
            </p:grpSpPr>
            <p:grpSp>
              <p:nvGrpSpPr>
                <p:cNvPr id="46106" name="Groeperen 23"/>
                <p:cNvGrpSpPr>
                  <a:grpSpLocks/>
                </p:cNvGrpSpPr>
                <p:nvPr/>
              </p:nvGrpSpPr>
              <p:grpSpPr bwMode="auto">
                <a:xfrm>
                  <a:off x="504873" y="5229200"/>
                  <a:ext cx="3048000" cy="478425"/>
                  <a:chOff x="1385687" y="5229178"/>
                  <a:chExt cx="2362200" cy="478838"/>
                </a:xfrm>
              </p:grpSpPr>
              <p:sp>
                <p:nvSpPr>
                  <p:cNvPr id="46108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5687" y="5305378"/>
                    <a:ext cx="1143000" cy="402638"/>
                  </a:xfrm>
                  <a:prstGeom prst="rect">
                    <a:avLst/>
                  </a:prstGeom>
                  <a:noFill/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4200">
                        <a:solidFill>
                          <a:srgbClr val="000000"/>
                        </a:solidFill>
                        <a:latin typeface="Gill Sans" pitchFamily="-84" charset="0"/>
                        <a:ea typeface="ヒラギノ角ゴ ProN W3" pitchFamily="-84" charset="-128"/>
                        <a:sym typeface="Gill Sans" pitchFamily="-84" charset="0"/>
                      </a:defRPr>
                    </a:lvl1pPr>
                    <a:lvl2pPr marL="742950" indent="-28575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4200">
                        <a:solidFill>
                          <a:srgbClr val="000000"/>
                        </a:solidFill>
                        <a:latin typeface="Gill Sans" pitchFamily="-84" charset="0"/>
                        <a:ea typeface="ヒラギノ角ゴ ProN W3" pitchFamily="-84" charset="-128"/>
                        <a:sym typeface="Gill Sans" pitchFamily="-84" charset="0"/>
                      </a:defRPr>
                    </a:lvl2pPr>
                    <a:lvl3pPr marL="1143000" indent="-22860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4200">
                        <a:solidFill>
                          <a:srgbClr val="000000"/>
                        </a:solidFill>
                        <a:latin typeface="Gill Sans" pitchFamily="-84" charset="0"/>
                        <a:ea typeface="ヒラギノ角ゴ ProN W3" pitchFamily="-84" charset="-128"/>
                        <a:sym typeface="Gill Sans" pitchFamily="-84" charset="0"/>
                      </a:defRPr>
                    </a:lvl3pPr>
                    <a:lvl4pPr marL="1600200" indent="-22860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4200">
                        <a:solidFill>
                          <a:srgbClr val="000000"/>
                        </a:solidFill>
                        <a:latin typeface="Gill Sans" pitchFamily="-84" charset="0"/>
                        <a:ea typeface="ヒラギノ角ゴ ProN W3" pitchFamily="-84" charset="-128"/>
                        <a:sym typeface="Gill Sans" pitchFamily="-84" charset="0"/>
                      </a:defRPr>
                    </a:lvl4pPr>
                    <a:lvl5pPr marL="2057400" indent="-22860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4200">
                        <a:solidFill>
                          <a:srgbClr val="000000"/>
                        </a:solidFill>
                        <a:latin typeface="Gill Sans" pitchFamily="-84" charset="0"/>
                        <a:ea typeface="ヒラギノ角ゴ ProN W3" pitchFamily="-84" charset="-128"/>
                        <a:sym typeface="Gill Sans" pitchFamily="-8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4200">
                        <a:solidFill>
                          <a:srgbClr val="000000"/>
                        </a:solidFill>
                        <a:latin typeface="Gill Sans" pitchFamily="-84" charset="0"/>
                        <a:ea typeface="ヒラギノ角ゴ ProN W3" pitchFamily="-84" charset="-128"/>
                        <a:sym typeface="Gill Sans" pitchFamily="-8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4200">
                        <a:solidFill>
                          <a:srgbClr val="000000"/>
                        </a:solidFill>
                        <a:latin typeface="Gill Sans" pitchFamily="-84" charset="0"/>
                        <a:ea typeface="ヒラギノ角ゴ ProN W3" pitchFamily="-84" charset="-128"/>
                        <a:sym typeface="Gill Sans" pitchFamily="-8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4200">
                        <a:solidFill>
                          <a:srgbClr val="000000"/>
                        </a:solidFill>
                        <a:latin typeface="Gill Sans" pitchFamily="-84" charset="0"/>
                        <a:ea typeface="ヒラギノ角ゴ ProN W3" pitchFamily="-84" charset="-128"/>
                        <a:sym typeface="Gill Sans" pitchFamily="-8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4200">
                        <a:solidFill>
                          <a:srgbClr val="000000"/>
                        </a:solidFill>
                        <a:latin typeface="Gill Sans" pitchFamily="-84" charset="0"/>
                        <a:ea typeface="ヒラギノ角ゴ ProN W3" pitchFamily="-84" charset="-128"/>
                        <a:sym typeface="Gill Sans" pitchFamily="-84" charset="0"/>
                      </a:defRPr>
                    </a:lvl9pPr>
                  </a:lstStyle>
                  <a:p>
                    <a:pPr algn="r" eaLnBrk="1" hangingPunct="1">
                      <a:buFont typeface="Courier New" panose="02070309020205020404" pitchFamily="49" charset="0"/>
                      <a:buNone/>
                    </a:pPr>
                    <a:r>
                      <a:rPr lang="en-GB" altLang="nl-BE" sz="2000" b="1" dirty="0">
                        <a:solidFill>
                          <a:srgbClr val="003366"/>
                        </a:solidFill>
                        <a:latin typeface="Courier New" panose="02070309020205020404" pitchFamily="49" charset="0"/>
                        <a:ea typeface="MS PGothic" panose="020B0600070205080204" pitchFamily="34" charset="-128"/>
                      </a:rPr>
                      <a:t>copy</a:t>
                    </a:r>
                  </a:p>
                </p:txBody>
              </p:sp>
              <p:sp>
                <p:nvSpPr>
                  <p:cNvPr id="17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528717" y="5229631"/>
                    <a:ext cx="1219314" cy="456135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algn="ctr" eaLnBrk="1" hangingPunct="1">
                      <a:defRPr/>
                    </a:pPr>
                    <a:r>
                      <a:rPr lang="en-US" sz="2200" i="1">
                        <a:solidFill>
                          <a:srgbClr val="000000"/>
                        </a:solidFill>
                        <a:latin typeface="Courier New" charset="0"/>
                        <a:cs typeface="Courier New" charset="0"/>
                        <a:sym typeface="Gill Sans" charset="0"/>
                      </a:rPr>
                      <a:t>adres2</a:t>
                    </a:r>
                  </a:p>
                  <a:p>
                    <a:pPr algn="ctr" eaLnBrk="1" hangingPunct="1">
                      <a:defRPr/>
                    </a:pPr>
                    <a:endParaRPr lang="en-US" sz="2200">
                      <a:solidFill>
                        <a:schemeClr val="tx1"/>
                      </a:solidFill>
                      <a:latin typeface="Courier New" charset="0"/>
                      <a:cs typeface="Courier New" charset="0"/>
                      <a:sym typeface="Gill Sans" charset="0"/>
                    </a:endParaRPr>
                  </a:p>
                </p:txBody>
              </p:sp>
            </p:grpSp>
            <p:cxnSp>
              <p:nvCxnSpPr>
                <p:cNvPr id="46107" name="Curved Connector 8"/>
                <p:cNvCxnSpPr>
                  <a:cxnSpLocks noChangeShapeType="1"/>
                  <a:stCxn id="17" idx="3"/>
                  <a:endCxn id="46101" idx="1"/>
                </p:cNvCxnSpPr>
                <p:nvPr/>
              </p:nvCxnSpPr>
              <p:spPr bwMode="auto">
                <a:xfrm flipV="1">
                  <a:off x="3553059" y="3925947"/>
                  <a:ext cx="587411" cy="1532370"/>
                </a:xfrm>
                <a:prstGeom prst="curvedConnector3">
                  <a:avLst>
                    <a:gd name="adj1" fmla="val 50000"/>
                  </a:avLst>
                </a:prstGeom>
                <a:ln>
                  <a:headEnd/>
                  <a:tailEnd type="arrow" w="med" len="med"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6101" name="AutoShape 13"/>
              <p:cNvSpPr>
                <a:spLocks noChangeArrowheads="1"/>
              </p:cNvSpPr>
              <p:nvPr/>
            </p:nvSpPr>
            <p:spPr bwMode="auto">
              <a:xfrm>
                <a:off x="4139951" y="3309742"/>
                <a:ext cx="1584176" cy="123177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ctr" eaLnBrk="1" hangingPunct="1"/>
                <a:endParaRPr lang="nl-BE" altLang="nl-BE" sz="1600">
                  <a:solidFill>
                    <a:srgbClr val="003366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31"/>
              <p:cNvSpPr>
                <a:spLocks noChangeArrowheads="1"/>
              </p:cNvSpPr>
              <p:nvPr/>
            </p:nvSpPr>
            <p:spPr bwMode="auto">
              <a:xfrm>
                <a:off x="4283354" y="3428919"/>
                <a:ext cx="1297067" cy="45732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1" hangingPunct="1">
                  <a:defRPr/>
                </a:pPr>
                <a:r>
                  <a:rPr lang="en-US" sz="2200" i="1">
                    <a:solidFill>
                      <a:srgbClr val="000000"/>
                    </a:solidFill>
                    <a:latin typeface="Courier New" charset="0"/>
                    <a:cs typeface="Courier New" charset="0"/>
                    <a:sym typeface="Gill Sans" charset="0"/>
                  </a:rPr>
                  <a:t>adres3</a:t>
                </a:r>
                <a:endParaRPr lang="en-US" sz="2200">
                  <a:solidFill>
                    <a:schemeClr val="tx2"/>
                  </a:solidFill>
                  <a:latin typeface="Courier New" charset="0"/>
                  <a:cs typeface="Courier New" charset="0"/>
                  <a:sym typeface="Gill Sans" charset="0"/>
                </a:endParaRPr>
              </a:p>
            </p:txBody>
          </p:sp>
          <p:sp>
            <p:nvSpPr>
              <p:cNvPr id="44" name="Rectangle 31"/>
              <p:cNvSpPr>
                <a:spLocks noChangeArrowheads="1"/>
              </p:cNvSpPr>
              <p:nvPr/>
            </p:nvSpPr>
            <p:spPr bwMode="auto">
              <a:xfrm>
                <a:off x="4283354" y="4005345"/>
                <a:ext cx="1297067" cy="45732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1" hangingPunct="1">
                  <a:defRPr/>
                </a:pPr>
                <a:r>
                  <a:rPr lang="en-US" sz="2200" i="1">
                    <a:solidFill>
                      <a:srgbClr val="000000"/>
                    </a:solidFill>
                    <a:latin typeface="Courier New" charset="0"/>
                    <a:cs typeface="Courier New" charset="0"/>
                    <a:sym typeface="Gill Sans" charset="0"/>
                  </a:rPr>
                  <a:t>adres4</a:t>
                </a:r>
                <a:endParaRPr lang="en-US" sz="2200">
                  <a:solidFill>
                    <a:schemeClr val="tx2"/>
                  </a:solidFill>
                  <a:latin typeface="Courier New" charset="0"/>
                  <a:cs typeface="Courier New" charset="0"/>
                  <a:sym typeface="Gill Sans" charset="0"/>
                </a:endParaRPr>
              </a:p>
            </p:txBody>
          </p:sp>
          <p:cxnSp>
            <p:nvCxnSpPr>
              <p:cNvPr id="46104" name="Curved Connector 47"/>
              <p:cNvCxnSpPr>
                <a:cxnSpLocks noChangeShapeType="1"/>
                <a:stCxn id="43" idx="3"/>
                <a:endCxn id="46094" idx="2"/>
              </p:cNvCxnSpPr>
              <p:nvPr/>
            </p:nvCxnSpPr>
            <p:spPr bwMode="auto">
              <a:xfrm flipV="1">
                <a:off x="5580421" y="2636533"/>
                <a:ext cx="179398" cy="1021050"/>
              </a:xfrm>
              <a:prstGeom prst="curvedConnector2">
                <a:avLst/>
              </a:prstGeom>
              <a:ln>
                <a:headEnd/>
                <a:tailEnd type="arrow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46105" name="Curved Connector 49"/>
              <p:cNvCxnSpPr>
                <a:cxnSpLocks noChangeShapeType="1"/>
                <a:stCxn id="44" idx="3"/>
                <a:endCxn id="46097" idx="1"/>
              </p:cNvCxnSpPr>
              <p:nvPr/>
            </p:nvCxnSpPr>
            <p:spPr bwMode="auto">
              <a:xfrm flipV="1">
                <a:off x="5580421" y="2349114"/>
                <a:ext cx="1295479" cy="1884895"/>
              </a:xfrm>
              <a:prstGeom prst="curvedConnector3">
                <a:avLst>
                  <a:gd name="adj1" fmla="val 50000"/>
                </a:avLst>
              </a:prstGeom>
              <a:ln>
                <a:headEnd/>
                <a:tailEnd type="arrow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sp>
          <p:nvSpPr>
            <p:cNvPr id="46094" name="AutoShape 13"/>
            <p:cNvSpPr>
              <a:spLocks noChangeArrowheads="1"/>
            </p:cNvSpPr>
            <p:nvPr/>
          </p:nvSpPr>
          <p:spPr bwMode="auto">
            <a:xfrm>
              <a:off x="5076056" y="1340768"/>
              <a:ext cx="1368152" cy="1296144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endParaRPr lang="nl-BE" altLang="nl-BE" sz="1600">
                <a:solidFill>
                  <a:srgbClr val="00336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5364507" y="1485271"/>
              <a:ext cx="781098" cy="4557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200">
                  <a:solidFill>
                    <a:schemeClr val="tx2"/>
                  </a:solidFill>
                  <a:latin typeface="Courier New" charset="0"/>
                  <a:cs typeface="Courier New" charset="0"/>
                  <a:sym typeface="Gill Sans" charset="0"/>
                </a:rPr>
                <a:t>4</a:t>
              </a:r>
            </a:p>
          </p:txBody>
        </p:sp>
        <p:sp>
          <p:nvSpPr>
            <p:cNvPr id="49" name="Rectangle 31"/>
            <p:cNvSpPr>
              <a:spLocks noChangeArrowheads="1"/>
            </p:cNvSpPr>
            <p:nvPr/>
          </p:nvSpPr>
          <p:spPr bwMode="auto">
            <a:xfrm>
              <a:off x="5364507" y="2036289"/>
              <a:ext cx="781098" cy="45732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200">
                  <a:solidFill>
                    <a:schemeClr val="tx2"/>
                  </a:solidFill>
                  <a:latin typeface="Courier New" charset="0"/>
                  <a:cs typeface="Courier New" charset="0"/>
                  <a:sym typeface="Gill Sans" charset="0"/>
                </a:rPr>
                <a:t>22</a:t>
              </a:r>
            </a:p>
          </p:txBody>
        </p:sp>
        <p:sp>
          <p:nvSpPr>
            <p:cNvPr id="46097" name="AutoShape 13"/>
            <p:cNvSpPr>
              <a:spLocks noChangeArrowheads="1"/>
            </p:cNvSpPr>
            <p:nvPr/>
          </p:nvSpPr>
          <p:spPr bwMode="auto">
            <a:xfrm>
              <a:off x="6876256" y="1700808"/>
              <a:ext cx="1368152" cy="1296144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endParaRPr lang="nl-BE" altLang="nl-BE" sz="1600">
                <a:solidFill>
                  <a:srgbClr val="00336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3" name="Rectangle 31"/>
            <p:cNvSpPr>
              <a:spLocks noChangeArrowheads="1"/>
            </p:cNvSpPr>
            <p:nvPr/>
          </p:nvSpPr>
          <p:spPr bwMode="auto">
            <a:xfrm>
              <a:off x="7164842" y="1844147"/>
              <a:ext cx="781098" cy="45732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200">
                  <a:solidFill>
                    <a:schemeClr val="tx2"/>
                  </a:solidFill>
                  <a:latin typeface="Courier New" charset="0"/>
                  <a:cs typeface="Courier New" charset="0"/>
                  <a:sym typeface="Gill Sans" charset="0"/>
                </a:rPr>
                <a:t>4</a:t>
              </a:r>
            </a:p>
          </p:txBody>
        </p:sp>
        <p:sp>
          <p:nvSpPr>
            <p:cNvPr id="54" name="Rectangle 31"/>
            <p:cNvSpPr>
              <a:spLocks noChangeArrowheads="1"/>
            </p:cNvSpPr>
            <p:nvPr/>
          </p:nvSpPr>
          <p:spPr bwMode="auto">
            <a:xfrm>
              <a:off x="7164842" y="2396753"/>
              <a:ext cx="781098" cy="4557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200">
                  <a:solidFill>
                    <a:schemeClr val="tx2"/>
                  </a:solidFill>
                  <a:latin typeface="Courier New" charset="0"/>
                  <a:cs typeface="Courier New" charset="0"/>
                  <a:sym typeface="Gill Sans" charset="0"/>
                </a:rPr>
                <a:t>22</a:t>
              </a:r>
            </a:p>
          </p:txBody>
        </p:sp>
      </p:grpSp>
      <p:sp>
        <p:nvSpPr>
          <p:cNvPr id="48" name="Rectangle 21"/>
          <p:cNvSpPr>
            <a:spLocks/>
          </p:cNvSpPr>
          <p:nvPr/>
        </p:nvSpPr>
        <p:spPr bwMode="auto">
          <a:xfrm>
            <a:off x="1600201" y="2626960"/>
            <a:ext cx="5616575" cy="439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copy.getAchterwiel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().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getDruk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();  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34113" y="123511"/>
            <a:ext cx="9948332" cy="1281113"/>
          </a:xfrm>
        </p:spPr>
        <p:txBody>
          <a:bodyPr/>
          <a:lstStyle/>
          <a:p>
            <a:r>
              <a:rPr lang="en-US"/>
              <a:t>Deep copy</a:t>
            </a:r>
          </a:p>
        </p:txBody>
      </p:sp>
    </p:spTree>
    <p:extLst>
      <p:ext uri="{BB962C8B-B14F-4D97-AF65-F5344CB8AC3E}">
        <p14:creationId xmlns:p14="http://schemas.microsoft.com/office/powerpoint/2010/main" val="314790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921875" y="6440488"/>
            <a:ext cx="28733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/>
            <a:fld id="{1201F88A-FCB7-4601-AC7A-0F784A17EE4B}" type="slidenum">
              <a:rPr lang="en-US" altLang="nl-BE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pPr algn="r" eaLnBrk="1" hangingPunct="1"/>
              <a:t>13</a:t>
            </a:fld>
            <a:endParaRPr lang="en-US" altLang="nl-BE" sz="140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title"/>
          </p:nvPr>
        </p:nvSpPr>
        <p:spPr>
          <a:xfrm>
            <a:off x="1876778" y="365125"/>
            <a:ext cx="9948332" cy="888909"/>
          </a:xfrm>
        </p:spPr>
        <p:txBody>
          <a:bodyPr/>
          <a:lstStyle/>
          <a:p>
            <a:pPr eaLnBrk="1" hangingPunct="1"/>
            <a:r>
              <a:rPr lang="en-US" altLang="nl-BE" dirty="0" err="1"/>
              <a:t>Opdracht</a:t>
            </a:r>
            <a:endParaRPr lang="en-US" altLang="nl-BE" dirty="0"/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1408176" y="1268414"/>
            <a:ext cx="7370064" cy="53736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public class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Fiets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implements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Cloneable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{</a:t>
            </a:r>
            <a:endParaRPr lang="en-US" altLang="nl-BE" sz="18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Aft>
                <a:spcPts val="600"/>
              </a:spcAft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private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voorwiel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;</a:t>
            </a:r>
            <a:endParaRPr lang="en-US" altLang="nl-BE" sz="18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Aft>
                <a:spcPts val="600"/>
              </a:spcAft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private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achterwiel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;</a:t>
            </a:r>
          </a:p>
          <a:p>
            <a:pPr>
              <a:spcAft>
                <a:spcPts val="600"/>
              </a:spcAft>
            </a:pPr>
            <a:endParaRPr lang="en-US" altLang="nl-BE" sz="18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Aft>
                <a:spcPts val="600"/>
              </a:spcAft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public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Fiets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() {</a:t>
            </a:r>
            <a:endParaRPr lang="en-US" altLang="nl-BE" sz="18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Aft>
                <a:spcPts val="600"/>
              </a:spcAft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	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this.voorwiel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= new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(4,22);</a:t>
            </a:r>
            <a:endParaRPr lang="en-US" altLang="nl-BE" sz="18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Aft>
                <a:spcPts val="600"/>
              </a:spcAft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	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this.achterwiel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= new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(3,22);</a:t>
            </a:r>
          </a:p>
          <a:p>
            <a:pPr>
              <a:spcAft>
                <a:spcPts val="600"/>
              </a:spcAft>
            </a:pPr>
            <a:endParaRPr lang="en-US" altLang="nl-BE" sz="1800" dirty="0"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Aft>
                <a:spcPts val="600"/>
              </a:spcAft>
            </a:pPr>
            <a:r>
              <a:rPr lang="en-US" altLang="nl-BE" sz="1800" dirty="0">
                <a:solidFill>
                  <a:srgbClr val="7F7F79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@Override</a:t>
            </a:r>
          </a:p>
          <a:p>
            <a:pPr>
              <a:spcAft>
                <a:spcPts val="600"/>
              </a:spcAft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public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Fiets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clone() throws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CloneNotSupportedException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{</a:t>
            </a:r>
          </a:p>
          <a:p>
            <a:pPr>
              <a:spcAft>
                <a:spcPts val="600"/>
              </a:spcAft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	</a:t>
            </a:r>
            <a:r>
              <a:rPr lang="en-US" altLang="nl-BE" sz="2400" b="1" dirty="0">
                <a:solidFill>
                  <a:srgbClr val="FF0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???</a:t>
            </a:r>
          </a:p>
          <a:p>
            <a:pPr>
              <a:spcAft>
                <a:spcPts val="600"/>
              </a:spcAft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}</a:t>
            </a:r>
          </a:p>
          <a:p>
            <a:pPr>
              <a:spcAft>
                <a:spcPts val="600"/>
              </a:spcAft>
            </a:pPr>
            <a:r>
              <a:rPr lang="en-US" altLang="nl-BE" sz="1800" dirty="0">
                <a:solidFill>
                  <a:schemeClr val="tx2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</a:t>
            </a:r>
            <a:r>
              <a:rPr lang="en-US" altLang="nl-BE" sz="1800" dirty="0">
                <a:solidFill>
                  <a:srgbClr val="008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//getters en setters …</a:t>
            </a:r>
          </a:p>
          <a:p>
            <a:pPr>
              <a:spcAft>
                <a:spcPts val="600"/>
              </a:spcAft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}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7859210" y="506110"/>
            <a:ext cx="4192582" cy="5547217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nl-BE" sz="2400" dirty="0">
                <a:solidFill>
                  <a:srgbClr val="FF0000"/>
                </a:solidFill>
              </a:rPr>
              <a:t>???</a:t>
            </a:r>
          </a:p>
          <a:p>
            <a:pPr marL="0" indent="0">
              <a:buNone/>
            </a:pPr>
            <a:r>
              <a:rPr lang="nl-BE" sz="1600" dirty="0"/>
              <a:t>public Fiets (Wiel voorwiel, Wiel achterwiel){</a:t>
            </a:r>
          </a:p>
          <a:p>
            <a:pPr marL="0" indent="0">
              <a:buNone/>
            </a:pPr>
            <a:r>
              <a:rPr lang="nl-BE" sz="1600" dirty="0"/>
              <a:t>  </a:t>
            </a:r>
            <a:r>
              <a:rPr lang="nl-BE" sz="1600" dirty="0" err="1"/>
              <a:t>this.voorwiel</a:t>
            </a:r>
            <a:r>
              <a:rPr lang="nl-BE" sz="1600" dirty="0"/>
              <a:t> = voorwiel;</a:t>
            </a:r>
          </a:p>
          <a:p>
            <a:pPr marL="0" indent="0">
              <a:buNone/>
            </a:pPr>
            <a:r>
              <a:rPr lang="nl-BE" sz="1600" dirty="0"/>
              <a:t>  </a:t>
            </a:r>
            <a:r>
              <a:rPr lang="nl-BE" sz="1600" dirty="0" err="1"/>
              <a:t>this.achterwiel</a:t>
            </a:r>
            <a:r>
              <a:rPr lang="nl-BE" sz="1600" dirty="0"/>
              <a:t> = achterwiel;</a:t>
            </a:r>
          </a:p>
          <a:p>
            <a:pPr marL="0" indent="0">
              <a:buNone/>
            </a:pPr>
            <a:r>
              <a:rPr lang="nl-BE" sz="1600" dirty="0"/>
              <a:t>}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nl-BE" sz="1600" dirty="0">
                <a:solidFill>
                  <a:srgbClr val="7F7F79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@Override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nl-BE" sz="16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public </a:t>
            </a:r>
            <a:r>
              <a:rPr lang="en-US" altLang="nl-BE" sz="16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Fiets</a:t>
            </a:r>
            <a:r>
              <a:rPr lang="en-US" altLang="nl-BE" sz="16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clone() throws                                                     </a:t>
            </a:r>
            <a:r>
              <a:rPr lang="en-US" altLang="nl-BE" sz="16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CloneNotSupportedException</a:t>
            </a:r>
            <a:r>
              <a:rPr lang="en-US" altLang="nl-BE" sz="16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return new </a:t>
            </a:r>
            <a:r>
              <a:rPr lang="en-US" sz="16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Fiets</a:t>
            </a:r>
            <a:r>
              <a:rPr lang="en-US" sz="16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(</a:t>
            </a:r>
            <a:r>
              <a:rPr lang="en-US" sz="16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this.voorwiel.clone</a:t>
            </a:r>
            <a:r>
              <a:rPr lang="en-US" sz="16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(),                                       </a:t>
            </a:r>
            <a:r>
              <a:rPr lang="en-US" sz="16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this.achterwiel.clone</a:t>
            </a:r>
            <a:r>
              <a:rPr lang="en-US" sz="16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}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57275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54814">
            <a:off x="9180844" y="2409442"/>
            <a:ext cx="275523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10"/>
          <p:cNvSpPr>
            <a:spLocks noChangeArrowheads="1"/>
          </p:cNvSpPr>
          <p:nvPr/>
        </p:nvSpPr>
        <p:spPr bwMode="auto">
          <a:xfrm>
            <a:off x="2351088" y="3210507"/>
            <a:ext cx="7848600" cy="37244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1992314" y="3572490"/>
            <a:ext cx="7114364" cy="48659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sp>
        <p:nvSpPr>
          <p:cNvPr id="50183" name="Text Box 4"/>
          <p:cNvSpPr txBox="1">
            <a:spLocks noChangeArrowheads="1"/>
          </p:cNvSpPr>
          <p:nvPr/>
        </p:nvSpPr>
        <p:spPr bwMode="auto">
          <a:xfrm>
            <a:off x="9921875" y="6440488"/>
            <a:ext cx="28733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/>
            <a:endParaRPr lang="en-US" altLang="nl-BE" sz="1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5018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De </a:t>
            </a:r>
            <a:r>
              <a:rPr lang="en-US" altLang="nl-BE" dirty="0" err="1"/>
              <a:t>Serializable</a:t>
            </a:r>
            <a:r>
              <a:rPr lang="en-US" altLang="nl-BE" dirty="0"/>
              <a:t> interface (java.io)</a:t>
            </a:r>
          </a:p>
        </p:txBody>
      </p:sp>
      <p:sp>
        <p:nvSpPr>
          <p:cNvPr id="5018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0"/>
            <a:ext cx="8228013" cy="1828800"/>
          </a:xfrm>
        </p:spPr>
        <p:txBody>
          <a:bodyPr/>
          <a:lstStyle/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nl-BE" dirty="0"/>
              <a:t>Serializable:</a:t>
            </a:r>
          </a:p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nl-BE" dirty="0"/>
              <a:t> </a:t>
            </a:r>
          </a:p>
          <a:p>
            <a:pPr marL="0" indent="0">
              <a:spcBef>
                <a:spcPct val="0"/>
              </a:spcBef>
              <a:buClr>
                <a:srgbClr val="000000"/>
              </a:buClr>
            </a:pPr>
            <a:r>
              <a:rPr lang="ja-JP" altLang="en-US" dirty="0"/>
              <a:t>“</a:t>
            </a:r>
            <a:r>
              <a:rPr lang="en-US" altLang="ja-JP" dirty="0"/>
              <a:t>Marker interface</a:t>
            </a:r>
            <a:r>
              <a:rPr lang="ja-JP" altLang="en-US" dirty="0"/>
              <a:t>”</a:t>
            </a:r>
            <a:endParaRPr lang="en-US" altLang="ja-JP" dirty="0"/>
          </a:p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br>
              <a:rPr lang="en-US" altLang="nl-BE" dirty="0"/>
            </a:br>
            <a:r>
              <a:rPr lang="en-US" altLang="nl-BE" dirty="0">
                <a:sym typeface="Wingdings" panose="05000000000000000000" pitchFamily="2" charset="2"/>
              </a:rPr>
              <a:t> </a:t>
            </a:r>
            <a:r>
              <a:rPr lang="ja-JP" altLang="en-US" dirty="0">
                <a:sym typeface="Wingdings" panose="05000000000000000000" pitchFamily="2" charset="2"/>
              </a:rPr>
              <a:t>“</a:t>
            </a:r>
            <a:r>
              <a:rPr lang="en-US" altLang="ja-JP" i="1" dirty="0" err="1"/>
              <a:t>Wanneer</a:t>
            </a:r>
            <a:r>
              <a:rPr lang="en-US" altLang="ja-JP" i="1" dirty="0"/>
              <a:t> </a:t>
            </a:r>
            <a:r>
              <a:rPr lang="en-US" altLang="ja-JP" i="1" dirty="0" err="1"/>
              <a:t>een</a:t>
            </a:r>
            <a:r>
              <a:rPr lang="en-US" altLang="ja-JP" i="1" dirty="0"/>
              <a:t> </a:t>
            </a:r>
            <a:r>
              <a:rPr lang="en-US" altLang="ja-JP" i="1" dirty="0" err="1"/>
              <a:t>klasse</a:t>
            </a:r>
            <a:r>
              <a:rPr lang="en-US" altLang="ja-JP" i="1" dirty="0"/>
              <a:t> Serializable </a:t>
            </a:r>
            <a:r>
              <a:rPr lang="en-US" altLang="ja-JP" i="1" dirty="0" err="1"/>
              <a:t>implementeert</a:t>
            </a:r>
            <a:r>
              <a:rPr lang="en-US" altLang="ja-JP" i="1" dirty="0"/>
              <a:t>, </a:t>
            </a:r>
            <a:r>
              <a:rPr lang="en-US" altLang="ja-JP" i="1" dirty="0" err="1"/>
              <a:t>kunnen</a:t>
            </a:r>
            <a:r>
              <a:rPr lang="en-US" altLang="ja-JP" i="1" dirty="0"/>
              <a:t> de </a:t>
            </a:r>
            <a:r>
              <a:rPr lang="en-US" altLang="ja-JP" i="1" dirty="0" err="1"/>
              <a:t>objecten</a:t>
            </a:r>
            <a:r>
              <a:rPr lang="en-US" altLang="ja-JP" i="1" dirty="0"/>
              <a:t> </a:t>
            </a:r>
            <a:r>
              <a:rPr lang="en-US" altLang="ja-JP" i="1" dirty="0" err="1"/>
              <a:t>geserializeerd</a:t>
            </a:r>
            <a:r>
              <a:rPr lang="en-US" altLang="ja-JP" i="1" dirty="0"/>
              <a:t> </a:t>
            </a:r>
            <a:r>
              <a:rPr lang="en-US" altLang="ja-JP" i="1" dirty="0" err="1"/>
              <a:t>worden</a:t>
            </a:r>
            <a:r>
              <a:rPr lang="en-US" altLang="ja-JP" i="1" dirty="0"/>
              <a:t>.</a:t>
            </a:r>
            <a:r>
              <a:rPr lang="ja-JP" altLang="en-US" i="1" dirty="0"/>
              <a:t>”</a:t>
            </a:r>
            <a:endParaRPr lang="en-US" altLang="ja-JP" i="1" dirty="0"/>
          </a:p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endParaRPr lang="en-US" altLang="nl-BE" dirty="0"/>
          </a:p>
        </p:txBody>
      </p:sp>
    </p:spTree>
    <p:extLst>
      <p:ext uri="{BB962C8B-B14F-4D97-AF65-F5344CB8AC3E}">
        <p14:creationId xmlns:p14="http://schemas.microsoft.com/office/powerpoint/2010/main" val="2157388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err="1"/>
              <a:t>Serializeren</a:t>
            </a:r>
            <a:endParaRPr lang="en-US" altLang="nl-BE" dirty="0"/>
          </a:p>
        </p:txBody>
      </p:sp>
      <p:pic>
        <p:nvPicPr>
          <p:cNvPr id="5120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1860744"/>
            <a:ext cx="28987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07" name="Curved Connector 4"/>
          <p:cNvCxnSpPr>
            <a:cxnSpLocks noChangeShapeType="1"/>
            <a:endCxn id="51209" idx="1"/>
          </p:cNvCxnSpPr>
          <p:nvPr/>
        </p:nvCxnSpPr>
        <p:spPr bwMode="auto">
          <a:xfrm rot="16200000" flipH="1">
            <a:off x="5884863" y="4313431"/>
            <a:ext cx="792163" cy="2078038"/>
          </a:xfrm>
          <a:prstGeom prst="curvedConnector2">
            <a:avLst/>
          </a:prstGeom>
          <a:noFill/>
          <a:ln w="50800">
            <a:solidFill>
              <a:srgbClr val="C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9" y="1860743"/>
            <a:ext cx="2486025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9" name="Folded Corner 16"/>
          <p:cNvSpPr>
            <a:spLocks noChangeArrowheads="1"/>
          </p:cNvSpPr>
          <p:nvPr/>
        </p:nvSpPr>
        <p:spPr bwMode="auto">
          <a:xfrm>
            <a:off x="7319964" y="5100832"/>
            <a:ext cx="1512887" cy="1296987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5316731"/>
            <a:ext cx="13779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1" name="TextBox 29"/>
          <p:cNvSpPr txBox="1">
            <a:spLocks noChangeArrowheads="1"/>
          </p:cNvSpPr>
          <p:nvPr/>
        </p:nvSpPr>
        <p:spPr bwMode="auto">
          <a:xfrm rot="693527">
            <a:off x="4681539" y="5551681"/>
            <a:ext cx="2276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nl-BE" sz="3200">
                <a:solidFill>
                  <a:srgbClr val="800000"/>
                </a:solidFill>
                <a:latin typeface="Bradley Hand ITC TT-Bold" pitchFamily="-84" charset="0"/>
              </a:rPr>
              <a:t>serializeren</a:t>
            </a:r>
          </a:p>
        </p:txBody>
      </p:sp>
    </p:spTree>
    <p:extLst>
      <p:ext uri="{BB962C8B-B14F-4D97-AF65-F5344CB8AC3E}">
        <p14:creationId xmlns:p14="http://schemas.microsoft.com/office/powerpoint/2010/main" val="1766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Deserializeren</a:t>
            </a:r>
            <a:endParaRPr lang="en-US" altLang="nl-BE" dirty="0"/>
          </a:p>
        </p:txBody>
      </p:sp>
      <p:pic>
        <p:nvPicPr>
          <p:cNvPr id="5223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1860745"/>
            <a:ext cx="28987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231" name="Curved Connector 4"/>
          <p:cNvCxnSpPr>
            <a:cxnSpLocks noChangeShapeType="1"/>
            <a:stCxn id="52233" idx="1"/>
          </p:cNvCxnSpPr>
          <p:nvPr/>
        </p:nvCxnSpPr>
        <p:spPr bwMode="auto">
          <a:xfrm rot="10800000">
            <a:off x="5241926" y="4956371"/>
            <a:ext cx="2078039" cy="792956"/>
          </a:xfrm>
          <a:prstGeom prst="curvedConnector3">
            <a:avLst>
              <a:gd name="adj1" fmla="val 100289"/>
            </a:avLst>
          </a:prstGeom>
          <a:noFill/>
          <a:ln w="50800">
            <a:solidFill>
              <a:srgbClr val="C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9" y="1860744"/>
            <a:ext cx="2486025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3" name="Folded Corner 16"/>
          <p:cNvSpPr>
            <a:spLocks noChangeArrowheads="1"/>
          </p:cNvSpPr>
          <p:nvPr/>
        </p:nvSpPr>
        <p:spPr bwMode="auto">
          <a:xfrm>
            <a:off x="7319964" y="5100833"/>
            <a:ext cx="1512887" cy="1296987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5316732"/>
            <a:ext cx="13779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5" name="TextBox 14"/>
          <p:cNvSpPr txBox="1">
            <a:spLocks noChangeArrowheads="1"/>
          </p:cNvSpPr>
          <p:nvPr/>
        </p:nvSpPr>
        <p:spPr bwMode="auto">
          <a:xfrm rot="693527">
            <a:off x="4523691" y="5623626"/>
            <a:ext cx="27350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nl-BE" sz="3200">
                <a:solidFill>
                  <a:srgbClr val="800000"/>
                </a:solidFill>
                <a:latin typeface="Bradley Hand ITC TT-Bold" pitchFamily="-84" charset="0"/>
              </a:rPr>
              <a:t>deserializeren</a:t>
            </a:r>
          </a:p>
        </p:txBody>
      </p:sp>
    </p:spTree>
    <p:extLst>
      <p:ext uri="{BB962C8B-B14F-4D97-AF65-F5344CB8AC3E}">
        <p14:creationId xmlns:p14="http://schemas.microsoft.com/office/powerpoint/2010/main" val="319814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921875" y="6944340"/>
            <a:ext cx="28733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/>
            <a:endParaRPr lang="en-US" altLang="nl-BE" sz="1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err="1"/>
              <a:t>Serializeren</a:t>
            </a:r>
            <a:r>
              <a:rPr lang="en-US" altLang="nl-BE" dirty="0"/>
              <a:t> - </a:t>
            </a:r>
            <a:r>
              <a:rPr lang="en-US" altLang="nl-BE" dirty="0" err="1"/>
              <a:t>Deserializeren</a:t>
            </a:r>
            <a:endParaRPr lang="en-US" altLang="nl-BE" dirty="0"/>
          </a:p>
        </p:txBody>
      </p:sp>
      <p:pic>
        <p:nvPicPr>
          <p:cNvPr id="5325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6" y="2204065"/>
            <a:ext cx="2898775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26" y="2132628"/>
            <a:ext cx="28987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loud 12"/>
          <p:cNvSpPr/>
          <p:nvPr/>
        </p:nvSpPr>
        <p:spPr bwMode="auto">
          <a:xfrm>
            <a:off x="5375275" y="5877540"/>
            <a:ext cx="2089150" cy="792162"/>
          </a:xfrm>
          <a:prstGeom prst="cloud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53257" name="TextBox 2"/>
          <p:cNvSpPr txBox="1">
            <a:spLocks noChangeArrowheads="1"/>
          </p:cNvSpPr>
          <p:nvPr/>
        </p:nvSpPr>
        <p:spPr bwMode="auto">
          <a:xfrm>
            <a:off x="5566517" y="5948978"/>
            <a:ext cx="1619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nl-BE" sz="3200"/>
              <a:t>netwerk</a:t>
            </a:r>
          </a:p>
        </p:txBody>
      </p:sp>
      <p:cxnSp>
        <p:nvCxnSpPr>
          <p:cNvPr id="53258" name="Curved Connector 4"/>
          <p:cNvCxnSpPr>
            <a:cxnSpLocks noChangeShapeType="1"/>
            <a:endCxn id="13" idx="2"/>
          </p:cNvCxnSpPr>
          <p:nvPr/>
        </p:nvCxnSpPr>
        <p:spPr bwMode="auto">
          <a:xfrm rot="16200000" flipH="1">
            <a:off x="3709194" y="4600396"/>
            <a:ext cx="971550" cy="2373312"/>
          </a:xfrm>
          <a:prstGeom prst="curvedConnector2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9" name="Curved Connector 6"/>
          <p:cNvCxnSpPr>
            <a:cxnSpLocks noChangeShapeType="1"/>
            <a:stCxn id="13" idx="0"/>
          </p:cNvCxnSpPr>
          <p:nvPr/>
        </p:nvCxnSpPr>
        <p:spPr bwMode="auto">
          <a:xfrm flipV="1">
            <a:off x="7462839" y="5228253"/>
            <a:ext cx="1755775" cy="1044575"/>
          </a:xfrm>
          <a:prstGeom prst="curvedConnector2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1772265"/>
            <a:ext cx="21336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25" y="2419965"/>
            <a:ext cx="21336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9" y="5012352"/>
            <a:ext cx="10937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3" name="TextBox 16"/>
          <p:cNvSpPr txBox="1">
            <a:spLocks noChangeArrowheads="1"/>
          </p:cNvSpPr>
          <p:nvPr/>
        </p:nvSpPr>
        <p:spPr bwMode="auto">
          <a:xfrm rot="-1073969">
            <a:off x="7389128" y="5810579"/>
            <a:ext cx="27350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nl-BE" sz="3200">
                <a:solidFill>
                  <a:srgbClr val="800000"/>
                </a:solidFill>
                <a:latin typeface="Bradley Hand ITC TT-Bold" pitchFamily="-84" charset="0"/>
              </a:rPr>
              <a:t>deserializeren</a:t>
            </a:r>
          </a:p>
        </p:txBody>
      </p:sp>
      <p:sp>
        <p:nvSpPr>
          <p:cNvPr id="53264" name="TextBox 17"/>
          <p:cNvSpPr txBox="1">
            <a:spLocks noChangeArrowheads="1"/>
          </p:cNvSpPr>
          <p:nvPr/>
        </p:nvSpPr>
        <p:spPr bwMode="auto">
          <a:xfrm rot="693527">
            <a:off x="2952751" y="5968027"/>
            <a:ext cx="2276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nl-BE" sz="3200">
                <a:solidFill>
                  <a:srgbClr val="800000"/>
                </a:solidFill>
                <a:latin typeface="Bradley Hand ITC TT-Bold" pitchFamily="-84" charset="0"/>
              </a:rPr>
              <a:t>serializeren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5228253"/>
            <a:ext cx="11477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44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err="1"/>
              <a:t>Voorbeeld</a:t>
            </a:r>
            <a:endParaRPr lang="en-US" altLang="nl-BE" dirty="0"/>
          </a:p>
        </p:txBody>
      </p:sp>
      <p:sp>
        <p:nvSpPr>
          <p:cNvPr id="54278" name="Rectangle 7"/>
          <p:cNvSpPr>
            <a:spLocks/>
          </p:cNvSpPr>
          <p:nvPr/>
        </p:nvSpPr>
        <p:spPr bwMode="auto">
          <a:xfrm>
            <a:off x="1919288" y="1628775"/>
            <a:ext cx="8394700" cy="345598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nl-BE" sz="180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public class Wiel implements Serializable {</a:t>
            </a:r>
            <a:endParaRPr lang="en-US" altLang="nl-BE" sz="180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Aft>
                <a:spcPts val="600"/>
              </a:spcAft>
            </a:pPr>
            <a:r>
              <a:rPr lang="en-US" altLang="nl-BE" sz="180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private int druk;</a:t>
            </a:r>
          </a:p>
          <a:p>
            <a:pPr>
              <a:spcAft>
                <a:spcPts val="600"/>
              </a:spcAft>
            </a:pPr>
            <a:r>
              <a:rPr lang="en-US" altLang="nl-BE" sz="180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private int maat;</a:t>
            </a:r>
          </a:p>
          <a:p>
            <a:pPr>
              <a:spcAft>
                <a:spcPts val="600"/>
              </a:spcAft>
            </a:pPr>
            <a:endParaRPr lang="en-US" altLang="nl-BE" sz="180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Aft>
                <a:spcPts val="600"/>
              </a:spcAft>
            </a:pPr>
            <a:r>
              <a:rPr lang="en-US" altLang="nl-BE" sz="180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public Wiel(int druk, int maat) {</a:t>
            </a:r>
            <a:endParaRPr lang="en-US" altLang="nl-BE" sz="180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Aft>
                <a:spcPts val="600"/>
              </a:spcAft>
            </a:pPr>
            <a:r>
              <a:rPr lang="en-US" altLang="nl-BE" sz="180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	setDruk(druk);</a:t>
            </a:r>
          </a:p>
          <a:p>
            <a:pPr>
              <a:spcAft>
                <a:spcPts val="600"/>
              </a:spcAft>
            </a:pPr>
            <a:r>
              <a:rPr lang="en-US" altLang="nl-BE" sz="180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	setMaat(maat)</a:t>
            </a:r>
          </a:p>
          <a:p>
            <a:pPr>
              <a:spcAft>
                <a:spcPts val="600"/>
              </a:spcAft>
            </a:pPr>
            <a:r>
              <a:rPr lang="en-US" altLang="nl-BE" sz="180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}</a:t>
            </a:r>
            <a:endParaRPr lang="en-US" altLang="nl-BE" sz="180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Aft>
                <a:spcPts val="600"/>
              </a:spcAft>
            </a:pPr>
            <a:r>
              <a:rPr lang="en-US" altLang="nl-BE" sz="1800">
                <a:solidFill>
                  <a:srgbClr val="008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//getters en setters</a:t>
            </a:r>
          </a:p>
          <a:p>
            <a:pPr>
              <a:spcAft>
                <a:spcPts val="600"/>
              </a:spcAft>
            </a:pPr>
            <a:r>
              <a:rPr lang="en-US" altLang="nl-BE" sz="180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}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74525" y="1477595"/>
            <a:ext cx="2768402" cy="596900"/>
            <a:chOff x="0" y="0"/>
            <a:chExt cx="1960" cy="376"/>
          </a:xfrm>
        </p:grpSpPr>
        <p:sp>
          <p:nvSpPr>
            <p:cNvPr id="54281" name="Oval 9"/>
            <p:cNvSpPr>
              <a:spLocks/>
            </p:cNvSpPr>
            <p:nvPr/>
          </p:nvSpPr>
          <p:spPr bwMode="auto">
            <a:xfrm>
              <a:off x="16" y="16"/>
              <a:ext cx="1928" cy="3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pic>
          <p:nvPicPr>
            <p:cNvPr id="54282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 rot="815568">
            <a:off x="2986758" y="5236877"/>
            <a:ext cx="47532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nl-BE" sz="3200">
                <a:solidFill>
                  <a:srgbClr val="800000"/>
                </a:solidFill>
                <a:latin typeface="Bradley Hand ITC TT-Bold" pitchFamily="-84" charset="0"/>
                <a:sym typeface="Wingdings" panose="05000000000000000000" pitchFamily="2" charset="2"/>
              </a:rPr>
              <a:t></a:t>
            </a:r>
            <a:r>
              <a:rPr lang="en-US" altLang="nl-BE" sz="3200">
                <a:solidFill>
                  <a:srgbClr val="800000"/>
                </a:solidFill>
                <a:latin typeface="Bradley Hand ITC TT-Bold" pitchFamily="-84" charset="0"/>
              </a:rPr>
              <a:t> Geen extra methodes!</a:t>
            </a:r>
          </a:p>
        </p:txBody>
      </p:sp>
    </p:spTree>
    <p:extLst>
      <p:ext uri="{BB962C8B-B14F-4D97-AF65-F5344CB8AC3E}">
        <p14:creationId xmlns:p14="http://schemas.microsoft.com/office/powerpoint/2010/main" val="270074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9921875" y="6421827"/>
            <a:ext cx="28733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/>
            <a:endParaRPr lang="en-US" altLang="nl-BE" sz="1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Serialize: </a:t>
            </a:r>
            <a:r>
              <a:rPr lang="en-US" altLang="nl-BE" dirty="0" err="1"/>
              <a:t>voorbeeld</a:t>
            </a:r>
            <a:endParaRPr lang="en-US" altLang="nl-BE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81200" y="1712166"/>
            <a:ext cx="8578850" cy="3557588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sz="2000">
                <a:latin typeface="Monaco" charset="0"/>
                <a:cs typeface="Monaco" charset="0"/>
                <a:sym typeface="Arial" charset="0"/>
              </a:rPr>
              <a:t>public class Database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sz="2000" dirty="0">
                <a:latin typeface="Monaco" charset="0"/>
                <a:cs typeface="Monaco" charset="0"/>
                <a:sym typeface="Arial" charset="0"/>
              </a:rPr>
              <a:t>   public void </a:t>
            </a:r>
            <a:r>
              <a:rPr lang="en-US" sz="2000" dirty="0" err="1">
                <a:latin typeface="Monaco" charset="0"/>
                <a:cs typeface="Monaco" charset="0"/>
                <a:sym typeface="Arial" charset="0"/>
              </a:rPr>
              <a:t>addWiel</a:t>
            </a:r>
            <a:r>
              <a:rPr lang="en-US" sz="2000" dirty="0">
                <a:latin typeface="Monaco" charset="0"/>
                <a:cs typeface="Monaco" charset="0"/>
                <a:sym typeface="Arial" charset="0"/>
              </a:rPr>
              <a:t>(</a:t>
            </a:r>
            <a:r>
              <a:rPr lang="en-US" sz="2000" dirty="0" err="1">
                <a:latin typeface="Monaco" charset="0"/>
                <a:cs typeface="Monaco" charset="0"/>
                <a:sym typeface="Arial" charset="0"/>
              </a:rPr>
              <a:t>Wiel</a:t>
            </a:r>
            <a:r>
              <a:rPr lang="en-US" sz="2000" dirty="0">
                <a:latin typeface="Monaco" charset="0"/>
                <a:cs typeface="Monaco" charset="0"/>
                <a:sym typeface="Arial" charset="0"/>
              </a:rPr>
              <a:t> </a:t>
            </a:r>
            <a:r>
              <a:rPr lang="en-US" sz="2000" dirty="0" err="1">
                <a:latin typeface="Monaco" charset="0"/>
                <a:cs typeface="Monaco" charset="0"/>
                <a:sym typeface="Arial" charset="0"/>
              </a:rPr>
              <a:t>wiel</a:t>
            </a:r>
            <a:r>
              <a:rPr lang="en-US" sz="2000" dirty="0">
                <a:latin typeface="Monaco" charset="0"/>
                <a:cs typeface="Monaco" charset="0"/>
                <a:sym typeface="Arial" charset="0"/>
              </a:rPr>
              <a:t>) throws Exception{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None/>
              <a:defRPr/>
            </a:pPr>
            <a:endParaRPr lang="en-US" sz="2000" dirty="0">
              <a:latin typeface="Monaco" charset="0"/>
              <a:cs typeface="Monaco" charset="0"/>
              <a:sym typeface="Arial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None/>
              <a:defRPr/>
            </a:pPr>
            <a:endParaRPr lang="en-US" sz="2000" dirty="0">
              <a:latin typeface="Monaco" charset="0"/>
              <a:cs typeface="Monaco" charset="0"/>
              <a:sym typeface="Arial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None/>
              <a:defRPr/>
            </a:pPr>
            <a:endParaRPr lang="en-US" sz="2000" dirty="0">
              <a:latin typeface="Monaco" charset="0"/>
              <a:cs typeface="Monaco" charset="0"/>
              <a:sym typeface="Arial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None/>
              <a:defRPr/>
            </a:pPr>
            <a:endParaRPr lang="en-US" sz="2000" dirty="0">
              <a:latin typeface="Monaco" charset="0"/>
              <a:cs typeface="Monaco" charset="0"/>
              <a:sym typeface="Arial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sz="2000" dirty="0">
                <a:latin typeface="Monaco" charset="0"/>
                <a:cs typeface="Monaco" charset="0"/>
                <a:sym typeface="Arial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None/>
              <a:defRPr/>
            </a:pPr>
            <a:endParaRPr lang="en-US" sz="2000" dirty="0">
              <a:latin typeface="Monaco" charset="0"/>
              <a:cs typeface="Monaco" charset="0"/>
              <a:sym typeface="Arial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sz="2000" dirty="0">
                <a:latin typeface="Monaco" charset="0"/>
                <a:cs typeface="Monaco" charset="0"/>
                <a:sym typeface="Arial" charset="0"/>
              </a:rPr>
              <a:t>   ...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sz="2000" dirty="0">
                <a:latin typeface="Monaco" charset="0"/>
                <a:cs typeface="Monaco" charset="0"/>
                <a:sym typeface="Arial" charset="0"/>
              </a:rPr>
              <a:t>}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768600" y="2491272"/>
            <a:ext cx="8648521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</a:pPr>
            <a:r>
              <a:rPr lang="en-US" altLang="nl-BE" sz="2000" dirty="0" err="1">
                <a:latin typeface="Monaco" pitchFamily="-84" charset="0"/>
              </a:rPr>
              <a:t>FileOutputStream</a:t>
            </a:r>
            <a:r>
              <a:rPr lang="en-US" altLang="nl-BE" sz="2000" dirty="0">
                <a:latin typeface="Monaco" pitchFamily="-84" charset="0"/>
              </a:rPr>
              <a:t> fs = new </a:t>
            </a:r>
            <a:r>
              <a:rPr lang="en-US" altLang="nl-BE" sz="2000" dirty="0" err="1">
                <a:latin typeface="Monaco" pitchFamily="-84" charset="0"/>
              </a:rPr>
              <a:t>FileOutputStream</a:t>
            </a:r>
            <a:r>
              <a:rPr lang="en-US" altLang="nl-BE" sz="2000" dirty="0">
                <a:latin typeface="Monaco" pitchFamily="-84" charset="0"/>
              </a:rPr>
              <a:t>("</a:t>
            </a:r>
            <a:r>
              <a:rPr lang="en-US" altLang="nl-BE" sz="2000" dirty="0" err="1">
                <a:latin typeface="Monaco" pitchFamily="-84" charset="0"/>
              </a:rPr>
              <a:t>Wiel.txt</a:t>
            </a:r>
            <a:r>
              <a:rPr lang="en-US" altLang="nl-BE" sz="2000" dirty="0">
                <a:latin typeface="Monaco" pitchFamily="-84" charset="0"/>
              </a:rPr>
              <a:t>");</a:t>
            </a:r>
          </a:p>
          <a:p>
            <a:pPr>
              <a:spcBef>
                <a:spcPts val="600"/>
              </a:spcBef>
              <a:buClr>
                <a:srgbClr val="000000"/>
              </a:buClr>
            </a:pPr>
            <a:r>
              <a:rPr lang="en-US" altLang="nl-BE" sz="2000" dirty="0" err="1">
                <a:latin typeface="Monaco" pitchFamily="-84" charset="0"/>
              </a:rPr>
              <a:t>ObjectOutputStream</a:t>
            </a:r>
            <a:r>
              <a:rPr lang="en-US" altLang="nl-BE" sz="2000" dirty="0">
                <a:latin typeface="Monaco" pitchFamily="-84" charset="0"/>
              </a:rPr>
              <a:t> </a:t>
            </a:r>
            <a:r>
              <a:rPr lang="en-US" altLang="nl-BE" sz="2000" dirty="0" err="1">
                <a:latin typeface="Monaco" pitchFamily="-84" charset="0"/>
              </a:rPr>
              <a:t>os</a:t>
            </a:r>
            <a:r>
              <a:rPr lang="en-US" altLang="nl-BE" sz="2000" dirty="0">
                <a:latin typeface="Monaco" pitchFamily="-84" charset="0"/>
              </a:rPr>
              <a:t> = new </a:t>
            </a:r>
            <a:r>
              <a:rPr lang="en-US" altLang="nl-BE" sz="2000" dirty="0" err="1">
                <a:latin typeface="Monaco" pitchFamily="-84" charset="0"/>
              </a:rPr>
              <a:t>ObjectOutputStream</a:t>
            </a:r>
            <a:r>
              <a:rPr lang="en-US" altLang="nl-BE" sz="2000" dirty="0">
                <a:latin typeface="Monaco" pitchFamily="-84" charset="0"/>
              </a:rPr>
              <a:t>(fs);</a:t>
            </a:r>
          </a:p>
          <a:p>
            <a:pPr>
              <a:spcBef>
                <a:spcPts val="600"/>
              </a:spcBef>
              <a:buClr>
                <a:srgbClr val="000000"/>
              </a:buClr>
            </a:pPr>
            <a:r>
              <a:rPr lang="en-US" altLang="nl-BE" sz="2000" b="1" dirty="0" err="1">
                <a:latin typeface="Monaco" pitchFamily="-84" charset="0"/>
              </a:rPr>
              <a:t>os.writeObject</a:t>
            </a:r>
            <a:r>
              <a:rPr lang="en-US" altLang="nl-BE" sz="2000" b="1" dirty="0">
                <a:latin typeface="Monaco" pitchFamily="-84" charset="0"/>
              </a:rPr>
              <a:t>(</a:t>
            </a:r>
            <a:r>
              <a:rPr lang="en-US" altLang="nl-BE" sz="2000" b="1" dirty="0" err="1">
                <a:latin typeface="Monaco" pitchFamily="-84" charset="0"/>
              </a:rPr>
              <a:t>wiel</a:t>
            </a:r>
            <a:r>
              <a:rPr lang="en-US" altLang="nl-BE" sz="2000" b="1" dirty="0">
                <a:latin typeface="Monaco" pitchFamily="-84" charset="0"/>
              </a:rPr>
              <a:t>);</a:t>
            </a:r>
          </a:p>
          <a:p>
            <a:pPr>
              <a:spcBef>
                <a:spcPts val="600"/>
              </a:spcBef>
              <a:buClr>
                <a:srgbClr val="000000"/>
              </a:buClr>
            </a:pPr>
            <a:r>
              <a:rPr lang="en-US" altLang="nl-BE" sz="2000" dirty="0" err="1">
                <a:latin typeface="Monaco" pitchFamily="-84" charset="0"/>
              </a:rPr>
              <a:t>os.close</a:t>
            </a:r>
            <a:r>
              <a:rPr lang="en-US" altLang="nl-BE" sz="2000" dirty="0">
                <a:latin typeface="Monaco" pitchFamily="-84" charset="0"/>
              </a:rPr>
              <a:t>();</a:t>
            </a:r>
            <a:endParaRPr lang="en-US" altLang="nl-BE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09651">
            <a:off x="6637338" y="5099440"/>
            <a:ext cx="3060700" cy="1368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94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921875" y="6440488"/>
            <a:ext cx="28733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/>
            <a:fld id="{A0B50017-1E5C-4309-93DD-EFC60CCCC2C0}" type="slidenum">
              <a:rPr lang="en-US" altLang="nl-BE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pPr algn="r" eaLnBrk="1" hangingPunct="1"/>
              <a:t>2</a:t>
            </a:fld>
            <a:endParaRPr lang="en-US" altLang="nl-BE" sz="140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>
          <a:xfrm>
            <a:off x="1876778" y="365126"/>
            <a:ext cx="9948332" cy="1032600"/>
          </a:xfrm>
          <a:solidFill>
            <a:schemeClr val="bg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/>
          <a:p>
            <a:r>
              <a:rPr lang="en-US" altLang="nl-BE" sz="3200" dirty="0" err="1"/>
              <a:t>Voorbeelden</a:t>
            </a:r>
            <a:r>
              <a:rPr lang="en-US" altLang="nl-BE" sz="3200" dirty="0"/>
              <a:t> van </a:t>
            </a:r>
            <a:r>
              <a:rPr lang="en-US" altLang="nl-BE" sz="3200" dirty="0" err="1"/>
              <a:t>bestaande</a:t>
            </a:r>
            <a:r>
              <a:rPr lang="en-US" altLang="nl-BE" sz="3200" dirty="0"/>
              <a:t> interfaces in Java API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1093007" y="1828799"/>
            <a:ext cx="10924822" cy="6132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352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00049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02757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757"/>
              </a:buClr>
              <a:buFont typeface="Wingdings" charset="2"/>
              <a:buChar char="§"/>
              <a:defRPr sz="2400" kern="1200">
                <a:solidFill>
                  <a:srgbClr val="00275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75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75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75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3213" indent="-303213">
              <a:spcBef>
                <a:spcPct val="0"/>
              </a:spcBef>
              <a:buClr>
                <a:srgbClr val="000000"/>
              </a:buClr>
            </a:pPr>
            <a:r>
              <a:rPr lang="en-US" altLang="nl-BE" sz="2400" dirty="0"/>
              <a:t>List, Set, Map</a:t>
            </a:r>
          </a:p>
          <a:p>
            <a:pPr lvl="1">
              <a:lnSpc>
                <a:spcPct val="86000"/>
              </a:lnSpc>
              <a:buFont typeface="Arial" panose="020B0604020202020204" pitchFamily="34" charset="0"/>
              <a:buChar char="•"/>
            </a:pPr>
            <a:r>
              <a:rPr lang="en-US" altLang="nl-BE" u="sng" dirty="0">
                <a:solidFill>
                  <a:srgbClr val="CCCCFF"/>
                </a:solidFill>
                <a:hlinkClick r:id="rId2"/>
              </a:rPr>
              <a:t>http://java.sun.com/javase/6/docs/api/java/util/Collection.html</a:t>
            </a:r>
            <a:endParaRPr lang="en-US" altLang="nl-BE" dirty="0"/>
          </a:p>
          <a:p>
            <a:pPr lvl="1"/>
            <a:r>
              <a:rPr lang="en-US" altLang="nl-BE" u="sng" dirty="0">
                <a:solidFill>
                  <a:srgbClr val="CCCCFF"/>
                </a:solidFill>
                <a:hlinkClick r:id="rId3"/>
              </a:rPr>
              <a:t>http://java.sun.com/javase/6/docs/api/java/util/Map.html</a:t>
            </a:r>
            <a:endParaRPr lang="en-US" altLang="nl-BE" dirty="0"/>
          </a:p>
          <a:p>
            <a:pPr marL="303213" indent="-303213">
              <a:lnSpc>
                <a:spcPct val="96000"/>
              </a:lnSpc>
              <a:buClr>
                <a:srgbClr val="000000"/>
              </a:buClr>
            </a:pPr>
            <a:r>
              <a:rPr lang="en-US" altLang="nl-BE" sz="2400" dirty="0"/>
              <a:t>Comparable </a:t>
            </a:r>
            <a:r>
              <a:rPr lang="en-US" altLang="nl-BE" sz="2400" dirty="0" err="1"/>
              <a:t>en</a:t>
            </a:r>
            <a:r>
              <a:rPr lang="en-US" altLang="nl-BE" sz="2400" dirty="0"/>
              <a:t> Comparator, Iterator </a:t>
            </a:r>
            <a:r>
              <a:rPr lang="en-US" altLang="nl-BE" sz="2400" dirty="0" err="1"/>
              <a:t>en</a:t>
            </a:r>
            <a:r>
              <a:rPr lang="en-US" altLang="nl-BE" sz="2400" dirty="0"/>
              <a:t> </a:t>
            </a:r>
            <a:r>
              <a:rPr lang="en-US" altLang="nl-BE" sz="2400" dirty="0" err="1"/>
              <a:t>Iterable</a:t>
            </a:r>
            <a:endParaRPr lang="en-US" altLang="nl-BE" sz="2400" dirty="0"/>
          </a:p>
          <a:p>
            <a:pPr lvl="1">
              <a:lnSpc>
                <a:spcPct val="86000"/>
              </a:lnSpc>
              <a:buFont typeface="Arial" panose="020B0604020202020204" pitchFamily="34" charset="0"/>
              <a:buChar char="•"/>
            </a:pPr>
            <a:r>
              <a:rPr lang="en-US" altLang="nl-BE" u="sng" dirty="0">
                <a:solidFill>
                  <a:srgbClr val="CCCCFF"/>
                </a:solidFill>
                <a:hlinkClick r:id="rId4"/>
              </a:rPr>
              <a:t>http://java.sun.com/docs/books/tutorial/collections/interfaces/order.html</a:t>
            </a:r>
            <a:endParaRPr lang="en-US" altLang="nl-BE" dirty="0"/>
          </a:p>
          <a:p>
            <a:pPr lvl="1">
              <a:lnSpc>
                <a:spcPct val="86000"/>
              </a:lnSpc>
              <a:buFont typeface="Arial" panose="020B0604020202020204" pitchFamily="34" charset="0"/>
              <a:buChar char="•"/>
            </a:pPr>
            <a:r>
              <a:rPr lang="en-US" altLang="nl-BE" u="sng" dirty="0">
                <a:solidFill>
                  <a:srgbClr val="CCCCFF"/>
                </a:solidFill>
                <a:hlinkClick r:id="rId5"/>
              </a:rPr>
              <a:t>http://java.sun.com/javase/6/docs/api/java/util/Iterator.html</a:t>
            </a:r>
            <a:endParaRPr lang="en-US" altLang="nl-BE" dirty="0"/>
          </a:p>
          <a:p>
            <a:pPr marL="303213" indent="-303213">
              <a:lnSpc>
                <a:spcPct val="96000"/>
              </a:lnSpc>
              <a:buClr>
                <a:srgbClr val="000000"/>
              </a:buClr>
            </a:pPr>
            <a:r>
              <a:rPr lang="en-US" altLang="nl-BE" sz="2400" dirty="0" err="1"/>
              <a:t>Cloneable</a:t>
            </a:r>
            <a:endParaRPr lang="en-US" altLang="nl-BE" sz="2400" dirty="0"/>
          </a:p>
          <a:p>
            <a:pPr lvl="1">
              <a:lnSpc>
                <a:spcPct val="86000"/>
              </a:lnSpc>
              <a:buFont typeface="Arial" panose="020B0604020202020204" pitchFamily="34" charset="0"/>
              <a:buChar char="•"/>
            </a:pPr>
            <a:r>
              <a:rPr lang="en-US" altLang="nl-BE" u="sng" dirty="0">
                <a:solidFill>
                  <a:srgbClr val="CCCCFF"/>
                </a:solidFill>
                <a:hlinkClick r:id="rId6"/>
              </a:rPr>
              <a:t>http://java.sun.com/javase/6/docs/api/java/lang/Cloneable.html</a:t>
            </a:r>
            <a:endParaRPr lang="en-US" altLang="nl-BE" dirty="0"/>
          </a:p>
          <a:p>
            <a:pPr marL="303213" indent="-303213">
              <a:lnSpc>
                <a:spcPct val="96000"/>
              </a:lnSpc>
              <a:buClr>
                <a:srgbClr val="000000"/>
              </a:buClr>
            </a:pPr>
            <a:r>
              <a:rPr lang="en-US" altLang="nl-BE" sz="2400" dirty="0"/>
              <a:t>Serializable</a:t>
            </a:r>
          </a:p>
          <a:p>
            <a:pPr lvl="1">
              <a:lnSpc>
                <a:spcPct val="86000"/>
              </a:lnSpc>
            </a:pPr>
            <a:r>
              <a:rPr lang="en-US" altLang="nl-BE" dirty="0">
                <a:hlinkClick r:id="rId7"/>
              </a:rPr>
              <a:t>http://docs.oracle.com/javase/6/docs/api/java/io/Serializable.html</a:t>
            </a:r>
            <a:endParaRPr lang="en-US" altLang="nl-BE" dirty="0"/>
          </a:p>
          <a:p>
            <a:pPr lvl="1">
              <a:lnSpc>
                <a:spcPct val="86000"/>
              </a:lnSpc>
              <a:buFont typeface="Times New Roman" panose="02020603050405020304" pitchFamily="18" charset="0"/>
              <a:buNone/>
            </a:pPr>
            <a:endParaRPr lang="en-US" altLang="nl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07" y="4330247"/>
            <a:ext cx="7366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802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err="1"/>
              <a:t>Deserialize</a:t>
            </a:r>
            <a:r>
              <a:rPr lang="en-US" altLang="nl-BE" dirty="0"/>
              <a:t>: </a:t>
            </a:r>
            <a:r>
              <a:rPr lang="en-US" altLang="nl-BE" dirty="0" err="1"/>
              <a:t>voorbeeld</a:t>
            </a:r>
            <a:endParaRPr lang="en-US" altLang="nl-BE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81200" y="1786811"/>
            <a:ext cx="8147050" cy="3916363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sz="2000">
                <a:latin typeface="Monaco" charset="0"/>
                <a:cs typeface="Monaco" charset="0"/>
                <a:sym typeface="Arial" charset="0"/>
              </a:rPr>
              <a:t>public class Database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sz="2000">
                <a:latin typeface="Monaco" charset="0"/>
                <a:cs typeface="Monaco" charset="0"/>
                <a:sym typeface="Arial" charset="0"/>
              </a:rPr>
              <a:t>      ...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None/>
              <a:defRPr/>
            </a:pPr>
            <a:endParaRPr lang="en-US" sz="2000">
              <a:latin typeface="Monaco" charset="0"/>
              <a:cs typeface="Monaco" charset="0"/>
              <a:sym typeface="Arial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sz="2000">
                <a:latin typeface="Monaco" charset="0"/>
                <a:cs typeface="Monaco" charset="0"/>
                <a:sym typeface="Arial" charset="0"/>
              </a:rPr>
              <a:t>   public Wiel getWiel() throws Exception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None/>
              <a:defRPr/>
            </a:pPr>
            <a:endParaRPr lang="en-US" sz="2000">
              <a:latin typeface="Monaco" charset="0"/>
              <a:cs typeface="Monaco" charset="0"/>
              <a:sym typeface="Arial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None/>
              <a:defRPr/>
            </a:pPr>
            <a:endParaRPr lang="en-US" sz="2000">
              <a:latin typeface="Monaco" charset="0"/>
              <a:cs typeface="Monaco" charset="0"/>
              <a:sym typeface="Arial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None/>
              <a:defRPr/>
            </a:pPr>
            <a:endParaRPr lang="en-US" sz="2000">
              <a:latin typeface="Monaco" charset="0"/>
              <a:cs typeface="Monaco" charset="0"/>
              <a:sym typeface="Arial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None/>
              <a:defRPr/>
            </a:pPr>
            <a:endParaRPr lang="en-US" sz="2000">
              <a:latin typeface="Monaco" charset="0"/>
              <a:cs typeface="Monaco" charset="0"/>
              <a:sym typeface="Arial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None/>
              <a:defRPr/>
            </a:pPr>
            <a:endParaRPr lang="en-US" sz="2000">
              <a:latin typeface="Monaco" charset="0"/>
              <a:cs typeface="Monaco" charset="0"/>
              <a:sym typeface="Arial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sz="2000">
                <a:latin typeface="Monaco" charset="0"/>
                <a:cs typeface="Monaco" charset="0"/>
                <a:sym typeface="Arial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sz="2000">
                <a:latin typeface="Monaco" charset="0"/>
                <a:cs typeface="Monaco" charset="0"/>
                <a:sym typeface="Arial" charset="0"/>
              </a:rPr>
              <a:t>}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768600" y="3198098"/>
            <a:ext cx="834074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</a:pPr>
            <a:r>
              <a:rPr lang="en-US" altLang="nl-BE" sz="2000">
                <a:latin typeface="Monaco" pitchFamily="-84" charset="0"/>
              </a:rPr>
              <a:t>FileInputStream fs = new FileInputStream("Wiel.txt");</a:t>
            </a:r>
          </a:p>
          <a:p>
            <a:pPr>
              <a:spcBef>
                <a:spcPts val="600"/>
              </a:spcBef>
              <a:buClr>
                <a:srgbClr val="000000"/>
              </a:buClr>
            </a:pPr>
            <a:r>
              <a:rPr lang="en-US" altLang="nl-BE" sz="2000">
                <a:latin typeface="Monaco" pitchFamily="-84" charset="0"/>
              </a:rPr>
              <a:t>ObjectInputStream os = new ObjectInputStream(fs);</a:t>
            </a:r>
          </a:p>
          <a:p>
            <a:pPr>
              <a:spcBef>
                <a:spcPts val="600"/>
              </a:spcBef>
              <a:buClr>
                <a:srgbClr val="000000"/>
              </a:buClr>
            </a:pPr>
            <a:r>
              <a:rPr lang="en-US" altLang="nl-BE" sz="2000">
                <a:latin typeface="Monaco" pitchFamily="-84" charset="0"/>
              </a:rPr>
              <a:t>Wiel wiel = (Wiel) </a:t>
            </a:r>
            <a:r>
              <a:rPr lang="en-US" altLang="nl-BE" sz="2000" b="1">
                <a:latin typeface="Monaco" pitchFamily="-84" charset="0"/>
              </a:rPr>
              <a:t>os.readObject()</a:t>
            </a:r>
            <a:r>
              <a:rPr lang="en-US" altLang="nl-BE" sz="2000">
                <a:latin typeface="Monaco" pitchFamily="-84" charset="0"/>
              </a:rPr>
              <a:t>;</a:t>
            </a:r>
          </a:p>
          <a:p>
            <a:pPr>
              <a:spcBef>
                <a:spcPts val="600"/>
              </a:spcBef>
              <a:buClr>
                <a:srgbClr val="000000"/>
              </a:buClr>
            </a:pPr>
            <a:r>
              <a:rPr lang="en-US" altLang="nl-BE" sz="2000">
                <a:latin typeface="Monaco" pitchFamily="-84" charset="0"/>
              </a:rPr>
              <a:t>os.close();</a:t>
            </a:r>
          </a:p>
          <a:p>
            <a:pPr>
              <a:spcBef>
                <a:spcPts val="600"/>
              </a:spcBef>
              <a:buClr>
                <a:srgbClr val="000000"/>
              </a:buClr>
            </a:pPr>
            <a:r>
              <a:rPr lang="en-US" altLang="nl-BE" sz="2000">
                <a:latin typeface="Monaco" pitchFamily="-84" charset="0"/>
              </a:rPr>
              <a:t>return wiel;</a:t>
            </a:r>
            <a:endParaRPr lang="en-US" altLang="nl-BE" sz="2000"/>
          </a:p>
        </p:txBody>
      </p:sp>
      <p:pic>
        <p:nvPicPr>
          <p:cNvPr id="56328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09651">
            <a:off x="6637338" y="5118101"/>
            <a:ext cx="3060700" cy="1368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22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ounded Rectangle 1"/>
          <p:cNvSpPr>
            <a:spLocks noChangeArrowheads="1"/>
          </p:cNvSpPr>
          <p:nvPr/>
        </p:nvSpPr>
        <p:spPr bwMode="auto">
          <a:xfrm>
            <a:off x="1919288" y="1557338"/>
            <a:ext cx="8424862" cy="467995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pic>
        <p:nvPicPr>
          <p:cNvPr id="57350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700213"/>
            <a:ext cx="5715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81201" y="5661026"/>
            <a:ext cx="8228013" cy="504825"/>
          </a:xfrm>
        </p:spPr>
        <p:txBody>
          <a:bodyPr/>
          <a:lstStyle/>
          <a:p>
            <a:pPr mar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nl-BE" sz="2400" b="1">
                <a:solidFill>
                  <a:schemeClr val="bg1"/>
                </a:solidFill>
                <a:latin typeface="Arial Black" panose="020B0A04020102020204" pitchFamily="34" charset="0"/>
              </a:rPr>
              <a:t>…ik met complexe objecten werk?</a:t>
            </a:r>
          </a:p>
        </p:txBody>
      </p:sp>
    </p:spTree>
    <p:extLst>
      <p:ext uri="{BB962C8B-B14F-4D97-AF65-F5344CB8AC3E}">
        <p14:creationId xmlns:p14="http://schemas.microsoft.com/office/powerpoint/2010/main" val="402343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9402" y="260648"/>
            <a:ext cx="7583022" cy="6336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8234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err="1"/>
              <a:t>Complexe</a:t>
            </a:r>
            <a:r>
              <a:rPr lang="en-US" altLang="nl-BE" dirty="0"/>
              <a:t> </a:t>
            </a:r>
            <a:r>
              <a:rPr lang="en-US" altLang="nl-BE" dirty="0" err="1"/>
              <a:t>objecten</a:t>
            </a:r>
            <a:endParaRPr lang="en-US" alt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3512" y="1656185"/>
            <a:ext cx="1728192" cy="14441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9399" name="Rectangle 6"/>
          <p:cNvSpPr txBox="1">
            <a:spLocks noChangeArrowheads="1"/>
          </p:cNvSpPr>
          <p:nvPr/>
        </p:nvSpPr>
        <p:spPr bwMode="auto">
          <a:xfrm>
            <a:off x="1703512" y="3600450"/>
            <a:ext cx="10121598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</a:pPr>
            <a:r>
              <a:rPr lang="en-US" altLang="nl-BE" sz="28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nl-BE" sz="2800" dirty="0" err="1">
                <a:solidFill>
                  <a:srgbClr val="002757"/>
                </a:solidFill>
                <a:latin typeface="+mn-lt"/>
                <a:ea typeface="+mn-ea"/>
                <a:sym typeface="Arial" panose="020B0604020202020204" pitchFamily="34" charset="0"/>
              </a:rPr>
              <a:t>Volledige</a:t>
            </a:r>
            <a:r>
              <a:rPr lang="en-US" altLang="nl-BE" sz="2800" dirty="0">
                <a:solidFill>
                  <a:srgbClr val="002757"/>
                </a:solidFill>
                <a:latin typeface="+mn-lt"/>
                <a:ea typeface="+mn-ea"/>
                <a:sym typeface="Arial" panose="020B0604020202020204" pitchFamily="34" charset="0"/>
              </a:rPr>
              <a:t> object-boom </a:t>
            </a:r>
            <a:r>
              <a:rPr lang="en-US" altLang="nl-BE" sz="2800" dirty="0" err="1">
                <a:solidFill>
                  <a:srgbClr val="002757"/>
                </a:solidFill>
                <a:latin typeface="+mn-lt"/>
                <a:ea typeface="+mn-ea"/>
                <a:sym typeface="Arial" panose="020B0604020202020204" pitchFamily="34" charset="0"/>
              </a:rPr>
              <a:t>wordt</a:t>
            </a:r>
            <a:r>
              <a:rPr lang="en-US" altLang="nl-BE" sz="2800" dirty="0">
                <a:solidFill>
                  <a:srgbClr val="002757"/>
                </a:solidFill>
                <a:latin typeface="+mn-lt"/>
                <a:ea typeface="+mn-ea"/>
                <a:sym typeface="Arial" panose="020B0604020202020204" pitchFamily="34" charset="0"/>
              </a:rPr>
              <a:t> </a:t>
            </a:r>
            <a:r>
              <a:rPr lang="en-US" altLang="nl-BE" sz="2800" dirty="0" err="1">
                <a:solidFill>
                  <a:srgbClr val="002757"/>
                </a:solidFill>
                <a:latin typeface="+mn-lt"/>
                <a:ea typeface="+mn-ea"/>
                <a:sym typeface="Arial" panose="020B0604020202020204" pitchFamily="34" charset="0"/>
              </a:rPr>
              <a:t>ineens</a:t>
            </a:r>
            <a:r>
              <a:rPr lang="en-US" altLang="nl-BE" sz="2800" dirty="0">
                <a:solidFill>
                  <a:srgbClr val="002757"/>
                </a:solidFill>
                <a:latin typeface="+mn-lt"/>
                <a:ea typeface="+mn-ea"/>
                <a:sym typeface="Arial" panose="020B0604020202020204" pitchFamily="34" charset="0"/>
              </a:rPr>
              <a:t> </a:t>
            </a:r>
            <a:r>
              <a:rPr lang="en-US" altLang="nl-BE" sz="2800" dirty="0" err="1">
                <a:solidFill>
                  <a:srgbClr val="002757"/>
                </a:solidFill>
                <a:latin typeface="+mn-lt"/>
                <a:ea typeface="+mn-ea"/>
                <a:sym typeface="Arial" panose="020B0604020202020204" pitchFamily="34" charset="0"/>
              </a:rPr>
              <a:t>weggeschreven</a:t>
            </a:r>
            <a:r>
              <a:rPr lang="en-US" altLang="nl-BE" sz="2800" dirty="0">
                <a:solidFill>
                  <a:srgbClr val="002757"/>
                </a:solidFill>
                <a:latin typeface="+mn-lt"/>
                <a:ea typeface="+mn-ea"/>
                <a:sym typeface="Arial" panose="020B0604020202020204" pitchFamily="34" charset="0"/>
              </a:rPr>
              <a:t> !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nl-BE" sz="2800" dirty="0">
              <a:solidFill>
                <a:srgbClr val="002757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nl-BE" sz="2800" dirty="0" err="1">
                <a:solidFill>
                  <a:srgbClr val="002757"/>
                </a:solidFill>
                <a:latin typeface="+mn-lt"/>
                <a:ea typeface="+mn-ea"/>
                <a:sym typeface="Arial" panose="020B0604020202020204" pitchFamily="34" charset="0"/>
              </a:rPr>
              <a:t>Voorwaarde</a:t>
            </a:r>
            <a:r>
              <a:rPr lang="en-US" altLang="nl-BE" sz="2800" dirty="0">
                <a:solidFill>
                  <a:srgbClr val="002757"/>
                </a:solidFill>
                <a:latin typeface="+mn-lt"/>
                <a:ea typeface="+mn-ea"/>
                <a:sym typeface="Arial" panose="020B0604020202020204" pitchFamily="34" charset="0"/>
              </a:rPr>
              <a:t>: </a:t>
            </a:r>
            <a:r>
              <a:rPr lang="en-US" altLang="nl-BE" sz="2800" dirty="0" err="1">
                <a:solidFill>
                  <a:srgbClr val="002757"/>
                </a:solidFill>
                <a:latin typeface="+mn-lt"/>
                <a:ea typeface="+mn-ea"/>
                <a:sym typeface="Arial" panose="020B0604020202020204" pitchFamily="34" charset="0"/>
              </a:rPr>
              <a:t>alle</a:t>
            </a:r>
            <a:r>
              <a:rPr lang="en-US" altLang="nl-BE" sz="2800" dirty="0">
                <a:solidFill>
                  <a:srgbClr val="002757"/>
                </a:solidFill>
                <a:latin typeface="+mn-lt"/>
                <a:ea typeface="+mn-ea"/>
                <a:sym typeface="Arial" panose="020B0604020202020204" pitchFamily="34" charset="0"/>
              </a:rPr>
              <a:t> </a:t>
            </a:r>
            <a:r>
              <a:rPr lang="en-US" altLang="nl-BE" sz="2800" dirty="0" err="1">
                <a:solidFill>
                  <a:srgbClr val="002757"/>
                </a:solidFill>
                <a:latin typeface="+mn-lt"/>
                <a:ea typeface="+mn-ea"/>
                <a:sym typeface="Arial" panose="020B0604020202020204" pitchFamily="34" charset="0"/>
              </a:rPr>
              <a:t>klassen</a:t>
            </a:r>
            <a:r>
              <a:rPr lang="en-US" altLang="nl-BE" sz="2800" dirty="0">
                <a:solidFill>
                  <a:srgbClr val="002757"/>
                </a:solidFill>
                <a:latin typeface="+mn-lt"/>
                <a:ea typeface="+mn-ea"/>
                <a:sym typeface="Arial" panose="020B0604020202020204" pitchFamily="34" charset="0"/>
              </a:rPr>
              <a:t> </a:t>
            </a:r>
            <a:r>
              <a:rPr lang="en-US" altLang="nl-BE" sz="2800" dirty="0" err="1">
                <a:solidFill>
                  <a:srgbClr val="002757"/>
                </a:solidFill>
                <a:latin typeface="+mn-lt"/>
                <a:ea typeface="+mn-ea"/>
                <a:sym typeface="Arial" panose="020B0604020202020204" pitchFamily="34" charset="0"/>
              </a:rPr>
              <a:t>moeten</a:t>
            </a:r>
            <a:r>
              <a:rPr lang="en-US" altLang="nl-BE" sz="2800" dirty="0">
                <a:solidFill>
                  <a:srgbClr val="002757"/>
                </a:solidFill>
                <a:latin typeface="+mn-lt"/>
                <a:ea typeface="+mn-ea"/>
                <a:sym typeface="Arial" panose="020B0604020202020204" pitchFamily="34" charset="0"/>
              </a:rPr>
              <a:t> Serializable </a:t>
            </a:r>
            <a:r>
              <a:rPr lang="en-US" altLang="nl-BE" sz="2800" dirty="0" err="1">
                <a:solidFill>
                  <a:srgbClr val="002757"/>
                </a:solidFill>
                <a:latin typeface="+mn-lt"/>
                <a:ea typeface="+mn-ea"/>
                <a:sym typeface="Arial" panose="020B0604020202020204" pitchFamily="34" charset="0"/>
              </a:rPr>
              <a:t>implementeren</a:t>
            </a:r>
            <a:endParaRPr lang="en-US" altLang="nl-BE" sz="2800" dirty="0">
              <a:solidFill>
                <a:srgbClr val="002757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nl-BE" sz="2800" dirty="0">
              <a:solidFill>
                <a:srgbClr val="002757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nl-BE" sz="2800" dirty="0">
                <a:solidFill>
                  <a:srgbClr val="002757"/>
                </a:solidFill>
                <a:latin typeface="+mn-lt"/>
                <a:ea typeface="+mn-ea"/>
                <a:sym typeface="Arial" panose="020B0604020202020204" pitchFamily="34" charset="0"/>
              </a:rPr>
              <a:t>Anders: </a:t>
            </a:r>
            <a:r>
              <a:rPr lang="en-US" altLang="nl-BE" sz="2800" b="1" dirty="0" err="1">
                <a:solidFill>
                  <a:srgbClr val="800000"/>
                </a:solidFill>
                <a:latin typeface="Courier" pitchFamily="-84" charset="0"/>
                <a:sym typeface="Arial" panose="020B0604020202020204" pitchFamily="34" charset="0"/>
              </a:rPr>
              <a:t>java.io.NotSerializableException</a:t>
            </a:r>
            <a:endParaRPr lang="en-US" altLang="nl-BE" sz="2800" b="1" dirty="0">
              <a:solidFill>
                <a:srgbClr val="800000"/>
              </a:solidFill>
              <a:latin typeface="Courier" pitchFamily="-84" charset="0"/>
              <a:sym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48075" y="1728788"/>
            <a:ext cx="7977868" cy="7848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000" dirty="0" err="1">
                <a:latin typeface="Monaco" charset="0"/>
                <a:ea typeface="ヒラギノ角ゴ ProN W3" charset="0"/>
                <a:cs typeface="Monaco" charset="0"/>
                <a:sym typeface="Gill Sans" charset="0"/>
              </a:rPr>
              <a:t>objectOutputStream.writeObject</a:t>
            </a:r>
            <a:r>
              <a:rPr lang="en-US" sz="2000" dirty="0">
                <a:latin typeface="Monaco" charset="0"/>
                <a:ea typeface="ヒラギノ角ゴ ProN W3" charset="0"/>
                <a:cs typeface="Monaco" charset="0"/>
                <a:sym typeface="Gill Sans" charset="0"/>
              </a:rPr>
              <a:t>(</a:t>
            </a:r>
            <a:r>
              <a:rPr lang="en-US" sz="2000" dirty="0" err="1">
                <a:latin typeface="Monaco" charset="0"/>
                <a:ea typeface="ヒラギノ角ゴ ProN W3" charset="0"/>
                <a:cs typeface="Monaco" charset="0"/>
                <a:sym typeface="Gill Sans" charset="0"/>
              </a:rPr>
              <a:t>asiel</a:t>
            </a:r>
            <a:r>
              <a:rPr lang="en-US" sz="2000" dirty="0">
                <a:latin typeface="Monaco" charset="0"/>
                <a:ea typeface="ヒラギノ角ゴ ProN W3" charset="0"/>
                <a:cs typeface="Monaco" charset="0"/>
                <a:sym typeface="Gill Sans" charset="0"/>
              </a:rPr>
              <a:t>);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>
                <a:latin typeface="Monaco" charset="0"/>
                <a:ea typeface="ヒラギノ角ゴ ProN W3" charset="0"/>
                <a:cs typeface="Monaco" charset="0"/>
                <a:sym typeface="Gill Sans" charset="0"/>
              </a:rPr>
              <a:t>Kennel kennel = (Kennel)</a:t>
            </a:r>
            <a:r>
              <a:rPr lang="en-US" sz="2000" dirty="0" err="1">
                <a:latin typeface="Monaco" charset="0"/>
                <a:ea typeface="ヒラギノ角ゴ ProN W3" charset="0"/>
                <a:cs typeface="Monaco" charset="0"/>
                <a:sym typeface="Gill Sans" charset="0"/>
              </a:rPr>
              <a:t>objectInputStream.readObject</a:t>
            </a:r>
            <a:r>
              <a:rPr lang="en-US" sz="2000" dirty="0">
                <a:latin typeface="Monaco" charset="0"/>
                <a:ea typeface="ヒラギノ角ゴ ProN W3" charset="0"/>
                <a:cs typeface="Monaco" charset="0"/>
                <a:sym typeface="Gill Sans" charset="0"/>
              </a:rPr>
              <a:t>();</a:t>
            </a:r>
            <a:endParaRPr lang="en-US" sz="2000" dirty="0">
              <a:latin typeface="Gill Sans" charset="0"/>
              <a:ea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82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ounded Rectangle 1"/>
          <p:cNvSpPr>
            <a:spLocks noChangeArrowheads="1"/>
          </p:cNvSpPr>
          <p:nvPr/>
        </p:nvSpPr>
        <p:spPr bwMode="auto">
          <a:xfrm>
            <a:off x="1919288" y="1557338"/>
            <a:ext cx="8424862" cy="467995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pic>
        <p:nvPicPr>
          <p:cNvPr id="6042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700213"/>
            <a:ext cx="5715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81201" y="5661026"/>
            <a:ext cx="8228013" cy="504825"/>
          </a:xfrm>
        </p:spPr>
        <p:txBody>
          <a:bodyPr/>
          <a:lstStyle/>
          <a:p>
            <a:pPr mar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nl-BE" sz="2400" b="1">
                <a:solidFill>
                  <a:schemeClr val="bg1"/>
                </a:solidFill>
                <a:latin typeface="Arial Black" panose="020B0A04020102020204" pitchFamily="34" charset="0"/>
              </a:rPr>
              <a:t>…ik een instantievariabele niet wil serializeren?</a:t>
            </a:r>
          </a:p>
        </p:txBody>
      </p:sp>
    </p:spTree>
    <p:extLst>
      <p:ext uri="{BB962C8B-B14F-4D97-AF65-F5344CB8AC3E}">
        <p14:creationId xmlns:p14="http://schemas.microsoft.com/office/powerpoint/2010/main" val="677653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876778" y="365126"/>
            <a:ext cx="9948332" cy="1045664"/>
          </a:xfrm>
        </p:spPr>
        <p:txBody>
          <a:bodyPr/>
          <a:lstStyle/>
          <a:p>
            <a:pPr eaLnBrk="1" hangingPunct="1"/>
            <a:r>
              <a:rPr lang="en-US" altLang="nl-BE" dirty="0"/>
              <a:t>Transient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0"/>
            <a:ext cx="9448799" cy="4565650"/>
          </a:xfrm>
        </p:spPr>
        <p:txBody>
          <a:bodyPr/>
          <a:lstStyle/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nl-BE" dirty="0">
                <a:latin typeface="Courier" pitchFamily="-84" charset="0"/>
              </a:rPr>
              <a:t>Transient</a:t>
            </a:r>
            <a:r>
              <a:rPr lang="en-US" altLang="nl-BE" dirty="0"/>
              <a:t>:</a:t>
            </a:r>
          </a:p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nl-BE" dirty="0"/>
              <a:t> </a:t>
            </a:r>
          </a:p>
          <a:p>
            <a:pPr marL="0" indent="0">
              <a:spcBef>
                <a:spcPct val="0"/>
              </a:spcBef>
              <a:buClr>
                <a:srgbClr val="000000"/>
              </a:buClr>
            </a:pPr>
            <a:r>
              <a:rPr lang="nl-BE" altLang="ja-JP" dirty="0"/>
              <a:t> Zorgt ervoor dat een instantievariabele niet </a:t>
            </a:r>
            <a:r>
              <a:rPr lang="nl-BE" altLang="ja-JP" dirty="0" err="1"/>
              <a:t>geserialiseerd</a:t>
            </a:r>
            <a:r>
              <a:rPr lang="nl-BE" altLang="ja-JP" dirty="0"/>
              <a:t> wordt</a:t>
            </a:r>
          </a:p>
          <a:p>
            <a:pPr marL="0" indent="0">
              <a:spcBef>
                <a:spcPct val="0"/>
              </a:spcBef>
              <a:buClr>
                <a:srgbClr val="000000"/>
              </a:buClr>
            </a:pPr>
            <a:endParaRPr lang="nl-BE" altLang="nl-BE" dirty="0"/>
          </a:p>
          <a:p>
            <a:pPr marL="0" indent="0">
              <a:spcBef>
                <a:spcPct val="0"/>
              </a:spcBef>
              <a:buClr>
                <a:srgbClr val="000000"/>
              </a:buClr>
            </a:pPr>
            <a:r>
              <a:rPr lang="nl-BE" altLang="nl-BE" dirty="0"/>
              <a:t> Let op, na </a:t>
            </a:r>
            <a:r>
              <a:rPr lang="nl-BE" altLang="nl-BE" dirty="0" err="1"/>
              <a:t>deserializeren</a:t>
            </a:r>
            <a:r>
              <a:rPr lang="nl-BE" altLang="nl-BE" dirty="0"/>
              <a:t>:</a:t>
            </a:r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nl-BE" altLang="nl-BE" dirty="0"/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BE" altLang="nl-BE" dirty="0"/>
              <a:t>... is </a:t>
            </a:r>
            <a:r>
              <a:rPr lang="nl-BE" altLang="nl-BE" dirty="0" err="1"/>
              <a:t>oospronkelijke</a:t>
            </a:r>
            <a:r>
              <a:rPr lang="nl-BE" altLang="nl-BE" dirty="0"/>
              <a:t> waarde verloren</a:t>
            </a:r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nl-BE" dirty="0"/>
              <a:t>… k</a:t>
            </a:r>
            <a:r>
              <a:rPr lang="nl-BE" altLang="nl-BE" dirty="0"/>
              <a:t>rijgt instantievariabele default waarde</a:t>
            </a:r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nl-BE" altLang="nl-BE" dirty="0"/>
          </a:p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endParaRPr lang="nl-BE" altLang="nl-BE" dirty="0"/>
          </a:p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r>
              <a:rPr lang="nl-BE" altLang="nl-BE" dirty="0"/>
              <a:t>Opmerking: </a:t>
            </a:r>
            <a:r>
              <a:rPr lang="nl-BE" altLang="nl-BE" dirty="0" err="1"/>
              <a:t>static</a:t>
            </a:r>
            <a:r>
              <a:rPr lang="nl-BE" altLang="nl-BE" dirty="0"/>
              <a:t> variabelen worden nooit </a:t>
            </a:r>
            <a:r>
              <a:rPr lang="nl-BE" altLang="nl-BE" dirty="0" err="1"/>
              <a:t>geserialiseerd</a:t>
            </a:r>
            <a:r>
              <a:rPr lang="nl-BE" altLang="nl-BE" dirty="0"/>
              <a:t>!</a:t>
            </a:r>
            <a:endParaRPr lang="en-US" altLang="nl-BE" dirty="0"/>
          </a:p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endParaRPr lang="en-US" altLang="nl-BE" dirty="0"/>
          </a:p>
        </p:txBody>
      </p:sp>
    </p:spTree>
    <p:extLst>
      <p:ext uri="{BB962C8B-B14F-4D97-AF65-F5344CB8AC3E}">
        <p14:creationId xmlns:p14="http://schemas.microsoft.com/office/powerpoint/2010/main" val="120130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Kopie van een object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36" y="2660126"/>
            <a:ext cx="3032595" cy="180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6276512" y="2839522"/>
            <a:ext cx="23170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800" dirty="0">
                <a:solidFill>
                  <a:srgbClr val="C0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6"/>
            <a:ext cx="9948332" cy="901972"/>
          </a:xfrm>
        </p:spPr>
        <p:txBody>
          <a:bodyPr/>
          <a:lstStyle/>
          <a:p>
            <a:r>
              <a:rPr lang="nl-BE" dirty="0" err="1"/>
              <a:t>Copy</a:t>
            </a:r>
            <a:r>
              <a:rPr lang="nl-BE" dirty="0"/>
              <a:t> </a:t>
            </a:r>
            <a:r>
              <a:rPr lang="nl-BE" dirty="0" err="1"/>
              <a:t>constructor</a:t>
            </a:r>
            <a:endParaRPr lang="nl-BE" dirty="0"/>
          </a:p>
        </p:txBody>
      </p:sp>
      <p:sp>
        <p:nvSpPr>
          <p:cNvPr id="4" name="Rectangle 7"/>
          <p:cNvSpPr>
            <a:spLocks noGrp="1"/>
          </p:cNvSpPr>
          <p:nvPr>
            <p:ph idx="1"/>
          </p:nvPr>
        </p:nvSpPr>
        <p:spPr bwMode="auto">
          <a:xfrm>
            <a:off x="1942091" y="1423851"/>
            <a:ext cx="9948333" cy="5164989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public class </a:t>
            </a:r>
            <a:r>
              <a:rPr lang="en-US" altLang="nl-BE" sz="20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Wiel</a:t>
            </a: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{</a:t>
            </a:r>
            <a:endParaRPr lang="en-US" altLang="nl-BE" sz="20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private </a:t>
            </a:r>
            <a:r>
              <a:rPr lang="en-US" altLang="nl-BE" sz="20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int</a:t>
            </a: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nl-BE" sz="20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druk</a:t>
            </a: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private </a:t>
            </a:r>
            <a:r>
              <a:rPr lang="en-US" altLang="nl-BE" sz="20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int</a:t>
            </a: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nl-BE" sz="20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maat</a:t>
            </a: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endParaRPr lang="en-US" altLang="nl-BE" sz="20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public </a:t>
            </a:r>
            <a:r>
              <a:rPr lang="en-US" altLang="nl-BE" sz="20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Wiel</a:t>
            </a: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</a:t>
            </a:r>
            <a:r>
              <a:rPr lang="en-US" altLang="nl-BE" sz="20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int</a:t>
            </a: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nl-BE" sz="20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druk</a:t>
            </a: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, </a:t>
            </a:r>
            <a:r>
              <a:rPr lang="en-US" altLang="nl-BE" sz="20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int</a:t>
            </a: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nl-BE" sz="20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maat</a:t>
            </a: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) {</a:t>
            </a:r>
            <a:endParaRPr lang="en-US" altLang="nl-BE" sz="20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	</a:t>
            </a:r>
            <a:r>
              <a:rPr lang="en-US" altLang="nl-BE" sz="20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setDruk</a:t>
            </a: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</a:t>
            </a:r>
            <a:r>
              <a:rPr lang="en-US" altLang="nl-BE" sz="20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druk</a:t>
            </a: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	</a:t>
            </a:r>
            <a:r>
              <a:rPr lang="en-US" altLang="nl-BE" sz="20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setMaat</a:t>
            </a: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</a:t>
            </a:r>
            <a:r>
              <a:rPr lang="en-US" altLang="nl-BE" sz="20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maat</a:t>
            </a: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}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	</a:t>
            </a:r>
            <a:r>
              <a:rPr lang="en-US" altLang="nl-BE" sz="2000" b="1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public </a:t>
            </a:r>
            <a:r>
              <a:rPr lang="en-US" altLang="nl-BE" sz="2000" b="1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Wiel</a:t>
            </a:r>
            <a:r>
              <a:rPr lang="en-US" altLang="nl-BE" sz="2000" b="1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</a:t>
            </a:r>
            <a:r>
              <a:rPr lang="en-US" altLang="nl-BE" sz="2000" b="1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Wiel</a:t>
            </a:r>
            <a:r>
              <a:rPr lang="en-US" altLang="nl-BE" sz="2000" b="1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nl-BE" sz="2000" b="1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anderWiel</a:t>
            </a:r>
            <a:r>
              <a:rPr lang="en-US" altLang="nl-BE" sz="2000" b="1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nl-BE" sz="2000" b="1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	this(</a:t>
            </a:r>
            <a:r>
              <a:rPr lang="en-US" altLang="nl-BE" sz="2000" b="1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anderWiel.getDruk</a:t>
            </a:r>
            <a:r>
              <a:rPr lang="en-US" altLang="nl-BE" sz="2000" b="1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(), </a:t>
            </a:r>
            <a:r>
              <a:rPr lang="en-US" altLang="nl-BE" sz="2000" b="1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anderWiel.getMaat</a:t>
            </a:r>
            <a:r>
              <a:rPr lang="en-US" altLang="nl-BE" sz="2000" b="1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());</a:t>
            </a:r>
            <a:endParaRPr lang="en-US" altLang="nl-BE" sz="2000" b="1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nl-BE" sz="2000" b="1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}</a:t>
            </a:r>
            <a:endParaRPr lang="en-US" altLang="nl-BE" sz="20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nl-BE" sz="2000" dirty="0">
                <a:solidFill>
                  <a:srgbClr val="008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//getters en setters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nl-BE" sz="20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54814">
            <a:off x="7257252" y="2657170"/>
            <a:ext cx="319602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69976" y="3415004"/>
            <a:ext cx="8882742" cy="391886"/>
          </a:xfrm>
          <a:prstGeom prst="rect">
            <a:avLst/>
          </a:prstGeom>
          <a:solidFill>
            <a:srgbClr val="00FA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76777" y="3827475"/>
            <a:ext cx="5625035" cy="389962"/>
          </a:xfrm>
          <a:prstGeom prst="rect">
            <a:avLst/>
          </a:prstGeom>
          <a:solidFill>
            <a:srgbClr val="00FA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nl-BE" dirty="0" err="1"/>
              <a:t>Cloneable</a:t>
            </a:r>
            <a:r>
              <a:rPr lang="nl-BE" dirty="0"/>
              <a:t> interface (</a:t>
            </a:r>
            <a:r>
              <a:rPr lang="nl-BE" dirty="0" err="1"/>
              <a:t>java.lang</a:t>
            </a:r>
            <a:r>
              <a:rPr lang="nl-BE" dirty="0"/>
              <a:t>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nl-BE" dirty="0" err="1"/>
              <a:t>Cloneable</a:t>
            </a:r>
            <a:r>
              <a:rPr lang="en-US" altLang="nl-BE" dirty="0"/>
              <a:t>:</a:t>
            </a:r>
          </a:p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nl-BE" dirty="0"/>
              <a:t> </a:t>
            </a:r>
          </a:p>
          <a:p>
            <a:pPr marL="0" indent="0">
              <a:spcBef>
                <a:spcPct val="0"/>
              </a:spcBef>
              <a:buClr>
                <a:srgbClr val="000000"/>
              </a:buClr>
            </a:pPr>
            <a:r>
              <a:rPr lang="ja-JP" altLang="en-US" dirty="0"/>
              <a:t>“</a:t>
            </a:r>
            <a:r>
              <a:rPr lang="en-US" altLang="ja-JP" dirty="0"/>
              <a:t>Marker interface</a:t>
            </a:r>
            <a:r>
              <a:rPr lang="ja-JP" altLang="en-US" dirty="0"/>
              <a:t>”</a:t>
            </a:r>
            <a:r>
              <a:rPr lang="en-US" altLang="ja-JP" dirty="0"/>
              <a:t> (extra info over </a:t>
            </a:r>
            <a:r>
              <a:rPr lang="en-US" altLang="ja-JP" dirty="0" err="1"/>
              <a:t>een</a:t>
            </a:r>
            <a:r>
              <a:rPr lang="en-US" altLang="ja-JP" dirty="0"/>
              <a:t> </a:t>
            </a:r>
            <a:r>
              <a:rPr lang="en-US" altLang="ja-JP" dirty="0" err="1"/>
              <a:t>klasse</a:t>
            </a:r>
            <a:r>
              <a:rPr lang="en-US" altLang="ja-JP" dirty="0"/>
              <a:t>)</a:t>
            </a:r>
          </a:p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br>
              <a:rPr lang="en-US" altLang="nl-BE" dirty="0"/>
            </a:br>
            <a:r>
              <a:rPr lang="en-US" altLang="nl-BE" dirty="0">
                <a:sym typeface="Wingdings" panose="05000000000000000000" pitchFamily="2" charset="2"/>
              </a:rPr>
              <a:t> </a:t>
            </a:r>
            <a:r>
              <a:rPr lang="ja-JP" altLang="en-US" dirty="0">
                <a:sym typeface="Wingdings" panose="05000000000000000000" pitchFamily="2" charset="2"/>
              </a:rPr>
              <a:t>“</a:t>
            </a:r>
            <a:r>
              <a:rPr lang="en-US" altLang="ja-JP" i="1" dirty="0" err="1"/>
              <a:t>Wanneer</a:t>
            </a:r>
            <a:r>
              <a:rPr lang="en-US" altLang="ja-JP" i="1" dirty="0"/>
              <a:t> </a:t>
            </a:r>
            <a:r>
              <a:rPr lang="en-US" altLang="ja-JP" i="1" dirty="0" err="1"/>
              <a:t>een</a:t>
            </a:r>
            <a:r>
              <a:rPr lang="en-US" altLang="ja-JP" i="1" dirty="0"/>
              <a:t> </a:t>
            </a:r>
            <a:r>
              <a:rPr lang="en-US" altLang="ja-JP" i="1" dirty="0" err="1"/>
              <a:t>klasse</a:t>
            </a:r>
            <a:r>
              <a:rPr lang="en-US" altLang="ja-JP" i="1" dirty="0"/>
              <a:t> </a:t>
            </a:r>
            <a:r>
              <a:rPr lang="en-US" altLang="ja-JP" i="1" dirty="0" err="1"/>
              <a:t>Cloneable</a:t>
            </a:r>
            <a:r>
              <a:rPr lang="en-US" altLang="ja-JP" i="1" dirty="0"/>
              <a:t> </a:t>
            </a:r>
            <a:r>
              <a:rPr lang="en-US" altLang="ja-JP" i="1" dirty="0" err="1"/>
              <a:t>implementeert</a:t>
            </a:r>
            <a:r>
              <a:rPr lang="en-US" altLang="ja-JP" i="1" dirty="0"/>
              <a:t>, mag de clone() </a:t>
            </a:r>
            <a:r>
              <a:rPr lang="en-US" altLang="ja-JP" i="1" dirty="0" err="1"/>
              <a:t>methode</a:t>
            </a:r>
            <a:r>
              <a:rPr lang="en-US" altLang="ja-JP" i="1" dirty="0"/>
              <a:t> </a:t>
            </a:r>
            <a:r>
              <a:rPr lang="en-US" altLang="ja-JP" i="1" dirty="0" err="1"/>
              <a:t>gebruikt</a:t>
            </a:r>
            <a:r>
              <a:rPr lang="en-US" altLang="ja-JP" i="1" dirty="0"/>
              <a:t> </a:t>
            </a:r>
            <a:r>
              <a:rPr lang="en-US" altLang="ja-JP" i="1" dirty="0" err="1"/>
              <a:t>worden</a:t>
            </a:r>
            <a:r>
              <a:rPr lang="en-US" altLang="ja-JP" i="1" dirty="0"/>
              <a:t>.</a:t>
            </a:r>
            <a:r>
              <a:rPr lang="ja-JP" altLang="en-US" i="1" dirty="0"/>
              <a:t>”</a:t>
            </a:r>
            <a:endParaRPr lang="en-US" altLang="ja-JP" i="1" dirty="0"/>
          </a:p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endParaRPr lang="en-US" altLang="nl-B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dirty="0" err="1"/>
              <a:t>Cloneable</a:t>
            </a:r>
            <a:r>
              <a:rPr lang="nl-BE" sz="3200" dirty="0"/>
              <a:t> interface (</a:t>
            </a:r>
            <a:r>
              <a:rPr lang="nl-BE" sz="3200" dirty="0" err="1"/>
              <a:t>java.lang</a:t>
            </a:r>
            <a:r>
              <a:rPr lang="nl-BE" sz="3200" dirty="0"/>
              <a:t>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nl-BE" dirty="0" err="1"/>
              <a:t>Cloneable</a:t>
            </a:r>
            <a:r>
              <a:rPr lang="en-US" altLang="nl-BE" dirty="0"/>
              <a:t>:</a:t>
            </a:r>
          </a:p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nl-BE" dirty="0"/>
              <a:t> </a:t>
            </a:r>
          </a:p>
          <a:p>
            <a:pPr marL="0" indent="0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nl-BE" dirty="0"/>
              <a:t>In </a:t>
            </a:r>
            <a:r>
              <a:rPr lang="en-US" altLang="nl-BE" dirty="0" err="1"/>
              <a:t>klasse</a:t>
            </a:r>
            <a:r>
              <a:rPr lang="en-US" altLang="nl-BE" dirty="0"/>
              <a:t> Object:</a:t>
            </a:r>
          </a:p>
          <a:p>
            <a:pPr marL="0" indent="0">
              <a:spcBef>
                <a:spcPct val="0"/>
              </a:spcBef>
              <a:buClr>
                <a:srgbClr val="000000"/>
              </a:buClr>
            </a:pPr>
            <a:endParaRPr lang="en-US" altLang="nl-BE" dirty="0"/>
          </a:p>
          <a:p>
            <a:pPr marL="0" indent="0">
              <a:buClr>
                <a:srgbClr val="000000"/>
              </a:buClr>
            </a:pPr>
            <a:endParaRPr lang="en-US" altLang="nl-BE" dirty="0"/>
          </a:p>
          <a:p>
            <a:pPr marL="447675" lvl="1" indent="0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nl-BE" dirty="0"/>
              <a:t>clone(): </a:t>
            </a:r>
          </a:p>
          <a:p>
            <a:pPr lvl="1">
              <a:spcBef>
                <a:spcPts val="600"/>
              </a:spcBef>
            </a:pPr>
            <a:r>
              <a:rPr lang="en-US" altLang="nl-BE" dirty="0" err="1"/>
              <a:t>geeft</a:t>
            </a:r>
            <a:r>
              <a:rPr lang="en-US" altLang="nl-BE" dirty="0"/>
              <a:t> copy </a:t>
            </a:r>
            <a:r>
              <a:rPr lang="en-US" altLang="nl-BE" dirty="0" err="1"/>
              <a:t>terug</a:t>
            </a:r>
            <a:r>
              <a:rPr lang="en-US" altLang="nl-BE" dirty="0"/>
              <a:t>: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nl-BE" dirty="0">
                <a:ea typeface="MS PGothic" panose="020B0600070205080204" pitchFamily="34" charset="-128"/>
              </a:rPr>
              <a:t>	</a:t>
            </a:r>
            <a:r>
              <a:rPr lang="en-US" altLang="nl-BE" dirty="0">
                <a:ea typeface="MS PGothic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nl-BE" dirty="0">
                <a:ea typeface="MS PGothic" panose="020B0600070205080204" pitchFamily="34" charset="-128"/>
              </a:rPr>
              <a:t>= </a:t>
            </a:r>
            <a:r>
              <a:rPr lang="en-US" altLang="nl-BE" dirty="0" err="1">
                <a:ea typeface="MS PGothic" panose="020B0600070205080204" pitchFamily="34" charset="-128"/>
              </a:rPr>
              <a:t>klasse</a:t>
            </a:r>
            <a:br>
              <a:rPr lang="en-US" altLang="nl-BE" dirty="0"/>
            </a:br>
            <a:r>
              <a:rPr lang="en-US" altLang="nl-BE" dirty="0">
                <a:sym typeface="Wingdings" panose="05000000000000000000" pitchFamily="2" charset="2"/>
              </a:rPr>
              <a:t> </a:t>
            </a:r>
            <a:r>
              <a:rPr lang="en-US" altLang="nl-BE" dirty="0">
                <a:ea typeface="MS PGothic" panose="020B0600070205080204" pitchFamily="34" charset="-128"/>
              </a:rPr>
              <a:t>= </a:t>
            </a:r>
            <a:r>
              <a:rPr lang="en-US" altLang="nl-BE" dirty="0" err="1">
                <a:ea typeface="MS PGothic" panose="020B0600070205080204" pitchFamily="34" charset="-128"/>
              </a:rPr>
              <a:t>velden</a:t>
            </a:r>
            <a:endParaRPr lang="en-US" altLang="nl-BE" dirty="0"/>
          </a:p>
          <a:p>
            <a:pPr marL="0" indent="0">
              <a:lnSpc>
                <a:spcPct val="100000"/>
              </a:lnSpc>
              <a:buClr>
                <a:srgbClr val="000000"/>
              </a:buClr>
            </a:pPr>
            <a:endParaRPr lang="en-US" altLang="nl-BE" dirty="0"/>
          </a:p>
        </p:txBody>
      </p:sp>
      <p:sp>
        <p:nvSpPr>
          <p:cNvPr id="5" name="Rectangle 7"/>
          <p:cNvSpPr>
            <a:spLocks/>
          </p:cNvSpPr>
          <p:nvPr/>
        </p:nvSpPr>
        <p:spPr bwMode="auto">
          <a:xfrm>
            <a:off x="1876778" y="3206750"/>
            <a:ext cx="10141051" cy="450850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en-US" altLang="nl-BE" sz="22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protected Object clone() throws </a:t>
            </a:r>
            <a:r>
              <a:rPr lang="en-US" altLang="nl-BE" sz="22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CloneNotSupportedException</a:t>
            </a:r>
            <a:r>
              <a:rPr lang="en-US" altLang="nl-BE" sz="22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fld id="{73DFC5A4-2746-49A6-ADE7-490148B419BE}" type="slidenum">
              <a:rPr lang="en-US" altLang="nl-BE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pPr/>
              <a:t>7</a:t>
            </a:fld>
            <a:endParaRPr lang="en-US" altLang="nl-BE" sz="140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title"/>
          </p:nvPr>
        </p:nvSpPr>
        <p:spPr>
          <a:xfrm>
            <a:off x="1876778" y="365125"/>
            <a:ext cx="9948332" cy="980349"/>
          </a:xfrm>
        </p:spPr>
        <p:txBody>
          <a:bodyPr/>
          <a:lstStyle/>
          <a:p>
            <a:pPr eaLnBrk="1" hangingPunct="1"/>
            <a:r>
              <a:rPr lang="en-US" altLang="nl-BE" sz="3600" dirty="0"/>
              <a:t>Override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9921875" y="6326188"/>
            <a:ext cx="28733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/>
            <a:endParaRPr lang="en-US" altLang="nl-BE" sz="1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40967" name="Rectangle 6"/>
          <p:cNvSpPr>
            <a:spLocks/>
          </p:cNvSpPr>
          <p:nvPr/>
        </p:nvSpPr>
        <p:spPr bwMode="auto">
          <a:xfrm>
            <a:off x="1808163" y="1343026"/>
            <a:ext cx="8572500" cy="503872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public class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implements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Cloneable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{</a:t>
            </a:r>
            <a:endParaRPr lang="en-US" altLang="nl-BE" sz="18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Bef>
                <a:spcPts val="300"/>
              </a:spcBef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private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int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druk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private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int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maat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;</a:t>
            </a:r>
          </a:p>
          <a:p>
            <a:pPr>
              <a:spcBef>
                <a:spcPts val="300"/>
              </a:spcBef>
            </a:pPr>
            <a:endParaRPr lang="en-US" altLang="nl-BE" sz="18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Bef>
                <a:spcPts val="300"/>
              </a:spcBef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public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int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druk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,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int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maat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) {</a:t>
            </a:r>
            <a:endParaRPr lang="en-US" altLang="nl-BE" sz="18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Bef>
                <a:spcPts val="300"/>
              </a:spcBef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	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setDruk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druk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	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setMaat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maat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}</a:t>
            </a:r>
          </a:p>
          <a:p>
            <a:pPr>
              <a:spcBef>
                <a:spcPts val="300"/>
              </a:spcBef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</a:t>
            </a:r>
          </a:p>
          <a:p>
            <a:pPr>
              <a:spcBef>
                <a:spcPts val="300"/>
              </a:spcBef>
            </a:pPr>
            <a:r>
              <a:rPr lang="en-US" altLang="nl-BE" sz="1800" dirty="0">
                <a:solidFill>
                  <a:srgbClr val="7F7F79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@Override</a:t>
            </a:r>
            <a:endParaRPr lang="en-US" altLang="nl-BE" sz="1800" dirty="0">
              <a:solidFill>
                <a:schemeClr val="tx2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Bef>
                <a:spcPts val="300"/>
              </a:spcBef>
            </a:pPr>
            <a:r>
              <a:rPr lang="en-US" altLang="nl-BE" sz="1800" dirty="0">
                <a:solidFill>
                  <a:schemeClr val="tx2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public Object clone() throws </a:t>
            </a:r>
            <a:r>
              <a:rPr lang="en-US" altLang="nl-BE" sz="1800" dirty="0" err="1">
                <a:solidFill>
                  <a:schemeClr val="tx2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CloneNotSupportedException</a:t>
            </a:r>
            <a:r>
              <a:rPr lang="en-US" altLang="nl-BE" sz="1800" dirty="0">
                <a:solidFill>
                  <a:schemeClr val="tx2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nl-BE" sz="1800" dirty="0">
                <a:solidFill>
                  <a:schemeClr val="tx2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	return </a:t>
            </a:r>
            <a:r>
              <a:rPr lang="en-US" altLang="nl-BE" sz="1800" dirty="0" err="1">
                <a:solidFill>
                  <a:schemeClr val="tx2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super.clone</a:t>
            </a:r>
            <a:r>
              <a:rPr lang="en-US" altLang="nl-BE" sz="1800" dirty="0">
                <a:solidFill>
                  <a:schemeClr val="tx2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altLang="nl-BE" sz="1800" dirty="0">
                <a:solidFill>
                  <a:schemeClr val="tx2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}</a:t>
            </a:r>
          </a:p>
          <a:p>
            <a:pPr>
              <a:spcBef>
                <a:spcPts val="300"/>
              </a:spcBef>
            </a:pPr>
            <a:r>
              <a:rPr lang="en-US" altLang="nl-BE" sz="1800" dirty="0">
                <a:solidFill>
                  <a:srgbClr val="008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//getters </a:t>
            </a:r>
            <a:r>
              <a:rPr lang="en-US" altLang="nl-BE" sz="1800" dirty="0" err="1">
                <a:solidFill>
                  <a:srgbClr val="008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en</a:t>
            </a:r>
            <a:r>
              <a:rPr lang="en-US" altLang="nl-BE" sz="1800" dirty="0">
                <a:solidFill>
                  <a:srgbClr val="008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setters</a:t>
            </a:r>
            <a:endParaRPr lang="en-US" altLang="nl-BE" sz="1800" dirty="0">
              <a:solidFill>
                <a:schemeClr val="tx2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Bef>
                <a:spcPts val="300"/>
              </a:spcBef>
            </a:pPr>
            <a:endParaRPr lang="en-US" altLang="nl-BE" sz="1800" dirty="0">
              <a:solidFill>
                <a:schemeClr val="tx2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Bef>
                <a:spcPts val="300"/>
              </a:spcBef>
            </a:pPr>
            <a:r>
              <a:rPr lang="en-US" altLang="nl-BE" sz="1800" dirty="0">
                <a:solidFill>
                  <a:schemeClr val="tx2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}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424113" y="4365625"/>
            <a:ext cx="1295400" cy="554038"/>
            <a:chOff x="0" y="0"/>
            <a:chExt cx="712" cy="304"/>
          </a:xfrm>
        </p:grpSpPr>
        <p:sp>
          <p:nvSpPr>
            <p:cNvPr id="40970" name="Oval 9"/>
            <p:cNvSpPr>
              <a:spLocks/>
            </p:cNvSpPr>
            <p:nvPr/>
          </p:nvSpPr>
          <p:spPr bwMode="auto">
            <a:xfrm>
              <a:off x="16" y="16"/>
              <a:ext cx="680" cy="272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pic>
          <p:nvPicPr>
            <p:cNvPr id="40971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2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4736600" y="4313968"/>
            <a:ext cx="4245353" cy="596900"/>
            <a:chOff x="0" y="0"/>
            <a:chExt cx="1960" cy="376"/>
          </a:xfrm>
        </p:grpSpPr>
        <p:sp>
          <p:nvSpPr>
            <p:cNvPr id="16" name="Oval 9"/>
            <p:cNvSpPr>
              <a:spLocks/>
            </p:cNvSpPr>
            <p:nvPr/>
          </p:nvSpPr>
          <p:spPr bwMode="auto">
            <a:xfrm>
              <a:off x="16" y="16"/>
              <a:ext cx="1928" cy="3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pic>
          <p:nvPicPr>
            <p:cNvPr id="17" name="Picture 1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3438130" y="1185565"/>
            <a:ext cx="2666252" cy="596900"/>
            <a:chOff x="0" y="0"/>
            <a:chExt cx="1960" cy="376"/>
          </a:xfrm>
        </p:grpSpPr>
        <p:sp>
          <p:nvSpPr>
            <p:cNvPr id="19" name="Oval 9"/>
            <p:cNvSpPr>
              <a:spLocks/>
            </p:cNvSpPr>
            <p:nvPr/>
          </p:nvSpPr>
          <p:spPr bwMode="auto">
            <a:xfrm>
              <a:off x="16" y="16"/>
              <a:ext cx="1928" cy="3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pic>
          <p:nvPicPr>
            <p:cNvPr id="20" name="Picture 1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57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fld id="{69D3B633-C8DF-4520-BE62-C333F09F223C}" type="slidenum">
              <a:rPr lang="en-US" altLang="nl-BE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pPr/>
              <a:t>8</a:t>
            </a:fld>
            <a:endParaRPr lang="en-US" altLang="nl-BE" sz="140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>
          <a:xfrm>
            <a:off x="1876778" y="365125"/>
            <a:ext cx="9948332" cy="941161"/>
          </a:xfrm>
        </p:spPr>
        <p:txBody>
          <a:bodyPr/>
          <a:lstStyle/>
          <a:p>
            <a:pPr eaLnBrk="1" hangingPunct="1"/>
            <a:r>
              <a:rPr lang="en-US" altLang="nl-BE" sz="3200" dirty="0"/>
              <a:t>Override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9921875" y="6326188"/>
            <a:ext cx="28733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/>
            <a:endParaRPr lang="en-US" altLang="nl-BE" sz="1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41991" name="Rectangle 6"/>
          <p:cNvSpPr>
            <a:spLocks/>
          </p:cNvSpPr>
          <p:nvPr/>
        </p:nvSpPr>
        <p:spPr bwMode="auto">
          <a:xfrm>
            <a:off x="1808163" y="1343026"/>
            <a:ext cx="8572500" cy="5110163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public class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implements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Cloneable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{</a:t>
            </a:r>
            <a:endParaRPr lang="en-US" altLang="nl-BE" sz="18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Bef>
                <a:spcPts val="300"/>
              </a:spcBef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private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int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druk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private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int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maat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;</a:t>
            </a:r>
          </a:p>
          <a:p>
            <a:pPr>
              <a:spcBef>
                <a:spcPts val="300"/>
              </a:spcBef>
            </a:pPr>
            <a:endParaRPr lang="en-US" altLang="nl-BE" sz="18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Bef>
                <a:spcPts val="300"/>
              </a:spcBef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public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int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druk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,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int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maat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) {</a:t>
            </a:r>
            <a:endParaRPr lang="en-US" altLang="nl-BE" sz="18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>
              <a:spcBef>
                <a:spcPts val="300"/>
              </a:spcBef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	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setDruk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druk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	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setMaat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maat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}</a:t>
            </a:r>
          </a:p>
          <a:p>
            <a:pPr>
              <a:spcBef>
                <a:spcPts val="300"/>
              </a:spcBef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…</a:t>
            </a:r>
          </a:p>
          <a:p>
            <a:pPr>
              <a:lnSpc>
                <a:spcPct val="96000"/>
              </a:lnSpc>
              <a:spcBef>
                <a:spcPts val="800"/>
              </a:spcBef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</a:t>
            </a:r>
          </a:p>
          <a:p>
            <a:pPr eaLnBrk="1" hangingPunct="1">
              <a:lnSpc>
                <a:spcPct val="96000"/>
              </a:lnSpc>
            </a:pPr>
            <a:r>
              <a:rPr lang="en-US" altLang="nl-BE" sz="1800" dirty="0">
                <a:solidFill>
                  <a:srgbClr val="7F7F79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@Override</a:t>
            </a:r>
          </a:p>
          <a:p>
            <a:pPr eaLnBrk="1" hangingPunct="1">
              <a:lnSpc>
                <a:spcPct val="96000"/>
              </a:lnSpc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public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clone() throws 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CloneNotSupportedException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{</a:t>
            </a:r>
          </a:p>
          <a:p>
            <a:pPr eaLnBrk="1" hangingPunct="1">
              <a:lnSpc>
                <a:spcPct val="96000"/>
              </a:lnSpc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	return (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Wiel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)</a:t>
            </a:r>
            <a:r>
              <a:rPr lang="en-US" altLang="nl-BE" sz="1800" dirty="0" err="1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super.clone</a:t>
            </a: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();</a:t>
            </a:r>
          </a:p>
          <a:p>
            <a:pPr eaLnBrk="1" hangingPunct="1">
              <a:lnSpc>
                <a:spcPct val="96000"/>
              </a:lnSpc>
            </a:pPr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}</a:t>
            </a:r>
          </a:p>
          <a:p>
            <a:pPr eaLnBrk="1" hangingPunct="1">
              <a:lnSpc>
                <a:spcPct val="96000"/>
              </a:lnSpc>
            </a:pPr>
            <a:endParaRPr lang="en-US" altLang="nl-BE" sz="1800" dirty="0">
              <a:solidFill>
                <a:srgbClr val="008000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 eaLnBrk="1" hangingPunct="1">
              <a:lnSpc>
                <a:spcPct val="96000"/>
              </a:lnSpc>
            </a:pPr>
            <a:r>
              <a:rPr lang="en-US" altLang="nl-BE" sz="1800" dirty="0">
                <a:solidFill>
                  <a:srgbClr val="008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	//getters </a:t>
            </a:r>
            <a:r>
              <a:rPr lang="en-US" altLang="nl-BE" sz="1800" dirty="0" err="1">
                <a:solidFill>
                  <a:srgbClr val="008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en</a:t>
            </a:r>
            <a:r>
              <a:rPr lang="en-US" altLang="nl-BE" sz="1800" dirty="0">
                <a:solidFill>
                  <a:srgbClr val="008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setters</a:t>
            </a:r>
            <a:endParaRPr lang="en-US" altLang="nl-BE" sz="1800" dirty="0"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 eaLnBrk="1" hangingPunct="1"/>
            <a:r>
              <a:rPr lang="en-US" altLang="nl-BE" sz="1800" dirty="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}</a:t>
            </a: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274896" y="4664595"/>
            <a:ext cx="660496" cy="433293"/>
            <a:chOff x="0" y="0"/>
            <a:chExt cx="616" cy="272"/>
          </a:xfrm>
        </p:grpSpPr>
        <p:sp>
          <p:nvSpPr>
            <p:cNvPr id="20" name="Oval 9"/>
            <p:cNvSpPr>
              <a:spLocks/>
            </p:cNvSpPr>
            <p:nvPr/>
          </p:nvSpPr>
          <p:spPr bwMode="auto">
            <a:xfrm>
              <a:off x="16" y="16"/>
              <a:ext cx="584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pic>
          <p:nvPicPr>
            <p:cNvPr id="21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8"/>
          <p:cNvGrpSpPr>
            <a:grpSpLocks/>
          </p:cNvGrpSpPr>
          <p:nvPr/>
        </p:nvGrpSpPr>
        <p:grpSpPr bwMode="auto">
          <a:xfrm>
            <a:off x="4202798" y="4944315"/>
            <a:ext cx="797463" cy="433293"/>
            <a:chOff x="0" y="0"/>
            <a:chExt cx="616" cy="272"/>
          </a:xfrm>
        </p:grpSpPr>
        <p:sp>
          <p:nvSpPr>
            <p:cNvPr id="23" name="Oval 9"/>
            <p:cNvSpPr>
              <a:spLocks/>
            </p:cNvSpPr>
            <p:nvPr/>
          </p:nvSpPr>
          <p:spPr bwMode="auto">
            <a:xfrm>
              <a:off x="16" y="16"/>
              <a:ext cx="584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pic>
          <p:nvPicPr>
            <p:cNvPr id="24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734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9921875" y="6440488"/>
            <a:ext cx="28733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/>
            <a:fld id="{DEAAF0B1-498E-4F4B-85D1-2D05C7D5D949}" type="slidenum">
              <a:rPr lang="en-US" altLang="nl-BE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pPr algn="r" eaLnBrk="1" hangingPunct="1"/>
              <a:t>9</a:t>
            </a:fld>
            <a:endParaRPr lang="en-US" altLang="nl-BE" sz="140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43014" name="Rectangle 6"/>
          <p:cNvSpPr>
            <a:spLocks/>
          </p:cNvSpPr>
          <p:nvPr/>
        </p:nvSpPr>
        <p:spPr bwMode="auto">
          <a:xfrm>
            <a:off x="1808163" y="1484314"/>
            <a:ext cx="8394700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pl-PL" altLang="nl-BE" sz="180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Wiel origineel = new Wiel(4, 22);</a:t>
            </a:r>
          </a:p>
          <a:p>
            <a:pPr>
              <a:spcAft>
                <a:spcPts val="600"/>
              </a:spcAft>
            </a:pPr>
            <a:r>
              <a:rPr lang="pl-PL" altLang="nl-BE" sz="1800"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Wiel copy = origineel.clone();</a:t>
            </a:r>
          </a:p>
        </p:txBody>
      </p:sp>
      <p:sp>
        <p:nvSpPr>
          <p:cNvPr id="10" name="Wolk 21"/>
          <p:cNvSpPr/>
          <p:nvPr/>
        </p:nvSpPr>
        <p:spPr bwMode="auto">
          <a:xfrm>
            <a:off x="5808663" y="2492375"/>
            <a:ext cx="4602162" cy="4191000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BE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3016" name="Rectangle 15"/>
          <p:cNvSpPr>
            <a:spLocks noChangeArrowheads="1"/>
          </p:cNvSpPr>
          <p:nvPr/>
        </p:nvSpPr>
        <p:spPr bwMode="auto">
          <a:xfrm>
            <a:off x="2819400" y="3581400"/>
            <a:ext cx="3352800" cy="3124200"/>
          </a:xfrm>
          <a:prstGeom prst="rect">
            <a:avLst/>
          </a:prstGeom>
          <a:solidFill>
            <a:srgbClr val="FFFABE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nl-BE">
                <a:solidFill>
                  <a:schemeClr val="tx1"/>
                </a:solidFill>
              </a:rPr>
              <a:t>  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82889" y="4508501"/>
            <a:ext cx="5976937" cy="1833563"/>
            <a:chOff x="1259632" y="4437112"/>
            <a:chExt cx="5976664" cy="1832510"/>
          </a:xfrm>
        </p:grpSpPr>
        <p:grpSp>
          <p:nvGrpSpPr>
            <p:cNvPr id="43026" name="Groeperen 23"/>
            <p:cNvGrpSpPr>
              <a:grpSpLocks/>
            </p:cNvGrpSpPr>
            <p:nvPr/>
          </p:nvGrpSpPr>
          <p:grpSpPr bwMode="auto">
            <a:xfrm>
              <a:off x="1259632" y="5791197"/>
              <a:ext cx="3159968" cy="478425"/>
              <a:chOff x="1970625" y="5257800"/>
              <a:chExt cx="2448975" cy="478838"/>
            </a:xfrm>
          </p:grpSpPr>
          <p:sp>
            <p:nvSpPr>
              <p:cNvPr id="43031" name="Text Box 11"/>
              <p:cNvSpPr txBox="1">
                <a:spLocks noChangeArrowheads="1"/>
              </p:cNvSpPr>
              <p:nvPr/>
            </p:nvSpPr>
            <p:spPr bwMode="auto">
              <a:xfrm>
                <a:off x="1970625" y="5334000"/>
                <a:ext cx="1229775" cy="402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r" eaLnBrk="1" hangingPunct="1">
                  <a:buFont typeface="Courier New" panose="02070309020205020404" pitchFamily="49" charset="0"/>
                  <a:buNone/>
                </a:pPr>
                <a:r>
                  <a:rPr lang="en-GB" altLang="nl-BE" sz="2000" b="1" dirty="0" err="1">
                    <a:solidFill>
                      <a:srgbClr val="003366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origineel</a:t>
                </a:r>
                <a:endParaRPr lang="en-GB" altLang="nl-BE" sz="2000" b="1" dirty="0">
                  <a:solidFill>
                    <a:srgbClr val="003366"/>
                  </a:solidFill>
                  <a:latin typeface="Courier New" panose="02070309020205020404" pitchFamily="49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4" name="Rectangle 24"/>
              <p:cNvSpPr>
                <a:spLocks noChangeArrowheads="1"/>
              </p:cNvSpPr>
              <p:nvPr/>
            </p:nvSpPr>
            <p:spPr bwMode="auto">
              <a:xfrm>
                <a:off x="3200881" y="5257075"/>
                <a:ext cx="1219184" cy="45733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1" hangingPunct="1">
                  <a:defRPr/>
                </a:pPr>
                <a:r>
                  <a:rPr lang="en-US" sz="2200" i="1" dirty="0">
                    <a:solidFill>
                      <a:srgbClr val="000000"/>
                    </a:solidFill>
                    <a:latin typeface="Courier New" charset="0"/>
                    <a:cs typeface="Courier New" charset="0"/>
                    <a:sym typeface="Gill Sans" charset="0"/>
                  </a:rPr>
                  <a:t>adres1</a:t>
                </a:r>
              </a:p>
            </p:txBody>
          </p:sp>
        </p:grpSp>
        <p:sp>
          <p:nvSpPr>
            <p:cNvPr id="43027" name="AutoShape 13"/>
            <p:cNvSpPr>
              <a:spLocks noChangeArrowheads="1"/>
            </p:cNvSpPr>
            <p:nvPr/>
          </p:nvSpPr>
          <p:spPr bwMode="auto">
            <a:xfrm>
              <a:off x="5868144" y="4437112"/>
              <a:ext cx="1368152" cy="1447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endParaRPr lang="nl-BE" altLang="nl-BE" sz="1600">
                <a:solidFill>
                  <a:srgbClr val="00336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6156845" y="4581492"/>
              <a:ext cx="781014" cy="4569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200">
                  <a:solidFill>
                    <a:schemeClr val="tx2"/>
                  </a:solidFill>
                  <a:latin typeface="Courier New" charset="0"/>
                  <a:cs typeface="Courier New" charset="0"/>
                  <a:sym typeface="Gill Sans" charset="0"/>
                </a:rPr>
                <a:t>4</a:t>
              </a:r>
            </a:p>
          </p:txBody>
        </p:sp>
        <p:sp>
          <p:nvSpPr>
            <p:cNvPr id="20" name="Rectangle 31"/>
            <p:cNvSpPr>
              <a:spLocks noChangeArrowheads="1"/>
            </p:cNvSpPr>
            <p:nvPr/>
          </p:nvSpPr>
          <p:spPr bwMode="auto">
            <a:xfrm>
              <a:off x="6156845" y="5157423"/>
              <a:ext cx="781014" cy="4569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200">
                  <a:solidFill>
                    <a:schemeClr val="tx2"/>
                  </a:solidFill>
                  <a:latin typeface="Courier New" charset="0"/>
                  <a:cs typeface="Courier New" charset="0"/>
                  <a:sym typeface="Gill Sans" charset="0"/>
                </a:rPr>
                <a:t>22</a:t>
              </a:r>
            </a:p>
          </p:txBody>
        </p:sp>
        <p:cxnSp>
          <p:nvCxnSpPr>
            <p:cNvPr id="43030" name="Curved Connector 4"/>
            <p:cNvCxnSpPr>
              <a:cxnSpLocks noChangeShapeType="1"/>
              <a:stCxn id="14" idx="3"/>
              <a:endCxn id="43027" idx="1"/>
            </p:cNvCxnSpPr>
            <p:nvPr/>
          </p:nvCxnSpPr>
          <p:spPr bwMode="auto">
            <a:xfrm flipV="1">
              <a:off x="4420200" y="5160596"/>
              <a:ext cx="1447734" cy="858345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62187" y="2924176"/>
            <a:ext cx="6934263" cy="2789236"/>
            <a:chOff x="1238188" y="2924944"/>
            <a:chExt cx="6934212" cy="2789052"/>
          </a:xfrm>
        </p:grpSpPr>
        <p:grpSp>
          <p:nvGrpSpPr>
            <p:cNvPr id="43019" name="Groeperen 23"/>
            <p:cNvGrpSpPr>
              <a:grpSpLocks/>
            </p:cNvGrpSpPr>
            <p:nvPr/>
          </p:nvGrpSpPr>
          <p:grpSpPr bwMode="auto">
            <a:xfrm>
              <a:off x="1238188" y="5245034"/>
              <a:ext cx="3181388" cy="468962"/>
              <a:chOff x="1954006" y="5245028"/>
              <a:chExt cx="2465576" cy="469367"/>
            </a:xfrm>
          </p:grpSpPr>
          <p:sp>
            <p:nvSpPr>
              <p:cNvPr id="43024" name="Text Box 11"/>
              <p:cNvSpPr txBox="1">
                <a:spLocks noChangeArrowheads="1"/>
              </p:cNvSpPr>
              <p:nvPr/>
            </p:nvSpPr>
            <p:spPr bwMode="auto">
              <a:xfrm>
                <a:off x="1954006" y="5245028"/>
                <a:ext cx="1143000" cy="4026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4200">
                    <a:solidFill>
                      <a:srgbClr val="000000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r" eaLnBrk="1" hangingPunct="1">
                  <a:buFont typeface="Courier New" panose="02070309020205020404" pitchFamily="49" charset="0"/>
                  <a:buNone/>
                </a:pPr>
                <a:r>
                  <a:rPr lang="en-GB" altLang="nl-BE" sz="2000" b="1" dirty="0">
                    <a:solidFill>
                      <a:srgbClr val="003366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copy</a:t>
                </a:r>
              </a:p>
            </p:txBody>
          </p:sp>
          <p:sp>
            <p:nvSpPr>
              <p:cNvPr id="17" name="Rectangle 31"/>
              <p:cNvSpPr>
                <a:spLocks noChangeArrowheads="1"/>
              </p:cNvSpPr>
              <p:nvPr/>
            </p:nvSpPr>
            <p:spPr bwMode="auto">
              <a:xfrm>
                <a:off x="3200352" y="5258418"/>
                <a:ext cx="1219230" cy="45597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1" hangingPunct="1">
                  <a:defRPr/>
                </a:pPr>
                <a:r>
                  <a:rPr lang="en-US" sz="2200" i="1" dirty="0">
                    <a:solidFill>
                      <a:srgbClr val="000000"/>
                    </a:solidFill>
                    <a:latin typeface="Courier New" charset="0"/>
                    <a:cs typeface="Courier New" charset="0"/>
                    <a:sym typeface="Gill Sans" charset="0"/>
                  </a:rPr>
                  <a:t>adres2</a:t>
                </a:r>
              </a:p>
              <a:p>
                <a:pPr algn="ctr" eaLnBrk="1" hangingPunct="1">
                  <a:defRPr/>
                </a:pPr>
                <a:endParaRPr lang="en-US" sz="2200" dirty="0">
                  <a:solidFill>
                    <a:schemeClr val="tx1"/>
                  </a:solidFill>
                  <a:latin typeface="Courier New" charset="0"/>
                  <a:cs typeface="Courier New" charset="0"/>
                  <a:sym typeface="Gill Sans" charset="0"/>
                </a:endParaRPr>
              </a:p>
            </p:txBody>
          </p:sp>
        </p:grpSp>
        <p:sp>
          <p:nvSpPr>
            <p:cNvPr id="43020" name="AutoShape 13"/>
            <p:cNvSpPr>
              <a:spLocks noChangeArrowheads="1"/>
            </p:cNvSpPr>
            <p:nvPr/>
          </p:nvSpPr>
          <p:spPr bwMode="auto">
            <a:xfrm>
              <a:off x="6804248" y="2924944"/>
              <a:ext cx="1368152" cy="1447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endParaRPr lang="nl-BE" altLang="nl-BE" sz="1600">
                <a:solidFill>
                  <a:srgbClr val="00336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7092908" y="3069397"/>
              <a:ext cx="781044" cy="45558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200">
                  <a:solidFill>
                    <a:schemeClr val="tx2"/>
                  </a:solidFill>
                  <a:latin typeface="Courier New" charset="0"/>
                  <a:cs typeface="Courier New" charset="0"/>
                  <a:sym typeface="Gill Sans" charset="0"/>
                </a:rPr>
                <a:t>4</a:t>
              </a:r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7092908" y="3645622"/>
              <a:ext cx="781044" cy="45558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200">
                  <a:solidFill>
                    <a:schemeClr val="tx2"/>
                  </a:solidFill>
                  <a:latin typeface="Courier New" charset="0"/>
                  <a:cs typeface="Courier New" charset="0"/>
                  <a:sym typeface="Gill Sans" charset="0"/>
                </a:rPr>
                <a:t>22</a:t>
              </a:r>
            </a:p>
          </p:txBody>
        </p:sp>
        <p:cxnSp>
          <p:nvCxnSpPr>
            <p:cNvPr id="43023" name="Curved Connector 8"/>
            <p:cNvCxnSpPr>
              <a:cxnSpLocks noChangeShapeType="1"/>
              <a:stCxn id="17" idx="3"/>
              <a:endCxn id="43020" idx="1"/>
            </p:cNvCxnSpPr>
            <p:nvPr/>
          </p:nvCxnSpPr>
          <p:spPr bwMode="auto">
            <a:xfrm flipV="1">
              <a:off x="4419578" y="3648796"/>
              <a:ext cx="2384407" cy="1836617"/>
            </a:xfrm>
            <a:prstGeom prst="curved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4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11a662a989db293ef309695eafe8370941563f4"/>
</p:tagLst>
</file>

<file path=ppt/theme/theme1.xml><?xml version="1.0" encoding="utf-8"?>
<a:theme xmlns:a="http://schemas.openxmlformats.org/drawingml/2006/main" name="02632_00018418_UCLL_PPT_Sjabloonv7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H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632_00018418_UCLL_PPT_Sjabloonv6.potx" id="{AB8ACA44-A301-4551-B203-3F9E68D295B5}" vid="{9BA97E0D-BD29-47A5-B9F9-D12523D505F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546402C1B6848AAEAB9054195BBCD" ma:contentTypeVersion="10" ma:contentTypeDescription="Een nieuw document maken." ma:contentTypeScope="" ma:versionID="8849008b5d8396d3fb82fb8a4f3ce3cf">
  <xsd:schema xmlns:xsd="http://www.w3.org/2001/XMLSchema" xmlns:xs="http://www.w3.org/2001/XMLSchema" xmlns:p="http://schemas.microsoft.com/office/2006/metadata/properties" xmlns:ns3="89d96fb2-318b-4996-8e2d-29208574d168" xmlns:ns4="f12e873b-751b-42f8-a191-167fe4f33b1c" targetNamespace="http://schemas.microsoft.com/office/2006/metadata/properties" ma:root="true" ma:fieldsID="b4eca325fbbecb635ea188b2d8c1f4a8" ns3:_="" ns4:_="">
    <xsd:import namespace="89d96fb2-318b-4996-8e2d-29208574d168"/>
    <xsd:import namespace="f12e873b-751b-42f8-a191-167fe4f33b1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d96fb2-318b-4996-8e2d-29208574d16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2e873b-751b-42f8-a191-167fe4f33b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CD8252-FDED-4444-818D-4FC58C2FFE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d96fb2-318b-4996-8e2d-29208574d168"/>
    <ds:schemaRef ds:uri="f12e873b-751b-42f8-a191-167fe4f33b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3BE9A4-1C17-407B-8464-648824032B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10450D-4B33-4341-920D-5CAD3594B938}">
  <ds:schemaRefs>
    <ds:schemaRef ds:uri="http://schemas.microsoft.com/office/2006/documentManagement/types"/>
    <ds:schemaRef ds:uri="http://purl.org/dc/elements/1.1/"/>
    <ds:schemaRef ds:uri="89d96fb2-318b-4996-8e2d-29208574d168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12e873b-751b-42f8-a191-167fe4f33b1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4793</TotalTime>
  <Words>1076</Words>
  <Application>Microsoft Office PowerPoint</Application>
  <PresentationFormat>Breedbeeld</PresentationFormat>
  <Paragraphs>262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7" baseType="lpstr">
      <vt:lpstr>Arial</vt:lpstr>
      <vt:lpstr>Arial Black</vt:lpstr>
      <vt:lpstr>Bradley Hand ITC TT-Bold</vt:lpstr>
      <vt:lpstr>Calibri</vt:lpstr>
      <vt:lpstr>Courier</vt:lpstr>
      <vt:lpstr>Courier New</vt:lpstr>
      <vt:lpstr>Gill Sans</vt:lpstr>
      <vt:lpstr>Monaco</vt:lpstr>
      <vt:lpstr>Tahoma</vt:lpstr>
      <vt:lpstr>Times New Roman</vt:lpstr>
      <vt:lpstr>Wingdings</vt:lpstr>
      <vt:lpstr>02632_00018418_UCLL_PPT_Sjabloonv7</vt:lpstr>
      <vt:lpstr>Interfaces in de java API</vt:lpstr>
      <vt:lpstr>Voorbeelden van bestaande interfaces in Java API</vt:lpstr>
      <vt:lpstr>Kopie van een object</vt:lpstr>
      <vt:lpstr>Copy constructor</vt:lpstr>
      <vt:lpstr>Cloneable interface (java.lang)</vt:lpstr>
      <vt:lpstr>Cloneable interface (java.lang)</vt:lpstr>
      <vt:lpstr>Override</vt:lpstr>
      <vt:lpstr>Override</vt:lpstr>
      <vt:lpstr>Voorbeeld</vt:lpstr>
      <vt:lpstr>shallow vs. deep copy</vt:lpstr>
      <vt:lpstr>Shallow copy</vt:lpstr>
      <vt:lpstr>Deep copy</vt:lpstr>
      <vt:lpstr>Opdracht</vt:lpstr>
      <vt:lpstr>De Serializable interface (java.io)</vt:lpstr>
      <vt:lpstr>Serializeren</vt:lpstr>
      <vt:lpstr>Deserializeren</vt:lpstr>
      <vt:lpstr>Serializeren - Deserializeren</vt:lpstr>
      <vt:lpstr>Voorbeeld</vt:lpstr>
      <vt:lpstr>Serialize: voorbeeld</vt:lpstr>
      <vt:lpstr>Deserialize: voorbeeld</vt:lpstr>
      <vt:lpstr>PowerPoint-presentatie</vt:lpstr>
      <vt:lpstr>PowerPoint-presentatie</vt:lpstr>
      <vt:lpstr>Complexe objecten</vt:lpstr>
      <vt:lpstr>PowerPoint-presentatie</vt:lpstr>
      <vt:lpstr>Transient</vt:lpstr>
    </vt:vector>
  </TitlesOfParts>
  <Company>UC Leuven-Limburg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Marina Lens</dc:creator>
  <cp:lastModifiedBy>Patrick Fox</cp:lastModifiedBy>
  <cp:revision>126</cp:revision>
  <dcterms:created xsi:type="dcterms:W3CDTF">2016-01-28T08:11:32Z</dcterms:created>
  <dcterms:modified xsi:type="dcterms:W3CDTF">2021-03-16T17:06:38Z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0x0101006BF546402C1B6848AAEAB9054195BBCD</vt:lpwstr>
  </property>
</Properties>
</file>