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0C88A-7687-478E-9332-A0FBE1827FD0}" type="datetimeFigureOut">
              <a:rPr lang="sr-Latn-RS" smtClean="0"/>
              <a:t>27.9.2018.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B70F-55C8-4301-8AC5-47F8CE76EC3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4440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F4CF51-5A3F-455F-9488-BEEE221BD0A6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5BFF-AF6D-484D-BD2D-7FBDD16E2153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9A8F-324F-431B-AD87-E57F3ABBDECA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392C-06DA-4C13-B2F4-96063B0505EC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2378C-ABFC-4A6C-AFE7-4370505F60D8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B34E-8961-4AF4-852B-FC31A5E02C41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88B-167B-45CA-8D10-5281E636FA80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00E7-B225-4F85-90F2-2B79367D0D5B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75DD-59D7-47E6-B482-25CD8E74038A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B59DB-E213-40FA-B104-9A99120614E7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73A247-B1D5-4D91-A16C-418C999A1F02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4B163F-9C1F-44BC-8C83-E28755A2E48E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175-BE4C-41F0-92A4-39DD852E4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788085"/>
            <a:ext cx="8361229" cy="1914992"/>
          </a:xfrm>
        </p:spPr>
        <p:txBody>
          <a:bodyPr/>
          <a:lstStyle/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Skalabilan mikroservis orijentisan sistem namenjen berzi kriptovaluta</a:t>
            </a: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r  y  p  t  O  f  f  e  r</a:t>
            </a:r>
            <a:b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C99D8-1AEC-4A53-8BE9-8086EAC92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5169" y="4703077"/>
            <a:ext cx="8796398" cy="889344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Sabo</a:t>
            </a:r>
          </a:p>
          <a:p>
            <a:endParaRPr lang="en-US" sz="1400" dirty="0"/>
          </a:p>
          <a:p>
            <a:r>
              <a:rPr lang="en-US" sz="1200" dirty="0"/>
              <a:t>Novi Sad 2018 </a:t>
            </a:r>
            <a:endParaRPr lang="sr-Latn-R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71A4C-823F-4911-AE66-B4F34579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/>
          <a:p>
            <a:r>
              <a:rPr lang="en-US" sz="11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BC27D-FB03-4B72-9B85-6A099FFBE65A}"/>
              </a:ext>
            </a:extLst>
          </p:cNvPr>
          <p:cNvSpPr txBox="1"/>
          <p:nvPr/>
        </p:nvSpPr>
        <p:spPr>
          <a:xfrm>
            <a:off x="3348681" y="1430647"/>
            <a:ext cx="4670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Novom Sadu</a:t>
            </a:r>
          </a:p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Prirodno-matematički fakultet</a:t>
            </a:r>
          </a:p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Departman za matematiku i informatiku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Grb Univerziteta">
            <a:extLst>
              <a:ext uri="{FF2B5EF4-FFF2-40B4-BE49-F238E27FC236}">
                <a16:creationId xmlns:a16="http://schemas.microsoft.com/office/drawing/2014/main" id="{CDD5AC1A-2A25-4005-A4FE-BF09AFE39F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28" y="1235615"/>
            <a:ext cx="1254864" cy="120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Grb PMF-a">
            <a:extLst>
              <a:ext uri="{FF2B5EF4-FFF2-40B4-BE49-F238E27FC236}">
                <a16:creationId xmlns:a16="http://schemas.microsoft.com/office/drawing/2014/main" id="{79A4D50C-9D4F-46EE-AACE-12D40855DD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997" y="1363817"/>
            <a:ext cx="1166359" cy="10698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3554FC-4329-44A3-BB04-D6E09E977EAB}"/>
              </a:ext>
            </a:extLst>
          </p:cNvPr>
          <p:cNvSpPr/>
          <p:nvPr/>
        </p:nvSpPr>
        <p:spPr>
          <a:xfrm>
            <a:off x="359248" y="0"/>
            <a:ext cx="37601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9892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198695"/>
          </a:xfrm>
        </p:spPr>
        <p:txBody>
          <a:bodyPr>
            <a:normAutofit/>
          </a:bodyPr>
          <a:lstStyle/>
          <a:p>
            <a:pPr algn="ctr"/>
            <a:r>
              <a:rPr lang="sr-Latn-RS" sz="4800" i="1" spc="2000" dirty="0"/>
              <a:t>CryptoWallets</a:t>
            </a:r>
            <a:endParaRPr lang="sr-Latn-RS" i="1" spc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7404002" y="3995225"/>
            <a:ext cx="2795076" cy="17865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450C4D1-242A-4FB1-8514-B5F79778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6C1948-A895-4321-AC08-9967ACB58F5E}"/>
              </a:ext>
            </a:extLst>
          </p:cNvPr>
          <p:cNvSpPr txBox="1">
            <a:spLocks/>
          </p:cNvSpPr>
          <p:nvPr/>
        </p:nvSpPr>
        <p:spPr>
          <a:xfrm>
            <a:off x="959241" y="1301259"/>
            <a:ext cx="6623245" cy="5180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Mikroservis</a:t>
            </a:r>
            <a:r>
              <a:rPr lang="en-US" sz="2400" dirty="0"/>
              <a:t> u </a:t>
            </a:r>
            <a:r>
              <a:rPr lang="en-US" sz="2400" dirty="0" err="1"/>
              <a:t>pravom</a:t>
            </a:r>
            <a:r>
              <a:rPr lang="en-US" sz="2400" dirty="0"/>
              <a:t> </a:t>
            </a:r>
            <a:r>
              <a:rPr lang="en-US" sz="2400" dirty="0" err="1"/>
              <a:t>smislu</a:t>
            </a:r>
            <a:endParaRPr lang="en-US" sz="2400" dirty="0"/>
          </a:p>
          <a:p>
            <a:r>
              <a:rPr lang="sr-Latn-RS" sz="2400" dirty="0"/>
              <a:t>Logika stanja kriptovaluta korisnika</a:t>
            </a:r>
            <a:endParaRPr lang="en-US" sz="2400" dirty="0"/>
          </a:p>
          <a:p>
            <a:pPr lvl="3"/>
            <a:r>
              <a:rPr lang="en-US" sz="2000" dirty="0" err="1"/>
              <a:t>Celokupno</a:t>
            </a:r>
            <a:r>
              <a:rPr lang="en-US" sz="2000" dirty="0"/>
              <a:t>, po </a:t>
            </a:r>
            <a:r>
              <a:rPr lang="en-US" sz="2000" dirty="0" err="1"/>
              <a:t>valuti</a:t>
            </a:r>
            <a:r>
              <a:rPr lang="en-US" sz="2000" dirty="0"/>
              <a:t>, </a:t>
            </a:r>
            <a:r>
              <a:rPr lang="en-US" sz="2000" dirty="0" err="1"/>
              <a:t>detaljan</a:t>
            </a:r>
            <a:r>
              <a:rPr lang="en-US" sz="2000" dirty="0"/>
              <a:t> </a:t>
            </a:r>
            <a:r>
              <a:rPr lang="en-US" sz="2000" dirty="0" err="1"/>
              <a:t>pregled</a:t>
            </a:r>
            <a:endParaRPr lang="en-US" sz="2000" dirty="0"/>
          </a:p>
          <a:p>
            <a:pPr lvl="3"/>
            <a:r>
              <a:rPr lang="sr-Latn-RS" sz="2000" dirty="0"/>
              <a:t>Ručno upravljanje stanjem…</a:t>
            </a:r>
          </a:p>
          <a:p>
            <a:r>
              <a:rPr lang="sr-Latn-RS" sz="2400" dirty="0"/>
              <a:t>Podaci</a:t>
            </a:r>
          </a:p>
          <a:p>
            <a:pPr lvl="1"/>
            <a:r>
              <a:rPr lang="sr-Latn-RS" sz="2400" dirty="0"/>
              <a:t>Baza podataka</a:t>
            </a:r>
          </a:p>
          <a:p>
            <a:pPr lvl="1"/>
            <a:r>
              <a:rPr lang="sr-Latn-RS" sz="2400" dirty="0"/>
              <a:t>Eksterni izvor</a:t>
            </a:r>
          </a:p>
          <a:p>
            <a:r>
              <a:rPr lang="sr-Latn-RS" sz="2400" dirty="0"/>
              <a:t>Slojevita arhitektura</a:t>
            </a:r>
          </a:p>
          <a:p>
            <a:r>
              <a:rPr lang="en-US" sz="2400" dirty="0"/>
              <a:t>Eureka </a:t>
            </a:r>
            <a:r>
              <a:rPr lang="en-US" sz="2400" dirty="0" err="1"/>
              <a:t>Klijent</a:t>
            </a:r>
            <a:endParaRPr lang="sr-Latn-RS" sz="2400" dirty="0"/>
          </a:p>
          <a:p>
            <a:r>
              <a:rPr lang="sr-Latn-RS" sz="2400" dirty="0"/>
              <a:t>Ribbon Klijent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C9DAD-6A17-4C02-9310-6B15370A2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025" y="3977268"/>
            <a:ext cx="3165977" cy="26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8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198695"/>
          </a:xfrm>
        </p:spPr>
        <p:txBody>
          <a:bodyPr>
            <a:normAutofit/>
          </a:bodyPr>
          <a:lstStyle/>
          <a:p>
            <a:pPr algn="ctr"/>
            <a:r>
              <a:rPr lang="sr-Latn-RS" sz="4800" i="1" spc="2000" dirty="0"/>
              <a:t>Crypt</a:t>
            </a:r>
            <a:r>
              <a:rPr lang="en-US" sz="4800" i="1" spc="2000" dirty="0" err="1"/>
              <a:t>AuthService</a:t>
            </a:r>
            <a:endParaRPr lang="sr-Latn-RS" i="1" spc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393" y="1265119"/>
            <a:ext cx="6032401" cy="5309091"/>
          </a:xfrm>
        </p:spPr>
        <p:txBody>
          <a:bodyPr>
            <a:normAutofit lnSpcReduction="10000"/>
          </a:bodyPr>
          <a:lstStyle/>
          <a:p>
            <a:r>
              <a:rPr lang="sr-Latn-RS" sz="2400" dirty="0"/>
              <a:t>OAuth2</a:t>
            </a:r>
          </a:p>
          <a:p>
            <a:pPr lvl="1"/>
            <a:r>
              <a:rPr lang="sr-Latn-RS" sz="2400" dirty="0"/>
              <a:t>Token</a:t>
            </a:r>
          </a:p>
          <a:p>
            <a:endParaRPr lang="sr-Latn-RS" sz="2400" dirty="0"/>
          </a:p>
          <a:p>
            <a:endParaRPr lang="sr-Latn-RS" sz="2400" dirty="0"/>
          </a:p>
          <a:p>
            <a:pPr marL="0" indent="0">
              <a:buNone/>
            </a:pPr>
            <a:endParaRPr lang="sr-Latn-RS" sz="2400" dirty="0"/>
          </a:p>
          <a:p>
            <a:r>
              <a:rPr lang="sr-Latn-RS" sz="2400" dirty="0"/>
              <a:t>Funkcionalnosti</a:t>
            </a:r>
          </a:p>
          <a:p>
            <a:pPr lvl="1"/>
            <a:r>
              <a:rPr lang="sr-Latn-RS" sz="2400" dirty="0"/>
              <a:t>Integrisane         + Login</a:t>
            </a:r>
          </a:p>
          <a:p>
            <a:pPr marL="1444752" lvl="3" indent="0">
              <a:buNone/>
            </a:pPr>
            <a:r>
              <a:rPr lang="sr-Latn-RS" sz="2000" dirty="0"/>
              <a:t>	               </a:t>
            </a:r>
            <a:r>
              <a:rPr lang="en-US" sz="2000" dirty="0"/>
              <a:t>    </a:t>
            </a:r>
            <a:r>
              <a:rPr lang="sr-Latn-RS" sz="2400" dirty="0"/>
              <a:t>+</a:t>
            </a:r>
            <a:r>
              <a:rPr lang="sr-Latn-RS" sz="2000" dirty="0"/>
              <a:t> </a:t>
            </a:r>
            <a:r>
              <a:rPr lang="sr-Latn-RS" sz="2400" dirty="0"/>
              <a:t>Provera tokena</a:t>
            </a:r>
            <a:endParaRPr lang="sr-Latn-RS" sz="2000" dirty="0"/>
          </a:p>
          <a:p>
            <a:pPr lvl="1"/>
            <a:r>
              <a:rPr lang="sr-Latn-RS" sz="2400" dirty="0"/>
              <a:t>Javne                  + Registracija</a:t>
            </a:r>
            <a:endParaRPr lang="sr-Latn-RS" sz="2400" i="0" dirty="0"/>
          </a:p>
          <a:p>
            <a:pPr marL="530352" lvl="1" indent="0">
              <a:buNone/>
            </a:pPr>
            <a:r>
              <a:rPr lang="sr-Latn-RS" sz="2400" i="1" dirty="0"/>
              <a:t>                                 + Podaci o korisniku</a:t>
            </a:r>
          </a:p>
          <a:p>
            <a:r>
              <a:rPr lang="sr-Latn-RS" sz="2400" dirty="0"/>
              <a:t>Baza podataka</a:t>
            </a:r>
          </a:p>
          <a:p>
            <a:r>
              <a:rPr lang="sr-Latn-RS" sz="2400" dirty="0"/>
              <a:t>BCryptPasswordEncoder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10705514" y="2366886"/>
            <a:ext cx="1486486" cy="1628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8712642-EA6A-4BF3-B760-226C0FA5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26BBF8-B7E1-4EA4-8490-57D09616B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022" y="1023686"/>
            <a:ext cx="3780671" cy="24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9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198695"/>
          </a:xfrm>
        </p:spPr>
        <p:txBody>
          <a:bodyPr>
            <a:normAutofit/>
          </a:bodyPr>
          <a:lstStyle/>
          <a:p>
            <a:pPr algn="ctr"/>
            <a:r>
              <a:rPr lang="sr-Latn-RS" sz="4800" i="1" spc="2000" dirty="0"/>
              <a:t>Crypt</a:t>
            </a:r>
            <a:r>
              <a:rPr lang="en-US" sz="4800" i="1" spc="2000" dirty="0" err="1"/>
              <a:t>EurekaServer</a:t>
            </a:r>
            <a:endParaRPr lang="sr-Latn-RS" i="1" spc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3064" y="1446344"/>
            <a:ext cx="6847552" cy="5411656"/>
          </a:xfrm>
        </p:spPr>
        <p:txBody>
          <a:bodyPr>
            <a:normAutofit fontScale="92500" lnSpcReduction="10000"/>
          </a:bodyPr>
          <a:lstStyle/>
          <a:p>
            <a:r>
              <a:rPr lang="sr-Latn-RS" sz="2400" dirty="0"/>
              <a:t>Prost </a:t>
            </a:r>
            <a:r>
              <a:rPr lang="en-US" sz="2400" dirty="0"/>
              <a:t>&lt;-&gt; </a:t>
            </a:r>
            <a:r>
              <a:rPr lang="en-US" sz="2400" dirty="0" err="1"/>
              <a:t>Kompleksan</a:t>
            </a:r>
            <a:r>
              <a:rPr lang="en-US" sz="2400" dirty="0"/>
              <a:t> ? </a:t>
            </a:r>
            <a:endParaRPr lang="sr-Latn-RS" sz="2400" dirty="0"/>
          </a:p>
          <a:p>
            <a:r>
              <a:rPr lang="sr-Latn-RS" sz="2400" dirty="0"/>
              <a:t>Eureka Server           + </a:t>
            </a:r>
            <a:r>
              <a:rPr lang="sr-Latn-RS" sz="2400" i="1" dirty="0"/>
              <a:t>Javljanja</a:t>
            </a:r>
          </a:p>
          <a:p>
            <a:pPr marL="0" indent="0">
              <a:buNone/>
            </a:pPr>
            <a:r>
              <a:rPr lang="sr-Latn-RS" sz="2400" i="1" dirty="0"/>
              <a:t>		            + Pronalaženje</a:t>
            </a:r>
            <a:r>
              <a:rPr lang="en-US" sz="2400" i="1" dirty="0"/>
              <a:t> po </a:t>
            </a:r>
            <a:r>
              <a:rPr lang="en-US" sz="2400" i="1" dirty="0" err="1"/>
              <a:t>imenu</a:t>
            </a:r>
            <a:endParaRPr lang="sr-Latn-RS" sz="2400" dirty="0"/>
          </a:p>
          <a:p>
            <a:r>
              <a:rPr lang="en-US" sz="2400" dirty="0" err="1"/>
              <a:t>Celokupan</a:t>
            </a:r>
            <a:r>
              <a:rPr lang="en-US" sz="2400" dirty="0"/>
              <a:t> </a:t>
            </a:r>
            <a:r>
              <a:rPr lang="en-US" sz="2400" dirty="0" err="1"/>
              <a:t>tok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endParaRPr lang="en-US" sz="2400" dirty="0"/>
          </a:p>
          <a:p>
            <a:pPr marL="1444752" lvl="3" indent="0">
              <a:buNone/>
            </a:pPr>
            <a:r>
              <a:rPr lang="sr-Latn-RS" sz="2000" dirty="0"/>
              <a:t>0.     </a:t>
            </a:r>
            <a:r>
              <a:rPr lang="en-US" sz="2000" dirty="0" err="1"/>
              <a:t>Javljanje</a:t>
            </a:r>
            <a:r>
              <a:rPr lang="en-US" sz="2000" dirty="0"/>
              <a:t> </a:t>
            </a:r>
            <a:r>
              <a:rPr lang="sr-Latn-RS" sz="2000" dirty="0"/>
              <a:t>mikroservisa</a:t>
            </a:r>
            <a:endParaRPr lang="en-US" sz="2000" dirty="0"/>
          </a:p>
          <a:p>
            <a:pPr marL="1901952" lvl="3" indent="-457200">
              <a:buFont typeface="+mj-lt"/>
              <a:buAutoNum type="arabicPeriod"/>
            </a:pPr>
            <a:r>
              <a:rPr lang="en-US" sz="2000" dirty="0" err="1"/>
              <a:t>Tra</a:t>
            </a:r>
            <a:r>
              <a:rPr lang="sr-Latn-RS" sz="2000" dirty="0"/>
              <a:t>ž</a:t>
            </a:r>
            <a:r>
              <a:rPr lang="en-US" sz="2000" dirty="0" err="1"/>
              <a:t>enje</a:t>
            </a:r>
            <a:r>
              <a:rPr lang="en-US" sz="2000" dirty="0"/>
              <a:t> po </a:t>
            </a:r>
            <a:r>
              <a:rPr lang="en-US" sz="2000" dirty="0" err="1"/>
              <a:t>imenu</a:t>
            </a:r>
            <a:r>
              <a:rPr lang="en-US" sz="2000" dirty="0"/>
              <a:t> (po </a:t>
            </a:r>
            <a:r>
              <a:rPr lang="en-US" sz="2000" dirty="0" err="1"/>
              <a:t>zahtevu</a:t>
            </a:r>
            <a:r>
              <a:rPr lang="sr-Latn-RS" sz="2000" dirty="0"/>
              <a:t>)</a:t>
            </a:r>
            <a:endParaRPr lang="en-US" sz="2000" dirty="0"/>
          </a:p>
          <a:p>
            <a:pPr marL="1901952" lvl="3" indent="-457200">
              <a:buFont typeface="+mj-lt"/>
              <a:buAutoNum type="arabicPeriod"/>
            </a:pPr>
            <a:r>
              <a:rPr lang="en-US" sz="2000" dirty="0" err="1"/>
              <a:t>Pronala</a:t>
            </a:r>
            <a:r>
              <a:rPr lang="sr-Latn-RS" sz="2000" dirty="0"/>
              <a:t>ž</a:t>
            </a:r>
            <a:r>
              <a:rPr lang="en-US" sz="2000" dirty="0" err="1"/>
              <a:t>enje</a:t>
            </a:r>
            <a:r>
              <a:rPr lang="sr-Latn-RS" sz="2000" dirty="0"/>
              <a:t> instance</a:t>
            </a:r>
          </a:p>
          <a:p>
            <a:pPr marL="1901952" lvl="3" indent="-457200">
              <a:buFont typeface="+mj-lt"/>
              <a:buAutoNum type="arabicPeriod"/>
            </a:pPr>
            <a:r>
              <a:rPr lang="sr-Latn-RS" sz="2000" dirty="0"/>
              <a:t>Odgovor traženja po imenu</a:t>
            </a:r>
          </a:p>
          <a:p>
            <a:pPr marL="1901952" lvl="3" indent="-457200">
              <a:buFont typeface="+mj-lt"/>
              <a:buAutoNum type="arabicPeriod"/>
            </a:pPr>
            <a:r>
              <a:rPr lang="sr-Latn-RS" sz="2000" dirty="0"/>
              <a:t>Direktna komunikacija</a:t>
            </a:r>
          </a:p>
          <a:p>
            <a:r>
              <a:rPr lang="sr-Latn-RS" sz="2400" dirty="0"/>
              <a:t>Ribbon</a:t>
            </a:r>
            <a:r>
              <a:rPr lang="en-US" sz="2400" dirty="0"/>
              <a:t> Load Balancer</a:t>
            </a:r>
            <a:endParaRPr lang="sr-Latn-RS" sz="2400" dirty="0"/>
          </a:p>
          <a:p>
            <a:r>
              <a:rPr lang="en-US" sz="2400" dirty="0"/>
              <a:t>Feign</a:t>
            </a:r>
            <a:endParaRPr lang="sr-Latn-RS" sz="2400" dirty="0"/>
          </a:p>
          <a:p>
            <a:endParaRPr lang="sr-Latn-RS" sz="2400" i="1" dirty="0"/>
          </a:p>
          <a:p>
            <a:pPr marL="0" indent="0">
              <a:buNone/>
            </a:pPr>
            <a:r>
              <a:rPr lang="sr-Latn-RS" sz="2400" i="1" dirty="0"/>
              <a:t>	</a:t>
            </a:r>
            <a:endParaRPr lang="en-US" sz="2400" i="1" dirty="0"/>
          </a:p>
          <a:p>
            <a:pPr lvl="1"/>
            <a:endParaRPr lang="sr-Latn-R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7582486" y="2811777"/>
            <a:ext cx="1486486" cy="1628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BC5E78-7F2F-42ED-A7F2-554E5F9D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71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8CFB-06DA-47D2-9EFA-B38051AA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96" y="600317"/>
            <a:ext cx="1814578" cy="600317"/>
          </a:xfrm>
        </p:spPr>
        <p:txBody>
          <a:bodyPr>
            <a:normAutofit/>
          </a:bodyPr>
          <a:lstStyle/>
          <a:p>
            <a:r>
              <a:rPr lang="en-US" sz="2400" dirty="0"/>
              <a:t>Dashboard</a:t>
            </a:r>
            <a:endParaRPr lang="sr-Latn-RS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9B0AE2-9A9F-4030-A28D-AB480254CB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7472" y="987532"/>
            <a:ext cx="4971923" cy="614294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691F32-18ED-4766-8D17-6DC59E126E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09606" y="1034158"/>
            <a:ext cx="4682394" cy="5677166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CC33226-CB8B-402E-A68F-64BF56A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2E2466-B29F-4757-9AEB-16FC8E066CB1}"/>
              </a:ext>
            </a:extLst>
          </p:cNvPr>
          <p:cNvSpPr txBox="1">
            <a:spLocks/>
          </p:cNvSpPr>
          <p:nvPr/>
        </p:nvSpPr>
        <p:spPr>
          <a:xfrm>
            <a:off x="4275050" y="0"/>
            <a:ext cx="4621815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Prikaz</a:t>
            </a:r>
            <a:r>
              <a:rPr lang="en-US" sz="3600" dirty="0"/>
              <a:t> </a:t>
            </a:r>
            <a:r>
              <a:rPr lang="en-US" sz="3600" dirty="0" err="1"/>
              <a:t>rada</a:t>
            </a:r>
            <a:r>
              <a:rPr lang="en-US" sz="3600" dirty="0"/>
              <a:t> </a:t>
            </a:r>
            <a:r>
              <a:rPr lang="en-US" sz="3600" dirty="0" err="1"/>
              <a:t>aplikacije</a:t>
            </a:r>
            <a:endParaRPr lang="sr-Latn-RS" sz="3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16E6BFC-AC9B-445E-914C-91CA40BC0BAD}"/>
              </a:ext>
            </a:extLst>
          </p:cNvPr>
          <p:cNvSpPr txBox="1">
            <a:spLocks/>
          </p:cNvSpPr>
          <p:nvPr/>
        </p:nvSpPr>
        <p:spPr>
          <a:xfrm>
            <a:off x="7778987" y="733999"/>
            <a:ext cx="4143632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Detaljan</a:t>
            </a:r>
            <a:r>
              <a:rPr lang="en-US" sz="2400" dirty="0"/>
              <a:t> </a:t>
            </a:r>
            <a:r>
              <a:rPr lang="en-US" sz="2400" dirty="0" err="1"/>
              <a:t>prikaz</a:t>
            </a:r>
            <a:r>
              <a:rPr lang="en-US" sz="2400" dirty="0"/>
              <a:t> za </a:t>
            </a:r>
            <a:r>
              <a:rPr lang="en-US" sz="2400" dirty="0" err="1"/>
              <a:t>valutu</a:t>
            </a:r>
            <a:r>
              <a:rPr lang="en-US" sz="2400" dirty="0"/>
              <a:t> Ripple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80607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8CFB-06DA-47D2-9EFA-B38051AA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691" y="722730"/>
            <a:ext cx="1814578" cy="600317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Prikaz</a:t>
            </a:r>
            <a:r>
              <a:rPr lang="en-US" sz="2400" dirty="0"/>
              <a:t> </a:t>
            </a:r>
            <a:r>
              <a:rPr lang="en-US" sz="2400" dirty="0" err="1"/>
              <a:t>oglasa</a:t>
            </a:r>
            <a:endParaRPr lang="sr-Latn-RS" sz="2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CC33226-CB8B-402E-A68F-64BF56A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2E2466-B29F-4757-9AEB-16FC8E066CB1}"/>
              </a:ext>
            </a:extLst>
          </p:cNvPr>
          <p:cNvSpPr txBox="1">
            <a:spLocks/>
          </p:cNvSpPr>
          <p:nvPr/>
        </p:nvSpPr>
        <p:spPr>
          <a:xfrm>
            <a:off x="4275050" y="0"/>
            <a:ext cx="4621815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Prikaz</a:t>
            </a:r>
            <a:r>
              <a:rPr lang="en-US" sz="3600" dirty="0"/>
              <a:t> </a:t>
            </a:r>
            <a:r>
              <a:rPr lang="en-US" sz="3600" dirty="0" err="1"/>
              <a:t>rada</a:t>
            </a:r>
            <a:r>
              <a:rPr lang="en-US" sz="3600" dirty="0"/>
              <a:t> </a:t>
            </a:r>
            <a:r>
              <a:rPr lang="en-US" sz="3600" dirty="0" err="1"/>
              <a:t>aplikacije</a:t>
            </a:r>
            <a:endParaRPr lang="sr-Latn-RS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8961F6-1895-4105-9276-9DD93B2E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47" y="1022889"/>
            <a:ext cx="7080267" cy="54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CC33226-CB8B-402E-A68F-64BF56A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2E2466-B29F-4757-9AEB-16FC8E066CB1}"/>
              </a:ext>
            </a:extLst>
          </p:cNvPr>
          <p:cNvSpPr txBox="1">
            <a:spLocks/>
          </p:cNvSpPr>
          <p:nvPr/>
        </p:nvSpPr>
        <p:spPr>
          <a:xfrm>
            <a:off x="4275050" y="0"/>
            <a:ext cx="4621815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Prikaz</a:t>
            </a:r>
            <a:r>
              <a:rPr lang="en-US" sz="3600" dirty="0"/>
              <a:t> </a:t>
            </a:r>
            <a:r>
              <a:rPr lang="en-US" sz="3600" dirty="0" err="1"/>
              <a:t>rada</a:t>
            </a:r>
            <a:r>
              <a:rPr lang="en-US" sz="3600" dirty="0"/>
              <a:t> </a:t>
            </a:r>
            <a:r>
              <a:rPr lang="en-US" sz="3600" dirty="0" err="1"/>
              <a:t>aplikacije</a:t>
            </a:r>
            <a:endParaRPr lang="sr-Latn-RS" sz="3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16E6BFC-AC9B-445E-914C-91CA40BC0BAD}"/>
              </a:ext>
            </a:extLst>
          </p:cNvPr>
          <p:cNvSpPr txBox="1">
            <a:spLocks/>
          </p:cNvSpPr>
          <p:nvPr/>
        </p:nvSpPr>
        <p:spPr>
          <a:xfrm>
            <a:off x="8034132" y="812860"/>
            <a:ext cx="3541387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Dodavanje</a:t>
            </a:r>
            <a:r>
              <a:rPr lang="en-US" sz="2400" dirty="0"/>
              <a:t> </a:t>
            </a:r>
            <a:r>
              <a:rPr lang="en-US" sz="2400" dirty="0" err="1"/>
              <a:t>ponude</a:t>
            </a:r>
            <a:endParaRPr lang="sr-Latn-R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F416E-D1B7-48A6-8E8E-268AA52E6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597" y="1217690"/>
            <a:ext cx="5798546" cy="4422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3C1BB-053E-46C4-BECC-8317F66D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553"/>
            <a:ext cx="6185127" cy="371475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5C6AAAD-7022-4D97-BBFF-1BFB01026234}"/>
              </a:ext>
            </a:extLst>
          </p:cNvPr>
          <p:cNvSpPr txBox="1">
            <a:spLocks/>
          </p:cNvSpPr>
          <p:nvPr/>
        </p:nvSpPr>
        <p:spPr>
          <a:xfrm>
            <a:off x="733663" y="1325235"/>
            <a:ext cx="4246110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Dodavanje</a:t>
            </a:r>
            <a:r>
              <a:rPr lang="en-US" sz="2400" dirty="0"/>
              <a:t> </a:t>
            </a:r>
            <a:r>
              <a:rPr lang="en-US" sz="2400" dirty="0" err="1"/>
              <a:t>promene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stanju</a:t>
            </a:r>
            <a:endParaRPr lang="sr-Latn-R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79C85E-83E9-4C6C-BC05-03C5F7EC6A75}"/>
              </a:ext>
            </a:extLst>
          </p:cNvPr>
          <p:cNvSpPr/>
          <p:nvPr/>
        </p:nvSpPr>
        <p:spPr>
          <a:xfrm>
            <a:off x="321276" y="0"/>
            <a:ext cx="494270" cy="1925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994BE7-8214-4BB0-B05E-B33F5FAF7869}"/>
              </a:ext>
            </a:extLst>
          </p:cNvPr>
          <p:cNvSpPr/>
          <p:nvPr/>
        </p:nvSpPr>
        <p:spPr>
          <a:xfrm>
            <a:off x="321276" y="5486400"/>
            <a:ext cx="49427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9954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CC33226-CB8B-402E-A68F-64BF56A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2E2466-B29F-4757-9AEB-16FC8E066CB1}"/>
              </a:ext>
            </a:extLst>
          </p:cNvPr>
          <p:cNvSpPr txBox="1">
            <a:spLocks/>
          </p:cNvSpPr>
          <p:nvPr/>
        </p:nvSpPr>
        <p:spPr>
          <a:xfrm>
            <a:off x="1517571" y="-19297"/>
            <a:ext cx="9941661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Prikaz</a:t>
            </a:r>
            <a:r>
              <a:rPr lang="en-US" sz="3600" dirty="0"/>
              <a:t> </a:t>
            </a:r>
            <a:r>
              <a:rPr lang="en-US" sz="3600" dirty="0" err="1"/>
              <a:t>rada</a:t>
            </a:r>
            <a:r>
              <a:rPr lang="en-US" sz="3600" dirty="0"/>
              <a:t> </a:t>
            </a:r>
            <a:r>
              <a:rPr lang="en-US" sz="3600" dirty="0" err="1"/>
              <a:t>aplikacije</a:t>
            </a:r>
            <a:r>
              <a:rPr lang="sr-Latn-RS" sz="3600" dirty="0"/>
              <a:t> – Eureka Server monitoring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16E6BFC-AC9B-445E-914C-91CA40BC0BAD}"/>
              </a:ext>
            </a:extLst>
          </p:cNvPr>
          <p:cNvSpPr txBox="1">
            <a:spLocks/>
          </p:cNvSpPr>
          <p:nvPr/>
        </p:nvSpPr>
        <p:spPr>
          <a:xfrm>
            <a:off x="7465721" y="4295799"/>
            <a:ext cx="3541387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Slu</a:t>
            </a:r>
            <a:r>
              <a:rPr lang="sr-Latn-RS" sz="2400" dirty="0"/>
              <a:t>čaj višestrukih inastanci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C6AAAD-7022-4D97-BBFF-1BFB01026234}"/>
              </a:ext>
            </a:extLst>
          </p:cNvPr>
          <p:cNvSpPr txBox="1">
            <a:spLocks/>
          </p:cNvSpPr>
          <p:nvPr/>
        </p:nvSpPr>
        <p:spPr>
          <a:xfrm>
            <a:off x="1517571" y="702941"/>
            <a:ext cx="3541387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Eureka dashboard</a:t>
            </a:r>
            <a:endParaRPr lang="sr-Latn-R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79C85E-83E9-4C6C-BC05-03C5F7EC6A75}"/>
              </a:ext>
            </a:extLst>
          </p:cNvPr>
          <p:cNvSpPr/>
          <p:nvPr/>
        </p:nvSpPr>
        <p:spPr>
          <a:xfrm>
            <a:off x="321276" y="0"/>
            <a:ext cx="494270" cy="1925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994BE7-8214-4BB0-B05E-B33F5FAF7869}"/>
              </a:ext>
            </a:extLst>
          </p:cNvPr>
          <p:cNvSpPr/>
          <p:nvPr/>
        </p:nvSpPr>
        <p:spPr>
          <a:xfrm>
            <a:off x="321276" y="5486400"/>
            <a:ext cx="49427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C8F48-DFE9-4005-AA3A-878CF47CC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30" r="241"/>
          <a:stretch/>
        </p:blipFill>
        <p:spPr>
          <a:xfrm>
            <a:off x="0" y="1167269"/>
            <a:ext cx="6342570" cy="5123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DFFF3-F237-4686-A0F8-5DEA37D9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02" y="4685402"/>
            <a:ext cx="5703598" cy="2042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0BC8A1-6A74-4786-BF16-A918FB5094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74850" y="1105164"/>
            <a:ext cx="4723130" cy="277495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F17FC74-BB42-47B2-AC5A-ACB8997C2095}"/>
              </a:ext>
            </a:extLst>
          </p:cNvPr>
          <p:cNvSpPr txBox="1">
            <a:spLocks/>
          </p:cNvSpPr>
          <p:nvPr/>
        </p:nvSpPr>
        <p:spPr>
          <a:xfrm>
            <a:off x="6844189" y="715561"/>
            <a:ext cx="5140831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400" dirty="0"/>
              <a:t>Simulacija rada Ribbon Load Balancera</a:t>
            </a:r>
          </a:p>
        </p:txBody>
      </p:sp>
    </p:spTree>
    <p:extLst>
      <p:ext uri="{BB962C8B-B14F-4D97-AF65-F5344CB8AC3E}">
        <p14:creationId xmlns:p14="http://schemas.microsoft.com/office/powerpoint/2010/main" val="2794203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E524-24EB-42B3-B8C8-C117C902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989" y="214113"/>
            <a:ext cx="9601200" cy="776487"/>
          </a:xfrm>
        </p:spPr>
        <p:txBody>
          <a:bodyPr/>
          <a:lstStyle/>
          <a:p>
            <a:pPr algn="ctr"/>
            <a:r>
              <a:rPr lang="en-US" dirty="0"/>
              <a:t>Za</a:t>
            </a:r>
            <a:r>
              <a:rPr lang="sr-Latn-RS" dirty="0"/>
              <a:t>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93B3-7E59-4475-8FC3-5D1E20C1D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989" y="995747"/>
            <a:ext cx="8686411" cy="5457639"/>
          </a:xfrm>
        </p:spPr>
        <p:txBody>
          <a:bodyPr>
            <a:normAutofit/>
          </a:bodyPr>
          <a:lstStyle/>
          <a:p>
            <a:r>
              <a:rPr lang="sr-Latn-RS" sz="2400" dirty="0"/>
              <a:t>Da li je sve ovo neophodno?</a:t>
            </a:r>
          </a:p>
          <a:p>
            <a:r>
              <a:rPr lang="sr-Latn-RS" sz="2400" dirty="0"/>
              <a:t>Cilj: izučavanje funkcionalnosti mikroservisa</a:t>
            </a:r>
          </a:p>
          <a:p>
            <a:r>
              <a:rPr lang="sr-Latn-RS" sz="2400" dirty="0"/>
              <a:t>Uspešno učenje rada tehnologija</a:t>
            </a:r>
          </a:p>
          <a:p>
            <a:pPr lvl="1"/>
            <a:r>
              <a:rPr lang="sr-Latn-RS" sz="2400" dirty="0"/>
              <a:t>Angular</a:t>
            </a:r>
          </a:p>
          <a:p>
            <a:pPr lvl="1"/>
            <a:r>
              <a:rPr lang="sr-Latn-RS" sz="2400" dirty="0"/>
              <a:t>OAuth2</a:t>
            </a:r>
          </a:p>
          <a:p>
            <a:pPr lvl="1"/>
            <a:r>
              <a:rPr lang="sr-Latn-RS" sz="2400" dirty="0"/>
              <a:t>Spring Cloud Netflix libs</a:t>
            </a:r>
          </a:p>
          <a:p>
            <a:pPr lvl="2"/>
            <a:r>
              <a:rPr lang="sr-Latn-RS" sz="2000" dirty="0"/>
              <a:t>Eureka</a:t>
            </a:r>
          </a:p>
          <a:p>
            <a:pPr lvl="2"/>
            <a:r>
              <a:rPr lang="sr-Latn-RS" sz="2000" dirty="0"/>
              <a:t>Ribbon</a:t>
            </a:r>
          </a:p>
          <a:p>
            <a:pPr lvl="2"/>
            <a:r>
              <a:rPr lang="sr-Latn-RS" sz="2000" dirty="0"/>
              <a:t>Feign</a:t>
            </a:r>
          </a:p>
          <a:p>
            <a:r>
              <a:rPr lang="sr-Latn-RS" sz="2400" dirty="0"/>
              <a:t>Opa</a:t>
            </a:r>
            <a:r>
              <a:rPr lang="en-US" sz="2400" dirty="0"/>
              <a:t>s</a:t>
            </a:r>
            <a:r>
              <a:rPr lang="sr-Latn-RS" sz="2400" dirty="0"/>
              <a:t>nost: Loša arhitekura</a:t>
            </a:r>
            <a:endParaRPr lang="en-US" sz="2400" dirty="0"/>
          </a:p>
          <a:p>
            <a:r>
              <a:rPr lang="en-US" sz="2400" dirty="0" err="1"/>
              <a:t>Inicijalna</a:t>
            </a:r>
            <a:r>
              <a:rPr lang="en-US" sz="2400" dirty="0"/>
              <a:t> </a:t>
            </a:r>
            <a:r>
              <a:rPr lang="en-US" sz="2400" dirty="0" err="1"/>
              <a:t>arhitektura</a:t>
            </a:r>
            <a:r>
              <a:rPr lang="en-US" sz="2400" dirty="0"/>
              <a:t> -&gt; </a:t>
            </a:r>
            <a:r>
              <a:rPr lang="en-US" sz="2400" dirty="0" err="1"/>
              <a:t>monolitan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endParaRPr lang="sr-Latn-RS" sz="2400" dirty="0"/>
          </a:p>
          <a:p>
            <a:r>
              <a:rPr lang="en-US" sz="2400" dirty="0"/>
              <a:t>“Pick the right tool for the job”</a:t>
            </a:r>
            <a:endParaRPr lang="sr-Latn-R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A3623-573D-4BD0-A5EE-C57DAE87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i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86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175-BE4C-41F0-92A4-39DD852E4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10458"/>
            <a:ext cx="8361229" cy="1914992"/>
          </a:xfrm>
        </p:spPr>
        <p:txBody>
          <a:bodyPr/>
          <a:lstStyle/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Skalabilan mikroservis orijentisan sistem namenjen berzi kriptovaluta</a:t>
            </a: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r  y  p  t  O  f  f  e  r</a:t>
            </a:r>
            <a:b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C99D8-1AEC-4A53-8BE9-8086EAC92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023" y="4979773"/>
            <a:ext cx="8796398" cy="1125472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Sabo</a:t>
            </a:r>
          </a:p>
          <a:p>
            <a:pPr algn="r"/>
            <a:r>
              <a:rPr lang="en-US" sz="1400" i="1" dirty="0"/>
              <a:t>robert.sabo0@gmail.com</a:t>
            </a:r>
          </a:p>
          <a:p>
            <a:endParaRPr lang="en-US" sz="1400" dirty="0"/>
          </a:p>
          <a:p>
            <a:r>
              <a:rPr lang="en-US" sz="1200" dirty="0"/>
              <a:t>Novi Sad 2018 </a:t>
            </a:r>
            <a:endParaRPr lang="sr-Latn-R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71A4C-823F-4911-AE66-B4F34579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/>
          <a:p>
            <a:r>
              <a:rPr lang="en-US" sz="11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554FC-4329-44A3-BB04-D6E09E977EAB}"/>
              </a:ext>
            </a:extLst>
          </p:cNvPr>
          <p:cNvSpPr/>
          <p:nvPr/>
        </p:nvSpPr>
        <p:spPr>
          <a:xfrm>
            <a:off x="359248" y="0"/>
            <a:ext cx="37601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A40CDBF-8DF2-41F4-8B25-10F4AC95D522}"/>
              </a:ext>
            </a:extLst>
          </p:cNvPr>
          <p:cNvSpPr txBox="1">
            <a:spLocks/>
          </p:cNvSpPr>
          <p:nvPr/>
        </p:nvSpPr>
        <p:spPr>
          <a:xfrm>
            <a:off x="1915127" y="4283119"/>
            <a:ext cx="10398177" cy="88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/>
              <a:t>Ceo</a:t>
            </a:r>
            <a:r>
              <a:rPr lang="en-US" sz="2000" dirty="0"/>
              <a:t> rad </a:t>
            </a:r>
            <a:r>
              <a:rPr lang="en-US" sz="2000" dirty="0" err="1"/>
              <a:t>dostupan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github</a:t>
            </a:r>
            <a:r>
              <a:rPr lang="en-US" sz="2000" dirty="0"/>
              <a:t>       : github.com/robertsabo0/AWS_CryptOffer</a:t>
            </a:r>
            <a:endParaRPr lang="sr-Latn-RS" sz="2000" dirty="0"/>
          </a:p>
        </p:txBody>
      </p:sp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EBA109A-8270-4434-8F4A-C1F43F75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345" y="4345177"/>
            <a:ext cx="331558" cy="33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00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92DA-8C22-432D-861F-A3AAD712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Sabo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C37267-9F5B-4674-9594-7DCBF500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9849" y="476588"/>
            <a:ext cx="3464740" cy="55936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908E4-C01F-4C74-867B-9A643302F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596471"/>
            <a:ext cx="5390989" cy="43251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/>
              <a:t>Cara Lazara 34</a:t>
            </a:r>
            <a:r>
              <a:rPr lang="en-US" sz="1800" dirty="0"/>
              <a:t>, </a:t>
            </a:r>
            <a:r>
              <a:rPr lang="sr-Latn-RS" sz="1800" dirty="0"/>
              <a:t>Riđica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Email: robert.sabo0@gmail.com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Kontakt</a:t>
            </a:r>
            <a:r>
              <a:rPr lang="en-US" sz="1800" dirty="0"/>
              <a:t> </a:t>
            </a:r>
            <a:r>
              <a:rPr lang="en-US" sz="1800" dirty="0" err="1"/>
              <a:t>tel</a:t>
            </a:r>
            <a:r>
              <a:rPr lang="en-US" sz="1800" dirty="0"/>
              <a:t>: : +381631164045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   GitHub: github.com/robertsabo0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   facebook.com/robert.sabo0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   linkedin.com/in/robert-robii-sabo-34425bb0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    twitter.com/</a:t>
            </a:r>
            <a:r>
              <a:rPr lang="en-US" sz="1800" dirty="0" err="1"/>
              <a:t>RobiiSabo</a:t>
            </a:r>
            <a:br>
              <a:rPr lang="sr-Latn-RS" sz="1800" dirty="0"/>
            </a:br>
            <a:r>
              <a:rPr lang="en-US" sz="1800" dirty="0"/>
              <a:t>        </a:t>
            </a:r>
            <a:endParaRPr lang="sr-Latn-R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1A54D-AB1B-4529-B041-2CF849A3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robii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DA644E0D-7D1B-47F4-BE42-538528157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9" y="3116505"/>
            <a:ext cx="333632" cy="33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1FF65C-3D3C-4BEB-9D58-396D0F1B4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49" y="3606657"/>
            <a:ext cx="304802" cy="304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616CDA-2566-4DC9-A020-C863E759D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99" y="4134272"/>
            <a:ext cx="301752" cy="3017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E1735-91B7-487A-8BF8-A8E2D68AC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49" y="4671254"/>
            <a:ext cx="301752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2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66C7-697B-4ACF-B68C-42D2DD06D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589" y="2616590"/>
            <a:ext cx="9601200" cy="4200993"/>
          </a:xfrm>
        </p:spPr>
        <p:txBody>
          <a:bodyPr>
            <a:normAutofit/>
          </a:bodyPr>
          <a:lstStyle/>
          <a:p>
            <a:r>
              <a:rPr lang="sr-Latn-RS" sz="2400" dirty="0"/>
              <a:t>Šta su i zašto baš kriptovalute?</a:t>
            </a:r>
          </a:p>
          <a:p>
            <a:r>
              <a:rPr lang="sr-Latn-RS" sz="2400" dirty="0"/>
              <a:t>Mikroservisi i sklabilnost</a:t>
            </a:r>
          </a:p>
          <a:p>
            <a:r>
              <a:rPr lang="sr-Latn-RS" sz="2400" dirty="0"/>
              <a:t>Arhitektura i moduli</a:t>
            </a:r>
          </a:p>
          <a:p>
            <a:pPr lvl="1"/>
            <a:r>
              <a:rPr lang="sr-Latn-RS" sz="2400" dirty="0"/>
              <a:t>Klijentski de</a:t>
            </a:r>
            <a:r>
              <a:rPr lang="en-US" sz="2400" dirty="0"/>
              <a:t>o</a:t>
            </a:r>
            <a:endParaRPr lang="sr-Latn-RS" sz="2400" dirty="0"/>
          </a:p>
          <a:p>
            <a:pPr lvl="1"/>
            <a:r>
              <a:rPr lang="sr-Latn-RS" sz="2400" dirty="0"/>
              <a:t>Serverski deo</a:t>
            </a:r>
          </a:p>
          <a:p>
            <a:pPr lvl="1"/>
            <a:r>
              <a:rPr lang="sr-Latn-RS" sz="2400" dirty="0"/>
              <a:t>Bezbednost</a:t>
            </a:r>
          </a:p>
          <a:p>
            <a:pPr lvl="1"/>
            <a:r>
              <a:rPr lang="sr-Latn-RS" sz="2400" dirty="0"/>
              <a:t>Skalabinost</a:t>
            </a:r>
          </a:p>
          <a:p>
            <a:r>
              <a:rPr lang="sr-Latn-RS" sz="2400" dirty="0"/>
              <a:t>Prikaz rada</a:t>
            </a:r>
          </a:p>
          <a:p>
            <a:r>
              <a:rPr lang="sr-Latn-RS" sz="2400" dirty="0"/>
              <a:t>Zaključak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C32CB8-12FF-4938-8E21-A6534251E912}"/>
              </a:ext>
            </a:extLst>
          </p:cNvPr>
          <p:cNvSpPr txBox="1">
            <a:spLocks/>
          </p:cNvSpPr>
          <p:nvPr/>
        </p:nvSpPr>
        <p:spPr>
          <a:xfrm>
            <a:off x="1920240" y="365760"/>
            <a:ext cx="8361229" cy="19149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Skalabilan mikroservis orijentisan sistem namenjen berzi kriptovaluta</a:t>
            </a: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r  y  p  t  O  f  f  e  r</a:t>
            </a:r>
            <a:b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820D387-1788-403D-96C1-A40773D0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85319-708D-4F1B-BB62-1F3F33CFA856}"/>
              </a:ext>
            </a:extLst>
          </p:cNvPr>
          <p:cNvSpPr txBox="1"/>
          <p:nvPr/>
        </p:nvSpPr>
        <p:spPr>
          <a:xfrm>
            <a:off x="889686" y="2024390"/>
            <a:ext cx="34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Agenda: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393756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Skalabilan mikroservis orijentisan </a:t>
            </a:r>
            <a:br>
              <a:rPr lang="sr-Latn-R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namenjen berzi kriptovaluta</a:t>
            </a:r>
            <a:endParaRPr lang="sr-Latn-R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626" y="1448503"/>
            <a:ext cx="9601200" cy="5084033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Kriptovalute</a:t>
            </a:r>
            <a:endParaRPr lang="sr-Latn-RS" sz="2400" dirty="0"/>
          </a:p>
          <a:p>
            <a:pPr lvl="2"/>
            <a:r>
              <a:rPr lang="en-US" sz="2000" dirty="0" err="1"/>
              <a:t>Digitalni</a:t>
            </a:r>
            <a:r>
              <a:rPr lang="en-US" sz="2000" dirty="0"/>
              <a:t> </a:t>
            </a:r>
            <a:r>
              <a:rPr lang="en-US" sz="2000" dirty="0" err="1"/>
              <a:t>novac</a:t>
            </a:r>
            <a:endParaRPr lang="sr-Latn-RS" sz="2000" dirty="0"/>
          </a:p>
          <a:p>
            <a:pPr lvl="2"/>
            <a:r>
              <a:rPr lang="sr-Latn-RS" sz="2000" dirty="0"/>
              <a:t>Kriptografija</a:t>
            </a:r>
            <a:endParaRPr lang="en-US" sz="2000" dirty="0"/>
          </a:p>
          <a:p>
            <a:pPr lvl="2"/>
            <a:r>
              <a:rPr lang="en-US" sz="2000" dirty="0" err="1"/>
              <a:t>Decentralizacija</a:t>
            </a:r>
            <a:endParaRPr lang="sr-Latn-RS" sz="2000" dirty="0"/>
          </a:p>
          <a:p>
            <a:pPr lvl="2"/>
            <a:r>
              <a:rPr lang="sr-Latn-RS" sz="2000" dirty="0"/>
              <a:t>Svako i svugde</a:t>
            </a:r>
          </a:p>
          <a:p>
            <a:pPr lvl="2"/>
            <a:r>
              <a:rPr lang="sr-Latn-RS" sz="2000" dirty="0"/>
              <a:t>2009.god i 2017.god</a:t>
            </a:r>
          </a:p>
          <a:p>
            <a:r>
              <a:rPr lang="sr-Latn-RS" sz="2400" dirty="0"/>
              <a:t>Berza kriptovaluta</a:t>
            </a:r>
          </a:p>
          <a:p>
            <a:pPr lvl="2"/>
            <a:r>
              <a:rPr lang="en-US" sz="2000" dirty="0"/>
              <a:t>Me</a:t>
            </a:r>
            <a:r>
              <a:rPr lang="sr-Latn-RS" sz="2000" dirty="0"/>
              <a:t>đukorisnička trgovina</a:t>
            </a:r>
          </a:p>
          <a:p>
            <a:pPr lvl="2"/>
            <a:r>
              <a:rPr lang="sr-Latn-RS" sz="2000" dirty="0"/>
              <a:t>Pregled </a:t>
            </a:r>
            <a:r>
              <a:rPr lang="en-US" sz="2000" dirty="0" err="1"/>
              <a:t>trenutnog</a:t>
            </a:r>
            <a:r>
              <a:rPr lang="en-US" sz="2000" dirty="0"/>
              <a:t> </a:t>
            </a:r>
            <a:r>
              <a:rPr lang="sr-Latn-RS" sz="2000" dirty="0"/>
              <a:t>stanja</a:t>
            </a:r>
          </a:p>
          <a:p>
            <a:r>
              <a:rPr lang="sr-Latn-RS" sz="2400" dirty="0"/>
              <a:t>Specifikacija</a:t>
            </a:r>
          </a:p>
          <a:p>
            <a:pPr lvl="1"/>
            <a:r>
              <a:rPr lang="sr-Latn-RS" sz="2400" dirty="0"/>
              <a:t>Berza – oglasnik kriptovaluta</a:t>
            </a:r>
          </a:p>
          <a:p>
            <a:pPr lvl="1"/>
            <a:r>
              <a:rPr lang="sr-Latn-RS" sz="2400" dirty="0"/>
              <a:t>Novčanik – pregled stanja sredstava</a:t>
            </a:r>
          </a:p>
          <a:p>
            <a:r>
              <a:rPr lang="sr-Latn-RS" sz="2400" dirty="0"/>
              <a:t>Aplikacija k</a:t>
            </a:r>
            <a:r>
              <a:rPr lang="en-US" sz="2400" dirty="0"/>
              <a:t>a</a:t>
            </a:r>
            <a:r>
              <a:rPr lang="sr-Latn-RS" sz="2400" dirty="0"/>
              <a:t>o:  Globalna </a:t>
            </a:r>
            <a:r>
              <a:rPr lang="en-US" sz="2400" dirty="0"/>
              <a:t>&lt;---&gt; </a:t>
            </a:r>
            <a:r>
              <a:rPr lang="en-US" sz="2400" dirty="0" err="1"/>
              <a:t>Zatvorena</a:t>
            </a:r>
            <a:endParaRPr lang="sr-Latn-RS" sz="2400" dirty="0"/>
          </a:p>
          <a:p>
            <a:pPr marL="0" indent="0">
              <a:buNone/>
            </a:pPr>
            <a:endParaRPr lang="sr-Latn-R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F3D41-693A-4B06-9F73-3C428C65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46" y="2970251"/>
            <a:ext cx="3889147" cy="1399442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7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41F3-82E5-46FF-9B8D-434E5B6D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80" y="1554480"/>
            <a:ext cx="9601200" cy="5198490"/>
          </a:xfrm>
        </p:spPr>
        <p:txBody>
          <a:bodyPr>
            <a:normAutofit/>
          </a:bodyPr>
          <a:lstStyle/>
          <a:p>
            <a:r>
              <a:rPr lang="sr-Latn-RS" sz="2400" dirty="0"/>
              <a:t>Šta su mikroservisi</a:t>
            </a:r>
            <a:r>
              <a:rPr lang="en-US" sz="2400" dirty="0"/>
              <a:t>?</a:t>
            </a:r>
          </a:p>
          <a:p>
            <a:r>
              <a:rPr lang="sr-Latn-RS" sz="2400" dirty="0"/>
              <a:t>Prednosti</a:t>
            </a:r>
            <a:endParaRPr lang="en-US" sz="2400" dirty="0"/>
          </a:p>
          <a:p>
            <a:pPr lvl="1"/>
            <a:r>
              <a:rPr lang="en-US" sz="2400" dirty="0" err="1"/>
              <a:t>Skalabinost</a:t>
            </a:r>
            <a:endParaRPr lang="en-US" sz="2400" dirty="0"/>
          </a:p>
          <a:p>
            <a:pPr lvl="1"/>
            <a:r>
              <a:rPr lang="en-US" sz="2400" dirty="0" err="1"/>
              <a:t>Modularnost</a:t>
            </a:r>
            <a:endParaRPr lang="en-US" sz="2400" dirty="0"/>
          </a:p>
          <a:p>
            <a:pPr lvl="1"/>
            <a:r>
              <a:rPr lang="en-US" sz="2400" dirty="0" err="1"/>
              <a:t>Ponovna</a:t>
            </a:r>
            <a:r>
              <a:rPr lang="en-US" sz="2400" dirty="0"/>
              <a:t> </a:t>
            </a:r>
            <a:r>
              <a:rPr lang="en-US" sz="2400" dirty="0" err="1"/>
              <a:t>upotrebljivost</a:t>
            </a:r>
            <a:endParaRPr lang="sr-Latn-RS" sz="2400" dirty="0"/>
          </a:p>
          <a:p>
            <a:r>
              <a:rPr lang="sr-Latn-RS" sz="2400" dirty="0"/>
              <a:t>Mane</a:t>
            </a:r>
            <a:endParaRPr lang="en-US" sz="2400" dirty="0"/>
          </a:p>
          <a:p>
            <a:pPr lvl="1"/>
            <a:r>
              <a:rPr lang="en-US" sz="2400" dirty="0" err="1"/>
              <a:t>Kompleksnost</a:t>
            </a:r>
            <a:endParaRPr lang="en-US" sz="2400" dirty="0"/>
          </a:p>
          <a:p>
            <a:pPr lvl="1"/>
            <a:r>
              <a:rPr lang="en-US" sz="2400" dirty="0"/>
              <a:t>Lo</a:t>
            </a:r>
            <a:r>
              <a:rPr lang="sr-Latn-RS" sz="2400" dirty="0"/>
              <a:t>ša arhitekutra</a:t>
            </a:r>
          </a:p>
          <a:p>
            <a:r>
              <a:rPr lang="en-US" sz="2400" dirty="0" err="1"/>
              <a:t>Motivacija</a:t>
            </a:r>
            <a:endParaRPr lang="sr-Latn-RS" sz="2400" dirty="0"/>
          </a:p>
          <a:p>
            <a:pPr lvl="1"/>
            <a:r>
              <a:rPr lang="en-US" sz="2400" dirty="0"/>
              <a:t>P</a:t>
            </a:r>
            <a:r>
              <a:rPr lang="sr-Latn-RS" sz="2400" dirty="0"/>
              <a:t>rednosti</a:t>
            </a:r>
          </a:p>
          <a:p>
            <a:pPr lvl="1"/>
            <a:r>
              <a:rPr lang="sr-Latn-RS" sz="2400" dirty="0"/>
              <a:t>Edukacija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F62A2D-C0D9-4839-8F71-7D32380B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/>
          <a:lstStyle/>
          <a:p>
            <a:pPr algn="ctr"/>
            <a:r>
              <a:rPr lang="sv-S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Skalabilan mikroservis orijentisan </a:t>
            </a:r>
            <a:br>
              <a:rPr lang="sr-Latn-RS" sz="4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 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namenjen berzi kriptovaluta</a:t>
            </a:r>
            <a:endParaRPr lang="sr-Latn-R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utoShape 2" descr="Image result for monolith vs microservices">
            <a:extLst>
              <a:ext uri="{FF2B5EF4-FFF2-40B4-BE49-F238E27FC236}">
                <a16:creationId xmlns:a16="http://schemas.microsoft.com/office/drawing/2014/main" id="{520C8E38-3F17-4B79-AB09-89940510E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r-Latn-RS"/>
          </a:p>
        </p:txBody>
      </p:sp>
      <p:pic>
        <p:nvPicPr>
          <p:cNvPr id="6148" name="Picture 4" descr="Monolith vs Microservices">
            <a:extLst>
              <a:ext uri="{FF2B5EF4-FFF2-40B4-BE49-F238E27FC236}">
                <a16:creationId xmlns:a16="http://schemas.microsoft.com/office/drawing/2014/main" id="{6D0AF07B-8CEA-4F08-AC0D-6AC43D410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393" y="2171700"/>
            <a:ext cx="4788131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7CB9BD1-4E38-439C-84FB-6BE1BEE1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3855720" cy="2157884"/>
          </a:xfrm>
        </p:spPr>
        <p:txBody>
          <a:bodyPr/>
          <a:lstStyle/>
          <a:p>
            <a:pPr algn="ctr"/>
            <a:r>
              <a:rPr lang="en-US" sz="6000" dirty="0" err="1"/>
              <a:t>Arhitektura</a:t>
            </a:r>
            <a:br>
              <a:rPr lang="en-US" sz="6000" dirty="0"/>
            </a:br>
            <a:r>
              <a:rPr lang="en-US" sz="6000" dirty="0" err="1"/>
              <a:t>softvera</a:t>
            </a:r>
            <a:endParaRPr lang="sr-Latn-R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670" y="1912012"/>
            <a:ext cx="4448572" cy="45413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Klijent i server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Arhitektura</a:t>
            </a:r>
            <a:r>
              <a:rPr lang="en-US" sz="2400" dirty="0"/>
              <a:t> </a:t>
            </a:r>
            <a:r>
              <a:rPr lang="en-US" sz="2400" dirty="0" err="1"/>
              <a:t>mikroservisa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Interni i eksterni izvori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Komunikacija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 dirty="0"/>
              <a:t>Javna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 dirty="0"/>
              <a:t>Zatvorena (Serverska)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44A3EA-4B51-404D-92B7-4C3F430D6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242" y="8809"/>
            <a:ext cx="7690757" cy="68580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805DA3-615B-4BD1-BA08-947C63514EE8}"/>
              </a:ext>
            </a:extLst>
          </p:cNvPr>
          <p:cNvSpPr/>
          <p:nvPr/>
        </p:nvSpPr>
        <p:spPr>
          <a:xfrm>
            <a:off x="4312334" y="0"/>
            <a:ext cx="18890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810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99914"/>
          </a:xfrm>
        </p:spPr>
        <p:txBody>
          <a:bodyPr/>
          <a:lstStyle/>
          <a:p>
            <a:pPr algn="ctr"/>
            <a:r>
              <a:rPr lang="en-US" dirty="0"/>
              <a:t>Angular Client Application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1" y="1516418"/>
            <a:ext cx="7109721" cy="5341581"/>
          </a:xfrm>
        </p:spPr>
        <p:txBody>
          <a:bodyPr>
            <a:normAutofit/>
          </a:bodyPr>
          <a:lstStyle/>
          <a:p>
            <a:r>
              <a:rPr lang="en-US" sz="2800" dirty="0" err="1"/>
              <a:t>Klijentska</a:t>
            </a:r>
            <a:r>
              <a:rPr lang="en-US" sz="2800" dirty="0"/>
              <a:t> </a:t>
            </a:r>
            <a:r>
              <a:rPr lang="en-US" sz="2800" dirty="0" err="1"/>
              <a:t>aplikacija</a:t>
            </a:r>
            <a:endParaRPr lang="en-US" sz="2800" dirty="0"/>
          </a:p>
          <a:p>
            <a:pPr lvl="3"/>
            <a:r>
              <a:rPr lang="en-US" sz="2400" dirty="0" err="1"/>
              <a:t>Izvr</a:t>
            </a:r>
            <a:r>
              <a:rPr lang="sr-Latn-RS" sz="2400" dirty="0"/>
              <a:t>šava se na računaru korisnika</a:t>
            </a:r>
          </a:p>
          <a:p>
            <a:pPr lvl="3"/>
            <a:r>
              <a:rPr lang="sr-Latn-RS" sz="2400" dirty="0"/>
              <a:t>IO</a:t>
            </a:r>
          </a:p>
          <a:p>
            <a:r>
              <a:rPr lang="sr-Latn-RS" sz="2800" dirty="0"/>
              <a:t>Angular</a:t>
            </a:r>
          </a:p>
          <a:p>
            <a:pPr lvl="1"/>
            <a:r>
              <a:rPr lang="sr-Latn-RS" sz="2800" dirty="0"/>
              <a:t>Komponente</a:t>
            </a:r>
          </a:p>
          <a:p>
            <a:pPr lvl="2"/>
            <a:r>
              <a:rPr lang="sr-Latn-RS" sz="2400" dirty="0"/>
              <a:t>*.html</a:t>
            </a:r>
          </a:p>
          <a:p>
            <a:pPr lvl="2"/>
            <a:r>
              <a:rPr lang="sr-Latn-RS" sz="2400" dirty="0"/>
              <a:t>*.ts</a:t>
            </a:r>
          </a:p>
          <a:p>
            <a:pPr lvl="1"/>
            <a:r>
              <a:rPr lang="sr-Latn-RS" sz="2800" dirty="0"/>
              <a:t>Servisi</a:t>
            </a:r>
          </a:p>
          <a:p>
            <a:r>
              <a:rPr lang="sr-Latn-RS" sz="2800" dirty="0"/>
              <a:t>Bootstrap</a:t>
            </a:r>
          </a:p>
          <a:p>
            <a:r>
              <a:rPr lang="sr-Latn-RS" sz="2800" dirty="0"/>
              <a:t>Komunikacija sa serverom</a:t>
            </a:r>
          </a:p>
          <a:p>
            <a:pPr lvl="1"/>
            <a:endParaRPr lang="sr-Latn-R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9017390" y="1147564"/>
            <a:ext cx="1491176" cy="1329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0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198695"/>
          </a:xfrm>
        </p:spPr>
        <p:txBody>
          <a:bodyPr>
            <a:normAutofit/>
          </a:bodyPr>
          <a:lstStyle/>
          <a:p>
            <a:pPr algn="ctr"/>
            <a:r>
              <a:rPr lang="sr-Latn-RS" sz="4800" i="1" spc="2000" dirty="0"/>
              <a:t>CryptOffer</a:t>
            </a:r>
            <a:endParaRPr lang="sr-Latn-RS" i="1" spc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737" y="1301260"/>
            <a:ext cx="6769749" cy="5024638"/>
          </a:xfrm>
        </p:spPr>
        <p:txBody>
          <a:bodyPr>
            <a:normAutofit/>
          </a:bodyPr>
          <a:lstStyle/>
          <a:p>
            <a:r>
              <a:rPr lang="sr-Latn-RS" sz="2400" dirty="0"/>
              <a:t>Obsluživanje klijenta</a:t>
            </a:r>
          </a:p>
          <a:p>
            <a:r>
              <a:rPr lang="sr-Latn-RS" sz="2400" dirty="0"/>
              <a:t>Centralna jedinica – višestruka uloga</a:t>
            </a:r>
            <a:endParaRPr lang="en-US" sz="2400" dirty="0"/>
          </a:p>
          <a:p>
            <a:pPr lvl="1"/>
            <a:r>
              <a:rPr lang="en-US" sz="2400" dirty="0"/>
              <a:t>Eureka </a:t>
            </a:r>
            <a:r>
              <a:rPr lang="en-US" sz="2400" dirty="0" err="1"/>
              <a:t>Klijent</a:t>
            </a:r>
            <a:endParaRPr lang="en-US" sz="2400" dirty="0"/>
          </a:p>
          <a:p>
            <a:pPr lvl="1"/>
            <a:r>
              <a:rPr lang="en-US" sz="2400" dirty="0"/>
              <a:t>API server (Resource server)</a:t>
            </a:r>
          </a:p>
          <a:p>
            <a:r>
              <a:rPr lang="en-US" sz="2400" dirty="0" err="1"/>
              <a:t>Komunikacija</a:t>
            </a:r>
            <a:endParaRPr lang="en-US" sz="2400" dirty="0"/>
          </a:p>
          <a:p>
            <a:pPr lvl="1"/>
            <a:r>
              <a:rPr lang="en-US" sz="2400" dirty="0" err="1"/>
              <a:t>Klijent</a:t>
            </a:r>
            <a:endParaRPr lang="en-US" sz="2400" dirty="0"/>
          </a:p>
          <a:p>
            <a:pPr lvl="1"/>
            <a:r>
              <a:rPr lang="en-US" sz="2400" dirty="0" err="1"/>
              <a:t>Autorizacioni</a:t>
            </a:r>
            <a:r>
              <a:rPr lang="en-US" sz="2400" dirty="0"/>
              <a:t> server</a:t>
            </a:r>
          </a:p>
          <a:p>
            <a:pPr lvl="1"/>
            <a:r>
              <a:rPr lang="en-US" sz="2400" dirty="0" err="1"/>
              <a:t>Mirkoservisi</a:t>
            </a:r>
            <a:endParaRPr lang="sr-Latn-RS" sz="2400" dirty="0"/>
          </a:p>
          <a:p>
            <a:pPr lvl="1"/>
            <a:r>
              <a:rPr lang="en-US" sz="2400" dirty="0"/>
              <a:t>Eureka Server</a:t>
            </a:r>
            <a:endParaRPr lang="sr-Latn-RS" sz="2400" dirty="0"/>
          </a:p>
          <a:p>
            <a:endParaRPr lang="en-US" sz="2400" dirty="0"/>
          </a:p>
          <a:p>
            <a:pPr lvl="1"/>
            <a:endParaRPr lang="sr-Latn-R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8947051" y="2296548"/>
            <a:ext cx="1786597" cy="14454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CB49FFB-A438-4EF8-9D84-A994343B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7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198695"/>
          </a:xfrm>
        </p:spPr>
        <p:txBody>
          <a:bodyPr>
            <a:normAutofit/>
          </a:bodyPr>
          <a:lstStyle/>
          <a:p>
            <a:pPr algn="ctr"/>
            <a:r>
              <a:rPr lang="sr-Latn-RS" sz="4800" i="1" spc="2000" dirty="0"/>
              <a:t> CryptoAdvertising</a:t>
            </a:r>
            <a:endParaRPr lang="sr-Latn-RS" i="1" spc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1" y="1301259"/>
            <a:ext cx="7035581" cy="5309091"/>
          </a:xfrm>
        </p:spPr>
        <p:txBody>
          <a:bodyPr>
            <a:normAutofit/>
          </a:bodyPr>
          <a:lstStyle/>
          <a:p>
            <a:r>
              <a:rPr lang="en-US" sz="2400" dirty="0" err="1"/>
              <a:t>Mikroservis</a:t>
            </a:r>
            <a:r>
              <a:rPr lang="en-US" sz="2400" dirty="0"/>
              <a:t> u </a:t>
            </a:r>
            <a:r>
              <a:rPr lang="en-US" sz="2400" dirty="0" err="1"/>
              <a:t>pravom</a:t>
            </a:r>
            <a:r>
              <a:rPr lang="en-US" sz="2400" dirty="0"/>
              <a:t> </a:t>
            </a:r>
            <a:r>
              <a:rPr lang="en-US" sz="2400" dirty="0" err="1"/>
              <a:t>smislu</a:t>
            </a:r>
            <a:endParaRPr lang="en-US" sz="2400" dirty="0"/>
          </a:p>
          <a:p>
            <a:r>
              <a:rPr lang="sr-Latn-RS" sz="2400" dirty="0"/>
              <a:t>Logika kripto berze (oglasnik)</a:t>
            </a:r>
            <a:endParaRPr lang="en-US" sz="2400" dirty="0"/>
          </a:p>
          <a:p>
            <a:pPr lvl="3"/>
            <a:r>
              <a:rPr lang="en-US" sz="2000" dirty="0" err="1"/>
              <a:t>Pregled</a:t>
            </a:r>
            <a:r>
              <a:rPr lang="en-US" sz="2000" dirty="0"/>
              <a:t> I </a:t>
            </a:r>
            <a:r>
              <a:rPr lang="en-US" sz="2000" dirty="0" err="1"/>
              <a:t>pretraga</a:t>
            </a:r>
            <a:endParaRPr lang="en-US" sz="2000" dirty="0"/>
          </a:p>
          <a:p>
            <a:pPr lvl="3"/>
            <a:r>
              <a:rPr lang="en-US" sz="2000" dirty="0" err="1"/>
              <a:t>Dodavanje</a:t>
            </a:r>
            <a:endParaRPr lang="en-US" sz="2000" dirty="0"/>
          </a:p>
          <a:p>
            <a:pPr lvl="3"/>
            <a:r>
              <a:rPr lang="en-US" sz="2000" dirty="0" err="1"/>
              <a:t>Realizacija</a:t>
            </a:r>
            <a:r>
              <a:rPr lang="en-US" sz="2000" dirty="0"/>
              <a:t> </a:t>
            </a:r>
            <a:r>
              <a:rPr lang="sr-Latn-RS" sz="2000" dirty="0"/>
              <a:t>(</a:t>
            </a:r>
            <a:r>
              <a:rPr lang="en-US" sz="2000" dirty="0"/>
              <a:t> </a:t>
            </a:r>
            <a:r>
              <a:rPr lang="en-US" sz="2000" dirty="0" err="1"/>
              <a:t>svoj</a:t>
            </a:r>
            <a:r>
              <a:rPr lang="en-US" sz="2000" dirty="0"/>
              <a:t> </a:t>
            </a:r>
            <a:r>
              <a:rPr lang="en-US" sz="2000" dirty="0" err="1"/>
              <a:t>oglas</a:t>
            </a:r>
            <a:r>
              <a:rPr lang="sr-Latn-RS" sz="2000" dirty="0"/>
              <a:t>;</a:t>
            </a:r>
            <a:r>
              <a:rPr lang="en-US" sz="2000" dirty="0"/>
              <a:t> </a:t>
            </a:r>
            <a:r>
              <a:rPr lang="en-US" sz="2000" dirty="0" err="1"/>
              <a:t>javljanje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tu</a:t>
            </a:r>
            <a:r>
              <a:rPr lang="sr-Latn-RS" sz="2000" dirty="0"/>
              <a:t>đ</a:t>
            </a:r>
            <a:r>
              <a:rPr lang="en-US" sz="2000" dirty="0" err="1"/>
              <a:t>i</a:t>
            </a:r>
            <a:r>
              <a:rPr lang="sr-Latn-RS" sz="2000" dirty="0"/>
              <a:t>)</a:t>
            </a:r>
          </a:p>
          <a:p>
            <a:r>
              <a:rPr lang="sr-Latn-RS" sz="2400" dirty="0"/>
              <a:t>Baza podataka</a:t>
            </a:r>
          </a:p>
          <a:p>
            <a:pPr lvl="1"/>
            <a:r>
              <a:rPr lang="sr-Latn-RS" sz="2400" dirty="0"/>
              <a:t>Samo jedna tabela</a:t>
            </a:r>
          </a:p>
          <a:p>
            <a:pPr lvl="1"/>
            <a:r>
              <a:rPr lang="sr-Latn-RS" sz="2400" dirty="0"/>
              <a:t>Koji oglas kome pripada?</a:t>
            </a:r>
          </a:p>
          <a:p>
            <a:r>
              <a:rPr lang="en-US" sz="2400" dirty="0" err="1"/>
              <a:t>Slojevita</a:t>
            </a:r>
            <a:r>
              <a:rPr lang="en-US" sz="2400" dirty="0"/>
              <a:t> </a:t>
            </a:r>
            <a:r>
              <a:rPr lang="en-US" sz="2400" dirty="0" err="1"/>
              <a:t>arhitektura</a:t>
            </a:r>
            <a:endParaRPr lang="en-US" sz="2400" dirty="0"/>
          </a:p>
          <a:p>
            <a:r>
              <a:rPr lang="en-US" sz="2400" dirty="0"/>
              <a:t>Eureka </a:t>
            </a:r>
            <a:r>
              <a:rPr lang="en-US" sz="2400" dirty="0" err="1"/>
              <a:t>Klijent</a:t>
            </a:r>
            <a:endParaRPr lang="sr-Latn-RS" sz="2400" dirty="0"/>
          </a:p>
          <a:p>
            <a:r>
              <a:rPr lang="sr-Latn-RS" sz="2400" dirty="0"/>
              <a:t>Ribbon Klijent</a:t>
            </a:r>
            <a:endParaRPr lang="en-US" sz="2400" dirty="0"/>
          </a:p>
          <a:p>
            <a:pPr marL="0" indent="0">
              <a:buNone/>
            </a:pPr>
            <a:endParaRPr lang="sr-Latn-R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10002128" y="3807875"/>
            <a:ext cx="1730327" cy="1603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E2677F4-41C3-439B-979D-69ECDBD9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29914-F588-4CF1-8E1D-9F8D7F1B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3955804"/>
            <a:ext cx="1600200" cy="25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935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3142</TotalTime>
  <Words>467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Franklin Gothic Book</vt:lpstr>
      <vt:lpstr>Times New Roman</vt:lpstr>
      <vt:lpstr>Crop</vt:lpstr>
      <vt:lpstr>Skalabilan mikroservis orijentisan sistem namenjen berzi kriptovaluta  C  r  y  p  t  O  f  f  e  r </vt:lpstr>
      <vt:lpstr>Robert Sabo    </vt:lpstr>
      <vt:lpstr>PowerPoint Presentation</vt:lpstr>
      <vt:lpstr>Skalabilan mikroservis orijentisan  sistem namenjen berzi kriptovaluta</vt:lpstr>
      <vt:lpstr>Skalabilan mikroservis orijentisan  sistem namenjen berzi kriptovaluta</vt:lpstr>
      <vt:lpstr>Arhitektura softvera</vt:lpstr>
      <vt:lpstr>Angular Client Application</vt:lpstr>
      <vt:lpstr>CryptOffer</vt:lpstr>
      <vt:lpstr> CryptoAdvertising</vt:lpstr>
      <vt:lpstr>CryptoWallets</vt:lpstr>
      <vt:lpstr>CryptAuthService</vt:lpstr>
      <vt:lpstr>CryptEurekaServer</vt:lpstr>
      <vt:lpstr>Dashboard</vt:lpstr>
      <vt:lpstr>Prikaz oglasa</vt:lpstr>
      <vt:lpstr>PowerPoint Presentation</vt:lpstr>
      <vt:lpstr>PowerPoint Presentation</vt:lpstr>
      <vt:lpstr>Zaključak</vt:lpstr>
      <vt:lpstr>Skalabilan mikroservis orijentisan sistem namenjen berzi kriptovaluta  C  r  y  p  t  O  f  f  e  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Skalabilan mikroservis orijentisan sistem namenjen berzi kriptovaluta  C  r  y  p  t  O  f  f  e  r</dc:title>
  <dc:creator>Robert Sabo</dc:creator>
  <cp:lastModifiedBy>Robert Sabo</cp:lastModifiedBy>
  <cp:revision>131</cp:revision>
  <dcterms:created xsi:type="dcterms:W3CDTF">2018-09-23T18:21:17Z</dcterms:created>
  <dcterms:modified xsi:type="dcterms:W3CDTF">2018-09-27T19:08:43Z</dcterms:modified>
</cp:coreProperties>
</file>