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71" r:id="rId5"/>
    <p:sldId id="272" r:id="rId6"/>
    <p:sldId id="273" r:id="rId7"/>
    <p:sldId id="259" r:id="rId8"/>
    <p:sldId id="260" r:id="rId9"/>
    <p:sldId id="275" r:id="rId10"/>
    <p:sldId id="274" r:id="rId11"/>
    <p:sldId id="276" r:id="rId12"/>
    <p:sldId id="277" r:id="rId13"/>
    <p:sldId id="278" r:id="rId14"/>
    <p:sldId id="279" r:id="rId15"/>
    <p:sldId id="261" r:id="rId16"/>
    <p:sldId id="262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4" r:id="rId28"/>
    <p:sldId id="263" r:id="rId29"/>
    <p:sldId id="270" r:id="rId30"/>
    <p:sldId id="265" r:id="rId31"/>
    <p:sldId id="266" r:id="rId32"/>
    <p:sldId id="267" r:id="rId33"/>
    <p:sldId id="268" r:id="rId34"/>
    <p:sldId id="269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8" autoAdjust="0"/>
    <p:restoredTop sz="94660"/>
  </p:normalViewPr>
  <p:slideViewPr>
    <p:cSldViewPr>
      <p:cViewPr>
        <p:scale>
          <a:sx n="80" d="100"/>
          <a:sy n="80" d="100"/>
        </p:scale>
        <p:origin x="-1248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FAF-BAF9-434B-82E7-D8D718C142B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02F72-F8B5-4438-9D32-E02F3326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i="0"/>
            </a:lvl1pPr>
          </a:lstStyle>
          <a:p>
            <a:r>
              <a:rPr lang="en-US" dirty="0" smtClean="0"/>
              <a:t>Chapter __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41360" y="6534150"/>
            <a:ext cx="98218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Copyright © </a:t>
            </a:r>
            <a:r>
              <a:rPr lang="en-IN" sz="1000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2016 </a:t>
            </a:r>
            <a:r>
              <a:rPr lang="en-IN" sz="1000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McGraw-Hill Education. </a:t>
            </a:r>
            <a:r>
              <a:rPr lang="en-IN" sz="1000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All </a:t>
            </a:r>
            <a:r>
              <a:rPr lang="en-IN" sz="1000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rights reserved. No reproduction or distribution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68173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1550" y="6542901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9-</a:t>
            </a:r>
            <a:fld id="{17AF3C32-066C-499F-9FFE-15D207957183}" type="slidenum">
              <a:rPr lang="en-US" sz="1000" smtClean="0">
                <a:latin typeface="Times New Roman" pitchFamily="18" charset="0"/>
                <a:cs typeface="Times New Roman" pitchFamily="18" charset="0"/>
              </a:rPr>
              <a:t>‹#›</a:t>
            </a:fld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591550" y="6542901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9-</a:t>
            </a:r>
            <a:fld id="{17AF3C32-066C-499F-9FFE-15D207957183}" type="slidenum">
              <a:rPr lang="en-US" sz="1000" smtClean="0">
                <a:latin typeface="Times New Roman" pitchFamily="18" charset="0"/>
                <a:cs typeface="Times New Roman" pitchFamily="18" charset="0"/>
              </a:rPr>
              <a:t>‹#›</a:t>
            </a:fld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62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8591550" y="6542901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9-</a:t>
            </a:r>
            <a:fld id="{17AF3C32-066C-499F-9FFE-15D207957183}" type="slidenum">
              <a:rPr lang="en-US" sz="1000" smtClean="0">
                <a:latin typeface="Times New Roman" pitchFamily="18" charset="0"/>
                <a:cs typeface="Times New Roman" pitchFamily="18" charset="0"/>
              </a:rPr>
              <a:t>‹#›</a:t>
            </a:fld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848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91550" y="6542901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9-</a:t>
            </a:r>
            <a:fld id="{17AF3C32-066C-499F-9FFE-15D207957183}" type="slidenum">
              <a:rPr lang="en-US" sz="1000" smtClean="0">
                <a:latin typeface="Times New Roman" pitchFamily="18" charset="0"/>
                <a:cs typeface="Times New Roman" pitchFamily="18" charset="0"/>
              </a:rPr>
              <a:t>‹#›</a:t>
            </a:fld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24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5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brl.org/FRTaxonomi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brl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XBRL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000"/>
            <a:ext cx="2186271" cy="27853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9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Extensible</a:t>
            </a:r>
            <a:r>
              <a:rPr lang="zh-TW" altLang="en-US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Extensible:</a:t>
            </a:r>
            <a:r>
              <a:rPr lang="zh-TW" altLang="en-US"/>
              <a:t> </a:t>
            </a:r>
            <a:r>
              <a:rPr lang="en-US" altLang="zh-TW"/>
              <a:t>Like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English</a:t>
            </a:r>
            <a:r>
              <a:rPr lang="zh-TW" altLang="en-US"/>
              <a:t> </a:t>
            </a:r>
            <a:r>
              <a:rPr lang="en-US" altLang="zh-TW"/>
              <a:t>language,</a:t>
            </a:r>
            <a:r>
              <a:rPr lang="zh-TW" altLang="en-US"/>
              <a:t> </a:t>
            </a:r>
            <a:r>
              <a:rPr lang="en-US" altLang="zh-TW"/>
              <a:t>XBRL</a:t>
            </a:r>
            <a:r>
              <a:rPr lang="zh-TW" altLang="en-US"/>
              <a:t> </a:t>
            </a:r>
            <a:r>
              <a:rPr lang="en-US" altLang="zh-TW"/>
              <a:t>language</a:t>
            </a:r>
            <a:r>
              <a:rPr lang="zh-TW" altLang="en-US"/>
              <a:t> </a:t>
            </a:r>
            <a:r>
              <a:rPr lang="en-US" altLang="zh-TW"/>
              <a:t>is</a:t>
            </a:r>
            <a:r>
              <a:rPr lang="zh-TW" altLang="en-US"/>
              <a:t> </a:t>
            </a:r>
            <a:r>
              <a:rPr lang="en-US" altLang="zh-TW"/>
              <a:t>able</a:t>
            </a:r>
            <a:r>
              <a:rPr lang="zh-TW" altLang="en-US"/>
              <a:t> </a:t>
            </a:r>
            <a:r>
              <a:rPr lang="en-US" altLang="zh-TW"/>
              <a:t>to</a:t>
            </a:r>
            <a:r>
              <a:rPr lang="zh-TW" altLang="en-US"/>
              <a:t> </a:t>
            </a:r>
            <a:r>
              <a:rPr lang="en-US" altLang="zh-TW"/>
              <a:t>be</a:t>
            </a:r>
            <a:r>
              <a:rPr lang="zh-TW" altLang="en-US"/>
              <a:t> </a:t>
            </a:r>
            <a:r>
              <a:rPr lang="en-US" altLang="zh-TW"/>
              <a:t>extended.</a:t>
            </a:r>
          </a:p>
          <a:p>
            <a:r>
              <a:rPr lang="en-US" altLang="zh-TW"/>
              <a:t>Users</a:t>
            </a:r>
            <a:r>
              <a:rPr lang="zh-TW" altLang="en-US"/>
              <a:t> </a:t>
            </a:r>
            <a:r>
              <a:rPr lang="en-US" altLang="zh-TW"/>
              <a:t>can</a:t>
            </a:r>
            <a:r>
              <a:rPr lang="zh-TW" altLang="en-US"/>
              <a:t> </a:t>
            </a:r>
            <a:r>
              <a:rPr lang="en-US" altLang="zh-TW"/>
              <a:t>add</a:t>
            </a:r>
            <a:r>
              <a:rPr lang="zh-TW" altLang="en-US"/>
              <a:t> </a:t>
            </a:r>
            <a:r>
              <a:rPr lang="en-US" altLang="zh-TW"/>
              <a:t>new</a:t>
            </a:r>
            <a:r>
              <a:rPr lang="zh-TW" altLang="en-US"/>
              <a:t> </a:t>
            </a:r>
            <a:r>
              <a:rPr lang="en-US" altLang="zh-TW"/>
              <a:t>ideas</a:t>
            </a:r>
            <a:r>
              <a:rPr lang="zh-TW" altLang="en-US"/>
              <a:t> </a:t>
            </a:r>
            <a:r>
              <a:rPr lang="en-US" altLang="zh-TW"/>
              <a:t>and</a:t>
            </a:r>
            <a:r>
              <a:rPr lang="zh-TW" altLang="en-US"/>
              <a:t> </a:t>
            </a:r>
            <a:r>
              <a:rPr lang="en-US" altLang="zh-TW"/>
              <a:t>phrases</a:t>
            </a:r>
            <a:r>
              <a:rPr lang="zh-TW" altLang="en-US"/>
              <a:t> </a:t>
            </a:r>
            <a:r>
              <a:rPr lang="en-US" altLang="zh-TW"/>
              <a:t>to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basic</a:t>
            </a:r>
            <a:r>
              <a:rPr lang="zh-TW" altLang="en-US"/>
              <a:t> </a:t>
            </a:r>
            <a:r>
              <a:rPr lang="en-US" altLang="zh-TW"/>
              <a:t>XBRL</a:t>
            </a:r>
            <a:r>
              <a:rPr lang="zh-TW" altLang="en-US"/>
              <a:t> </a:t>
            </a:r>
            <a:r>
              <a:rPr lang="en-US" altLang="zh-TW"/>
              <a:t>without</a:t>
            </a:r>
            <a:r>
              <a:rPr lang="zh-TW" altLang="en-US"/>
              <a:t> </a:t>
            </a:r>
            <a:r>
              <a:rPr lang="en-US" altLang="zh-TW"/>
              <a:t>changing</a:t>
            </a:r>
            <a:r>
              <a:rPr lang="zh-TW" altLang="en-US"/>
              <a:t> </a:t>
            </a:r>
            <a:r>
              <a:rPr lang="en-US" altLang="zh-TW"/>
              <a:t>its</a:t>
            </a:r>
            <a:r>
              <a:rPr lang="zh-TW" altLang="en-US"/>
              <a:t> </a:t>
            </a:r>
            <a:r>
              <a:rPr lang="en-US" altLang="zh-TW"/>
              <a:t>fundamental</a:t>
            </a:r>
            <a:r>
              <a:rPr lang="zh-TW" altLang="en-US"/>
              <a:t> </a:t>
            </a:r>
            <a:r>
              <a:rPr lang="en-US" altLang="zh-TW"/>
              <a:t>purpose,</a:t>
            </a:r>
            <a:r>
              <a:rPr lang="zh-TW" altLang="en-US"/>
              <a:t> </a:t>
            </a:r>
            <a:r>
              <a:rPr lang="en-US" altLang="zh-TW"/>
              <a:t>structure,</a:t>
            </a:r>
            <a:r>
              <a:rPr lang="zh-TW" altLang="en-US"/>
              <a:t> </a:t>
            </a:r>
            <a:r>
              <a:rPr lang="en-US" altLang="zh-TW"/>
              <a:t>or</a:t>
            </a:r>
            <a:r>
              <a:rPr lang="zh-TW" altLang="en-US"/>
              <a:t> </a:t>
            </a:r>
            <a:r>
              <a:rPr lang="en-US" altLang="zh-TW"/>
              <a:t>existing</a:t>
            </a:r>
            <a:r>
              <a:rPr lang="zh-TW" altLang="en-US"/>
              <a:t> </a:t>
            </a:r>
            <a:r>
              <a:rPr lang="en-US" altLang="zh-TW"/>
              <a:t>terminplogy.</a:t>
            </a:r>
          </a:p>
          <a:p>
            <a:r>
              <a:rPr lang="en-US" altLang="zh-TW"/>
              <a:t>Why</a:t>
            </a:r>
            <a:r>
              <a:rPr lang="zh-TW" altLang="en-US"/>
              <a:t> </a:t>
            </a:r>
            <a:r>
              <a:rPr lang="en-US" altLang="zh-TW"/>
              <a:t>XBRL</a:t>
            </a:r>
            <a:r>
              <a:rPr lang="zh-TW" altLang="en-US"/>
              <a:t> </a:t>
            </a:r>
            <a:r>
              <a:rPr lang="en-US" altLang="zh-TW"/>
              <a:t>need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extensible</a:t>
            </a:r>
            <a:r>
              <a:rPr lang="zh-TW" altLang="en-US"/>
              <a:t> </a:t>
            </a:r>
            <a:r>
              <a:rPr lang="en-US" altLang="zh-TW"/>
              <a:t>function?</a:t>
            </a:r>
            <a:r>
              <a:rPr lang="zh-TW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496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8554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Specification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837" y="998555"/>
            <a:ext cx="8229600" cy="542277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particular</a:t>
            </a:r>
            <a:r>
              <a:rPr lang="zh-TW" altLang="en-US"/>
              <a:t> </a:t>
            </a:r>
            <a:r>
              <a:rPr lang="en-US" altLang="zh-TW"/>
              <a:t>example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large</a:t>
            </a:r>
            <a:r>
              <a:rPr lang="zh-TW" altLang="en-US"/>
              <a:t> </a:t>
            </a:r>
            <a:r>
              <a:rPr lang="en-US" altLang="zh-TW"/>
              <a:t>group.</a:t>
            </a:r>
          </a:p>
          <a:p>
            <a:r>
              <a:rPr lang="en-US" altLang="zh-TW"/>
              <a:t>Ex:</a:t>
            </a:r>
            <a:r>
              <a:rPr lang="zh-TW" altLang="en-US"/>
              <a:t> </a:t>
            </a:r>
            <a:r>
              <a:rPr lang="en-US" altLang="zh-TW"/>
              <a:t>“California”</a:t>
            </a:r>
            <a:r>
              <a:rPr lang="zh-TW" altLang="en-US"/>
              <a:t> </a:t>
            </a:r>
            <a:r>
              <a:rPr lang="en-US" altLang="zh-TW"/>
              <a:t>is</a:t>
            </a:r>
            <a:r>
              <a:rPr lang="zh-TW" altLang="en-US"/>
              <a:t> </a:t>
            </a:r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specification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“United</a:t>
            </a:r>
            <a:r>
              <a:rPr lang="zh-TW" altLang="en-US"/>
              <a:t> </a:t>
            </a:r>
            <a:r>
              <a:rPr lang="en-US" altLang="zh-TW"/>
              <a:t>States”;</a:t>
            </a:r>
            <a:r>
              <a:rPr lang="zh-TW" altLang="en-US"/>
              <a:t> </a:t>
            </a:r>
            <a:r>
              <a:rPr lang="en-US" altLang="zh-TW"/>
              <a:t>“Goodwill”</a:t>
            </a:r>
            <a:r>
              <a:rPr lang="zh-TW" altLang="en-US"/>
              <a:t> </a:t>
            </a:r>
            <a:r>
              <a:rPr lang="en-US" altLang="zh-TW"/>
              <a:t>is</a:t>
            </a:r>
            <a:r>
              <a:rPr lang="zh-TW" altLang="en-US"/>
              <a:t> </a:t>
            </a:r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specification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“assets”</a:t>
            </a:r>
          </a:p>
          <a:p>
            <a:r>
              <a:rPr lang="en-US" altLang="zh-TW"/>
              <a:t>So</a:t>
            </a:r>
            <a:r>
              <a:rPr lang="zh-TW" altLang="en-US"/>
              <a:t> </a:t>
            </a:r>
            <a:r>
              <a:rPr lang="en-US" altLang="zh-TW"/>
              <a:t>“XBRL”</a:t>
            </a:r>
            <a:r>
              <a:rPr lang="zh-TW" altLang="en-US"/>
              <a:t> </a:t>
            </a:r>
            <a:r>
              <a:rPr lang="en-US" altLang="zh-TW"/>
              <a:t>is</a:t>
            </a:r>
            <a:r>
              <a:rPr lang="zh-TW" altLang="en-US"/>
              <a:t> </a:t>
            </a:r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specification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“XML”.</a:t>
            </a:r>
            <a:r>
              <a:rPr lang="zh-TW" altLang="en-US"/>
              <a:t> </a:t>
            </a:r>
            <a:r>
              <a:rPr lang="en-US" altLang="zh-TW"/>
              <a:t>XBRL</a:t>
            </a:r>
            <a:r>
              <a:rPr lang="zh-TW" altLang="en-US"/>
              <a:t> </a:t>
            </a:r>
            <a:r>
              <a:rPr lang="en-US" altLang="zh-TW"/>
              <a:t>focus</a:t>
            </a:r>
            <a:r>
              <a:rPr lang="zh-TW" altLang="en-US"/>
              <a:t> </a:t>
            </a:r>
            <a:r>
              <a:rPr lang="en-US" altLang="zh-TW"/>
              <a:t>on</a:t>
            </a:r>
            <a:r>
              <a:rPr lang="zh-TW" altLang="en-US"/>
              <a:t> </a:t>
            </a:r>
            <a:r>
              <a:rPr lang="en-US" altLang="zh-TW"/>
              <a:t>descriptors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business</a:t>
            </a:r>
            <a:r>
              <a:rPr lang="zh-TW" altLang="en-US"/>
              <a:t> </a:t>
            </a:r>
            <a:r>
              <a:rPr lang="en-US" altLang="zh-TW"/>
              <a:t>reporting</a:t>
            </a:r>
            <a:r>
              <a:rPr lang="zh-TW" altLang="en-US"/>
              <a:t> </a:t>
            </a:r>
            <a:r>
              <a:rPr lang="en-US" altLang="zh-TW"/>
              <a:t>information-</a:t>
            </a:r>
            <a:r>
              <a:rPr lang="zh-TW" altLang="en-US"/>
              <a:t> </a:t>
            </a:r>
            <a:r>
              <a:rPr lang="en-US" altLang="zh-TW"/>
              <a:t>most</a:t>
            </a:r>
            <a:r>
              <a:rPr lang="zh-TW" altLang="en-US"/>
              <a:t> </a:t>
            </a:r>
            <a:r>
              <a:rPr lang="en-US" altLang="zh-TW"/>
              <a:t>often,</a:t>
            </a:r>
            <a:r>
              <a:rPr lang="zh-TW" altLang="en-US"/>
              <a:t> </a:t>
            </a:r>
            <a:r>
              <a:rPr lang="en-US" altLang="zh-TW"/>
              <a:t>accounting</a:t>
            </a:r>
            <a:r>
              <a:rPr lang="zh-TW" altLang="en-US"/>
              <a:t> </a:t>
            </a:r>
            <a:r>
              <a:rPr lang="en-US" altLang="zh-TW"/>
              <a:t>information.</a:t>
            </a:r>
          </a:p>
          <a:p>
            <a:r>
              <a:rPr lang="en-US" altLang="zh-TW"/>
              <a:t>Features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all</a:t>
            </a:r>
            <a:r>
              <a:rPr lang="zh-TW" altLang="en-US"/>
              <a:t> </a:t>
            </a:r>
            <a:r>
              <a:rPr lang="en-US" altLang="zh-TW"/>
              <a:t>XML</a:t>
            </a:r>
            <a:r>
              <a:rPr lang="zh-TW" altLang="en-US"/>
              <a:t> </a:t>
            </a:r>
            <a:r>
              <a:rPr lang="en-US" altLang="zh-TW"/>
              <a:t>specifications:</a:t>
            </a:r>
            <a:r>
              <a:rPr lang="zh-TW" altLang="en-US"/>
              <a:t> </a:t>
            </a:r>
            <a:r>
              <a:rPr lang="en-US" altLang="zh-TW"/>
              <a:t>extensible</a:t>
            </a:r>
            <a:r>
              <a:rPr lang="zh-TW" altLang="en-US"/>
              <a:t> </a:t>
            </a:r>
            <a:r>
              <a:rPr lang="en-US" altLang="zh-TW"/>
              <a:t>and</a:t>
            </a:r>
            <a:r>
              <a:rPr lang="zh-TW" altLang="en-US"/>
              <a:t> </a:t>
            </a:r>
            <a:r>
              <a:rPr lang="en-US" altLang="zh-TW"/>
              <a:t>use</a:t>
            </a:r>
            <a:r>
              <a:rPr lang="zh-TW" altLang="en-US"/>
              <a:t> </a:t>
            </a:r>
            <a:r>
              <a:rPr lang="en-US" altLang="zh-TW"/>
              <a:t>“markup”</a:t>
            </a:r>
            <a:r>
              <a:rPr lang="zh-TW" altLang="en-US"/>
              <a:t> </a:t>
            </a:r>
            <a:r>
              <a:rPr lang="en-US" altLang="zh-TW"/>
              <a:t>languages.</a:t>
            </a:r>
          </a:p>
          <a:p>
            <a:r>
              <a:rPr lang="en-US" altLang="zh-TW"/>
              <a:t>XML</a:t>
            </a:r>
            <a:r>
              <a:rPr lang="zh-TW" altLang="en-US"/>
              <a:t> </a:t>
            </a:r>
            <a:r>
              <a:rPr lang="en-US" altLang="zh-TW"/>
              <a:t>consists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series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descriptors</a:t>
            </a:r>
            <a:r>
              <a:rPr lang="zh-TW" altLang="en-US"/>
              <a:t> </a:t>
            </a:r>
            <a:r>
              <a:rPr lang="en-US" altLang="zh-TW"/>
              <a:t>added</a:t>
            </a:r>
            <a:r>
              <a:rPr lang="zh-TW" altLang="en-US"/>
              <a:t> </a:t>
            </a:r>
            <a:r>
              <a:rPr lang="en-US" altLang="zh-TW"/>
              <a:t>to</a:t>
            </a:r>
            <a:r>
              <a:rPr lang="zh-TW" altLang="en-US"/>
              <a:t> </a:t>
            </a:r>
            <a:r>
              <a:rPr lang="en-US" altLang="zh-TW"/>
              <a:t>various</a:t>
            </a:r>
            <a:r>
              <a:rPr lang="zh-TW" altLang="en-US"/>
              <a:t> </a:t>
            </a:r>
            <a:r>
              <a:rPr lang="en-US" altLang="zh-TW"/>
              <a:t>kinds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information.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925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873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Taxonomy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80682"/>
            <a:ext cx="8229600" cy="4945482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taxonomy</a:t>
            </a:r>
            <a:r>
              <a:rPr lang="zh-TW" altLang="en-US"/>
              <a:t> </a:t>
            </a:r>
            <a:r>
              <a:rPr lang="en-US" altLang="zh-TW"/>
              <a:t>is</a:t>
            </a:r>
            <a:r>
              <a:rPr lang="zh-TW" altLang="en-US"/>
              <a:t> </a:t>
            </a:r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way</a:t>
            </a:r>
            <a:r>
              <a:rPr lang="zh-TW" altLang="en-US"/>
              <a:t> </a:t>
            </a:r>
            <a:r>
              <a:rPr lang="en-US" altLang="zh-TW"/>
              <a:t>to</a:t>
            </a:r>
            <a:r>
              <a:rPr lang="zh-TW" altLang="en-US"/>
              <a:t> </a:t>
            </a:r>
            <a:r>
              <a:rPr lang="en-US" altLang="zh-TW"/>
              <a:t>organize</a:t>
            </a:r>
            <a:r>
              <a:rPr lang="zh-TW" altLang="en-US"/>
              <a:t> </a:t>
            </a:r>
            <a:r>
              <a:rPr lang="en-US" altLang="zh-TW"/>
              <a:t>knowledge.</a:t>
            </a:r>
          </a:p>
          <a:p>
            <a:r>
              <a:rPr lang="en-US" altLang="zh-TW"/>
              <a:t>Ex: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tables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contents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book</a:t>
            </a:r>
            <a:r>
              <a:rPr lang="zh-TW" altLang="en-US"/>
              <a:t> </a:t>
            </a:r>
            <a:r>
              <a:rPr lang="en-US" altLang="zh-TW"/>
              <a:t>is</a:t>
            </a:r>
            <a:r>
              <a:rPr lang="zh-TW" altLang="en-US"/>
              <a:t> </a:t>
            </a:r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taxonomy.</a:t>
            </a:r>
          </a:p>
          <a:p>
            <a:r>
              <a:rPr lang="en-US" altLang="zh-TW"/>
              <a:t>Information</a:t>
            </a:r>
            <a:r>
              <a:rPr lang="zh-TW" altLang="en-US"/>
              <a:t> </a:t>
            </a:r>
            <a:r>
              <a:rPr lang="en-US" altLang="zh-TW"/>
              <a:t>in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balance</a:t>
            </a:r>
            <a:r>
              <a:rPr lang="zh-TW" altLang="en-US"/>
              <a:t> </a:t>
            </a:r>
            <a:r>
              <a:rPr lang="en-US" altLang="zh-TW"/>
              <a:t>sheet.</a:t>
            </a:r>
            <a:r>
              <a:rPr lang="zh-TW" altLang="en-US"/>
              <a:t> </a:t>
            </a:r>
            <a:r>
              <a:rPr lang="en-US" altLang="zh-TW"/>
              <a:t>You</a:t>
            </a:r>
            <a:r>
              <a:rPr lang="zh-TW" altLang="en-US"/>
              <a:t> </a:t>
            </a:r>
            <a:r>
              <a:rPr lang="en-US" altLang="zh-TW"/>
              <a:t>would</a:t>
            </a:r>
            <a:r>
              <a:rPr lang="zh-TW" altLang="en-US"/>
              <a:t> </a:t>
            </a:r>
            <a:r>
              <a:rPr lang="en-US" altLang="zh-TW"/>
              <a:t>describe</a:t>
            </a:r>
            <a:r>
              <a:rPr lang="zh-TW" altLang="en-US"/>
              <a:t> </a:t>
            </a:r>
            <a:r>
              <a:rPr lang="en-US" altLang="zh-TW"/>
              <a:t>it</a:t>
            </a:r>
            <a:r>
              <a:rPr lang="zh-TW" altLang="en-US"/>
              <a:t> </a:t>
            </a:r>
            <a:r>
              <a:rPr lang="en-US" altLang="zh-TW"/>
              <a:t>as</a:t>
            </a:r>
            <a:r>
              <a:rPr lang="zh-TW" altLang="en-US"/>
              <a:t> </a:t>
            </a:r>
            <a:r>
              <a:rPr lang="en-US" altLang="zh-TW"/>
              <a:t>“assets,</a:t>
            </a:r>
            <a:r>
              <a:rPr lang="zh-TW" altLang="en-US"/>
              <a:t> </a:t>
            </a:r>
            <a:r>
              <a:rPr lang="en-US" altLang="zh-TW"/>
              <a:t>liabilities,</a:t>
            </a:r>
            <a:r>
              <a:rPr lang="zh-TW" altLang="en-US"/>
              <a:t> </a:t>
            </a:r>
            <a:r>
              <a:rPr lang="en-US" altLang="zh-TW"/>
              <a:t>and</a:t>
            </a:r>
            <a:r>
              <a:rPr lang="zh-TW" altLang="en-US"/>
              <a:t> </a:t>
            </a:r>
            <a:r>
              <a:rPr lang="en-US" altLang="zh-TW"/>
              <a:t>equity.”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above</a:t>
            </a:r>
            <a:r>
              <a:rPr lang="zh-TW" altLang="en-US"/>
              <a:t> </a:t>
            </a:r>
            <a:r>
              <a:rPr lang="en-US" altLang="zh-TW"/>
              <a:t>are</a:t>
            </a:r>
            <a:r>
              <a:rPr lang="zh-TW" altLang="en-US"/>
              <a:t> </a:t>
            </a:r>
            <a:r>
              <a:rPr lang="en-US" altLang="zh-TW"/>
              <a:t>“Taxonomy.”</a:t>
            </a:r>
          </a:p>
          <a:p>
            <a:r>
              <a:rPr lang="en-US" altLang="zh-TW"/>
              <a:t>XBRL</a:t>
            </a:r>
            <a:r>
              <a:rPr lang="zh-TW" altLang="en-US"/>
              <a:t> </a:t>
            </a:r>
            <a:r>
              <a:rPr lang="en-US" altLang="zh-TW"/>
              <a:t>is</a:t>
            </a:r>
            <a:r>
              <a:rPr lang="zh-TW" altLang="en-US"/>
              <a:t> </a:t>
            </a:r>
            <a:r>
              <a:rPr lang="en-US" altLang="zh-TW"/>
              <a:t>made</a:t>
            </a:r>
            <a:r>
              <a:rPr lang="zh-TW" altLang="en-US"/>
              <a:t> </a:t>
            </a:r>
            <a:r>
              <a:rPr lang="en-US" altLang="zh-TW"/>
              <a:t>up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several</a:t>
            </a:r>
            <a:r>
              <a:rPr lang="zh-TW" altLang="en-US"/>
              <a:t> </a:t>
            </a:r>
            <a:r>
              <a:rPr lang="en-US" altLang="zh-TW"/>
              <a:t>taxonomies,</a:t>
            </a:r>
            <a:r>
              <a:rPr lang="zh-TW" altLang="en-US"/>
              <a:t> </a:t>
            </a:r>
            <a:r>
              <a:rPr lang="en-US" altLang="zh-TW"/>
              <a:t>which,</a:t>
            </a:r>
            <a:r>
              <a:rPr lang="zh-TW" altLang="en-US"/>
              <a:t> </a:t>
            </a:r>
            <a:r>
              <a:rPr lang="en-US" altLang="zh-TW"/>
              <a:t>for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most</a:t>
            </a:r>
            <a:r>
              <a:rPr lang="zh-TW" altLang="en-US"/>
              <a:t> </a:t>
            </a:r>
            <a:r>
              <a:rPr lang="en-US" altLang="zh-TW"/>
              <a:t>part,</a:t>
            </a:r>
            <a:r>
              <a:rPr lang="zh-TW" altLang="en-US"/>
              <a:t> </a:t>
            </a:r>
            <a:r>
              <a:rPr lang="en-US" altLang="zh-TW"/>
              <a:t>are</a:t>
            </a:r>
            <a:r>
              <a:rPr lang="zh-TW" altLang="en-US"/>
              <a:t> </a:t>
            </a:r>
            <a:r>
              <a:rPr lang="en-US" altLang="zh-TW"/>
              <a:t>focused</a:t>
            </a:r>
            <a:r>
              <a:rPr lang="zh-TW" altLang="en-US"/>
              <a:t> </a:t>
            </a:r>
            <a:r>
              <a:rPr lang="en-US" altLang="zh-TW"/>
              <a:t>on</a:t>
            </a:r>
            <a:r>
              <a:rPr lang="zh-TW" altLang="en-US"/>
              <a:t> </a:t>
            </a:r>
            <a:r>
              <a:rPr lang="en-US" altLang="zh-TW"/>
              <a:t>specific</a:t>
            </a:r>
            <a:r>
              <a:rPr lang="zh-TW" altLang="en-US"/>
              <a:t> </a:t>
            </a:r>
            <a:r>
              <a:rPr lang="en-US" altLang="zh-TW"/>
              <a:t>industry</a:t>
            </a:r>
            <a:r>
              <a:rPr lang="zh-TW" altLang="en-US"/>
              <a:t> </a:t>
            </a:r>
            <a:r>
              <a:rPr lang="en-US" altLang="zh-TW"/>
              <a:t>groups.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1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Namespace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namespace</a:t>
            </a:r>
            <a:r>
              <a:rPr lang="zh-TW" altLang="en-US"/>
              <a:t> </a:t>
            </a:r>
            <a:r>
              <a:rPr lang="en-US" altLang="zh-TW"/>
              <a:t>is</a:t>
            </a:r>
            <a:r>
              <a:rPr lang="zh-TW" altLang="en-US"/>
              <a:t> </a:t>
            </a:r>
            <a:r>
              <a:rPr lang="en-US" altLang="zh-TW"/>
              <a:t>like</a:t>
            </a:r>
            <a:r>
              <a:rPr lang="zh-TW" altLang="en-US"/>
              <a:t> </a:t>
            </a:r>
            <a:r>
              <a:rPr lang="en-US" altLang="zh-TW"/>
              <a:t>an</a:t>
            </a:r>
            <a:r>
              <a:rPr lang="zh-TW" altLang="en-US"/>
              <a:t> </a:t>
            </a:r>
            <a:r>
              <a:rPr lang="en-US" altLang="zh-TW"/>
              <a:t>XBRL</a:t>
            </a:r>
            <a:r>
              <a:rPr lang="zh-TW" altLang="en-US"/>
              <a:t> </a:t>
            </a:r>
            <a:r>
              <a:rPr lang="en-US" altLang="zh-TW"/>
              <a:t>dictionary.</a:t>
            </a:r>
          </a:p>
          <a:p>
            <a:r>
              <a:rPr lang="en-US" altLang="zh-TW"/>
              <a:t>If</a:t>
            </a:r>
            <a:r>
              <a:rPr lang="zh-TW" altLang="en-US"/>
              <a:t> </a:t>
            </a:r>
            <a:r>
              <a:rPr lang="en-US" altLang="zh-TW"/>
              <a:t>someone</a:t>
            </a:r>
            <a:r>
              <a:rPr lang="zh-TW" altLang="en-US"/>
              <a:t> </a:t>
            </a:r>
            <a:r>
              <a:rPr lang="en-US" altLang="zh-TW"/>
              <a:t>invents</a:t>
            </a:r>
            <a:r>
              <a:rPr lang="zh-TW" altLang="en-US"/>
              <a:t> </a:t>
            </a:r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new</a:t>
            </a:r>
            <a:r>
              <a:rPr lang="zh-TW" altLang="en-US"/>
              <a:t> </a:t>
            </a:r>
            <a:r>
              <a:rPr lang="en-US" altLang="zh-TW"/>
              <a:t>XBRL</a:t>
            </a:r>
            <a:r>
              <a:rPr lang="zh-TW" altLang="en-US"/>
              <a:t> </a:t>
            </a:r>
            <a:r>
              <a:rPr lang="en-US" altLang="zh-TW"/>
              <a:t>term,</a:t>
            </a:r>
            <a:r>
              <a:rPr lang="zh-TW" altLang="en-US"/>
              <a:t> </a:t>
            </a:r>
            <a:r>
              <a:rPr lang="en-US" altLang="zh-TW"/>
              <a:t>he</a:t>
            </a:r>
            <a:r>
              <a:rPr lang="zh-TW" altLang="en-US"/>
              <a:t> </a:t>
            </a:r>
            <a:r>
              <a:rPr lang="en-US" altLang="zh-TW"/>
              <a:t>or</a:t>
            </a:r>
            <a:r>
              <a:rPr lang="zh-TW" altLang="en-US"/>
              <a:t> </a:t>
            </a:r>
            <a:r>
              <a:rPr lang="en-US" altLang="zh-TW"/>
              <a:t>she</a:t>
            </a:r>
            <a:r>
              <a:rPr lang="zh-TW" altLang="en-US"/>
              <a:t> </a:t>
            </a:r>
            <a:r>
              <a:rPr lang="en-US" altLang="zh-TW"/>
              <a:t>has</a:t>
            </a:r>
            <a:r>
              <a:rPr lang="zh-TW" altLang="en-US"/>
              <a:t> </a:t>
            </a:r>
            <a:r>
              <a:rPr lang="en-US" altLang="zh-TW"/>
              <a:t>to</a:t>
            </a:r>
            <a:r>
              <a:rPr lang="zh-TW" altLang="en-US"/>
              <a:t> </a:t>
            </a:r>
            <a:r>
              <a:rPr lang="en-US" altLang="zh-TW"/>
              <a:t>let</a:t>
            </a:r>
            <a:r>
              <a:rPr lang="zh-TW" altLang="en-US"/>
              <a:t> </a:t>
            </a:r>
            <a:r>
              <a:rPr lang="en-US" altLang="zh-TW"/>
              <a:t>others</a:t>
            </a:r>
            <a:r>
              <a:rPr lang="zh-TW" altLang="en-US"/>
              <a:t> </a:t>
            </a:r>
            <a:r>
              <a:rPr lang="en-US" altLang="zh-TW"/>
              <a:t>know</a:t>
            </a:r>
            <a:r>
              <a:rPr lang="zh-TW" altLang="en-US"/>
              <a:t> </a:t>
            </a:r>
            <a:r>
              <a:rPr lang="en-US" altLang="zh-TW"/>
              <a:t>what</a:t>
            </a:r>
            <a:r>
              <a:rPr lang="zh-TW" altLang="en-US"/>
              <a:t> </a:t>
            </a:r>
            <a:r>
              <a:rPr lang="en-US" altLang="zh-TW"/>
              <a:t>it</a:t>
            </a:r>
            <a:r>
              <a:rPr lang="zh-TW" altLang="en-US"/>
              <a:t> </a:t>
            </a:r>
            <a:r>
              <a:rPr lang="en-US" altLang="zh-TW"/>
              <a:t>means.</a:t>
            </a:r>
          </a:p>
          <a:p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meaning(def.)of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new</a:t>
            </a:r>
            <a:r>
              <a:rPr lang="zh-TW" altLang="en-US"/>
              <a:t> </a:t>
            </a:r>
            <a:r>
              <a:rPr lang="en-US" altLang="zh-TW"/>
              <a:t>term</a:t>
            </a:r>
            <a:r>
              <a:rPr lang="zh-TW" altLang="en-US"/>
              <a:t> </a:t>
            </a:r>
            <a:r>
              <a:rPr lang="en-US" altLang="zh-TW"/>
              <a:t>would</a:t>
            </a:r>
            <a:r>
              <a:rPr lang="zh-TW" altLang="en-US"/>
              <a:t> </a:t>
            </a:r>
            <a:r>
              <a:rPr lang="en-US" altLang="zh-TW"/>
              <a:t>reside</a:t>
            </a:r>
            <a:r>
              <a:rPr lang="zh-TW" altLang="en-US"/>
              <a:t> </a:t>
            </a:r>
            <a:r>
              <a:rPr lang="en-US" altLang="zh-TW"/>
              <a:t>in</a:t>
            </a:r>
            <a:r>
              <a:rPr lang="zh-TW" altLang="en-US"/>
              <a:t> </a:t>
            </a:r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namespace.</a:t>
            </a:r>
          </a:p>
          <a:p>
            <a:r>
              <a:rPr lang="en-US" altLang="zh-TW"/>
              <a:t>Namespaces</a:t>
            </a:r>
            <a:r>
              <a:rPr lang="zh-TW" altLang="en-US"/>
              <a:t> </a:t>
            </a:r>
            <a:r>
              <a:rPr lang="en-US" altLang="zh-TW"/>
              <a:t>have</a:t>
            </a:r>
            <a:r>
              <a:rPr lang="zh-TW" altLang="en-US"/>
              <a:t> </a:t>
            </a:r>
            <a:r>
              <a:rPr lang="en-US" altLang="zh-TW"/>
              <a:t>internet</a:t>
            </a:r>
            <a:r>
              <a:rPr lang="zh-TW" altLang="en-US"/>
              <a:t> </a:t>
            </a:r>
            <a:r>
              <a:rPr lang="en-US" altLang="zh-TW"/>
              <a:t>address</a:t>
            </a:r>
            <a:r>
              <a:rPr lang="zh-TW" altLang="en-US"/>
              <a:t> </a:t>
            </a:r>
            <a:r>
              <a:rPr lang="en-US" altLang="zh-TW"/>
              <a:t>just</a:t>
            </a:r>
            <a:r>
              <a:rPr lang="zh-TW" altLang="en-US"/>
              <a:t> </a:t>
            </a:r>
            <a:r>
              <a:rPr lang="en-US" altLang="zh-TW"/>
              <a:t>like</a:t>
            </a:r>
            <a:r>
              <a:rPr lang="zh-TW" altLang="en-US"/>
              <a:t> </a:t>
            </a:r>
            <a:r>
              <a:rPr lang="en-US" altLang="zh-TW"/>
              <a:t>Web</a:t>
            </a:r>
            <a:r>
              <a:rPr lang="zh-TW" altLang="en-US"/>
              <a:t> </a:t>
            </a:r>
            <a:r>
              <a:rPr lang="en-US" altLang="zh-TW"/>
              <a:t>pages.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26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Instance</a:t>
            </a:r>
            <a:r>
              <a:rPr lang="zh-TW" altLang="en-US"/>
              <a:t> </a:t>
            </a:r>
            <a:r>
              <a:rPr lang="en-US" altLang="zh-TW"/>
              <a:t>document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An</a:t>
            </a:r>
            <a:r>
              <a:rPr lang="zh-TW" altLang="en-US"/>
              <a:t> </a:t>
            </a:r>
            <a:r>
              <a:rPr lang="en-US" altLang="zh-TW"/>
              <a:t>instance</a:t>
            </a:r>
            <a:r>
              <a:rPr lang="zh-TW" altLang="en-US"/>
              <a:t> </a:t>
            </a:r>
            <a:r>
              <a:rPr lang="en-US" altLang="zh-TW"/>
              <a:t>document</a:t>
            </a:r>
            <a:r>
              <a:rPr lang="zh-TW" altLang="en-US"/>
              <a:t> </a:t>
            </a:r>
            <a:r>
              <a:rPr lang="en-US" altLang="zh-TW"/>
              <a:t>is</a:t>
            </a:r>
            <a:r>
              <a:rPr lang="zh-TW" altLang="en-US"/>
              <a:t> </a:t>
            </a:r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specific</a:t>
            </a:r>
            <a:r>
              <a:rPr lang="zh-TW" altLang="en-US"/>
              <a:t> </a:t>
            </a:r>
            <a:r>
              <a:rPr lang="en-US" altLang="zh-TW"/>
              <a:t>example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property</a:t>
            </a:r>
            <a:r>
              <a:rPr lang="zh-TW" altLang="en-US"/>
              <a:t> </a:t>
            </a:r>
            <a:r>
              <a:rPr lang="en-US" altLang="zh-TW"/>
              <a:t>tagged</a:t>
            </a:r>
            <a:r>
              <a:rPr lang="zh-TW" altLang="en-US"/>
              <a:t> </a:t>
            </a:r>
            <a:r>
              <a:rPr lang="en-US" altLang="zh-TW"/>
              <a:t>XBRL</a:t>
            </a:r>
            <a:r>
              <a:rPr lang="zh-TW" altLang="en-US"/>
              <a:t> </a:t>
            </a:r>
            <a:r>
              <a:rPr lang="en-US" altLang="zh-TW"/>
              <a:t>information.</a:t>
            </a:r>
          </a:p>
          <a:p>
            <a:r>
              <a:rPr lang="en-US" altLang="zh-TW"/>
              <a:t>Microsoft</a:t>
            </a:r>
            <a:r>
              <a:rPr lang="zh-TW" altLang="en-US"/>
              <a:t> </a:t>
            </a:r>
            <a:r>
              <a:rPr lang="en-US" altLang="zh-TW"/>
              <a:t>might</a:t>
            </a:r>
            <a:r>
              <a:rPr lang="zh-TW" altLang="en-US"/>
              <a:t> </a:t>
            </a:r>
            <a:r>
              <a:rPr lang="en-US" altLang="zh-TW"/>
              <a:t>mark</a:t>
            </a:r>
            <a:r>
              <a:rPr lang="zh-TW" altLang="en-US"/>
              <a:t> </a:t>
            </a:r>
            <a:r>
              <a:rPr lang="en-US" altLang="zh-TW"/>
              <a:t>up</a:t>
            </a:r>
            <a:r>
              <a:rPr lang="zh-TW" altLang="en-US"/>
              <a:t> </a:t>
            </a:r>
            <a:r>
              <a:rPr lang="en-US" altLang="zh-TW"/>
              <a:t>its</a:t>
            </a:r>
            <a:r>
              <a:rPr lang="zh-TW" altLang="en-US"/>
              <a:t> </a:t>
            </a:r>
            <a:r>
              <a:rPr lang="en-US" altLang="zh-TW"/>
              <a:t>balance</a:t>
            </a:r>
            <a:r>
              <a:rPr lang="zh-TW" altLang="en-US"/>
              <a:t> </a:t>
            </a:r>
            <a:r>
              <a:rPr lang="en-US" altLang="zh-TW"/>
              <a:t>sheet</a:t>
            </a:r>
            <a:r>
              <a:rPr lang="zh-TW" altLang="en-US"/>
              <a:t> </a:t>
            </a:r>
            <a:r>
              <a:rPr lang="en-US" altLang="zh-TW"/>
              <a:t>with</a:t>
            </a:r>
            <a:r>
              <a:rPr lang="zh-TW" altLang="en-US"/>
              <a:t> </a:t>
            </a:r>
            <a:r>
              <a:rPr lang="en-US" altLang="zh-TW"/>
              <a:t>XBRL</a:t>
            </a:r>
            <a:r>
              <a:rPr lang="zh-TW" altLang="en-US"/>
              <a:t> </a:t>
            </a:r>
            <a:r>
              <a:rPr lang="en-US" altLang="zh-TW"/>
              <a:t>tags.</a:t>
            </a:r>
            <a:r>
              <a:rPr lang="zh-TW" altLang="en-US"/>
              <a:t> </a:t>
            </a:r>
            <a:r>
              <a:rPr lang="en-US" altLang="zh-TW"/>
              <a:t>In</a:t>
            </a:r>
            <a:r>
              <a:rPr lang="zh-TW" altLang="en-US"/>
              <a:t> </a:t>
            </a:r>
            <a:r>
              <a:rPr lang="en-US" altLang="zh-TW"/>
              <a:t>this</a:t>
            </a:r>
            <a:r>
              <a:rPr lang="zh-TW" altLang="en-US"/>
              <a:t> </a:t>
            </a:r>
            <a:r>
              <a:rPr lang="en-US" altLang="zh-TW"/>
              <a:t>case,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balance</a:t>
            </a:r>
            <a:r>
              <a:rPr lang="zh-TW" altLang="en-US"/>
              <a:t> </a:t>
            </a:r>
            <a:r>
              <a:rPr lang="en-US" altLang="zh-TW"/>
              <a:t>sheet</a:t>
            </a:r>
            <a:r>
              <a:rPr lang="zh-TW" altLang="en-US"/>
              <a:t> </a:t>
            </a:r>
            <a:r>
              <a:rPr lang="en-US" altLang="zh-TW"/>
              <a:t>would</a:t>
            </a:r>
            <a:r>
              <a:rPr lang="zh-TW" altLang="en-US"/>
              <a:t> </a:t>
            </a:r>
            <a:r>
              <a:rPr lang="en-US" altLang="zh-TW"/>
              <a:t>be</a:t>
            </a:r>
            <a:r>
              <a:rPr lang="zh-TW" altLang="en-US"/>
              <a:t> </a:t>
            </a:r>
            <a:r>
              <a:rPr lang="en-US" altLang="zh-TW"/>
              <a:t>an</a:t>
            </a:r>
            <a:r>
              <a:rPr lang="zh-TW" altLang="en-US"/>
              <a:t> </a:t>
            </a:r>
            <a:r>
              <a:rPr lang="en-US" altLang="zh-TW"/>
              <a:t>instance</a:t>
            </a:r>
            <a:r>
              <a:rPr lang="zh-TW" altLang="en-US"/>
              <a:t> </a:t>
            </a:r>
            <a:r>
              <a:rPr lang="en-US" altLang="zh-TW"/>
              <a:t>document.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26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Terminology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32200" y="1696029"/>
            <a:ext cx="5111750" cy="3997755"/>
          </a:xfrm>
        </p:spPr>
        <p:txBody>
          <a:bodyPr>
            <a:normAutofit/>
          </a:bodyPr>
          <a:lstStyle/>
          <a:p>
            <a:r>
              <a:rPr lang="en-US" dirty="0" smtClean="0"/>
              <a:t>Extensible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US" dirty="0" smtClean="0"/>
              <a:t>Users can add tags as needed.</a:t>
            </a:r>
          </a:p>
          <a:p>
            <a:r>
              <a:rPr lang="en-US" dirty="0" smtClean="0"/>
              <a:t>Specification</a:t>
            </a:r>
          </a:p>
          <a:p>
            <a:pPr marL="457200" lvl="1" indent="0">
              <a:buNone/>
            </a:pPr>
            <a:r>
              <a:rPr lang="en-US" dirty="0" smtClean="0"/>
              <a:t>XBRL is an example of a broader group of languages called XML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Like any language, XBRL has unique terms that are critical to understanding it.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259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Terminology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Taxonomy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An organizational structure for XBRL tags</a:t>
            </a:r>
          </a:p>
          <a:p>
            <a:pPr lvl="1"/>
            <a:r>
              <a:rPr lang="en-US" dirty="0" smtClean="0"/>
              <a:t>Two broad types</a:t>
            </a:r>
          </a:p>
          <a:p>
            <a:pPr lvl="2"/>
            <a:r>
              <a:rPr lang="en-US" dirty="0" smtClean="0"/>
              <a:t>Acknowledged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Approved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US GAAP Taxonomy 2009</a:t>
            </a:r>
          </a:p>
          <a:p>
            <a:pPr lvl="2"/>
            <a:r>
              <a:rPr lang="en-US" dirty="0" smtClean="0"/>
              <a:t>US SEC Certification Taxonomy 2009</a:t>
            </a:r>
          </a:p>
          <a:p>
            <a:pPr lvl="2"/>
            <a:r>
              <a:rPr lang="en-US" dirty="0" smtClean="0"/>
              <a:t>XBRL Global Ledger Taxonomy</a:t>
            </a:r>
          </a:p>
          <a:p>
            <a:pPr lvl="2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Like any language, XBRL has unique terms that are critical to understanding it.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798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1791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History</a:t>
            </a:r>
            <a:r>
              <a:rPr lang="zh-TW" altLang="en-US"/>
              <a:t> </a:t>
            </a:r>
            <a:r>
              <a:rPr lang="en-US" altLang="zh-TW"/>
              <a:t>and</a:t>
            </a:r>
            <a:r>
              <a:rPr lang="zh-TW" altLang="en-US"/>
              <a:t> </a:t>
            </a:r>
            <a:r>
              <a:rPr lang="en-US" altLang="zh-TW"/>
              <a:t>structure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1358"/>
            <a:ext cx="8580036" cy="5064806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/>
              <a:t>Organizations</a:t>
            </a:r>
            <a:r>
              <a:rPr lang="zh-TW" altLang="en-US"/>
              <a:t> </a:t>
            </a:r>
            <a:r>
              <a:rPr lang="en-US" altLang="zh-TW"/>
              <a:t>can</a:t>
            </a:r>
            <a:r>
              <a:rPr lang="zh-TW" altLang="en-US"/>
              <a:t> </a:t>
            </a:r>
            <a:r>
              <a:rPr lang="en-US" altLang="zh-TW"/>
              <a:t>have</a:t>
            </a:r>
            <a:r>
              <a:rPr lang="zh-TW" altLang="en-US"/>
              <a:t> </a:t>
            </a:r>
            <a:r>
              <a:rPr lang="en-US" altLang="zh-TW"/>
              <a:t>significantly</a:t>
            </a:r>
            <a:r>
              <a:rPr lang="zh-TW" altLang="en-US"/>
              <a:t> </a:t>
            </a:r>
            <a:r>
              <a:rPr lang="en-US" altLang="zh-TW"/>
              <a:t>different</a:t>
            </a:r>
            <a:r>
              <a:rPr lang="zh-TW" altLang="en-US"/>
              <a:t> </a:t>
            </a:r>
            <a:r>
              <a:rPr lang="en-US" altLang="zh-TW"/>
              <a:t>structures</a:t>
            </a:r>
            <a:r>
              <a:rPr lang="zh-TW" altLang="en-US"/>
              <a:t> </a:t>
            </a:r>
            <a:r>
              <a:rPr lang="en-US" altLang="zh-TW"/>
              <a:t>and</a:t>
            </a:r>
            <a:r>
              <a:rPr lang="zh-TW" altLang="en-US"/>
              <a:t> </a:t>
            </a:r>
            <a:r>
              <a:rPr lang="en-US" altLang="zh-TW"/>
              <a:t>titles</a:t>
            </a:r>
            <a:r>
              <a:rPr lang="zh-TW" altLang="en-US"/>
              <a:t> </a:t>
            </a:r>
            <a:r>
              <a:rPr lang="en-US" altLang="zh-TW"/>
              <a:t>in</a:t>
            </a:r>
            <a:r>
              <a:rPr lang="zh-TW" altLang="en-US"/>
              <a:t> </a:t>
            </a:r>
            <a:r>
              <a:rPr lang="en-US" altLang="zh-TW"/>
              <a:t>their</a:t>
            </a:r>
            <a:r>
              <a:rPr lang="zh-TW" altLang="en-US"/>
              <a:t> </a:t>
            </a:r>
            <a:r>
              <a:rPr lang="en-US" altLang="zh-TW"/>
              <a:t>chart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accounts.</a:t>
            </a:r>
            <a:r>
              <a:rPr lang="zh-TW" altLang="en-US"/>
              <a:t> </a:t>
            </a:r>
            <a:endParaRPr lang="en-US" altLang="zh-TW"/>
          </a:p>
          <a:p>
            <a:r>
              <a:rPr lang="en-US" altLang="zh-TW"/>
              <a:t>Every</a:t>
            </a:r>
            <a:r>
              <a:rPr lang="zh-TW" altLang="en-US"/>
              <a:t> </a:t>
            </a:r>
            <a:r>
              <a:rPr lang="en-US" altLang="zh-TW"/>
              <a:t>account</a:t>
            </a:r>
            <a:r>
              <a:rPr lang="zh-TW" altLang="en-US"/>
              <a:t> </a:t>
            </a:r>
            <a:r>
              <a:rPr lang="en-US" altLang="zh-TW"/>
              <a:t>in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system</a:t>
            </a:r>
            <a:r>
              <a:rPr lang="zh-TW" altLang="en-US"/>
              <a:t> </a:t>
            </a:r>
            <a:r>
              <a:rPr lang="en-US" altLang="zh-TW"/>
              <a:t>has</a:t>
            </a:r>
            <a:r>
              <a:rPr lang="zh-TW" altLang="en-US"/>
              <a:t> </a:t>
            </a:r>
            <a:r>
              <a:rPr lang="en-US" altLang="zh-TW"/>
              <a:t>its</a:t>
            </a:r>
            <a:r>
              <a:rPr lang="zh-TW" altLang="en-US"/>
              <a:t> </a:t>
            </a:r>
            <a:r>
              <a:rPr lang="en-US" altLang="zh-TW"/>
              <a:t>own</a:t>
            </a:r>
            <a:r>
              <a:rPr lang="zh-TW" altLang="en-US"/>
              <a:t> </a:t>
            </a:r>
            <a:r>
              <a:rPr lang="en-US" altLang="zh-TW"/>
              <a:t>balance.</a:t>
            </a:r>
            <a:r>
              <a:rPr lang="zh-TW" altLang="en-US"/>
              <a:t> </a:t>
            </a:r>
            <a:endParaRPr lang="en-US" altLang="zh-TW"/>
          </a:p>
          <a:p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balances</a:t>
            </a:r>
            <a:r>
              <a:rPr lang="zh-TW" altLang="en-US"/>
              <a:t> </a:t>
            </a:r>
            <a:r>
              <a:rPr lang="en-US" altLang="zh-TW"/>
              <a:t>can</a:t>
            </a:r>
            <a:r>
              <a:rPr lang="zh-TW" altLang="en-US"/>
              <a:t> </a:t>
            </a:r>
            <a:r>
              <a:rPr lang="en-US" altLang="zh-TW"/>
              <a:t>be</a:t>
            </a:r>
            <a:r>
              <a:rPr lang="zh-TW" altLang="en-US"/>
              <a:t> </a:t>
            </a:r>
            <a:r>
              <a:rPr lang="en-US" altLang="zh-TW"/>
              <a:t>measured</a:t>
            </a:r>
            <a:r>
              <a:rPr lang="zh-TW" altLang="en-US"/>
              <a:t> </a:t>
            </a:r>
            <a:r>
              <a:rPr lang="en-US" altLang="zh-TW"/>
              <a:t>in</a:t>
            </a:r>
            <a:r>
              <a:rPr lang="zh-TW" altLang="en-US"/>
              <a:t> </a:t>
            </a:r>
            <a:r>
              <a:rPr lang="en-US" altLang="zh-TW"/>
              <a:t>hundreds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world</a:t>
            </a:r>
            <a:r>
              <a:rPr lang="zh-TW" altLang="en-US"/>
              <a:t> </a:t>
            </a:r>
            <a:r>
              <a:rPr lang="en-US" altLang="zh-TW"/>
              <a:t>currencies.</a:t>
            </a:r>
          </a:p>
          <a:p>
            <a:r>
              <a:rPr lang="en-US" altLang="zh-TW"/>
              <a:t>Some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numbers</a:t>
            </a:r>
            <a:r>
              <a:rPr lang="zh-TW" altLang="en-US"/>
              <a:t> </a:t>
            </a:r>
            <a:r>
              <a:rPr lang="en-US" altLang="zh-TW"/>
              <a:t>in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system</a:t>
            </a:r>
            <a:r>
              <a:rPr lang="zh-TW" altLang="en-US"/>
              <a:t> </a:t>
            </a:r>
            <a:r>
              <a:rPr lang="en-US" altLang="zh-TW"/>
              <a:t>reflect</a:t>
            </a:r>
            <a:r>
              <a:rPr lang="zh-TW" altLang="en-US"/>
              <a:t> </a:t>
            </a:r>
            <a:r>
              <a:rPr lang="en-US" altLang="zh-TW"/>
              <a:t>results</a:t>
            </a:r>
            <a:r>
              <a:rPr lang="zh-TW" altLang="en-US"/>
              <a:t> </a:t>
            </a:r>
            <a:r>
              <a:rPr lang="en-US" altLang="zh-TW"/>
              <a:t>for</a:t>
            </a:r>
            <a:r>
              <a:rPr lang="zh-TW" altLang="en-US"/>
              <a:t> </a:t>
            </a:r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period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time(sales),</a:t>
            </a:r>
            <a:r>
              <a:rPr lang="zh-TW" altLang="en-US"/>
              <a:t> </a:t>
            </a:r>
            <a:r>
              <a:rPr lang="en-US" altLang="zh-TW"/>
              <a:t>while</a:t>
            </a:r>
            <a:r>
              <a:rPr lang="zh-TW" altLang="en-US"/>
              <a:t> </a:t>
            </a:r>
            <a:r>
              <a:rPr lang="en-US" altLang="zh-TW"/>
              <a:t>others</a:t>
            </a:r>
            <a:r>
              <a:rPr lang="zh-TW" altLang="en-US"/>
              <a:t> </a:t>
            </a:r>
            <a:r>
              <a:rPr lang="en-US" altLang="zh-TW"/>
              <a:t>reflect</a:t>
            </a:r>
            <a:r>
              <a:rPr lang="zh-TW" altLang="en-US"/>
              <a:t> </a:t>
            </a:r>
            <a:r>
              <a:rPr lang="en-US" altLang="zh-TW"/>
              <a:t>position</a:t>
            </a:r>
            <a:r>
              <a:rPr lang="zh-TW" altLang="en-US"/>
              <a:t> </a:t>
            </a:r>
            <a:r>
              <a:rPr lang="en-US" altLang="zh-TW"/>
              <a:t>at</a:t>
            </a:r>
            <a:r>
              <a:rPr lang="zh-TW" altLang="en-US"/>
              <a:t> </a:t>
            </a:r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point</a:t>
            </a:r>
            <a:r>
              <a:rPr lang="zh-TW" altLang="en-US"/>
              <a:t> </a:t>
            </a:r>
            <a:r>
              <a:rPr lang="en-US" altLang="zh-TW"/>
              <a:t>in</a:t>
            </a:r>
            <a:r>
              <a:rPr lang="zh-TW" altLang="en-US"/>
              <a:t> </a:t>
            </a:r>
            <a:r>
              <a:rPr lang="en-US" altLang="zh-TW"/>
              <a:t>time(cash).</a:t>
            </a:r>
          </a:p>
          <a:p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numbers</a:t>
            </a:r>
            <a:r>
              <a:rPr lang="zh-TW" altLang="en-US"/>
              <a:t> </a:t>
            </a:r>
            <a:r>
              <a:rPr lang="en-US" altLang="zh-TW"/>
              <a:t>in</a:t>
            </a:r>
            <a:r>
              <a:rPr lang="zh-TW" altLang="en-US"/>
              <a:t> </a:t>
            </a:r>
            <a:r>
              <a:rPr lang="en-US" altLang="zh-TW"/>
              <a:t>an</a:t>
            </a:r>
            <a:r>
              <a:rPr lang="zh-TW" altLang="en-US"/>
              <a:t> </a:t>
            </a:r>
            <a:r>
              <a:rPr lang="en-US" altLang="zh-TW"/>
              <a:t>accounting</a:t>
            </a:r>
            <a:r>
              <a:rPr lang="zh-TW" altLang="en-US"/>
              <a:t> </a:t>
            </a:r>
            <a:r>
              <a:rPr lang="en-US" altLang="zh-TW"/>
              <a:t>system</a:t>
            </a:r>
            <a:r>
              <a:rPr lang="zh-TW" altLang="en-US"/>
              <a:t> </a:t>
            </a:r>
            <a:r>
              <a:rPr lang="en-US" altLang="zh-TW"/>
              <a:t>can</a:t>
            </a:r>
            <a:r>
              <a:rPr lang="zh-TW" altLang="en-US"/>
              <a:t> </a:t>
            </a:r>
            <a:r>
              <a:rPr lang="en-US" altLang="zh-TW"/>
              <a:t>be</a:t>
            </a:r>
            <a:r>
              <a:rPr lang="zh-TW" altLang="en-US"/>
              <a:t> </a:t>
            </a:r>
            <a:r>
              <a:rPr lang="en-US" altLang="zh-TW"/>
              <a:t>produced</a:t>
            </a:r>
            <a:r>
              <a:rPr lang="zh-TW" altLang="en-US"/>
              <a:t> </a:t>
            </a:r>
            <a:r>
              <a:rPr lang="en-US" altLang="zh-TW"/>
              <a:t>with</a:t>
            </a:r>
            <a:r>
              <a:rPr lang="zh-TW" altLang="en-US"/>
              <a:t> </a:t>
            </a:r>
            <a:r>
              <a:rPr lang="en-US" altLang="zh-TW"/>
              <a:t>or</a:t>
            </a:r>
            <a:r>
              <a:rPr lang="zh-TW" altLang="en-US"/>
              <a:t> </a:t>
            </a:r>
            <a:r>
              <a:rPr lang="en-US" altLang="zh-TW"/>
              <a:t>without</a:t>
            </a:r>
            <a:r>
              <a:rPr lang="zh-TW" altLang="en-US"/>
              <a:t> </a:t>
            </a:r>
            <a:r>
              <a:rPr lang="en-US" altLang="zh-TW"/>
              <a:t>information</a:t>
            </a:r>
            <a:r>
              <a:rPr lang="zh-TW" altLang="en-US"/>
              <a:t> </a:t>
            </a:r>
            <a:r>
              <a:rPr lang="en-US" altLang="zh-TW"/>
              <a:t>technology.</a:t>
            </a:r>
            <a:r>
              <a:rPr lang="zh-TW" altLang="en-US"/>
              <a:t> </a:t>
            </a:r>
            <a:r>
              <a:rPr lang="en-US" altLang="zh-TW"/>
              <a:t>When</a:t>
            </a:r>
            <a:r>
              <a:rPr lang="zh-TW" altLang="en-US"/>
              <a:t> </a:t>
            </a:r>
            <a:r>
              <a:rPr lang="en-US" altLang="zh-TW"/>
              <a:t>information</a:t>
            </a:r>
            <a:r>
              <a:rPr lang="zh-TW" altLang="en-US"/>
              <a:t> </a:t>
            </a:r>
            <a:r>
              <a:rPr lang="en-US" altLang="zh-TW"/>
              <a:t>technology</a:t>
            </a:r>
            <a:r>
              <a:rPr lang="zh-TW" altLang="en-US"/>
              <a:t> </a:t>
            </a:r>
            <a:r>
              <a:rPr lang="en-US" altLang="zh-TW"/>
              <a:t>is</a:t>
            </a:r>
            <a:r>
              <a:rPr lang="zh-TW" altLang="en-US"/>
              <a:t> </a:t>
            </a:r>
            <a:r>
              <a:rPr lang="en-US" altLang="zh-TW"/>
              <a:t>used,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specific</a:t>
            </a:r>
            <a:r>
              <a:rPr lang="zh-TW" altLang="en-US"/>
              <a:t> </a:t>
            </a:r>
            <a:r>
              <a:rPr lang="en-US" altLang="zh-TW"/>
              <a:t>hardware</a:t>
            </a:r>
            <a:r>
              <a:rPr lang="zh-TW" altLang="en-US"/>
              <a:t> </a:t>
            </a:r>
            <a:r>
              <a:rPr lang="en-US" altLang="zh-TW"/>
              <a:t>and</a:t>
            </a:r>
            <a:r>
              <a:rPr lang="zh-TW" altLang="en-US"/>
              <a:t> </a:t>
            </a:r>
            <a:r>
              <a:rPr lang="en-US" altLang="zh-TW"/>
              <a:t>software</a:t>
            </a:r>
            <a:r>
              <a:rPr lang="zh-TW" altLang="en-US"/>
              <a:t> </a:t>
            </a:r>
            <a:r>
              <a:rPr lang="en-US" altLang="zh-TW"/>
              <a:t>variations</a:t>
            </a:r>
            <a:r>
              <a:rPr lang="zh-TW" altLang="en-US"/>
              <a:t> </a:t>
            </a:r>
            <a:r>
              <a:rPr lang="en-US" altLang="zh-TW"/>
              <a:t>are</a:t>
            </a:r>
            <a:r>
              <a:rPr lang="zh-TW" altLang="en-US"/>
              <a:t> </a:t>
            </a:r>
            <a:r>
              <a:rPr lang="en-US" altLang="zh-TW"/>
              <a:t>practically.</a:t>
            </a:r>
          </a:p>
          <a:p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037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637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Example</a:t>
            </a:r>
            <a:r>
              <a:rPr lang="zh-TW" altLang="en-US"/>
              <a:t> </a:t>
            </a:r>
            <a:r>
              <a:rPr lang="en-US" altLang="zh-TW"/>
              <a:t>using</a:t>
            </a:r>
            <a:r>
              <a:rPr lang="zh-TW" altLang="en-US"/>
              <a:t> </a:t>
            </a:r>
            <a:r>
              <a:rPr lang="en-US" altLang="zh-TW"/>
              <a:t>XBRL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9522"/>
            <a:ext cx="8229600" cy="5407269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ASR</a:t>
            </a:r>
            <a:r>
              <a:rPr lang="zh-TW" altLang="en-US"/>
              <a:t> </a:t>
            </a:r>
            <a:r>
              <a:rPr lang="en-US" altLang="zh-TW"/>
              <a:t>corporations</a:t>
            </a:r>
            <a:r>
              <a:rPr lang="zh-TW" altLang="en-US"/>
              <a:t> </a:t>
            </a:r>
            <a:r>
              <a:rPr lang="en-US" altLang="zh-TW"/>
              <a:t>has</a:t>
            </a:r>
            <a:r>
              <a:rPr lang="zh-TW" altLang="en-US"/>
              <a:t> </a:t>
            </a:r>
            <a:r>
              <a:rPr lang="en-US" altLang="zh-TW"/>
              <a:t>two</a:t>
            </a:r>
            <a:r>
              <a:rPr lang="zh-TW" altLang="en-US"/>
              <a:t> </a:t>
            </a:r>
            <a:r>
              <a:rPr lang="en-US" altLang="zh-TW"/>
              <a:t>divisions:</a:t>
            </a:r>
          </a:p>
          <a:p>
            <a:r>
              <a:rPr lang="en-US" altLang="zh-TW"/>
              <a:t>RBE</a:t>
            </a:r>
            <a:r>
              <a:rPr lang="zh-TW" altLang="en-US"/>
              <a:t> </a:t>
            </a:r>
            <a:r>
              <a:rPr lang="en-US" altLang="zh-TW"/>
              <a:t>division</a:t>
            </a:r>
            <a:r>
              <a:rPr lang="zh-TW" altLang="en-US"/>
              <a:t> </a:t>
            </a:r>
            <a:r>
              <a:rPr lang="en-US" altLang="zh-TW"/>
              <a:t>in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U.S.(Using</a:t>
            </a:r>
            <a:r>
              <a:rPr lang="zh-TW" altLang="en-US"/>
              <a:t> </a:t>
            </a:r>
            <a:r>
              <a:rPr lang="en-US" altLang="zh-TW"/>
              <a:t>enterprise</a:t>
            </a:r>
            <a:r>
              <a:rPr lang="zh-TW" altLang="en-US"/>
              <a:t> </a:t>
            </a:r>
            <a:r>
              <a:rPr lang="en-US" altLang="zh-TW"/>
              <a:t>resource</a:t>
            </a:r>
            <a:r>
              <a:rPr lang="zh-TW" altLang="en-US"/>
              <a:t> </a:t>
            </a:r>
            <a:r>
              <a:rPr lang="en-US" altLang="zh-TW"/>
              <a:t>planning</a:t>
            </a:r>
            <a:r>
              <a:rPr lang="zh-TW" altLang="en-US"/>
              <a:t> </a:t>
            </a:r>
            <a:r>
              <a:rPr lang="en-US" altLang="zh-TW"/>
              <a:t>system);</a:t>
            </a:r>
            <a:r>
              <a:rPr lang="zh-TW" altLang="en-US"/>
              <a:t> </a:t>
            </a:r>
            <a:r>
              <a:rPr lang="en-US" altLang="zh-TW"/>
              <a:t>CLG</a:t>
            </a:r>
            <a:r>
              <a:rPr lang="zh-TW" altLang="en-US"/>
              <a:t> </a:t>
            </a:r>
            <a:r>
              <a:rPr lang="en-US" altLang="zh-TW"/>
              <a:t>Division</a:t>
            </a:r>
            <a:r>
              <a:rPr lang="zh-TW" altLang="en-US"/>
              <a:t> </a:t>
            </a:r>
            <a:r>
              <a:rPr lang="en-US" altLang="zh-TW"/>
              <a:t>in</a:t>
            </a:r>
            <a:r>
              <a:rPr lang="zh-TW" altLang="en-US"/>
              <a:t> </a:t>
            </a:r>
            <a:r>
              <a:rPr lang="en-US" altLang="zh-TW"/>
              <a:t>Mexico(keeps</a:t>
            </a:r>
            <a:r>
              <a:rPr lang="zh-TW" altLang="en-US"/>
              <a:t> </a:t>
            </a:r>
            <a:r>
              <a:rPr lang="en-US" altLang="zh-TW"/>
              <a:t>accounting</a:t>
            </a:r>
            <a:r>
              <a:rPr lang="zh-TW" altLang="en-US"/>
              <a:t> </a:t>
            </a:r>
            <a:r>
              <a:rPr lang="en-US" altLang="zh-TW"/>
              <a:t>record</a:t>
            </a:r>
            <a:r>
              <a:rPr lang="zh-TW" altLang="en-US"/>
              <a:t> </a:t>
            </a:r>
            <a:r>
              <a:rPr lang="en-US" altLang="zh-TW"/>
              <a:t>in</a:t>
            </a:r>
            <a:r>
              <a:rPr lang="zh-TW" altLang="en-US"/>
              <a:t> </a:t>
            </a:r>
            <a:r>
              <a:rPr lang="en-US" altLang="zh-TW"/>
              <a:t>Peachtree(a</a:t>
            </a:r>
            <a:r>
              <a:rPr lang="zh-TW" altLang="en-US"/>
              <a:t> </a:t>
            </a:r>
            <a:r>
              <a:rPr lang="en-US" altLang="zh-TW"/>
              <a:t>kind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software)).</a:t>
            </a:r>
          </a:p>
          <a:p>
            <a:r>
              <a:rPr lang="en-US" altLang="zh-TW"/>
              <a:t>Questions:</a:t>
            </a:r>
            <a:r>
              <a:rPr lang="zh-TW" altLang="en-US"/>
              <a:t> </a:t>
            </a:r>
            <a:r>
              <a:rPr lang="en-US" altLang="zh-TW"/>
              <a:t>How</a:t>
            </a:r>
            <a:r>
              <a:rPr lang="zh-TW" altLang="en-US"/>
              <a:t> </a:t>
            </a:r>
            <a:r>
              <a:rPr lang="en-US" altLang="zh-TW"/>
              <a:t>could</a:t>
            </a:r>
            <a:r>
              <a:rPr lang="zh-TW" altLang="en-US"/>
              <a:t> </a:t>
            </a:r>
            <a:r>
              <a:rPr lang="en-US" altLang="zh-TW"/>
              <a:t>ASR’s</a:t>
            </a:r>
            <a:r>
              <a:rPr lang="zh-TW" altLang="en-US"/>
              <a:t> </a:t>
            </a:r>
            <a:r>
              <a:rPr lang="en-US" altLang="zh-TW"/>
              <a:t>corporate</a:t>
            </a:r>
            <a:r>
              <a:rPr lang="zh-TW" altLang="en-US"/>
              <a:t> </a:t>
            </a:r>
            <a:r>
              <a:rPr lang="en-US" altLang="zh-TW"/>
              <a:t>controller</a:t>
            </a:r>
            <a:r>
              <a:rPr lang="zh-TW" altLang="en-US"/>
              <a:t> </a:t>
            </a:r>
            <a:r>
              <a:rPr lang="en-US" altLang="zh-TW"/>
              <a:t>combine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information</a:t>
            </a:r>
            <a:r>
              <a:rPr lang="zh-TW" altLang="en-US"/>
              <a:t> </a:t>
            </a:r>
            <a:r>
              <a:rPr lang="en-US" altLang="zh-TW"/>
              <a:t>from</a:t>
            </a:r>
            <a:r>
              <a:rPr lang="zh-TW" altLang="en-US"/>
              <a:t> </a:t>
            </a:r>
            <a:r>
              <a:rPr lang="en-US" altLang="zh-TW"/>
              <a:t>RBE</a:t>
            </a:r>
            <a:r>
              <a:rPr lang="zh-TW" altLang="en-US"/>
              <a:t> </a:t>
            </a:r>
            <a:r>
              <a:rPr lang="en-US" altLang="zh-TW"/>
              <a:t>and</a:t>
            </a:r>
            <a:r>
              <a:rPr lang="zh-TW" altLang="en-US"/>
              <a:t> </a:t>
            </a:r>
            <a:r>
              <a:rPr lang="en-US" altLang="zh-TW"/>
              <a:t>CLG</a:t>
            </a:r>
            <a:r>
              <a:rPr lang="zh-TW" altLang="en-US"/>
              <a:t> </a:t>
            </a:r>
            <a:r>
              <a:rPr lang="en-US" altLang="zh-TW"/>
              <a:t>to</a:t>
            </a:r>
            <a:r>
              <a:rPr lang="zh-TW" altLang="en-US"/>
              <a:t> </a:t>
            </a:r>
            <a:r>
              <a:rPr lang="en-US" altLang="zh-TW"/>
              <a:t>produce</a:t>
            </a:r>
            <a:r>
              <a:rPr lang="zh-TW" altLang="en-US"/>
              <a:t> </a:t>
            </a:r>
            <a:r>
              <a:rPr lang="en-US" altLang="zh-TW"/>
              <a:t>corporate</a:t>
            </a:r>
            <a:r>
              <a:rPr lang="zh-TW" altLang="en-US"/>
              <a:t> </a:t>
            </a:r>
            <a:r>
              <a:rPr lang="en-US" altLang="zh-TW"/>
              <a:t>financial</a:t>
            </a:r>
            <a:r>
              <a:rPr lang="zh-TW" altLang="en-US"/>
              <a:t> </a:t>
            </a:r>
            <a:r>
              <a:rPr lang="en-US" altLang="zh-TW"/>
              <a:t>statements?</a:t>
            </a:r>
            <a:r>
              <a:rPr lang="zh-TW" altLang="en-US"/>
              <a:t> </a:t>
            </a:r>
            <a:r>
              <a:rPr lang="en-US" altLang="zh-TW"/>
              <a:t>(Excel?</a:t>
            </a:r>
            <a:r>
              <a:rPr lang="zh-TW" altLang="en-US"/>
              <a:t> </a:t>
            </a:r>
            <a:r>
              <a:rPr lang="en-US" altLang="zh-TW"/>
              <a:t>XBRL?)</a:t>
            </a:r>
          </a:p>
          <a:p>
            <a:r>
              <a:rPr lang="en-US" altLang="zh-TW"/>
              <a:t>Why</a:t>
            </a:r>
            <a:r>
              <a:rPr lang="zh-TW" altLang="en-US"/>
              <a:t> </a:t>
            </a:r>
            <a:r>
              <a:rPr lang="en-US" altLang="zh-TW"/>
              <a:t>does</a:t>
            </a:r>
            <a:r>
              <a:rPr lang="zh-TW" altLang="en-US"/>
              <a:t> </a:t>
            </a:r>
            <a:r>
              <a:rPr lang="en-US" altLang="zh-TW"/>
              <a:t>XBRL</a:t>
            </a:r>
            <a:r>
              <a:rPr lang="zh-TW" altLang="en-US"/>
              <a:t> </a:t>
            </a:r>
            <a:r>
              <a:rPr lang="en-US" altLang="zh-TW"/>
              <a:t>can</a:t>
            </a:r>
            <a:r>
              <a:rPr lang="zh-TW" altLang="en-US"/>
              <a:t> </a:t>
            </a:r>
            <a:r>
              <a:rPr lang="en-US" altLang="zh-TW"/>
              <a:t>do</a:t>
            </a:r>
            <a:r>
              <a:rPr lang="zh-TW" altLang="en-US"/>
              <a:t> </a:t>
            </a:r>
            <a:r>
              <a:rPr lang="en-US" altLang="zh-TW"/>
              <a:t>in</a:t>
            </a:r>
            <a:r>
              <a:rPr lang="zh-TW" altLang="en-US"/>
              <a:t> </a:t>
            </a:r>
            <a:r>
              <a:rPr lang="en-US" altLang="zh-TW"/>
              <a:t>this</a:t>
            </a:r>
            <a:r>
              <a:rPr lang="zh-TW" altLang="en-US"/>
              <a:t> </a:t>
            </a:r>
            <a:r>
              <a:rPr lang="en-US" altLang="zh-TW"/>
              <a:t>context?</a:t>
            </a:r>
            <a:r>
              <a:rPr lang="zh-TW" altLang="en-US"/>
              <a:t> </a:t>
            </a:r>
            <a:r>
              <a:rPr lang="en-US" altLang="zh-TW"/>
              <a:t>(reason)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493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9955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Reason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8363"/>
            <a:ext cx="8229600" cy="531934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XML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standard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electronic</a:t>
            </a:r>
            <a:r>
              <a:rPr lang="zh-TW" altLang="en-US" dirty="0"/>
              <a:t> </a:t>
            </a:r>
            <a:r>
              <a:rPr lang="en-US" altLang="zh-TW" dirty="0"/>
              <a:t>exchange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between</a:t>
            </a:r>
            <a:r>
              <a:rPr lang="zh-TW" altLang="en-US" dirty="0"/>
              <a:t> </a:t>
            </a:r>
            <a:r>
              <a:rPr lang="en-US" altLang="zh-TW" dirty="0"/>
              <a:t>businesses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internet.</a:t>
            </a:r>
          </a:p>
          <a:p>
            <a:r>
              <a:rPr lang="en-US" altLang="zh-TW" dirty="0"/>
              <a:t>Under</a:t>
            </a:r>
            <a:r>
              <a:rPr lang="zh-TW" altLang="en-US" dirty="0"/>
              <a:t> </a:t>
            </a:r>
            <a:r>
              <a:rPr lang="en-US" altLang="zh-TW" dirty="0"/>
              <a:t>XML,</a:t>
            </a:r>
            <a:r>
              <a:rPr lang="zh-TW" altLang="en-US" dirty="0"/>
              <a:t> </a:t>
            </a:r>
            <a:r>
              <a:rPr lang="en-US" altLang="zh-TW" dirty="0"/>
              <a:t>identifying</a:t>
            </a:r>
            <a:r>
              <a:rPr lang="zh-TW" altLang="en-US" dirty="0"/>
              <a:t> </a:t>
            </a:r>
            <a:r>
              <a:rPr lang="en-US" altLang="zh-TW" dirty="0"/>
              <a:t>tags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applied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items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so</a:t>
            </a:r>
            <a:r>
              <a:rPr lang="zh-TW" altLang="en-US" dirty="0"/>
              <a:t> </a:t>
            </a:r>
            <a:r>
              <a:rPr lang="en-US" altLang="zh-TW" dirty="0"/>
              <a:t>that</a:t>
            </a:r>
            <a:r>
              <a:rPr lang="zh-TW" altLang="en-US" dirty="0"/>
              <a:t> </a:t>
            </a:r>
            <a:r>
              <a:rPr lang="en-US" altLang="zh-TW" dirty="0"/>
              <a:t>they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processes</a:t>
            </a:r>
            <a:r>
              <a:rPr lang="zh-TW" altLang="en-US" dirty="0"/>
              <a:t> </a:t>
            </a:r>
            <a:r>
              <a:rPr lang="en-US" altLang="zh-TW" dirty="0"/>
              <a:t>efficiently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computer</a:t>
            </a:r>
            <a:r>
              <a:rPr lang="zh-TW" altLang="en-US" dirty="0"/>
              <a:t> </a:t>
            </a:r>
            <a:r>
              <a:rPr lang="en-US" altLang="zh-TW" dirty="0"/>
              <a:t>software.</a:t>
            </a:r>
          </a:p>
          <a:p>
            <a:r>
              <a:rPr lang="en-US" altLang="zh-TW" dirty="0"/>
              <a:t>So</a:t>
            </a:r>
            <a:r>
              <a:rPr lang="zh-TW" altLang="en-US" dirty="0"/>
              <a:t> </a:t>
            </a:r>
            <a:r>
              <a:rPr lang="en-US" altLang="zh-TW" dirty="0"/>
              <a:t>XBRL</a:t>
            </a:r>
            <a:r>
              <a:rPr lang="zh-TW" altLang="en-US" dirty="0"/>
              <a:t> </a:t>
            </a:r>
            <a:r>
              <a:rPr lang="en-US" altLang="zh-TW" dirty="0"/>
              <a:t>also</a:t>
            </a:r>
            <a:r>
              <a:rPr lang="zh-TW" altLang="en-US" dirty="0"/>
              <a:t> </a:t>
            </a:r>
            <a:r>
              <a:rPr lang="en-US" altLang="zh-TW" dirty="0"/>
              <a:t>have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above</a:t>
            </a:r>
            <a:r>
              <a:rPr lang="zh-TW" altLang="en-US" dirty="0"/>
              <a:t> </a:t>
            </a:r>
            <a:r>
              <a:rPr lang="en-US" altLang="zh-TW" dirty="0"/>
              <a:t>characteristics.</a:t>
            </a:r>
          </a:p>
          <a:p>
            <a:r>
              <a:rPr lang="en-US" altLang="zh-TW" dirty="0"/>
              <a:t>Software</a:t>
            </a:r>
            <a:r>
              <a:rPr lang="zh-TW" altLang="en-US" dirty="0"/>
              <a:t> </a:t>
            </a:r>
            <a:r>
              <a:rPr lang="en-US" altLang="zh-TW" dirty="0"/>
              <a:t>companies,</a:t>
            </a:r>
            <a:r>
              <a:rPr lang="zh-TW" altLang="en-US" dirty="0"/>
              <a:t> </a:t>
            </a:r>
            <a:r>
              <a:rPr lang="en-US" altLang="zh-TW" dirty="0"/>
              <a:t>such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/>
              <a:t>accountancy</a:t>
            </a:r>
            <a:r>
              <a:rPr lang="zh-TW" altLang="en-US" dirty="0"/>
              <a:t> </a:t>
            </a:r>
            <a:r>
              <a:rPr lang="en-US" altLang="zh-TW" dirty="0"/>
              <a:t>software</a:t>
            </a:r>
            <a:r>
              <a:rPr lang="zh-TW" altLang="en-US" dirty="0"/>
              <a:t> </a:t>
            </a:r>
            <a:r>
              <a:rPr lang="en-US" altLang="zh-TW" dirty="0"/>
              <a:t>providers,</a:t>
            </a:r>
            <a:r>
              <a:rPr lang="zh-TW" altLang="en-US" dirty="0"/>
              <a:t> </a:t>
            </a:r>
            <a:r>
              <a:rPr lang="en-US" altLang="zh-TW" dirty="0"/>
              <a:t>need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take</a:t>
            </a:r>
            <a:r>
              <a:rPr lang="zh-TW" altLang="en-US" dirty="0"/>
              <a:t> </a:t>
            </a:r>
            <a:r>
              <a:rPr lang="en-US" altLang="zh-TW" dirty="0"/>
              <a:t>account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XBRL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its</a:t>
            </a:r>
            <a:r>
              <a:rPr lang="zh-TW" altLang="en-US" dirty="0"/>
              <a:t> </a:t>
            </a:r>
            <a:r>
              <a:rPr lang="en-US" altLang="zh-TW" dirty="0"/>
              <a:t>features</a:t>
            </a:r>
            <a:r>
              <a:rPr lang="zh-TW" altLang="en-US" dirty="0"/>
              <a:t> </a:t>
            </a:r>
            <a:r>
              <a:rPr lang="en-US" altLang="zh-TW" dirty="0"/>
              <a:t>when</a:t>
            </a:r>
            <a:r>
              <a:rPr lang="zh-TW" altLang="en-US" dirty="0"/>
              <a:t> </a:t>
            </a:r>
            <a:r>
              <a:rPr lang="en-US" altLang="zh-TW" dirty="0"/>
              <a:t>producing</a:t>
            </a:r>
            <a:r>
              <a:rPr lang="zh-TW" altLang="en-US" dirty="0"/>
              <a:t> </a:t>
            </a:r>
            <a:r>
              <a:rPr lang="en-US" altLang="zh-TW" dirty="0" err="1"/>
              <a:t>thir</a:t>
            </a:r>
            <a:r>
              <a:rPr lang="zh-TW" altLang="en-US" dirty="0"/>
              <a:t> </a:t>
            </a:r>
            <a:r>
              <a:rPr lang="en-US" altLang="zh-TW" dirty="0"/>
              <a:t>products</a:t>
            </a:r>
            <a:r>
              <a:rPr lang="en-US" altLang="zh-TW" dirty="0" smtClean="0"/>
              <a:t>.(Excel can do this)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3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Learning objectives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Purpose &amp; nature of XBRL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Terminology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Instance document creation</a:t>
            </a:r>
          </a:p>
          <a:p>
            <a:r>
              <a:rPr lang="en-US" dirty="0" smtClean="0"/>
              <a:t>Internal control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933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Something</a:t>
            </a:r>
            <a:r>
              <a:rPr lang="zh-TW" altLang="en-US"/>
              <a:t> </a:t>
            </a:r>
            <a:r>
              <a:rPr lang="en-US" altLang="zh-TW"/>
              <a:t>about</a:t>
            </a:r>
            <a:r>
              <a:rPr lang="zh-TW" altLang="en-US"/>
              <a:t> </a:t>
            </a:r>
            <a:r>
              <a:rPr lang="en-US" altLang="zh-TW"/>
              <a:t>XBRL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/>
              <a:t>Suppose</a:t>
            </a:r>
            <a:r>
              <a:rPr lang="zh-TW" altLang="en-US"/>
              <a:t> </a:t>
            </a:r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company</a:t>
            </a:r>
            <a:r>
              <a:rPr lang="zh-TW" altLang="en-US"/>
              <a:t> </a:t>
            </a:r>
            <a:r>
              <a:rPr lang="en-US" altLang="zh-TW"/>
              <a:t>has</a:t>
            </a:r>
            <a:r>
              <a:rPr lang="zh-TW" altLang="en-US"/>
              <a:t> </a:t>
            </a:r>
            <a:r>
              <a:rPr lang="en-US" altLang="zh-TW"/>
              <a:t>its</a:t>
            </a:r>
            <a:r>
              <a:rPr lang="zh-TW" altLang="en-US"/>
              <a:t> </a:t>
            </a:r>
            <a:r>
              <a:rPr lang="en-US" altLang="zh-TW"/>
              <a:t>own</a:t>
            </a:r>
            <a:r>
              <a:rPr lang="zh-TW" altLang="en-US"/>
              <a:t> </a:t>
            </a:r>
            <a:r>
              <a:rPr lang="en-US" altLang="zh-TW"/>
              <a:t>unique</a:t>
            </a:r>
            <a:r>
              <a:rPr lang="zh-TW" altLang="en-US"/>
              <a:t> </a:t>
            </a:r>
            <a:r>
              <a:rPr lang="en-US" altLang="zh-TW"/>
              <a:t>labels</a:t>
            </a:r>
            <a:r>
              <a:rPr lang="zh-TW" altLang="en-US"/>
              <a:t> </a:t>
            </a:r>
            <a:r>
              <a:rPr lang="en-US" altLang="zh-TW"/>
              <a:t>for</a:t>
            </a:r>
            <a:r>
              <a:rPr lang="zh-TW" altLang="en-US"/>
              <a:t> </a:t>
            </a:r>
            <a:r>
              <a:rPr lang="en-US" altLang="zh-TW"/>
              <a:t>its</a:t>
            </a:r>
            <a:r>
              <a:rPr lang="zh-TW" altLang="en-US"/>
              <a:t> </a:t>
            </a:r>
            <a:r>
              <a:rPr lang="en-US" altLang="zh-TW"/>
              <a:t>financial</a:t>
            </a:r>
            <a:r>
              <a:rPr lang="zh-TW" altLang="en-US"/>
              <a:t> </a:t>
            </a:r>
            <a:r>
              <a:rPr lang="en-US" altLang="zh-TW"/>
              <a:t>information,</a:t>
            </a:r>
            <a:r>
              <a:rPr lang="zh-TW" altLang="en-US"/>
              <a:t> </a:t>
            </a:r>
            <a:r>
              <a:rPr lang="en-US" altLang="zh-TW"/>
              <a:t>users</a:t>
            </a:r>
            <a:r>
              <a:rPr lang="zh-TW" altLang="en-US"/>
              <a:t> </a:t>
            </a:r>
            <a:r>
              <a:rPr lang="en-US" altLang="zh-TW"/>
              <a:t>can</a:t>
            </a:r>
            <a:r>
              <a:rPr lang="zh-TW" altLang="en-US"/>
              <a:t> </a:t>
            </a:r>
            <a:r>
              <a:rPr lang="en-US" altLang="zh-TW"/>
              <a:t>create</a:t>
            </a:r>
            <a:r>
              <a:rPr lang="zh-TW" altLang="en-US"/>
              <a:t> </a:t>
            </a:r>
            <a:r>
              <a:rPr lang="en-US" altLang="zh-TW"/>
              <a:t>their</a:t>
            </a:r>
            <a:r>
              <a:rPr lang="zh-TW" altLang="en-US"/>
              <a:t> </a:t>
            </a:r>
            <a:r>
              <a:rPr lang="en-US" altLang="zh-TW"/>
              <a:t>own</a:t>
            </a:r>
            <a:r>
              <a:rPr lang="zh-TW" altLang="en-US"/>
              <a:t> </a:t>
            </a:r>
            <a:r>
              <a:rPr lang="en-US" altLang="zh-TW"/>
              <a:t>unique</a:t>
            </a:r>
            <a:r>
              <a:rPr lang="zh-TW" altLang="en-US"/>
              <a:t> </a:t>
            </a:r>
            <a:r>
              <a:rPr lang="en-US" altLang="zh-TW"/>
              <a:t>tags</a:t>
            </a:r>
            <a:r>
              <a:rPr lang="zh-TW" altLang="en-US"/>
              <a:t> </a:t>
            </a:r>
            <a:r>
              <a:rPr lang="en-US" altLang="zh-TW"/>
              <a:t>for</a:t>
            </a:r>
            <a:r>
              <a:rPr lang="zh-TW" altLang="en-US"/>
              <a:t> </a:t>
            </a:r>
            <a:r>
              <a:rPr lang="en-US" altLang="zh-TW"/>
              <a:t>financial</a:t>
            </a:r>
            <a:r>
              <a:rPr lang="zh-TW" altLang="en-US"/>
              <a:t>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as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need</a:t>
            </a:r>
            <a:r>
              <a:rPr lang="zh-TW" altLang="en-US"/>
              <a:t> </a:t>
            </a:r>
            <a:r>
              <a:rPr lang="en-US" altLang="zh-TW"/>
              <a:t>arises.</a:t>
            </a:r>
          </a:p>
          <a:p>
            <a:r>
              <a:rPr lang="en-US" altLang="zh-TW"/>
              <a:t>XBRL</a:t>
            </a:r>
            <a:r>
              <a:rPr lang="zh-TW" altLang="en-US"/>
              <a:t> </a:t>
            </a:r>
            <a:r>
              <a:rPr lang="en-US" altLang="zh-TW"/>
              <a:t>is</a:t>
            </a:r>
            <a:r>
              <a:rPr lang="zh-TW" altLang="en-US"/>
              <a:t> </a:t>
            </a:r>
            <a:r>
              <a:rPr lang="en-US" altLang="zh-TW"/>
              <a:t>specifically</a:t>
            </a:r>
            <a:r>
              <a:rPr lang="zh-TW" altLang="en-US"/>
              <a:t> </a:t>
            </a:r>
            <a:r>
              <a:rPr lang="en-US" altLang="zh-TW"/>
              <a:t>designed</a:t>
            </a:r>
            <a:r>
              <a:rPr lang="zh-TW" altLang="en-US"/>
              <a:t> </a:t>
            </a:r>
            <a:r>
              <a:rPr lang="en-US" altLang="zh-TW"/>
              <a:t>to</a:t>
            </a:r>
            <a:r>
              <a:rPr lang="zh-TW" altLang="en-US"/>
              <a:t> </a:t>
            </a:r>
            <a:r>
              <a:rPr lang="en-US" altLang="zh-TW"/>
              <a:t>tag</a:t>
            </a:r>
            <a:r>
              <a:rPr lang="zh-TW" altLang="en-US"/>
              <a:t> </a:t>
            </a:r>
            <a:r>
              <a:rPr lang="en-US" altLang="zh-TW"/>
              <a:t>and</a:t>
            </a:r>
            <a:r>
              <a:rPr lang="zh-TW" altLang="en-US"/>
              <a:t> </a:t>
            </a:r>
            <a:r>
              <a:rPr lang="en-US" altLang="zh-TW"/>
              <a:t>transmit</a:t>
            </a:r>
            <a:r>
              <a:rPr lang="zh-TW" altLang="en-US"/>
              <a:t> </a:t>
            </a:r>
            <a:r>
              <a:rPr lang="en-US" altLang="zh-TW"/>
              <a:t>financial</a:t>
            </a:r>
            <a:r>
              <a:rPr lang="zh-TW" altLang="en-US"/>
              <a:t> </a:t>
            </a:r>
            <a:r>
              <a:rPr lang="en-US" altLang="zh-TW"/>
              <a:t>information-the</a:t>
            </a:r>
            <a:r>
              <a:rPr lang="zh-TW" altLang="en-US"/>
              <a:t> </a:t>
            </a:r>
            <a:r>
              <a:rPr lang="en-US" altLang="zh-TW"/>
              <a:t>kind</a:t>
            </a:r>
            <a:r>
              <a:rPr lang="zh-TW" altLang="en-US"/>
              <a:t> </a:t>
            </a:r>
            <a:r>
              <a:rPr lang="en-US" altLang="zh-TW"/>
              <a:t>produced</a:t>
            </a:r>
            <a:r>
              <a:rPr lang="zh-TW" altLang="en-US"/>
              <a:t> </a:t>
            </a:r>
            <a:r>
              <a:rPr lang="en-US" altLang="zh-TW"/>
              <a:t>by</a:t>
            </a:r>
            <a:r>
              <a:rPr lang="zh-TW" altLang="en-US"/>
              <a:t> </a:t>
            </a:r>
            <a:r>
              <a:rPr lang="en-US" altLang="zh-TW"/>
              <a:t>an</a:t>
            </a:r>
            <a:r>
              <a:rPr lang="zh-TW" altLang="en-US"/>
              <a:t> </a:t>
            </a:r>
            <a:r>
              <a:rPr lang="en-US" altLang="zh-TW"/>
              <a:t>accounting</a:t>
            </a:r>
            <a:r>
              <a:rPr lang="zh-TW" altLang="en-US"/>
              <a:t> </a:t>
            </a:r>
            <a:r>
              <a:rPr lang="en-US" altLang="zh-TW"/>
              <a:t>information</a:t>
            </a:r>
            <a:r>
              <a:rPr lang="zh-TW" altLang="en-US"/>
              <a:t> </a:t>
            </a:r>
            <a:r>
              <a:rPr lang="en-US" altLang="zh-TW"/>
              <a:t>system.</a:t>
            </a:r>
          </a:p>
          <a:p>
            <a:r>
              <a:rPr lang="en-US" altLang="zh-TW"/>
              <a:t>XBRL</a:t>
            </a:r>
            <a:r>
              <a:rPr lang="zh-TW" altLang="en-US"/>
              <a:t> </a:t>
            </a:r>
            <a:r>
              <a:rPr lang="en-US" altLang="zh-TW"/>
              <a:t>has</a:t>
            </a:r>
            <a:r>
              <a:rPr lang="zh-TW" altLang="en-US"/>
              <a:t> </a:t>
            </a:r>
            <a:r>
              <a:rPr lang="en-US" altLang="zh-TW"/>
              <a:t>its</a:t>
            </a:r>
            <a:r>
              <a:rPr lang="zh-TW" altLang="en-US"/>
              <a:t> </a:t>
            </a:r>
            <a:r>
              <a:rPr lang="en-US" altLang="zh-TW"/>
              <a:t>own</a:t>
            </a:r>
            <a:r>
              <a:rPr lang="zh-TW" altLang="en-US"/>
              <a:t> </a:t>
            </a:r>
            <a:r>
              <a:rPr lang="en-US" altLang="zh-TW"/>
              <a:t>rules</a:t>
            </a:r>
            <a:r>
              <a:rPr lang="zh-TW" altLang="en-US"/>
              <a:t> </a:t>
            </a:r>
            <a:r>
              <a:rPr lang="en-US" altLang="zh-TW"/>
              <a:t>regarding</a:t>
            </a:r>
            <a:r>
              <a:rPr lang="zh-TW" altLang="en-US"/>
              <a:t> </a:t>
            </a:r>
            <a:r>
              <a:rPr lang="en-US" altLang="zh-TW"/>
              <a:t>things</a:t>
            </a:r>
            <a:r>
              <a:rPr lang="zh-TW" altLang="en-US"/>
              <a:t> </a:t>
            </a:r>
            <a:r>
              <a:rPr lang="en-US" altLang="zh-TW"/>
              <a:t>like</a:t>
            </a:r>
            <a:r>
              <a:rPr lang="zh-TW" altLang="en-US"/>
              <a:t> </a:t>
            </a:r>
            <a:r>
              <a:rPr lang="en-US" altLang="zh-TW"/>
              <a:t>syntax</a:t>
            </a:r>
            <a:r>
              <a:rPr lang="zh-TW" altLang="en-US"/>
              <a:t> </a:t>
            </a:r>
            <a:r>
              <a:rPr lang="en-US" altLang="zh-TW"/>
              <a:t>and</a:t>
            </a:r>
            <a:r>
              <a:rPr lang="zh-TW" altLang="en-US"/>
              <a:t> </a:t>
            </a:r>
            <a:r>
              <a:rPr lang="en-US" altLang="zh-TW"/>
              <a:t>punctuation.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15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Class</a:t>
            </a:r>
            <a:r>
              <a:rPr lang="zh-TW" altLang="en-US"/>
              <a:t> </a:t>
            </a:r>
            <a:r>
              <a:rPr lang="en-US" altLang="zh-TW"/>
              <a:t>practice</a:t>
            </a:r>
            <a:r>
              <a:rPr lang="zh-TW" altLang="en-US"/>
              <a:t> </a:t>
            </a: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hlinkClick r:id="rId2"/>
              </a:rPr>
              <a:t>http://www.xbrl.org/FRTaxonomies</a:t>
            </a:r>
            <a:endParaRPr lang="en-US" altLang="zh-TW"/>
          </a:p>
          <a:p>
            <a:r>
              <a:rPr lang="en-US" altLang="zh-TW"/>
              <a:t>Click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link</a:t>
            </a:r>
            <a:r>
              <a:rPr lang="zh-TW" altLang="en-US"/>
              <a:t> </a:t>
            </a:r>
            <a:r>
              <a:rPr lang="en-US" altLang="zh-TW"/>
              <a:t>for</a:t>
            </a:r>
            <a:r>
              <a:rPr lang="zh-TW" altLang="en-US"/>
              <a:t> </a:t>
            </a:r>
            <a:r>
              <a:rPr lang="en-US" altLang="zh-TW"/>
              <a:t>one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them</a:t>
            </a:r>
            <a:r>
              <a:rPr lang="zh-TW" altLang="en-US"/>
              <a:t> </a:t>
            </a:r>
            <a:r>
              <a:rPr lang="en-US" altLang="zh-TW"/>
              <a:t>and</a:t>
            </a:r>
            <a:r>
              <a:rPr lang="zh-TW" altLang="en-US"/>
              <a:t> </a:t>
            </a:r>
            <a:r>
              <a:rPr lang="en-US" altLang="zh-TW"/>
              <a:t>prepare</a:t>
            </a:r>
            <a:r>
              <a:rPr lang="zh-TW" altLang="en-US"/>
              <a:t> </a:t>
            </a:r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summary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what</a:t>
            </a:r>
            <a:r>
              <a:rPr lang="zh-TW" altLang="en-US"/>
              <a:t> </a:t>
            </a:r>
            <a:r>
              <a:rPr lang="en-US" altLang="zh-TW"/>
              <a:t>you</a:t>
            </a:r>
            <a:r>
              <a:rPr lang="zh-TW" altLang="en-US"/>
              <a:t> </a:t>
            </a:r>
            <a:r>
              <a:rPr lang="en-US" altLang="zh-TW"/>
              <a:t>find.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685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Taxonomies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XBRL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Taxonomies define the specific tags for individual items of data(ex: net profit)</a:t>
            </a:r>
          </a:p>
          <a:p>
            <a:r>
              <a:rPr lang="en-US" altLang="zh-TW" dirty="0" smtClean="0"/>
              <a:t>Different taxonomies will be required for different financial reporting purposes.</a:t>
            </a:r>
          </a:p>
          <a:p>
            <a:r>
              <a:rPr lang="en-US" altLang="zh-TW" dirty="0" smtClean="0"/>
              <a:t>Ex: National jurisdictions may need their own financial reporting taxonomies to reflect their local accounting regulations.</a:t>
            </a:r>
          </a:p>
          <a:p>
            <a:r>
              <a:rPr lang="en-US" altLang="zh-TW" dirty="0" smtClean="0"/>
              <a:t>XBRL-enabled software can reference the taxonomy by locating its namespace.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7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Instance document of XBRL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XBRL instance document is a file designed to be read only by computers</a:t>
            </a:r>
          </a:p>
          <a:p>
            <a:r>
              <a:rPr lang="en-US" altLang="zh-TW" dirty="0" smtClean="0"/>
              <a:t>It contains business reporting information and financial facts using tags from XBRL taxonomies.</a:t>
            </a:r>
          </a:p>
          <a:p>
            <a:r>
              <a:rPr lang="en-US" altLang="zh-TW" dirty="0" smtClean="0"/>
              <a:t>In use: annual financial statements, earnings releases, bank regulatory reports, and tax forms.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0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Global taxonomies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Many XBRL taxonomies are country-based.(U.S., China, Ireland)</a:t>
            </a:r>
          </a:p>
          <a:p>
            <a:r>
              <a:rPr lang="en-US" altLang="zh-TW" dirty="0" smtClean="0"/>
              <a:t>Two taxonomies are exceptional: IFRS taxonomies, and Global Ledger taxonomy(XBRL-GL)</a:t>
            </a:r>
          </a:p>
          <a:p>
            <a:r>
              <a:rPr lang="en-US" altLang="zh-TW" dirty="0" smtClean="0"/>
              <a:t>XBRL-GL helps organizations manage internal information.</a:t>
            </a:r>
            <a:r>
              <a:rPr lang="zh-TW" altLang="en-US" dirty="0" smtClean="0"/>
              <a:t> </a:t>
            </a:r>
            <a:r>
              <a:rPr lang="en-US" altLang="zh-TW" dirty="0" smtClean="0"/>
              <a:t>It can be used to tie legacy charts of accounts and accounting detail to a standardized chart of accounts to improve communication within a business.</a:t>
            </a:r>
          </a:p>
          <a:p>
            <a:r>
              <a:rPr lang="en-US" altLang="zh-TW" dirty="0" smtClean="0"/>
              <a:t>All SEC filings, such as 10-Q and 10-K forms must be done by XBRL.</a:t>
            </a:r>
          </a:p>
        </p:txBody>
      </p:sp>
    </p:spTree>
    <p:extLst>
      <p:ext uri="{BB962C8B-B14F-4D97-AF65-F5344CB8AC3E}">
        <p14:creationId xmlns:p14="http://schemas.microsoft.com/office/powerpoint/2010/main" val="15144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Organizational benefits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More efficient data collection and reporting.</a:t>
            </a:r>
          </a:p>
          <a:p>
            <a:r>
              <a:rPr lang="en-US" altLang="zh-TW" dirty="0" smtClean="0"/>
              <a:t>Facilitates data consumption and analysis.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Benefits for accountants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Obtain more rapid and reliable data.</a:t>
            </a:r>
          </a:p>
          <a:p>
            <a:r>
              <a:rPr lang="en-US" altLang="zh-TW" dirty="0" smtClean="0"/>
              <a:t>Greatly reduce effort and costs in gathering and analyzing data.</a:t>
            </a:r>
          </a:p>
          <a:p>
            <a:r>
              <a:rPr lang="en-US" altLang="zh-TW" dirty="0" smtClean="0"/>
              <a:t>Simplify and automate tasks.</a:t>
            </a:r>
          </a:p>
          <a:p>
            <a:r>
              <a:rPr lang="en-US" altLang="zh-TW" dirty="0" smtClean="0"/>
              <a:t>Focus effort on analysis and value-added work.</a:t>
            </a:r>
          </a:p>
          <a:p>
            <a:r>
              <a:rPr lang="en-US" altLang="zh-TW" dirty="0" smtClean="0"/>
              <a:t>Make better use of software to improve efficiency and speed.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52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Like any form of information technology, XBRL requires strong internal controls.</a:t>
            </a:r>
          </a:p>
          <a:p>
            <a:r>
              <a:rPr lang="en-US" dirty="0" smtClean="0"/>
              <a:t>Existing IT (and other) controls can be adapted for XBRL applications.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Daily data backups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Firewalls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Periodic user training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Disaster recovery plan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Internal audit review</a:t>
            </a:r>
          </a:p>
          <a:p>
            <a:r>
              <a:rPr lang="en-US" dirty="0" smtClean="0"/>
              <a:t>Centralized approval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document creation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lvl="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Download the data to </a:t>
            </a:r>
            <a:r>
              <a:rPr lang="en-US" dirty="0" smtClean="0"/>
              <a:t>a spreadsheet.</a:t>
            </a:r>
            <a:endParaRPr lang="en-US" dirty="0"/>
          </a:p>
          <a:p>
            <a:pPr marL="514350" lvl="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Download the relevant taxonomy.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Map the data to the taxonomy; that is, determine which tags are associated with which 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lvl="0" indent="-514350">
              <a:spcAft>
                <a:spcPts val="600"/>
              </a:spcAft>
              <a:buFont typeface="+mj-lt"/>
              <a:buAutoNum type="arabicPeriod" startAt="4"/>
            </a:pPr>
            <a:r>
              <a:rPr lang="en-US" dirty="0"/>
              <a:t>Tag the data with appropriate tagging software.</a:t>
            </a:r>
          </a:p>
          <a:p>
            <a:pPr marL="514350" lvl="0" indent="-514350">
              <a:spcAft>
                <a:spcPts val="600"/>
              </a:spcAft>
              <a:buFont typeface="+mj-lt"/>
              <a:buAutoNum type="arabicPeriod" startAt="4"/>
            </a:pPr>
            <a:r>
              <a:rPr lang="en-US" dirty="0"/>
              <a:t>Validate the document.</a:t>
            </a:r>
          </a:p>
          <a:p>
            <a:pPr marL="514350" lvl="0" indent="-514350">
              <a:buFont typeface="+mj-lt"/>
              <a:buAutoNum type="arabicPeriod" startAt="4"/>
            </a:pPr>
            <a:r>
              <a:rPr lang="en-US" dirty="0"/>
              <a:t>File the document appropriately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5181600"/>
            <a:ext cx="3810000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See Figure 9.2 for a flowchart of these steps.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752600"/>
            <a:ext cx="3150535" cy="401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/>
              <a:t>the following terms as they relate to XBRL: </a:t>
            </a:r>
            <a:r>
              <a:rPr lang="en-US" i="1" dirty="0"/>
              <a:t>extensible, specification, </a:t>
            </a:r>
            <a:r>
              <a:rPr lang="en-US" i="1" dirty="0" smtClean="0"/>
              <a:t>taxonomy, namespace</a:t>
            </a:r>
            <a:r>
              <a:rPr lang="en-US" i="1" dirty="0"/>
              <a:t>, </a:t>
            </a:r>
            <a:r>
              <a:rPr lang="en-US" dirty="0"/>
              <a:t>and </a:t>
            </a:r>
            <a:r>
              <a:rPr lang="en-US" i="1" dirty="0"/>
              <a:t>instance document.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Explain </a:t>
            </a:r>
            <a:r>
              <a:rPr lang="en-US" dirty="0"/>
              <a:t>the history and structure of XBRL.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Discuss </a:t>
            </a:r>
            <a:r>
              <a:rPr lang="en-US" dirty="0"/>
              <a:t>ways XBRL can benefit organizations.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software tools for creating XBRL-tagged documents.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 </a:t>
            </a:r>
            <a:r>
              <a:rPr lang="en-US" dirty="0"/>
              <a:t>internal control issues for XBRL.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271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Instructor feedback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08400" y="1205850"/>
            <a:ext cx="5111750" cy="53210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</a:t>
            </a:r>
            <a:r>
              <a:rPr lang="en-US" dirty="0"/>
              <a:t>your selected controls, determine:</a:t>
            </a:r>
          </a:p>
          <a:p>
            <a:pPr lvl="1"/>
            <a:r>
              <a:rPr lang="en-US" dirty="0"/>
              <a:t>Which of the four broad purposes of internal control it fulfills.</a:t>
            </a:r>
          </a:p>
          <a:p>
            <a:pPr lvl="1"/>
            <a:r>
              <a:rPr lang="en-US" dirty="0"/>
              <a:t>The extent to which it is preventive / detective / corrective in nature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Discuss your responses in a group of three or four.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 collaboration with your instructor and fellow students, choose one or two XBRL-related internal controls.  Consult Table 9.2 for examples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5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 smtClean="0"/>
              <a:t>Test your comprehension of this chapter by responding to the questions on the following slides!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XBRL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CSC Corporation, a US retail company, files its 10-K annual report with the SEC using XBRL.  Being a US retail company tells CSC which ___ to use; the 10-K is an example of an XBRL ___.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XBRL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statements about XBRL is most true?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Because it is organized in taxonomies, it is extensible.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Because it is a specification of XML, it can produce instance documents.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Both A and B are true.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Neither A nor B is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XBRL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has two examples of the same XBRL term?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Balance sheet, Form 10-K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Global Ledger, International Financial Reporting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Both A and B</a:t>
            </a:r>
          </a:p>
          <a:p>
            <a:pPr marL="914400" lvl="1" indent="-514350"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Neither A nor B</a:t>
            </a:r>
          </a:p>
          <a:p>
            <a:pPr marL="0" indent="0">
              <a:buNone/>
            </a:pPr>
            <a:r>
              <a:rPr lang="en-US" dirty="0" smtClean="0"/>
              <a:t>Which XBRL term applies to each example?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Introductory</a:t>
            </a:r>
            <a:r>
              <a:rPr lang="zh-TW" altLang="en-US"/>
              <a:t> </a:t>
            </a:r>
            <a:r>
              <a:rPr lang="en-US" altLang="zh-TW"/>
              <a:t>Case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Case:</a:t>
            </a:r>
            <a:r>
              <a:rPr lang="zh-TW" altLang="en-US"/>
              <a:t> </a:t>
            </a:r>
            <a:r>
              <a:rPr lang="en-US" altLang="zh-TW"/>
              <a:t>Microsoft</a:t>
            </a:r>
            <a:r>
              <a:rPr lang="zh-TW" altLang="en-US"/>
              <a:t> </a:t>
            </a:r>
            <a:r>
              <a:rPr lang="en-US" altLang="zh-TW"/>
              <a:t>Corportion</a:t>
            </a:r>
          </a:p>
          <a:p>
            <a:r>
              <a:rPr lang="en-US" altLang="zh-TW"/>
              <a:t>Discussion</a:t>
            </a:r>
          </a:p>
          <a:p>
            <a:r>
              <a:rPr lang="en-US" altLang="zh-TW"/>
              <a:t>What</a:t>
            </a:r>
            <a:r>
              <a:rPr lang="zh-TW" altLang="en-US"/>
              <a:t> </a:t>
            </a:r>
            <a:r>
              <a:rPr lang="en-US" altLang="zh-TW"/>
              <a:t>is</a:t>
            </a:r>
            <a:r>
              <a:rPr lang="zh-TW" altLang="en-US"/>
              <a:t> </a:t>
            </a:r>
            <a:r>
              <a:rPr lang="en-US" altLang="zh-TW"/>
              <a:t>XBRL?</a:t>
            </a:r>
          </a:p>
          <a:p>
            <a:r>
              <a:rPr lang="en-US" altLang="zh-TW"/>
              <a:t>What</a:t>
            </a:r>
            <a:r>
              <a:rPr lang="zh-TW" altLang="en-US"/>
              <a:t> </a:t>
            </a:r>
            <a:r>
              <a:rPr lang="en-US" altLang="zh-TW"/>
              <a:t>impact</a:t>
            </a:r>
            <a:r>
              <a:rPr lang="zh-TW" altLang="en-US"/>
              <a:t> </a:t>
            </a:r>
            <a:r>
              <a:rPr lang="en-US" altLang="zh-TW"/>
              <a:t>does</a:t>
            </a:r>
            <a:r>
              <a:rPr lang="zh-TW" altLang="en-US"/>
              <a:t> </a:t>
            </a:r>
            <a:r>
              <a:rPr lang="en-US" altLang="zh-TW"/>
              <a:t>XBRL</a:t>
            </a:r>
            <a:r>
              <a:rPr lang="zh-TW" altLang="en-US"/>
              <a:t> </a:t>
            </a:r>
            <a:r>
              <a:rPr lang="en-US" altLang="zh-TW"/>
              <a:t>have</a:t>
            </a:r>
            <a:r>
              <a:rPr lang="zh-TW" altLang="en-US"/>
              <a:t> </a:t>
            </a:r>
            <a:r>
              <a:rPr lang="en-US" altLang="zh-TW"/>
              <a:t>on</a:t>
            </a:r>
            <a:r>
              <a:rPr lang="zh-TW" altLang="en-US"/>
              <a:t> </a:t>
            </a:r>
            <a:r>
              <a:rPr lang="en-US" altLang="zh-TW"/>
              <a:t>financial</a:t>
            </a:r>
            <a:r>
              <a:rPr lang="zh-TW" altLang="en-US"/>
              <a:t> </a:t>
            </a:r>
            <a:r>
              <a:rPr lang="en-US" altLang="zh-TW"/>
              <a:t>reporting</a:t>
            </a:r>
            <a:r>
              <a:rPr lang="zh-TW" altLang="en-US"/>
              <a:t> </a:t>
            </a:r>
            <a:r>
              <a:rPr lang="en-US" altLang="zh-TW"/>
              <a:t>and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accounting</a:t>
            </a:r>
            <a:r>
              <a:rPr lang="zh-TW" altLang="en-US"/>
              <a:t> </a:t>
            </a:r>
            <a:r>
              <a:rPr lang="en-US" altLang="zh-TW"/>
              <a:t>information</a:t>
            </a:r>
            <a:r>
              <a:rPr lang="zh-TW" altLang="en-US"/>
              <a:t> </a:t>
            </a:r>
            <a:r>
              <a:rPr lang="en-US" altLang="zh-TW"/>
              <a:t>system?</a:t>
            </a:r>
          </a:p>
          <a:p>
            <a:r>
              <a:rPr lang="en-US" altLang="zh-TW"/>
              <a:t>What</a:t>
            </a:r>
            <a:r>
              <a:rPr lang="zh-TW" altLang="en-US"/>
              <a:t> </a:t>
            </a:r>
            <a:r>
              <a:rPr lang="en-US" altLang="zh-TW"/>
              <a:t>is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XBRL</a:t>
            </a:r>
            <a:r>
              <a:rPr lang="zh-TW" altLang="en-US"/>
              <a:t> </a:t>
            </a:r>
            <a:r>
              <a:rPr lang="en-US" altLang="zh-TW"/>
              <a:t>Global</a:t>
            </a:r>
            <a:r>
              <a:rPr lang="zh-TW" altLang="en-US"/>
              <a:t> </a:t>
            </a:r>
            <a:r>
              <a:rPr lang="en-US" altLang="zh-TW"/>
              <a:t>Ledger</a:t>
            </a:r>
            <a:r>
              <a:rPr lang="zh-TW" altLang="en-US"/>
              <a:t> </a:t>
            </a:r>
            <a:r>
              <a:rPr lang="en-US" altLang="zh-TW"/>
              <a:t>Taxonomy?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18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  <a:r>
              <a:rPr lang="zh-TW" altLang="en-US"/>
              <a:t> </a:t>
            </a:r>
            <a:r>
              <a:rPr lang="en-US" altLang="zh-TW"/>
              <a:t>to</a:t>
            </a:r>
            <a:r>
              <a:rPr lang="zh-TW" altLang="en-US"/>
              <a:t> </a:t>
            </a:r>
            <a:r>
              <a:rPr lang="en-US" altLang="zh-TW"/>
              <a:t>XBRL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0678" y="1417638"/>
            <a:ext cx="8229600" cy="5110460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To</a:t>
            </a:r>
            <a:r>
              <a:rPr lang="zh-TW" altLang="en-US"/>
              <a:t> </a:t>
            </a:r>
            <a:r>
              <a:rPr lang="en-US" altLang="zh-TW"/>
              <a:t>facilitate</a:t>
            </a:r>
            <a:r>
              <a:rPr lang="zh-TW" altLang="en-US"/>
              <a:t> </a:t>
            </a:r>
            <a:r>
              <a:rPr lang="en-US" altLang="zh-TW"/>
              <a:t>information</a:t>
            </a:r>
            <a:r>
              <a:rPr lang="zh-TW" altLang="en-US"/>
              <a:t> </a:t>
            </a:r>
            <a:r>
              <a:rPr lang="en-US" altLang="zh-TW"/>
              <a:t>exchange,</a:t>
            </a:r>
            <a:r>
              <a:rPr lang="zh-TW" altLang="en-US"/>
              <a:t> </a:t>
            </a:r>
            <a:r>
              <a:rPr lang="en-US" altLang="zh-TW"/>
              <a:t>particularly</a:t>
            </a:r>
            <a:r>
              <a:rPr lang="zh-TW" altLang="en-US"/>
              <a:t> </a:t>
            </a:r>
            <a:r>
              <a:rPr lang="en-US" altLang="zh-TW"/>
              <a:t>financial</a:t>
            </a:r>
            <a:r>
              <a:rPr lang="zh-TW" altLang="en-US"/>
              <a:t> </a:t>
            </a:r>
            <a:r>
              <a:rPr lang="en-US" altLang="zh-TW"/>
              <a:t>infoormation,</a:t>
            </a:r>
            <a:r>
              <a:rPr lang="zh-TW" altLang="en-US"/>
              <a:t> </a:t>
            </a:r>
            <a:r>
              <a:rPr lang="en-US" altLang="zh-TW"/>
              <a:t>between</a:t>
            </a:r>
            <a:r>
              <a:rPr lang="zh-TW" altLang="en-US"/>
              <a:t> </a:t>
            </a:r>
            <a:r>
              <a:rPr lang="en-US" altLang="zh-TW"/>
              <a:t>all</a:t>
            </a:r>
            <a:r>
              <a:rPr lang="zh-TW" altLang="en-US"/>
              <a:t> </a:t>
            </a:r>
            <a:r>
              <a:rPr lang="en-US" altLang="zh-TW"/>
              <a:t>different</a:t>
            </a:r>
            <a:r>
              <a:rPr lang="zh-TW" altLang="en-US"/>
              <a:t> </a:t>
            </a:r>
            <a:r>
              <a:rPr lang="en-US" altLang="zh-TW"/>
              <a:t>kinds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organization,</a:t>
            </a:r>
            <a:r>
              <a:rPr lang="zh-TW" altLang="en-US"/>
              <a:t> </a:t>
            </a:r>
            <a:r>
              <a:rPr lang="en-US" altLang="zh-TW"/>
              <a:t>regardless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hardware</a:t>
            </a:r>
            <a:r>
              <a:rPr lang="zh-TW" altLang="en-US"/>
              <a:t> </a:t>
            </a:r>
            <a:r>
              <a:rPr lang="en-US" altLang="zh-TW"/>
              <a:t>and</a:t>
            </a:r>
            <a:r>
              <a:rPr lang="zh-TW" altLang="en-US"/>
              <a:t> </a:t>
            </a:r>
            <a:r>
              <a:rPr lang="en-US" altLang="zh-TW"/>
              <a:t>software</a:t>
            </a:r>
            <a:r>
              <a:rPr lang="zh-TW" altLang="en-US"/>
              <a:t> </a:t>
            </a:r>
            <a:r>
              <a:rPr lang="en-US" altLang="zh-TW"/>
              <a:t>platforms</a:t>
            </a:r>
            <a:r>
              <a:rPr lang="zh-TW" altLang="en-US"/>
              <a:t> </a:t>
            </a:r>
            <a:r>
              <a:rPr lang="en-US" altLang="zh-TW"/>
              <a:t>they</a:t>
            </a:r>
            <a:r>
              <a:rPr lang="zh-TW" altLang="en-US"/>
              <a:t> </a:t>
            </a:r>
            <a:r>
              <a:rPr lang="en-US" altLang="zh-TW"/>
              <a:t>use</a:t>
            </a:r>
            <a:r>
              <a:rPr lang="zh-TW" altLang="en-US"/>
              <a:t> </a:t>
            </a:r>
            <a:r>
              <a:rPr lang="en-US" altLang="zh-TW"/>
              <a:t>individually.</a:t>
            </a:r>
          </a:p>
          <a:p>
            <a:r>
              <a:rPr lang="en-US" altLang="zh-TW"/>
              <a:t>HTML:</a:t>
            </a:r>
            <a:r>
              <a:rPr lang="zh-TW" altLang="en-US"/>
              <a:t> </a:t>
            </a:r>
            <a:r>
              <a:rPr lang="en-US" altLang="zh-TW"/>
              <a:t>HyperText</a:t>
            </a:r>
            <a:r>
              <a:rPr lang="zh-TW" altLang="en-US"/>
              <a:t> </a:t>
            </a:r>
            <a:r>
              <a:rPr lang="en-US" altLang="zh-TW"/>
              <a:t>Markup</a:t>
            </a:r>
            <a:r>
              <a:rPr lang="zh-TW" altLang="en-US"/>
              <a:t> </a:t>
            </a:r>
            <a:r>
              <a:rPr lang="en-US" altLang="zh-TW"/>
              <a:t>Language: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language</a:t>
            </a:r>
            <a:r>
              <a:rPr lang="zh-TW" altLang="en-US"/>
              <a:t> </a:t>
            </a:r>
            <a:r>
              <a:rPr lang="en-US" altLang="zh-TW"/>
              <a:t>used</a:t>
            </a:r>
            <a:r>
              <a:rPr lang="zh-TW" altLang="en-US"/>
              <a:t> </a:t>
            </a:r>
            <a:r>
              <a:rPr lang="en-US" altLang="zh-TW"/>
              <a:t>to</a:t>
            </a:r>
            <a:r>
              <a:rPr lang="zh-TW" altLang="en-US"/>
              <a:t> </a:t>
            </a:r>
            <a:r>
              <a:rPr lang="en-US" altLang="zh-TW"/>
              <a:t>develop</a:t>
            </a:r>
            <a:r>
              <a:rPr lang="zh-TW" altLang="en-US"/>
              <a:t> </a:t>
            </a:r>
            <a:r>
              <a:rPr lang="en-US" altLang="zh-TW"/>
              <a:t>Web</a:t>
            </a:r>
            <a:r>
              <a:rPr lang="zh-TW" altLang="en-US"/>
              <a:t> </a:t>
            </a:r>
            <a:r>
              <a:rPr lang="en-US" altLang="zh-TW"/>
              <a:t>pages</a:t>
            </a:r>
            <a:r>
              <a:rPr lang="zh-TW" altLang="en-US"/>
              <a:t> </a:t>
            </a:r>
            <a:r>
              <a:rPr lang="en-US" altLang="zh-TW"/>
              <a:t>on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Internet.</a:t>
            </a:r>
          </a:p>
          <a:p>
            <a:r>
              <a:rPr lang="en-US" altLang="zh-TW"/>
              <a:t>XBRL</a:t>
            </a:r>
            <a:r>
              <a:rPr lang="zh-TW" altLang="en-US"/>
              <a:t> </a:t>
            </a:r>
            <a:r>
              <a:rPr lang="en-US" altLang="zh-TW"/>
              <a:t>is</a:t>
            </a:r>
            <a:r>
              <a:rPr lang="zh-TW" altLang="en-US"/>
              <a:t> </a:t>
            </a:r>
            <a:r>
              <a:rPr lang="en-US" altLang="zh-TW"/>
              <a:t>to</a:t>
            </a:r>
            <a:r>
              <a:rPr lang="zh-TW" altLang="en-US"/>
              <a:t> </a:t>
            </a:r>
            <a:r>
              <a:rPr lang="en-US" altLang="zh-TW"/>
              <a:t>financial</a:t>
            </a:r>
            <a:r>
              <a:rPr lang="zh-TW" altLang="en-US"/>
              <a:t> </a:t>
            </a:r>
            <a:r>
              <a:rPr lang="en-US" altLang="zh-TW"/>
              <a:t>information</a:t>
            </a:r>
            <a:r>
              <a:rPr lang="zh-TW" altLang="en-US"/>
              <a:t> </a:t>
            </a:r>
            <a:r>
              <a:rPr lang="en-US" altLang="zh-TW"/>
              <a:t>what</a:t>
            </a:r>
            <a:r>
              <a:rPr lang="zh-TW" altLang="en-US"/>
              <a:t> </a:t>
            </a:r>
            <a:r>
              <a:rPr lang="en-US" altLang="zh-TW"/>
              <a:t>HTML</a:t>
            </a:r>
            <a:r>
              <a:rPr lang="zh-TW" altLang="en-US"/>
              <a:t> </a:t>
            </a:r>
            <a:r>
              <a:rPr lang="en-US" altLang="zh-TW"/>
              <a:t>is</a:t>
            </a:r>
            <a:r>
              <a:rPr lang="zh-TW" altLang="en-US"/>
              <a:t> </a:t>
            </a:r>
            <a:r>
              <a:rPr lang="en-US" altLang="zh-TW"/>
              <a:t>to</a:t>
            </a:r>
            <a:r>
              <a:rPr lang="zh-TW" altLang="en-US"/>
              <a:t> </a:t>
            </a:r>
            <a:r>
              <a:rPr lang="en-US" altLang="zh-TW"/>
              <a:t>Web</a:t>
            </a:r>
            <a:r>
              <a:rPr lang="zh-TW" altLang="en-US"/>
              <a:t> </a:t>
            </a:r>
            <a:r>
              <a:rPr lang="en-US" altLang="zh-TW"/>
              <a:t>page</a:t>
            </a:r>
            <a:r>
              <a:rPr lang="zh-TW" altLang="en-US"/>
              <a:t> </a:t>
            </a:r>
            <a:r>
              <a:rPr lang="en-US" altLang="zh-TW"/>
              <a:t>development.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74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395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Definition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XBRL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124160"/>
            <a:ext cx="8592597" cy="5002004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language</a:t>
            </a:r>
            <a:r>
              <a:rPr lang="zh-TW" altLang="en-US"/>
              <a:t> </a:t>
            </a:r>
            <a:r>
              <a:rPr lang="en-US" altLang="zh-TW"/>
              <a:t>for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electronic</a:t>
            </a:r>
            <a:r>
              <a:rPr lang="zh-TW" altLang="en-US"/>
              <a:t> </a:t>
            </a:r>
            <a:r>
              <a:rPr lang="en-US" altLang="zh-TW"/>
              <a:t>communication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business</a:t>
            </a:r>
            <a:r>
              <a:rPr lang="zh-TW" altLang="en-US"/>
              <a:t> </a:t>
            </a:r>
            <a:r>
              <a:rPr lang="en-US" altLang="zh-TW"/>
              <a:t>information,</a:t>
            </a:r>
            <a:r>
              <a:rPr lang="zh-TW" altLang="en-US"/>
              <a:t> </a:t>
            </a:r>
            <a:r>
              <a:rPr lang="en-US" altLang="zh-TW"/>
              <a:t>providing</a:t>
            </a:r>
            <a:r>
              <a:rPr lang="zh-TW" altLang="en-US"/>
              <a:t> </a:t>
            </a:r>
            <a:r>
              <a:rPr lang="en-US" altLang="zh-TW"/>
              <a:t>major</a:t>
            </a:r>
            <a:r>
              <a:rPr lang="zh-TW" altLang="en-US"/>
              <a:t> </a:t>
            </a:r>
            <a:r>
              <a:rPr lang="en-US" altLang="zh-TW"/>
              <a:t>benefits</a:t>
            </a:r>
            <a:r>
              <a:rPr lang="zh-TW" altLang="en-US"/>
              <a:t> </a:t>
            </a:r>
            <a:r>
              <a:rPr lang="en-US" altLang="zh-TW"/>
              <a:t>in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preparation,</a:t>
            </a:r>
            <a:r>
              <a:rPr lang="zh-TW" altLang="en-US"/>
              <a:t> </a:t>
            </a:r>
            <a:r>
              <a:rPr lang="en-US" altLang="zh-TW"/>
              <a:t>analysis,</a:t>
            </a:r>
            <a:r>
              <a:rPr lang="zh-TW" altLang="en-US"/>
              <a:t> </a:t>
            </a:r>
            <a:r>
              <a:rPr lang="en-US" altLang="zh-TW"/>
              <a:t>and</a:t>
            </a:r>
            <a:r>
              <a:rPr lang="zh-TW" altLang="en-US"/>
              <a:t> </a:t>
            </a:r>
            <a:r>
              <a:rPr lang="en-US" altLang="zh-TW"/>
              <a:t>communication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business</a:t>
            </a:r>
            <a:r>
              <a:rPr lang="zh-TW" altLang="en-US"/>
              <a:t> </a:t>
            </a:r>
            <a:r>
              <a:rPr lang="en-US" altLang="zh-TW"/>
              <a:t>information.</a:t>
            </a:r>
          </a:p>
          <a:p>
            <a:r>
              <a:rPr lang="en-US" altLang="zh-TW"/>
              <a:t>Benefits</a:t>
            </a:r>
            <a:r>
              <a:rPr lang="zh-TW" altLang="en-US"/>
              <a:t> </a:t>
            </a:r>
            <a:r>
              <a:rPr lang="en-US" altLang="zh-TW"/>
              <a:t>using</a:t>
            </a:r>
            <a:r>
              <a:rPr lang="zh-TW" altLang="en-US"/>
              <a:t> </a:t>
            </a:r>
            <a:r>
              <a:rPr lang="en-US" altLang="zh-TW"/>
              <a:t>XBRL:</a:t>
            </a:r>
            <a:r>
              <a:rPr lang="zh-TW" altLang="en-US"/>
              <a:t> </a:t>
            </a:r>
            <a:r>
              <a:rPr lang="en-US" altLang="zh-TW"/>
              <a:t>cost</a:t>
            </a:r>
            <a:r>
              <a:rPr lang="zh-TW" altLang="en-US"/>
              <a:t> </a:t>
            </a:r>
            <a:r>
              <a:rPr lang="en-US" altLang="zh-TW"/>
              <a:t>savings,</a:t>
            </a:r>
            <a:r>
              <a:rPr lang="zh-TW" altLang="en-US"/>
              <a:t> </a:t>
            </a:r>
            <a:r>
              <a:rPr lang="en-US" altLang="zh-TW"/>
              <a:t>greater</a:t>
            </a:r>
            <a:r>
              <a:rPr lang="zh-TW" altLang="en-US"/>
              <a:t> </a:t>
            </a:r>
            <a:r>
              <a:rPr lang="en-US" altLang="zh-TW"/>
              <a:t>efficiency,</a:t>
            </a:r>
            <a:r>
              <a:rPr lang="zh-TW" altLang="en-US"/>
              <a:t> </a:t>
            </a:r>
            <a:r>
              <a:rPr lang="en-US" altLang="zh-TW"/>
              <a:t>improved</a:t>
            </a:r>
            <a:r>
              <a:rPr lang="zh-TW" altLang="en-US"/>
              <a:t> </a:t>
            </a:r>
            <a:r>
              <a:rPr lang="en-US" altLang="zh-TW"/>
              <a:t>accuracy,</a:t>
            </a:r>
            <a:r>
              <a:rPr lang="zh-TW" altLang="en-US"/>
              <a:t> </a:t>
            </a:r>
            <a:r>
              <a:rPr lang="en-US" altLang="zh-TW"/>
              <a:t>and</a:t>
            </a:r>
            <a:r>
              <a:rPr lang="zh-TW" altLang="en-US"/>
              <a:t> </a:t>
            </a:r>
            <a:r>
              <a:rPr lang="en-US" altLang="zh-TW"/>
              <a:t>reliability.</a:t>
            </a:r>
          </a:p>
          <a:p>
            <a:r>
              <a:rPr lang="en-US" altLang="zh-TW"/>
              <a:t>An</a:t>
            </a:r>
            <a:r>
              <a:rPr lang="zh-TW" altLang="en-US"/>
              <a:t> </a:t>
            </a:r>
            <a:r>
              <a:rPr lang="en-US" altLang="zh-TW"/>
              <a:t>open</a:t>
            </a:r>
            <a:r>
              <a:rPr lang="zh-TW" altLang="en-US"/>
              <a:t> </a:t>
            </a:r>
            <a:r>
              <a:rPr lang="en-US" altLang="zh-TW"/>
              <a:t>standard,</a:t>
            </a:r>
            <a:r>
              <a:rPr lang="zh-TW" altLang="en-US"/>
              <a:t> </a:t>
            </a:r>
            <a:r>
              <a:rPr lang="en-US" altLang="zh-TW"/>
              <a:t>free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license</a:t>
            </a:r>
            <a:r>
              <a:rPr lang="zh-TW" altLang="en-US"/>
              <a:t> </a:t>
            </a:r>
            <a:r>
              <a:rPr lang="en-US" altLang="zh-TW"/>
              <a:t>fees.</a:t>
            </a:r>
          </a:p>
          <a:p>
            <a:r>
              <a:rPr lang="en-US" altLang="zh-TW"/>
              <a:t>Developed</a:t>
            </a:r>
            <a:r>
              <a:rPr lang="zh-TW" altLang="en-US"/>
              <a:t> </a:t>
            </a:r>
            <a:r>
              <a:rPr lang="en-US" altLang="zh-TW"/>
              <a:t>by</a:t>
            </a:r>
            <a:r>
              <a:rPr lang="zh-TW" altLang="en-US"/>
              <a:t> </a:t>
            </a:r>
            <a:r>
              <a:rPr lang="en-US" altLang="zh-TW"/>
              <a:t>an</a:t>
            </a:r>
            <a:r>
              <a:rPr lang="zh-TW" altLang="en-US"/>
              <a:t> </a:t>
            </a:r>
            <a:r>
              <a:rPr lang="en-US" altLang="zh-TW"/>
              <a:t>international</a:t>
            </a:r>
            <a:r>
              <a:rPr lang="zh-TW" altLang="en-US"/>
              <a:t> </a:t>
            </a:r>
            <a:r>
              <a:rPr lang="en-US" altLang="zh-TW"/>
              <a:t>non-profit</a:t>
            </a:r>
            <a:r>
              <a:rPr lang="zh-TW" altLang="en-US"/>
              <a:t> </a:t>
            </a:r>
            <a:r>
              <a:rPr lang="en-US" altLang="zh-TW"/>
              <a:t>consortium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over</a:t>
            </a:r>
            <a:r>
              <a:rPr lang="zh-TW" altLang="en-US"/>
              <a:t> </a:t>
            </a:r>
            <a:r>
              <a:rPr lang="en-US" altLang="zh-TW"/>
              <a:t>600</a:t>
            </a:r>
            <a:r>
              <a:rPr lang="zh-TW" altLang="en-US"/>
              <a:t> </a:t>
            </a:r>
            <a:r>
              <a:rPr lang="en-US" altLang="zh-TW"/>
              <a:t>major</a:t>
            </a:r>
            <a:r>
              <a:rPr lang="zh-TW" altLang="en-US"/>
              <a:t> </a:t>
            </a:r>
            <a:r>
              <a:rPr lang="en-US" altLang="zh-TW"/>
              <a:t>companies,</a:t>
            </a:r>
            <a:r>
              <a:rPr lang="zh-TW" altLang="en-US"/>
              <a:t> </a:t>
            </a:r>
            <a:r>
              <a:rPr lang="en-US" altLang="zh-TW"/>
              <a:t>organizations,</a:t>
            </a:r>
            <a:r>
              <a:rPr lang="zh-TW" altLang="en-US"/>
              <a:t> </a:t>
            </a:r>
            <a:r>
              <a:rPr lang="en-US" altLang="zh-TW"/>
              <a:t>and</a:t>
            </a:r>
            <a:r>
              <a:rPr lang="zh-TW" altLang="en-US"/>
              <a:t> </a:t>
            </a:r>
            <a:r>
              <a:rPr lang="en-US" altLang="zh-TW"/>
              <a:t>government</a:t>
            </a:r>
            <a:r>
              <a:rPr lang="zh-TW" altLang="en-US"/>
              <a:t> </a:t>
            </a:r>
            <a:r>
              <a:rPr lang="en-US" altLang="zh-TW"/>
              <a:t>agencies.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92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&amp; nature of XBRL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Acronym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err="1" smtClean="0"/>
              <a:t>eXtensible</a:t>
            </a:r>
            <a:r>
              <a:rPr lang="en-US" dirty="0" smtClean="0"/>
              <a:t> Business Reporting Language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Platform-independent tool tagging tool</a:t>
            </a:r>
          </a:p>
          <a:p>
            <a:r>
              <a:rPr lang="en-US" dirty="0" smtClean="0"/>
              <a:t>Provides context for business reporting information—most often, financial information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60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&amp; nature of XBRL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characteristics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Required for SEC reporting</a:t>
            </a:r>
          </a:p>
          <a:p>
            <a:pPr lvl="1"/>
            <a:r>
              <a:rPr lang="en-US" dirty="0" smtClean="0"/>
              <a:t>Can also be used for internal information, such as journal entries</a:t>
            </a:r>
          </a:p>
          <a:p>
            <a:pPr lvl="1"/>
            <a:r>
              <a:rPr lang="en-US" dirty="0" smtClean="0"/>
              <a:t>Language—not a new set of GAAP</a:t>
            </a:r>
          </a:p>
          <a:p>
            <a:pPr lvl="1"/>
            <a:r>
              <a:rPr lang="en-US" dirty="0" smtClean="0"/>
              <a:t>Overseen by XBRL International (</a:t>
            </a:r>
            <a:r>
              <a:rPr lang="en-US" dirty="0" smtClean="0">
                <a:hlinkClick r:id="rId3"/>
              </a:rPr>
              <a:t>www.xbrl.org</a:t>
            </a:r>
            <a:r>
              <a:rPr lang="en-US" dirty="0" smtClean="0"/>
              <a:t>)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085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Five</a:t>
            </a:r>
            <a:r>
              <a:rPr lang="zh-TW" altLang="en-US"/>
              <a:t> </a:t>
            </a:r>
            <a:r>
              <a:rPr lang="en-US" altLang="zh-TW"/>
              <a:t>basic</a:t>
            </a:r>
            <a:r>
              <a:rPr lang="zh-TW" altLang="en-US"/>
              <a:t> </a:t>
            </a:r>
            <a:r>
              <a:rPr lang="en-US" altLang="zh-TW"/>
              <a:t>terms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XBRL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Extensible</a:t>
            </a:r>
          </a:p>
          <a:p>
            <a:r>
              <a:rPr lang="en-US" altLang="zh-TW"/>
              <a:t>Specification</a:t>
            </a:r>
          </a:p>
          <a:p>
            <a:r>
              <a:rPr lang="en-US" altLang="zh-TW"/>
              <a:t>Taxonomy</a:t>
            </a:r>
          </a:p>
          <a:p>
            <a:r>
              <a:rPr lang="en-US" altLang="zh-TW"/>
              <a:t>Namespace</a:t>
            </a:r>
          </a:p>
          <a:p>
            <a:r>
              <a:rPr lang="en-US" altLang="zh-TW"/>
              <a:t>Instance</a:t>
            </a:r>
            <a:r>
              <a:rPr lang="zh-TW" altLang="en-US"/>
              <a:t> </a:t>
            </a:r>
            <a:r>
              <a:rPr lang="en-US" altLang="zh-TW"/>
              <a:t>document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3317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1573</Words>
  <Application>Microsoft Office PowerPoint</Application>
  <PresentationFormat>如螢幕大小 (4:3)</PresentationFormat>
  <Paragraphs>174</Paragraphs>
  <Slides>34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Office Theme</vt:lpstr>
      <vt:lpstr>Chapter 9</vt:lpstr>
      <vt:lpstr>Outline</vt:lpstr>
      <vt:lpstr>Learning objectives</vt:lpstr>
      <vt:lpstr>Introductory Case</vt:lpstr>
      <vt:lpstr>Introduction to XBRL</vt:lpstr>
      <vt:lpstr>Definition of XBRL</vt:lpstr>
      <vt:lpstr>Purpose &amp; nature of XBRL</vt:lpstr>
      <vt:lpstr>Purpose &amp; nature of XBRL</vt:lpstr>
      <vt:lpstr>Five basic terms of XBRL</vt:lpstr>
      <vt:lpstr>Extensible </vt:lpstr>
      <vt:lpstr>Specification</vt:lpstr>
      <vt:lpstr>Taxonomy</vt:lpstr>
      <vt:lpstr>Namespace</vt:lpstr>
      <vt:lpstr>Instance document</vt:lpstr>
      <vt:lpstr>Terminology</vt:lpstr>
      <vt:lpstr>Terminology</vt:lpstr>
      <vt:lpstr>History and structure</vt:lpstr>
      <vt:lpstr>Example using XBRL</vt:lpstr>
      <vt:lpstr>Reason</vt:lpstr>
      <vt:lpstr>Something about XBRL</vt:lpstr>
      <vt:lpstr>Class practice 1</vt:lpstr>
      <vt:lpstr>Taxonomies of XBRL</vt:lpstr>
      <vt:lpstr>Instance document of XBRL</vt:lpstr>
      <vt:lpstr>Global taxonomies</vt:lpstr>
      <vt:lpstr>Organizational benefits</vt:lpstr>
      <vt:lpstr>Benefits for accountants</vt:lpstr>
      <vt:lpstr>Internal control</vt:lpstr>
      <vt:lpstr>Instance document creation</vt:lpstr>
      <vt:lpstr>PowerPoint 簡報</vt:lpstr>
      <vt:lpstr>Instructor feedback</vt:lpstr>
      <vt:lpstr>Assessment questions</vt:lpstr>
      <vt:lpstr>XBRL terminology</vt:lpstr>
      <vt:lpstr>XBRL terminology</vt:lpstr>
      <vt:lpstr>XBRL terminology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</dc:creator>
  <cp:lastModifiedBy>ch</cp:lastModifiedBy>
  <cp:revision>35</cp:revision>
  <dcterms:created xsi:type="dcterms:W3CDTF">2014-06-10T22:03:34Z</dcterms:created>
  <dcterms:modified xsi:type="dcterms:W3CDTF">2018-04-30T02:54:35Z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4D23CCCC-6D11-4344-9617-4A54B744EF09</vt:lpwstr>
  </property>
  <property fmtid="{D5CDD505-2E9C-101B-9397-08002B2CF9AE}" pid="3" name="ArticulatePath">
    <vt:lpwstr>IPPTChap009</vt:lpwstr>
  </property>
</Properties>
</file>