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04" r:id="rId3"/>
    <p:sldId id="307" r:id="rId4"/>
    <p:sldId id="452" r:id="rId5"/>
    <p:sldId id="454" r:id="rId6"/>
    <p:sldId id="455" r:id="rId7"/>
    <p:sldId id="471" r:id="rId8"/>
    <p:sldId id="456" r:id="rId9"/>
    <p:sldId id="453" r:id="rId10"/>
    <p:sldId id="457" r:id="rId11"/>
    <p:sldId id="458" r:id="rId12"/>
    <p:sldId id="462" r:id="rId13"/>
    <p:sldId id="463" r:id="rId14"/>
    <p:sldId id="464" r:id="rId15"/>
    <p:sldId id="459" r:id="rId16"/>
    <p:sldId id="460" r:id="rId17"/>
    <p:sldId id="461" r:id="rId18"/>
    <p:sldId id="467" r:id="rId19"/>
    <p:sldId id="469" r:id="rId20"/>
    <p:sldId id="470" r:id="rId21"/>
    <p:sldId id="465" r:id="rId22"/>
    <p:sldId id="466" r:id="rId23"/>
    <p:sldId id="468" r:id="rId24"/>
    <p:sldId id="451" r:id="rId25"/>
    <p:sldId id="37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4"/>
    <a:srgbClr val="CB9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9"/>
    <p:restoredTop sz="88727" autoAdjust="0"/>
  </p:normalViewPr>
  <p:slideViewPr>
    <p:cSldViewPr>
      <p:cViewPr varScale="1">
        <p:scale>
          <a:sx n="54" d="100"/>
          <a:sy n="54" d="100"/>
        </p:scale>
        <p:origin x="42" y="85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4038-6672-4F7E-9629-41FC047C8FB2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1BF83-2DBA-4E43-B839-2AC64DD60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7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5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9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選擇滿足驗收標準的狀態變量更改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54E9B6-8846-470E-B1F1-322CD29E16FE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396BA-971D-4A04-A76F-F858AB0B9E9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C4234-C9E0-457C-AE6C-2B7A2EC44D03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53D9EB28-8664-4481-AAFB-28AD19BD26C6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ED6C8-9D49-4240-B6B0-4B9813FEFF73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91AAB-06A6-4C37-A975-37C7439077F3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703C3-8DC6-4D45-BEB9-8B632EDA5ADF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2CE55-CCB3-4B6E-8D50-1461DEB93093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CD43D9-F0A5-47DF-831C-917D2F4D3015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29AAF-0D3F-48EF-A6B5-75E70527817F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978F2-F367-4232-8A0A-5BF678A08BB5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8E0FE3F4-E2B0-4F50-A9F8-684B46DD9545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An Accelerator Architecture for Combinatorial </a:t>
            </a:r>
            <a:r>
              <a:rPr lang="en-US" altLang="zh-TW" sz="4800" dirty="0" smtClean="0"/>
              <a:t>Optimization </a:t>
            </a:r>
            <a:r>
              <a:rPr lang="en-US" altLang="zh-TW" sz="4800" dirty="0"/>
              <a:t>Problems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11560" y="3609975"/>
            <a:ext cx="7232848" cy="2411413"/>
          </a:xfrm>
        </p:spPr>
        <p:txBody>
          <a:bodyPr/>
          <a:lstStyle/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altLang="zh-TW" sz="2400" b="1" dirty="0" smtClean="0">
                <a:latin typeface="Verdana" panose="020B0604030504040204" pitchFamily="34" charset="0"/>
              </a:rPr>
              <a:t>From</a:t>
            </a:r>
            <a:r>
              <a:rPr lang="en-US" altLang="zh-TW" sz="2400" dirty="0" smtClean="0">
                <a:latin typeface="Verdana" panose="020B0604030504040204" pitchFamily="34" charset="0"/>
              </a:rPr>
              <a:t>: </a:t>
            </a:r>
            <a:r>
              <a:rPr lang="fr-FR" altLang="zh-TW" sz="2400" dirty="0">
                <a:latin typeface="Verdana" panose="020B0604030504040204" pitchFamily="34" charset="0"/>
              </a:rPr>
              <a:t>FUJITSU SCIENTIFIC &amp; TECHNICAL JOURNAL (FSTJ</a:t>
            </a:r>
            <a:r>
              <a:rPr lang="fr-FR" altLang="zh-TW" sz="2400" dirty="0" smtClean="0">
                <a:latin typeface="Verdana" panose="020B0604030504040204" pitchFamily="34" charset="0"/>
              </a:rPr>
              <a:t>) 2017</a:t>
            </a:r>
            <a:endParaRPr lang="en-US" altLang="zh-TW" sz="2400" dirty="0" smtClean="0">
              <a:latin typeface="Verdana" panose="020B0604030504040204" pitchFamily="34" charset="0"/>
            </a:endParaRPr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altLang="zh-TW" sz="2400" dirty="0" smtClean="0">
                <a:latin typeface="Verdana" panose="020B0604030504040204" pitchFamily="34" charset="0"/>
              </a:rPr>
              <a:t> </a:t>
            </a:r>
            <a:r>
              <a:rPr lang="en-US" altLang="zh-TW" sz="2400" b="1" dirty="0" smtClean="0">
                <a:latin typeface="Verdana" panose="020B0604030504040204" pitchFamily="34" charset="0"/>
              </a:rPr>
              <a:t>Author</a:t>
            </a:r>
            <a:r>
              <a:rPr lang="en-US" altLang="zh-TW" sz="2400" dirty="0" smtClean="0">
                <a:latin typeface="Verdana" panose="020B0604030504040204" pitchFamily="34" charset="0"/>
              </a:rPr>
              <a:t>: </a:t>
            </a:r>
            <a:r>
              <a:rPr lang="en-US" altLang="zh-TW" sz="2400" dirty="0">
                <a:latin typeface="Verdana" panose="020B0604030504040204" pitchFamily="34" charset="0"/>
              </a:rPr>
              <a:t> </a:t>
            </a:r>
            <a:r>
              <a:rPr lang="en-US" altLang="zh-TW" sz="2000" dirty="0" err="1">
                <a:latin typeface="Verdana" panose="020B0604030504040204" pitchFamily="34" charset="0"/>
              </a:rPr>
              <a:t>Sanroku</a:t>
            </a:r>
            <a:r>
              <a:rPr lang="en-US" altLang="zh-TW" sz="2000" dirty="0">
                <a:latin typeface="Verdana" panose="020B0604030504040204" pitchFamily="34" charset="0"/>
              </a:rPr>
              <a:t> </a:t>
            </a:r>
            <a:r>
              <a:rPr lang="en-US" altLang="zh-TW" sz="2000" dirty="0" smtClean="0">
                <a:latin typeface="Verdana" panose="020B0604030504040204" pitchFamily="34" charset="0"/>
              </a:rPr>
              <a:t>Tsukamoto, </a:t>
            </a:r>
            <a:r>
              <a:rPr lang="en-US" altLang="zh-TW" sz="2000" dirty="0" err="1" smtClean="0">
                <a:latin typeface="Verdana" panose="020B0604030504040204" pitchFamily="34" charset="0"/>
              </a:rPr>
              <a:t>Motomu</a:t>
            </a:r>
            <a:r>
              <a:rPr lang="en-US" altLang="zh-TW" sz="2000" dirty="0" smtClean="0">
                <a:latin typeface="Verdana" panose="020B0604030504040204" pitchFamily="34" charset="0"/>
              </a:rPr>
              <a:t> Takatsu, Satoshi </a:t>
            </a:r>
            <a:r>
              <a:rPr lang="en-US" altLang="zh-TW" sz="2000" dirty="0">
                <a:latin typeface="Verdana" panose="020B0604030504040204" pitchFamily="34" charset="0"/>
              </a:rPr>
              <a:t>Matsubara </a:t>
            </a:r>
            <a:r>
              <a:rPr lang="en-US" altLang="zh-TW" sz="2000" dirty="0" smtClean="0">
                <a:latin typeface="Verdana" panose="020B0604030504040204" pitchFamily="34" charset="0"/>
              </a:rPr>
              <a:t>, </a:t>
            </a:r>
            <a:r>
              <a:rPr lang="en-US" altLang="zh-TW" sz="2000" dirty="0" err="1" smtClean="0">
                <a:latin typeface="Verdana" panose="020B0604030504040204" pitchFamily="34" charset="0"/>
              </a:rPr>
              <a:t>Hirotaka</a:t>
            </a:r>
            <a:r>
              <a:rPr lang="en-US" altLang="zh-TW" sz="2000" dirty="0" smtClean="0">
                <a:latin typeface="Verdana" panose="020B0604030504040204" pitchFamily="34" charset="0"/>
              </a:rPr>
              <a:t> </a:t>
            </a:r>
            <a:r>
              <a:rPr lang="en-US" altLang="zh-TW" sz="2000" dirty="0">
                <a:latin typeface="Verdana" panose="020B0604030504040204" pitchFamily="34" charset="0"/>
              </a:rPr>
              <a:t>Tamura</a:t>
            </a:r>
            <a:endParaRPr lang="en-US" altLang="zh-TW" sz="2000" dirty="0" smtClean="0">
              <a:latin typeface="Verdana" panose="020B0604030504040204" pitchFamily="34" charset="0"/>
            </a:endParaRPr>
          </a:p>
          <a:p>
            <a:r>
              <a:rPr lang="en-US" altLang="zh-TW" sz="2400" dirty="0" smtClean="0"/>
              <a:t>Presenter</a:t>
            </a:r>
            <a:r>
              <a:rPr lang="en-US" altLang="zh-TW" sz="2400" dirty="0"/>
              <a:t>: Ting-Yi Wu</a:t>
            </a:r>
          </a:p>
          <a:p>
            <a:r>
              <a:rPr lang="en-US" altLang="zh-TW" sz="2400" dirty="0"/>
              <a:t>Instructor: Jie-Hong Roland Jiang</a:t>
            </a:r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altLang="zh-TW" sz="2400" dirty="0" err="1">
                <a:solidFill>
                  <a:srgbClr val="000099"/>
                </a:solidFill>
                <a:latin typeface="Comic Sans MS" pitchFamily="66" charset="0"/>
              </a:rPr>
              <a:t>L</a:t>
            </a:r>
            <a:r>
              <a:rPr lang="en-US" altLang="zh-TW" sz="2400" dirty="0" err="1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 altLang="zh-TW" sz="2400" dirty="0" err="1">
                <a:solidFill>
                  <a:schemeClr val="accent1"/>
                </a:solidFill>
                <a:latin typeface="Comic Sans MS" pitchFamily="66" charset="0"/>
              </a:rPr>
              <a:t>om</a:t>
            </a:r>
            <a:r>
              <a:rPr lang="en-US" altLang="zh-TW" sz="2400" dirty="0">
                <a:latin typeface="Comic Sans MS" pitchFamily="66" charset="0"/>
              </a:rPr>
              <a:t> </a:t>
            </a:r>
            <a:r>
              <a:rPr lang="en-US" altLang="zh-TW" sz="2400" dirty="0">
                <a:solidFill>
                  <a:srgbClr val="9966FF"/>
                </a:solidFill>
                <a:latin typeface="Comic Sans MS" pitchFamily="66" charset="0"/>
              </a:rPr>
              <a:t>Lab</a:t>
            </a:r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6546" y="3501008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2408" y="4931142"/>
            <a:ext cx="954088" cy="954088"/>
          </a:xfrm>
          <a:prstGeom prst="rect">
            <a:avLst/>
          </a:prstGeom>
          <a:noFill/>
        </p:spPr>
      </p:pic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 dirty="0" smtClean="0"/>
              <a:t>2019/11/29</a:t>
            </a:r>
          </a:p>
        </p:txBody>
      </p:sp>
    </p:spTree>
    <p:extLst>
      <p:ext uri="{BB962C8B-B14F-4D97-AF65-F5344CB8AC3E}">
        <p14:creationId xmlns:p14="http://schemas.microsoft.com/office/powerpoint/2010/main" val="35650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Operating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Two phases</a:t>
            </a:r>
          </a:p>
          <a:p>
            <a:pPr lvl="1"/>
            <a:r>
              <a:rPr lang="en-US" altLang="zh-TW" dirty="0" smtClean="0"/>
              <a:t>Trial phase</a:t>
            </a:r>
          </a:p>
          <a:p>
            <a:pPr lvl="2"/>
            <a:r>
              <a:rPr lang="en-US" altLang="zh-TW" dirty="0" smtClean="0"/>
              <a:t>state-variable </a:t>
            </a:r>
            <a:r>
              <a:rPr lang="en-US" altLang="zh-TW" dirty="0"/>
              <a:t>change that meets an acceptance criterion is </a:t>
            </a:r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Update phase</a:t>
            </a:r>
          </a:p>
          <a:p>
            <a:pPr lvl="2"/>
            <a:r>
              <a:rPr lang="en-US" altLang="zh-TW" dirty="0" smtClean="0"/>
              <a:t>selected variable </a:t>
            </a:r>
            <a:r>
              <a:rPr lang="en-US" altLang="zh-TW" dirty="0"/>
              <a:t>is </a:t>
            </a:r>
            <a:r>
              <a:rPr lang="en-US" altLang="zh-TW" dirty="0" smtClean="0"/>
              <a:t>flipped </a:t>
            </a:r>
            <a:r>
              <a:rPr lang="en-US" altLang="zh-TW" dirty="0"/>
              <a:t>and relevant signals that depend on </a:t>
            </a:r>
            <a:r>
              <a:rPr lang="en-US" altLang="zh-TW" dirty="0" smtClean="0"/>
              <a:t>the </a:t>
            </a:r>
            <a:r>
              <a:rPr lang="en-US" altLang="zh-TW" dirty="0"/>
              <a:t>variable are updated accordingly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699792" y="4140696"/>
            <a:ext cx="4102049" cy="2564904"/>
            <a:chOff x="1524000" y="2780928"/>
            <a:chExt cx="4067025" cy="29200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068960"/>
              <a:ext cx="4067025" cy="263197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635896" y="2780928"/>
              <a:ext cx="1872208" cy="1224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77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Trial </a:t>
            </a:r>
            <a:r>
              <a:rPr lang="en-US" altLang="zh-TW" dirty="0" smtClean="0"/>
              <a:t>phase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</a:t>
            </a:r>
            <a:r>
              <a:rPr lang="en-US" altLang="zh-TW" dirty="0"/>
              <a:t>neuron </a:t>
            </a:r>
            <a:r>
              <a:rPr lang="en-US" altLang="zh-TW" dirty="0" err="1"/>
              <a:t>i</a:t>
            </a:r>
            <a:r>
              <a:rPr lang="en-US" altLang="zh-TW" dirty="0"/>
              <a:t> that generates </a:t>
            </a:r>
            <a:r>
              <a:rPr lang="en-US" altLang="zh-TW" dirty="0" smtClean="0"/>
              <a:t>state </a:t>
            </a:r>
            <a:r>
              <a:rPr lang="en-US" altLang="zh-TW" dirty="0"/>
              <a:t>variable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/>
              <a:t>the increment in energy E when the </a:t>
            </a:r>
            <a:r>
              <a:rPr lang="en-US" altLang="zh-TW" dirty="0" smtClean="0"/>
              <a:t>state  </a:t>
            </a:r>
            <a:r>
              <a:rPr lang="en-US" altLang="zh-TW" dirty="0"/>
              <a:t>moves  to  a  neighboring  state  </a:t>
            </a:r>
            <a:r>
              <a:rPr lang="en-US" altLang="zh-TW" dirty="0" smtClean="0"/>
              <a:t>X</a:t>
            </a:r>
            <a:r>
              <a:rPr lang="en-US" altLang="zh-TW" baseline="30000" dirty="0" smtClean="0"/>
              <a:t>(</a:t>
            </a:r>
            <a:r>
              <a:rPr lang="en-US" altLang="zh-TW" baseline="30000" dirty="0" err="1" smtClean="0"/>
              <a:t>i</a:t>
            </a:r>
            <a:r>
              <a:rPr lang="en-US" altLang="zh-TW" baseline="30000" dirty="0"/>
              <a:t>)</a:t>
            </a:r>
            <a:r>
              <a:rPr lang="en-US" altLang="zh-TW" dirty="0"/>
              <a:t>  </a:t>
            </a:r>
            <a:r>
              <a:rPr lang="en-US" altLang="zh-TW" dirty="0" smtClean="0"/>
              <a:t>is  calculated</a:t>
            </a:r>
          </a:p>
          <a:p>
            <a:r>
              <a:rPr lang="en-US" altLang="zh-TW" dirty="0"/>
              <a:t>Neighboring  state  </a:t>
            </a:r>
            <a:r>
              <a:rPr lang="en-US" altLang="zh-TW" dirty="0" smtClean="0"/>
              <a:t>X</a:t>
            </a:r>
            <a:r>
              <a:rPr lang="en-US" altLang="zh-TW" baseline="30000" dirty="0" smtClean="0"/>
              <a:t>(</a:t>
            </a:r>
            <a:r>
              <a:rPr lang="en-US" altLang="zh-TW" baseline="30000" dirty="0" err="1" smtClean="0"/>
              <a:t>i</a:t>
            </a:r>
            <a:r>
              <a:rPr lang="en-US" altLang="zh-TW" baseline="30000" dirty="0"/>
              <a:t>)   </a:t>
            </a:r>
            <a:r>
              <a:rPr lang="en-US" altLang="zh-TW" dirty="0"/>
              <a:t>is  generated  from  current  state </a:t>
            </a:r>
            <a:r>
              <a:rPr lang="en-US" altLang="zh-TW" dirty="0" smtClean="0"/>
              <a:t>X</a:t>
            </a:r>
            <a:r>
              <a:rPr lang="en-US" altLang="zh-TW" dirty="0"/>
              <a:t>=(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, ···,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) by </a:t>
            </a:r>
            <a:r>
              <a:rPr lang="en-US" altLang="zh-TW" dirty="0" smtClean="0"/>
              <a:t>flipping </a:t>
            </a:r>
            <a:r>
              <a:rPr lang="en-US" altLang="zh-TW" dirty="0"/>
              <a:t>state variable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 </a:t>
            </a:r>
            <a:r>
              <a:rPr lang="en-US" altLang="zh-TW" dirty="0"/>
              <a:t>to 1−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97" y="5013176"/>
            <a:ext cx="2349603" cy="13751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59" y="5071442"/>
            <a:ext cx="2436282" cy="3101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86" y="5805264"/>
            <a:ext cx="2657055" cy="2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Trial phase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95438"/>
                <a:ext cx="9095928" cy="4530725"/>
              </a:xfrm>
            </p:spPr>
            <p:txBody>
              <a:bodyPr/>
              <a:lstStyle/>
              <a:p>
                <a:r>
                  <a:rPr lang="en-US" altLang="zh-TW" dirty="0" smtClean="0"/>
                  <a:t>If </a:t>
                </a:r>
                <a:r>
                  <a:rPr lang="en-US" altLang="zh-TW" dirty="0"/>
                  <a:t>flipping state variable x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  to 1−</a:t>
                </a:r>
                <a:r>
                  <a:rPr lang="en-US" altLang="zh-TW" dirty="0" smtClean="0"/>
                  <a:t>x</a:t>
                </a:r>
                <a:r>
                  <a:rPr lang="en-US" altLang="zh-TW" baseline="-25000" dirty="0" smtClean="0"/>
                  <a:t>i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err="1" smtClean="0"/>
                  <a:t>E</a:t>
                </a:r>
                <a:r>
                  <a:rPr lang="en-US" altLang="zh-TW" baseline="-25000" dirty="0" err="1" smtClean="0"/>
                  <a:t>i</a:t>
                </a:r>
                <a:r>
                  <a:rPr lang="en-US" altLang="zh-TW" dirty="0" smtClean="0"/>
                  <a:t>(X)=</a:t>
                </a:r>
                <a14:m>
                  <m:oMath xmlns:m="http://schemas.openxmlformats.org/officeDocument/2006/math">
                    <m:r>
                      <a:rPr lang="zh-TW" altLang="en-US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TW" altLang="en-US" i="0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0" dirty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=</a:t>
                </a:r>
                <a14:m>
                  <m:oMath xmlns:m="http://schemas.openxmlformats.org/officeDocument/2006/math">
                    <m:r>
                      <a:rPr lang="zh-TW" altLang="en-US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TW" altLang="en-US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dirty="0" err="1"/>
                  <a:t>E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(X</a:t>
                </a:r>
                <a:r>
                  <a:rPr lang="en-US" altLang="zh-TW" dirty="0" smtClean="0"/>
                  <a:t>)=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2(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95438"/>
                <a:ext cx="9095928" cy="4530725"/>
              </a:xfrm>
              <a:blipFill>
                <a:blip r:embed="rId2"/>
                <a:stretch>
                  <a:fillRect l="-1206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26758" y="6579394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268285"/>
            <a:ext cx="2232248" cy="1311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圓角矩形圖說文字 9"/>
              <p:cNvSpPr/>
              <p:nvPr/>
            </p:nvSpPr>
            <p:spPr>
              <a:xfrm>
                <a:off x="4404792" y="5239737"/>
                <a:ext cx="4296816" cy="1113042"/>
              </a:xfrm>
              <a:prstGeom prst="wedgeRoundRectCallout">
                <a:avLst>
                  <a:gd name="adj1" fmla="val -70069"/>
                  <a:gd name="adj2" fmla="val -9811"/>
                  <a:gd name="adj3" fmla="val 16667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altLang="zh-TW" baseline="-25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altLang="zh-TW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altLang="zh-TW" baseline="-25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altLang="zh-TW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altLang="zh-TW" baseline="-25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</a:t>
                </a:r>
                <a:r>
                  <a:rPr lang="en-US" altLang="zh-TW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will trail at the same </a:t>
                </a:r>
                <a:r>
                  <a:rPr lang="en-US" altLang="zh-TW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</a:t>
                </a:r>
                <a:r>
                  <a:rPr lang="en-US" altLang="zh-TW" baseline="-25000" dirty="0" err="1" smtClean="0"/>
                  <a:t>i</a:t>
                </a:r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圓角矩形圖說文字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92" y="5239737"/>
                <a:ext cx="4296816" cy="1113042"/>
              </a:xfrm>
              <a:prstGeom prst="wedgeRoundRectCallout">
                <a:avLst>
                  <a:gd name="adj1" fmla="val -70069"/>
                  <a:gd name="adj2" fmla="val -981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1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Trial phase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criterion used in the trial phase is selectable </a:t>
            </a:r>
            <a:r>
              <a:rPr lang="en-US" altLang="zh-TW" dirty="0" smtClean="0"/>
              <a:t>from </a:t>
            </a:r>
            <a:r>
              <a:rPr lang="en-US" altLang="zh-TW" dirty="0"/>
              <a:t>either Metropolis-Hastings or Gibbs ones: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5488694" cy="10376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76" y="3890631"/>
            <a:ext cx="901048" cy="5690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35696" y="399050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is  the  acceptance  probability  of 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/>
              <a:t>  </a:t>
            </a:r>
            <a:r>
              <a:rPr lang="en-US" altLang="zh-TW" dirty="0" smtClean="0"/>
              <a:t>flipping </a:t>
            </a:r>
            <a:r>
              <a:rPr lang="en-US" altLang="zh-TW" dirty="0"/>
              <a:t>to 1−</a:t>
            </a:r>
            <a:r>
              <a:rPr lang="en-US" altLang="zh-TW" dirty="0" smtClean="0"/>
              <a:t>x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76" y="4560315"/>
            <a:ext cx="4326318" cy="3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1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Acceptance Decision Block(ADB)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sz="2400" dirty="0" smtClean="0"/>
              <a:t>Each </a:t>
            </a:r>
            <a:r>
              <a:rPr lang="en-US" altLang="zh-TW" sz="2400" dirty="0"/>
              <a:t>neuron compares the value of </a:t>
            </a:r>
            <a:r>
              <a:rPr lang="en-US" altLang="zh-TW" sz="2400" dirty="0" err="1" smtClean="0"/>
              <a:t>ΔE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with </a:t>
            </a:r>
            <a:r>
              <a:rPr lang="en-US" altLang="zh-TW" sz="2400" dirty="0" smtClean="0"/>
              <a:t>a </a:t>
            </a:r>
            <a:r>
              <a:rPr lang="en-US" altLang="zh-TW" sz="2400" dirty="0"/>
              <a:t>numerical noise value to produce a binary flag that </a:t>
            </a:r>
            <a:r>
              <a:rPr lang="en-US" altLang="zh-TW" sz="2400" dirty="0" smtClean="0"/>
              <a:t>becomes </a:t>
            </a:r>
            <a:r>
              <a:rPr lang="en-US" altLang="zh-TW" sz="2400" dirty="0"/>
              <a:t>“1” with the probability given by </a:t>
            </a:r>
            <a:endParaRPr lang="en-US" altLang="zh-TW" sz="2400" dirty="0" smtClean="0"/>
          </a:p>
          <a:p>
            <a:r>
              <a:rPr lang="en-US" altLang="zh-TW" sz="2400" dirty="0" smtClean="0"/>
              <a:t>The numerical </a:t>
            </a:r>
            <a:r>
              <a:rPr lang="en-US" altLang="zh-TW" sz="2400" dirty="0"/>
              <a:t>noise is generated by a table lookup from a </a:t>
            </a:r>
            <a:r>
              <a:rPr lang="en-US" altLang="zh-TW" sz="2400" dirty="0" smtClean="0"/>
              <a:t>random </a:t>
            </a:r>
            <a:r>
              <a:rPr lang="en-US" altLang="zh-TW" sz="2400" dirty="0"/>
              <a:t>number </a:t>
            </a:r>
            <a:r>
              <a:rPr lang="en-US" altLang="zh-TW" sz="2400" dirty="0" err="1" smtClean="0"/>
              <a:t>r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uniformly distributed between 0 and </a:t>
            </a:r>
            <a:r>
              <a:rPr lang="en-US" altLang="zh-TW" sz="2400" dirty="0" smtClean="0"/>
              <a:t>1 </a:t>
            </a:r>
            <a:r>
              <a:rPr lang="en-US" altLang="zh-TW" sz="2400" dirty="0"/>
              <a:t>so that the table outcome is </a:t>
            </a:r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−</a:t>
            </a:r>
            <a:r>
              <a:rPr lang="en-US" altLang="zh-TW" sz="2400" baseline="30000" dirty="0"/>
              <a:t>1 </a:t>
            </a:r>
            <a:r>
              <a:rPr lang="en-US" altLang="zh-TW" sz="2400" dirty="0" smtClean="0"/>
              <a:t>(</a:t>
            </a:r>
            <a:r>
              <a:rPr lang="en-US" altLang="zh-TW" sz="2400" dirty="0" err="1"/>
              <a:t>r</a:t>
            </a:r>
            <a:r>
              <a:rPr lang="en-US" altLang="zh-TW" sz="2400" baseline="-25000" dirty="0" err="1"/>
              <a:t>i</a:t>
            </a:r>
            <a:r>
              <a:rPr lang="en-US" altLang="zh-TW" sz="2400" dirty="0" smtClean="0"/>
              <a:t>) </a:t>
            </a:r>
          </a:p>
          <a:p>
            <a:r>
              <a:rPr lang="en-US" altLang="zh-TW" sz="2400" dirty="0" smtClean="0"/>
              <a:t>The resulting </a:t>
            </a:r>
            <a:r>
              <a:rPr lang="en-US" altLang="zh-TW" sz="2400" dirty="0"/>
              <a:t>flag bit indicates whether the corresponding </a:t>
            </a:r>
            <a:r>
              <a:rPr lang="en-US" altLang="zh-TW" sz="2400" dirty="0" smtClean="0"/>
              <a:t>state  </a:t>
            </a:r>
            <a:r>
              <a:rPr lang="en-US" altLang="zh-TW" sz="2400" dirty="0"/>
              <a:t>variable  is  a  </a:t>
            </a:r>
            <a:r>
              <a:rPr lang="en-US" altLang="zh-TW" sz="2400" dirty="0" smtClean="0"/>
              <a:t>candidate.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960" r="-1"/>
          <a:stretch/>
        </p:blipFill>
        <p:spPr>
          <a:xfrm>
            <a:off x="1621677" y="5157190"/>
            <a:ext cx="1938245" cy="162180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25307" b="11426"/>
          <a:stretch/>
        </p:blipFill>
        <p:spPr>
          <a:xfrm>
            <a:off x="7452320" y="2420888"/>
            <a:ext cx="901048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5364544"/>
            <a:ext cx="3845034" cy="7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4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</a:t>
            </a:r>
            <a:r>
              <a:rPr lang="en-US" altLang="zh-TW" dirty="0" smtClean="0"/>
              <a:t>phase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At  </a:t>
            </a:r>
            <a:r>
              <a:rPr lang="en-US" altLang="zh-TW" dirty="0"/>
              <a:t>most  one  state  variable </a:t>
            </a:r>
            <a:r>
              <a:rPr lang="en-US" altLang="zh-TW" dirty="0" smtClean="0"/>
              <a:t>changes </a:t>
            </a:r>
            <a:r>
              <a:rPr lang="en-US" altLang="zh-TW" dirty="0"/>
              <a:t>its value during the update phase, and local </a:t>
            </a:r>
            <a:r>
              <a:rPr lang="en-US" altLang="zh-TW" dirty="0" smtClean="0"/>
              <a:t>field  </a:t>
            </a:r>
            <a:r>
              <a:rPr lang="en-US" altLang="zh-TW" dirty="0"/>
              <a:t>values  </a:t>
            </a:r>
            <a:r>
              <a:rPr lang="en-US" altLang="zh-TW" dirty="0" smtClean="0"/>
              <a:t>h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 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=1,2,···,N)  are  stored  in  </a:t>
            </a:r>
            <a:r>
              <a:rPr lang="en-US" altLang="zh-TW" dirty="0" smtClean="0"/>
              <a:t>registers</a:t>
            </a:r>
          </a:p>
          <a:p>
            <a:r>
              <a:rPr lang="en-US" altLang="zh-TW" dirty="0"/>
              <a:t>When a state variable is updated, each local field is updated accordingly by adding its increment </a:t>
            </a:r>
            <a:r>
              <a:rPr lang="en-US" altLang="zh-TW" dirty="0" err="1" smtClean="0"/>
              <a:t>δh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to </a:t>
            </a:r>
            <a:r>
              <a:rPr lang="en-US" altLang="zh-TW" dirty="0"/>
              <a:t>its current </a:t>
            </a:r>
            <a:r>
              <a:rPr lang="en-US" altLang="zh-TW" dirty="0" smtClean="0"/>
              <a:t>value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5056180"/>
            <a:ext cx="2725942" cy="8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</a:t>
            </a:r>
            <a:r>
              <a:rPr lang="en-US" altLang="zh-TW" dirty="0" smtClean="0"/>
              <a:t>phase:</a:t>
            </a:r>
            <a:br>
              <a:rPr lang="en-US" altLang="zh-TW" dirty="0" smtClean="0"/>
            </a:br>
            <a:r>
              <a:rPr lang="en-US" altLang="zh-TW" dirty="0" smtClean="0"/>
              <a:t>Acceleration </a:t>
            </a:r>
            <a:r>
              <a:rPr lang="en-US" altLang="zh-TW" dirty="0"/>
              <a:t>scheme 1: parallel 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874" y="1451348"/>
            <a:ext cx="9126760" cy="4530725"/>
          </a:xfrm>
        </p:spPr>
        <p:txBody>
          <a:bodyPr/>
          <a:lstStyle/>
          <a:p>
            <a:r>
              <a:rPr lang="en-US" altLang="zh-TW" dirty="0"/>
              <a:t>The update selector selects a single state variable </a:t>
            </a:r>
            <a:r>
              <a:rPr lang="en-US" altLang="zh-TW" dirty="0" smtClean="0"/>
              <a:t>from </a:t>
            </a:r>
            <a:r>
              <a:rPr lang="en-US" altLang="zh-TW" dirty="0"/>
              <a:t>the state variables having a flag value of “1</a:t>
            </a:r>
            <a:r>
              <a:rPr lang="en-US" altLang="zh-TW" dirty="0" smtClean="0"/>
              <a:t>.”</a:t>
            </a:r>
          </a:p>
          <a:p>
            <a:pPr lvl="1"/>
            <a:r>
              <a:rPr lang="en-US" altLang="zh-TW" dirty="0"/>
              <a:t>Generates a flag indicating whether there is a candidate bit or not and an index for the selected variable</a:t>
            </a:r>
            <a:endParaRPr lang="zh-TW" altLang="en-US" dirty="0"/>
          </a:p>
          <a:p>
            <a:r>
              <a:rPr lang="en-US" altLang="zh-TW" dirty="0" smtClean="0"/>
              <a:t>Ten </a:t>
            </a:r>
            <a:r>
              <a:rPr lang="en-US" altLang="zh-TW" dirty="0"/>
              <a:t>stages of two-to-one selectors perform the selection and the flag and index </a:t>
            </a:r>
            <a:r>
              <a:rPr lang="en-US" altLang="zh-TW" dirty="0" smtClean="0"/>
              <a:t>generation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both </a:t>
            </a:r>
            <a:r>
              <a:rPr lang="en-US" altLang="zh-TW" dirty="0" smtClean="0"/>
              <a:t>inputs </a:t>
            </a:r>
            <a:r>
              <a:rPr lang="en-US" altLang="zh-TW" dirty="0"/>
              <a:t>of the two-to-one selection stage are eligible for </a:t>
            </a:r>
            <a:r>
              <a:rPr lang="en-US" altLang="zh-TW" dirty="0" smtClean="0"/>
              <a:t>the </a:t>
            </a:r>
            <a:r>
              <a:rPr lang="en-US" altLang="zh-TW" dirty="0"/>
              <a:t>next flip, one of them is randomly selected using a </a:t>
            </a:r>
            <a:r>
              <a:rPr lang="en-US" altLang="zh-TW" dirty="0" smtClean="0"/>
              <a:t>random </a:t>
            </a:r>
            <a:r>
              <a:rPr lang="en-US" altLang="zh-TW" dirty="0"/>
              <a:t>binary number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22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phase:</a:t>
            </a:r>
            <a:br>
              <a:rPr lang="en-US" altLang="zh-TW" dirty="0"/>
            </a:br>
            <a:r>
              <a:rPr lang="en-US" altLang="zh-TW" dirty="0"/>
              <a:t>Acceleration scheme 1: parallel 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 parallel  trial  scheme  accelerates  </a:t>
            </a:r>
            <a:r>
              <a:rPr lang="en-US" altLang="zh-TW" dirty="0" smtClean="0"/>
              <a:t>convergence </a:t>
            </a:r>
            <a:r>
              <a:rPr lang="en-US" altLang="zh-TW" dirty="0"/>
              <a:t>by increasing the probability of finding a state to </a:t>
            </a:r>
            <a:r>
              <a:rPr lang="en-US" altLang="zh-TW" dirty="0" smtClean="0"/>
              <a:t>which </a:t>
            </a:r>
            <a:r>
              <a:rPr lang="en-US" altLang="zh-TW" dirty="0"/>
              <a:t>the system can move in the next update phase.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15100" y="6453188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4" y="3540091"/>
            <a:ext cx="3254786" cy="27519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527851"/>
            <a:ext cx="2832854" cy="2790225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7044814" y="3933056"/>
            <a:ext cx="2024527" cy="1152128"/>
          </a:xfrm>
          <a:prstGeom prst="wedgeRoundRectCallout">
            <a:avLst>
              <a:gd name="adj1" fmla="val -40907"/>
              <a:gd name="adj2" fmla="val 757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>
                <a:solidFill>
                  <a:schemeClr val="tx1"/>
                </a:solidFill>
              </a:rPr>
              <a:t>N</a:t>
            </a:r>
            <a:r>
              <a:rPr lang="zh-TW" altLang="en-US" sz="1000" dirty="0" smtClean="0">
                <a:solidFill>
                  <a:schemeClr val="tx1"/>
                </a:solidFill>
              </a:rPr>
              <a:t>umber </a:t>
            </a:r>
            <a:r>
              <a:rPr lang="zh-TW" altLang="en-US" sz="1000" dirty="0">
                <a:solidFill>
                  <a:schemeClr val="tx1"/>
                </a:solidFill>
              </a:rPr>
              <a:t>of </a:t>
            </a:r>
            <a:r>
              <a:rPr lang="zh-TW" altLang="en-US" sz="1000" dirty="0" smtClean="0">
                <a:solidFill>
                  <a:schemeClr val="tx1"/>
                </a:solidFill>
              </a:rPr>
              <a:t>cycles is </a:t>
            </a:r>
            <a:r>
              <a:rPr lang="zh-TW" altLang="en-US" sz="1000" dirty="0">
                <a:solidFill>
                  <a:schemeClr val="tx1"/>
                </a:solidFill>
              </a:rPr>
              <a:t>inversely proportional to the </a:t>
            </a:r>
            <a:r>
              <a:rPr lang="zh-TW" altLang="en-US" sz="1000" dirty="0" smtClean="0">
                <a:solidFill>
                  <a:schemeClr val="tx1"/>
                </a:solidFill>
              </a:rPr>
              <a:t>parallelism </a:t>
            </a:r>
            <a:r>
              <a:rPr lang="zh-TW" altLang="en-US" sz="1000" dirty="0">
                <a:solidFill>
                  <a:schemeClr val="tx1"/>
                </a:solidFill>
              </a:rPr>
              <a:t>of the trials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5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Acceleration scheme 2: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dynamic offset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altLang="zh-TW" sz="2400" dirty="0"/>
              <a:t>When the state is at a local minimum of the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energy  </a:t>
            </a:r>
            <a:r>
              <a:rPr lang="en-US" altLang="zh-TW" sz="2400" dirty="0"/>
              <a:t>function,  the </a:t>
            </a:r>
            <a:r>
              <a:rPr lang="en-US" altLang="zh-TW" sz="2400" dirty="0" smtClean="0"/>
              <a:t>probability  </a:t>
            </a:r>
            <a:r>
              <a:rPr lang="en-US" altLang="zh-TW" sz="2400" dirty="0"/>
              <a:t>of  moving  to  a  new </a:t>
            </a:r>
            <a:r>
              <a:rPr lang="en-US" altLang="zh-TW" sz="2400" dirty="0" smtClean="0"/>
              <a:t>state 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 small.</a:t>
            </a:r>
          </a:p>
          <a:p>
            <a:pPr lvl="1"/>
            <a:r>
              <a:rPr lang="en-US" altLang="zh-TW" sz="2000" dirty="0"/>
              <a:t>Slows </a:t>
            </a:r>
            <a:r>
              <a:rPr lang="en-US" altLang="zh-TW" sz="2000" dirty="0" smtClean="0"/>
              <a:t>convergence</a:t>
            </a:r>
          </a:p>
          <a:p>
            <a:r>
              <a:rPr lang="en-US" altLang="zh-TW" sz="2400" dirty="0" smtClean="0"/>
              <a:t>Rejection-free </a:t>
            </a:r>
            <a:r>
              <a:rPr lang="en-US" altLang="zh-TW" sz="2400" dirty="0"/>
              <a:t>Metropolis scheme used </a:t>
            </a:r>
            <a:r>
              <a:rPr lang="en-US" altLang="zh-TW" sz="2400" dirty="0" smtClean="0"/>
              <a:t>by  </a:t>
            </a:r>
            <a:r>
              <a:rPr lang="en-US" altLang="zh-TW" sz="2400" dirty="0"/>
              <a:t>Zhu,  et  al., </a:t>
            </a:r>
            <a:r>
              <a:rPr lang="en-US" altLang="zh-TW" sz="2400" dirty="0" smtClean="0"/>
              <a:t>[9]</a:t>
            </a:r>
          </a:p>
          <a:p>
            <a:pPr lvl="1"/>
            <a:r>
              <a:rPr lang="en-US" altLang="zh-TW" sz="2000" dirty="0"/>
              <a:t>T</a:t>
            </a:r>
            <a:r>
              <a:rPr lang="en-US" altLang="zh-TW" sz="2000" dirty="0" smtClean="0"/>
              <a:t>he  </a:t>
            </a:r>
            <a:r>
              <a:rPr lang="en-US" altLang="zh-TW" sz="2000" dirty="0"/>
              <a:t>probability  of  moving  to  </a:t>
            </a:r>
            <a:r>
              <a:rPr lang="en-US" altLang="zh-TW" sz="2000" dirty="0" smtClean="0"/>
              <a:t>another state </a:t>
            </a:r>
            <a:r>
              <a:rPr lang="en-US" altLang="zh-TW" sz="2000" dirty="0"/>
              <a:t>is made equal to 1 by normalizing the state </a:t>
            </a:r>
            <a:r>
              <a:rPr lang="en-US" altLang="zh-TW" sz="2000" dirty="0" smtClean="0"/>
              <a:t>acceptance </a:t>
            </a:r>
            <a:r>
              <a:rPr lang="en-US" altLang="zh-TW" sz="2000" dirty="0"/>
              <a:t>probability so that the sum of the normalized </a:t>
            </a:r>
            <a:r>
              <a:rPr lang="en-US" altLang="zh-TW" sz="2000" dirty="0" smtClean="0"/>
              <a:t>acceptance </a:t>
            </a:r>
            <a:r>
              <a:rPr lang="en-US" altLang="zh-TW" sz="2000" dirty="0"/>
              <a:t>probabilities is 1, resulting in a time-warp </a:t>
            </a:r>
            <a:r>
              <a:rPr lang="en-US" altLang="zh-TW" sz="2000" dirty="0" smtClean="0"/>
              <a:t>feature </a:t>
            </a:r>
            <a:r>
              <a:rPr lang="en-US" altLang="zh-TW" sz="2000" dirty="0"/>
              <a:t>whereby the number of cycles during which </a:t>
            </a:r>
            <a:r>
              <a:rPr lang="en-US" altLang="zh-TW" sz="2000" dirty="0" smtClean="0"/>
              <a:t>the system </a:t>
            </a:r>
            <a:r>
              <a:rPr lang="en-US" altLang="zh-TW" sz="2000" dirty="0"/>
              <a:t>stays at a local minimum is reduced to one.</a:t>
            </a:r>
            <a:endParaRPr lang="en-US" altLang="zh-TW" sz="20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01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Acceleration scheme 2: </a:t>
            </a:r>
            <a:br>
              <a:rPr lang="en-US" altLang="zh-TW" dirty="0"/>
            </a:br>
            <a:r>
              <a:rPr lang="en-US" altLang="zh-TW" dirty="0"/>
              <a:t>dynamic offset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Although  this  time-warp  feature  is  effective, </a:t>
            </a:r>
            <a:r>
              <a:rPr lang="en-US" altLang="zh-TW" sz="2400" dirty="0" smtClean="0"/>
              <a:t>the  </a:t>
            </a:r>
            <a:r>
              <a:rPr lang="en-US" altLang="zh-TW" sz="2400" dirty="0"/>
              <a:t>computational  overhead  for  normalizing  the  </a:t>
            </a:r>
            <a:r>
              <a:rPr lang="en-US" altLang="zh-TW" sz="2400" dirty="0" smtClean="0"/>
              <a:t>acceptance </a:t>
            </a:r>
            <a:r>
              <a:rPr lang="en-US" altLang="zh-TW" sz="2400" dirty="0"/>
              <a:t>probability is high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To reduce the overhead </a:t>
            </a:r>
            <a:r>
              <a:rPr lang="en-US" altLang="zh-TW" sz="2400" dirty="0" smtClean="0"/>
              <a:t>while </a:t>
            </a:r>
            <a:r>
              <a:rPr lang="en-US" altLang="zh-TW" sz="2400" dirty="0"/>
              <a:t>retaining the effects of the time-warp feature, we </a:t>
            </a:r>
            <a:r>
              <a:rPr lang="en-US" altLang="zh-TW" sz="2400" dirty="0" smtClean="0"/>
              <a:t>implemented </a:t>
            </a:r>
            <a:r>
              <a:rPr lang="en-US" altLang="zh-TW" sz="2400" dirty="0"/>
              <a:t>a scheme to subtract a positive offset E</a:t>
            </a:r>
            <a:r>
              <a:rPr lang="en-US" altLang="zh-TW" sz="2400" baseline="-25000" dirty="0"/>
              <a:t> off  </a:t>
            </a:r>
            <a:r>
              <a:rPr lang="en-US" altLang="zh-TW" sz="2400" dirty="0" smtClean="0"/>
              <a:t>from </a:t>
            </a:r>
            <a:r>
              <a:rPr lang="en-US" altLang="zh-TW" sz="2400" dirty="0"/>
              <a:t>the energy increment </a:t>
            </a:r>
            <a:r>
              <a:rPr lang="en-US" altLang="zh-TW" sz="2400" dirty="0" smtClean="0"/>
              <a:t>which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approximately  </a:t>
            </a:r>
            <a:r>
              <a:rPr lang="en-US" altLang="zh-TW" sz="2400" dirty="0"/>
              <a:t>equivalent  to  multiplying  a  common  constant </a:t>
            </a:r>
            <a:r>
              <a:rPr lang="en-US" altLang="zh-TW" sz="2400" dirty="0" smtClean="0"/>
              <a:t>factor                     by  the </a:t>
            </a:r>
            <a:r>
              <a:rPr lang="en-US" altLang="zh-TW" sz="2400" dirty="0"/>
              <a:t>state-flip acceptance </a:t>
            </a:r>
            <a:r>
              <a:rPr lang="en-US" altLang="zh-TW" sz="2400" dirty="0" smtClean="0"/>
              <a:t>probabilities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24669"/>
          <a:stretch/>
        </p:blipFill>
        <p:spPr>
          <a:xfrm>
            <a:off x="1835696" y="4653136"/>
            <a:ext cx="2082210" cy="4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Operating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/>
              <a:t>Benchmark </a:t>
            </a:r>
            <a:r>
              <a:rPr lang="en-US" altLang="zh-TW" dirty="0" smtClean="0"/>
              <a:t>results</a:t>
            </a:r>
          </a:p>
          <a:p>
            <a:r>
              <a:rPr lang="en-US" altLang="zh-TW" dirty="0"/>
              <a:t>Conclusion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2176" y="6453188"/>
            <a:ext cx="2133600" cy="252412"/>
          </a:xfrm>
        </p:spPr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Acceleration scheme 2: </a:t>
            </a:r>
            <a:br>
              <a:rPr lang="en-US" altLang="zh-TW" dirty="0"/>
            </a:br>
            <a:r>
              <a:rPr lang="en-US" altLang="zh-TW" dirty="0"/>
              <a:t>dynamic offset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 scheme  shortens  the  time  the  system </a:t>
            </a:r>
            <a:r>
              <a:rPr lang="en-US" altLang="zh-TW" dirty="0" smtClean="0"/>
              <a:t>spends </a:t>
            </a:r>
            <a:r>
              <a:rPr lang="en-US" altLang="zh-TW" dirty="0"/>
              <a:t>at a local minimum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77218"/>
            <a:ext cx="381821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95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Optimizer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628800"/>
            <a:ext cx="5398134" cy="42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1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76872"/>
            <a:ext cx="4692296" cy="33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95438"/>
            <a:ext cx="8568952" cy="4530725"/>
          </a:xfrm>
        </p:spPr>
        <p:txBody>
          <a:bodyPr/>
          <a:lstStyle/>
          <a:p>
            <a:r>
              <a:rPr lang="en-US" altLang="zh-TW" dirty="0"/>
              <a:t>Two  schemes  were  developed  for  optimizing </a:t>
            </a:r>
            <a:r>
              <a:rPr lang="en-US" altLang="zh-TW" dirty="0" smtClean="0"/>
              <a:t>a  </a:t>
            </a:r>
            <a:r>
              <a:rPr lang="en-US" altLang="zh-TW" dirty="0"/>
              <a:t>fully  connected  1024-bit  </a:t>
            </a:r>
            <a:r>
              <a:rPr lang="en-US" altLang="zh-TW" dirty="0" err="1"/>
              <a:t>Ising</a:t>
            </a:r>
            <a:r>
              <a:rPr lang="en-US" altLang="zh-TW" dirty="0"/>
              <a:t>  model  and  were </a:t>
            </a:r>
            <a:r>
              <a:rPr lang="en-US" altLang="zh-TW" dirty="0" smtClean="0"/>
              <a:t>implemented </a:t>
            </a:r>
            <a:r>
              <a:rPr lang="en-US" altLang="zh-TW" dirty="0"/>
              <a:t>in an </a:t>
            </a:r>
            <a:r>
              <a:rPr lang="en-US" altLang="zh-TW" dirty="0" smtClean="0"/>
              <a:t>FPGA.</a:t>
            </a:r>
          </a:p>
          <a:p>
            <a:r>
              <a:rPr lang="en-US" altLang="zh-TW" dirty="0"/>
              <a:t>Testing demonstrated that a system using this architecture can solve the </a:t>
            </a:r>
            <a:r>
              <a:rPr lang="en-US" altLang="zh-TW" dirty="0" smtClean="0"/>
              <a:t>32-city traveling </a:t>
            </a:r>
            <a:r>
              <a:rPr lang="en-US" altLang="zh-TW" dirty="0"/>
              <a:t>salesman problem 12,000 times faster than </a:t>
            </a:r>
            <a:r>
              <a:rPr lang="en-US" altLang="zh-TW" dirty="0" smtClean="0"/>
              <a:t>one  </a:t>
            </a:r>
            <a:r>
              <a:rPr lang="en-US" altLang="zh-TW" dirty="0"/>
              <a:t>running  on  a </a:t>
            </a:r>
            <a:r>
              <a:rPr lang="en-US" altLang="zh-TW" dirty="0" smtClean="0"/>
              <a:t> conventional  </a:t>
            </a:r>
            <a:r>
              <a:rPr lang="en-US" altLang="zh-TW" dirty="0"/>
              <a:t>CPU  using  the  same </a:t>
            </a:r>
            <a:r>
              <a:rPr lang="en-US" altLang="zh-TW" dirty="0" smtClean="0"/>
              <a:t>algorithm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27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dirty="0"/>
              <a:t>1)  R. Colwell:  The Chip Design Game at the End of Moore's </a:t>
            </a:r>
            <a:r>
              <a:rPr lang="en-US" altLang="zh-TW" sz="1200" dirty="0" smtClean="0"/>
              <a:t>Law</a:t>
            </a:r>
            <a:r>
              <a:rPr lang="en-US" altLang="zh-TW" sz="1200" dirty="0"/>
              <a:t>. Hot Chips, Vol. 27, 2015.</a:t>
            </a:r>
          </a:p>
          <a:p>
            <a:r>
              <a:rPr lang="en-US" altLang="zh-TW" sz="1200" dirty="0"/>
              <a:t>2)  J.  G.  </a:t>
            </a:r>
            <a:r>
              <a:rPr lang="en-US" altLang="zh-TW" sz="1200" dirty="0" err="1"/>
              <a:t>Koomey</a:t>
            </a:r>
            <a:r>
              <a:rPr lang="en-US" altLang="zh-TW" sz="1200" dirty="0"/>
              <a:t>  et  al.:  IEEE  Annals  of  the  History  of </a:t>
            </a:r>
            <a:r>
              <a:rPr lang="en-US" altLang="zh-TW" sz="1200" dirty="0" smtClean="0"/>
              <a:t>Computing</a:t>
            </a:r>
            <a:r>
              <a:rPr lang="en-US" altLang="zh-TW" sz="1200" dirty="0"/>
              <a:t>, July–September, pp. 46–54, 2011.</a:t>
            </a:r>
          </a:p>
          <a:p>
            <a:r>
              <a:rPr lang="en-US" altLang="zh-TW" sz="1200" dirty="0"/>
              <a:t>3)  M. Horowitz: Computing's Energy Problem: (and what </a:t>
            </a:r>
            <a:r>
              <a:rPr lang="en-US" altLang="zh-TW" sz="1200" dirty="0" smtClean="0"/>
              <a:t>we </a:t>
            </a:r>
            <a:r>
              <a:rPr lang="en-US" altLang="zh-TW" sz="1200" dirty="0"/>
              <a:t>can do about it).  ISSCC2014, 1-1, 2014 (referring to </a:t>
            </a:r>
            <a:r>
              <a:rPr lang="en-US" altLang="zh-TW" sz="1200" dirty="0" err="1" smtClean="0"/>
              <a:t>Markovic</a:t>
            </a:r>
            <a:r>
              <a:rPr lang="en-US" altLang="zh-TW" sz="1200" dirty="0"/>
              <a:t>, EE292 Class, Stanford, 2013).</a:t>
            </a:r>
          </a:p>
          <a:p>
            <a:r>
              <a:rPr lang="en-US" altLang="zh-TW" sz="1200" dirty="0"/>
              <a:t>4)  P.  </a:t>
            </a:r>
            <a:r>
              <a:rPr lang="en-US" altLang="zh-TW" sz="1200" dirty="0" err="1"/>
              <a:t>Bunyk</a:t>
            </a:r>
            <a:r>
              <a:rPr lang="en-US" altLang="zh-TW" sz="1200" dirty="0"/>
              <a:t>  et  al.:  Architectural  Considerations  in  the </a:t>
            </a:r>
            <a:r>
              <a:rPr lang="en-US" altLang="zh-TW" sz="1200" dirty="0" smtClean="0"/>
              <a:t>Design  </a:t>
            </a:r>
            <a:r>
              <a:rPr lang="en-US" altLang="zh-TW" sz="1200" dirty="0"/>
              <a:t>of  a  Superconducting  Quantum  Annealing </a:t>
            </a:r>
            <a:r>
              <a:rPr lang="en-US" altLang="zh-TW" sz="1200" dirty="0" smtClean="0"/>
              <a:t>Processor</a:t>
            </a:r>
            <a:r>
              <a:rPr lang="en-US" altLang="zh-TW" sz="1200" dirty="0"/>
              <a:t>.    IEEE  Trans.  Applied  Superconductivity,  Vol. </a:t>
            </a:r>
            <a:r>
              <a:rPr lang="en-US" altLang="zh-TW" sz="1200" dirty="0" smtClean="0"/>
              <a:t>24</a:t>
            </a:r>
            <a:r>
              <a:rPr lang="en-US" altLang="zh-TW" sz="1200" dirty="0"/>
              <a:t>, No. 4, 2014. </a:t>
            </a:r>
          </a:p>
          <a:p>
            <a:r>
              <a:rPr lang="en-US" altLang="zh-TW" sz="1200" dirty="0"/>
              <a:t>5)  S. Utsunomiya: Mapping of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models onto </a:t>
            </a:r>
            <a:r>
              <a:rPr lang="en-US" altLang="zh-TW" sz="1200" dirty="0" smtClean="0"/>
              <a:t>injection-locked </a:t>
            </a:r>
            <a:r>
              <a:rPr lang="en-US" altLang="zh-TW" sz="1200" dirty="0"/>
              <a:t>laser systems.  Optics Express, Vol. 19, No. 19, </a:t>
            </a:r>
            <a:r>
              <a:rPr lang="en-US" altLang="zh-TW" sz="1200" dirty="0" smtClean="0"/>
              <a:t>Sep</a:t>
            </a:r>
            <a:r>
              <a:rPr lang="en-US" altLang="zh-TW" sz="1200" dirty="0"/>
              <a:t>. 2011.</a:t>
            </a:r>
          </a:p>
          <a:p>
            <a:r>
              <a:rPr lang="en-US" altLang="zh-TW" sz="1200" dirty="0"/>
              <a:t>6)  P. A. </a:t>
            </a:r>
            <a:r>
              <a:rPr lang="en-US" altLang="zh-TW" sz="1200" dirty="0" err="1"/>
              <a:t>Merolla</a:t>
            </a:r>
            <a:r>
              <a:rPr lang="en-US" altLang="zh-TW" sz="1200" dirty="0"/>
              <a:t> et al.: A million spiking-neuron integrated </a:t>
            </a:r>
            <a:r>
              <a:rPr lang="en-US" altLang="zh-TW" sz="1200" dirty="0" smtClean="0"/>
              <a:t>circuit </a:t>
            </a:r>
            <a:r>
              <a:rPr lang="en-US" altLang="zh-TW" sz="1200" dirty="0"/>
              <a:t>with a scalable communication network and </a:t>
            </a:r>
            <a:r>
              <a:rPr lang="en-US" altLang="zh-TW" sz="1200" dirty="0" smtClean="0"/>
              <a:t>interface</a:t>
            </a:r>
            <a:r>
              <a:rPr lang="en-US" altLang="zh-TW" sz="1200" dirty="0"/>
              <a:t>.  Science 8 August 2014, Vol. 345 No. 6197 pp. </a:t>
            </a:r>
            <a:r>
              <a:rPr lang="en-US" altLang="zh-TW" sz="1200" dirty="0" smtClean="0"/>
              <a:t>668–673</a:t>
            </a:r>
            <a:r>
              <a:rPr lang="en-US" altLang="zh-TW" sz="1200" dirty="0"/>
              <a:t>.</a:t>
            </a:r>
          </a:p>
          <a:p>
            <a:r>
              <a:rPr lang="en-US" altLang="zh-TW" sz="1200" dirty="0"/>
              <a:t>7)  Y.  Chen  et  al.:  </a:t>
            </a:r>
            <a:r>
              <a:rPr lang="en-US" altLang="zh-TW" sz="1200" dirty="0" err="1"/>
              <a:t>DaDianNao</a:t>
            </a:r>
            <a:r>
              <a:rPr lang="en-US" altLang="zh-TW" sz="1200" dirty="0"/>
              <a:t>:  A  Machine-Learning </a:t>
            </a:r>
            <a:r>
              <a:rPr lang="en-US" altLang="zh-TW" sz="1200" dirty="0" smtClean="0"/>
              <a:t>Supercomputer</a:t>
            </a:r>
            <a:r>
              <a:rPr lang="en-US" altLang="zh-TW" sz="1200" dirty="0"/>
              <a:t>.    47th  IEEE/ACM  Int.  </a:t>
            </a:r>
            <a:r>
              <a:rPr lang="en-US" altLang="zh-TW" sz="1200" dirty="0" err="1"/>
              <a:t>Symp</a:t>
            </a:r>
            <a:r>
              <a:rPr lang="en-US" altLang="zh-TW" sz="1200" dirty="0"/>
              <a:t>.  on </a:t>
            </a:r>
            <a:r>
              <a:rPr lang="en-US" altLang="zh-TW" sz="1200" dirty="0" smtClean="0"/>
              <a:t>Microarchitecture</a:t>
            </a:r>
            <a:r>
              <a:rPr lang="en-US" altLang="zh-TW" sz="1200" dirty="0"/>
              <a:t>, pp. 609–622, 2014.</a:t>
            </a:r>
          </a:p>
          <a:p>
            <a:r>
              <a:rPr lang="en-US" altLang="zh-TW" sz="1200" dirty="0"/>
              <a:t>8)  K. </a:t>
            </a:r>
            <a:r>
              <a:rPr lang="en-US" altLang="zh-TW" sz="1200" dirty="0" err="1"/>
              <a:t>Hukushima</a:t>
            </a:r>
            <a:r>
              <a:rPr lang="en-US" altLang="zh-TW" sz="1200" dirty="0"/>
              <a:t> and K. </a:t>
            </a:r>
            <a:r>
              <a:rPr lang="en-US" altLang="zh-TW" sz="1200" dirty="0" err="1"/>
              <a:t>Nemoto</a:t>
            </a:r>
            <a:r>
              <a:rPr lang="en-US" altLang="zh-TW" sz="1200" dirty="0"/>
              <a:t>: Exchange Monte Carlo </a:t>
            </a:r>
            <a:r>
              <a:rPr lang="en-US" altLang="zh-TW" sz="1200" dirty="0" smtClean="0"/>
              <a:t>Method </a:t>
            </a:r>
            <a:r>
              <a:rPr lang="en-US" altLang="zh-TW" sz="1200" dirty="0"/>
              <a:t>and Application to Spin Glass Simulations.  J. </a:t>
            </a:r>
            <a:r>
              <a:rPr lang="en-US" altLang="zh-TW" sz="1200" dirty="0" smtClean="0"/>
              <a:t>Phys</a:t>
            </a:r>
            <a:r>
              <a:rPr lang="en-US" altLang="zh-TW" sz="1200" dirty="0"/>
              <a:t>. Soc. </a:t>
            </a:r>
            <a:r>
              <a:rPr lang="en-US" altLang="zh-TW" sz="1200" dirty="0" err="1"/>
              <a:t>Jpn</a:t>
            </a:r>
            <a:r>
              <a:rPr lang="en-US" altLang="zh-TW" sz="1200" dirty="0"/>
              <a:t>. Vol. 65, pp. 1604–1608, 1996.</a:t>
            </a:r>
          </a:p>
          <a:p>
            <a:r>
              <a:rPr lang="en-US" altLang="zh-TW" sz="1200" dirty="0"/>
              <a:t>9)  H. Zhu et al.: A Boltzmann Machine with Non-</a:t>
            </a:r>
            <a:r>
              <a:rPr lang="en-US" altLang="zh-TW" sz="1200" dirty="0" err="1"/>
              <a:t>rejective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Move</a:t>
            </a:r>
            <a:r>
              <a:rPr lang="en-US" altLang="zh-TW" sz="1200" dirty="0"/>
              <a:t>.    IEICE  Trans.  Fundamentals  of  Electronics,  Vol. </a:t>
            </a:r>
            <a:r>
              <a:rPr lang="en-US" altLang="zh-TW" sz="1200" dirty="0" smtClean="0"/>
              <a:t>E85-A</a:t>
            </a:r>
            <a:r>
              <a:rPr lang="en-US" altLang="zh-TW" sz="1200" dirty="0"/>
              <a:t>, pp. 1229–1235, Jun. 2002.</a:t>
            </a:r>
            <a:endParaRPr lang="zh-TW" altLang="en-US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1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INtroduction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5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 </a:t>
            </a:r>
            <a:r>
              <a:rPr lang="en-US" altLang="zh-TW" dirty="0"/>
              <a:t>are  many  situations  in  which  difficult  decisions  must  be  made  under </a:t>
            </a:r>
            <a:r>
              <a:rPr lang="en-US" altLang="zh-TW" dirty="0" smtClean="0"/>
              <a:t>such  </a:t>
            </a:r>
            <a:r>
              <a:rPr lang="en-US" altLang="zh-TW" dirty="0"/>
              <a:t>constraints  as  a  limited  resource  and  a  limited  amount  of  time</a:t>
            </a:r>
            <a:r>
              <a:rPr lang="en-US" altLang="zh-TW" dirty="0" smtClean="0"/>
              <a:t>. </a:t>
            </a:r>
            <a:endParaRPr lang="pt-BR" altLang="zh-TW" dirty="0"/>
          </a:p>
          <a:p>
            <a:pPr lvl="1"/>
            <a:r>
              <a:rPr lang="en-US" altLang="zh-TW" dirty="0" smtClean="0"/>
              <a:t>e.g</a:t>
            </a:r>
            <a:r>
              <a:rPr lang="en-US" altLang="zh-TW" dirty="0"/>
              <a:t>. disaster response planning, economic policy decision-making, and investment portfolio </a:t>
            </a:r>
            <a:r>
              <a:rPr lang="en-US" altLang="zh-TW" dirty="0" smtClean="0"/>
              <a:t>optimization</a:t>
            </a:r>
          </a:p>
          <a:p>
            <a:pPr lvl="1"/>
            <a:r>
              <a:rPr lang="en-US" altLang="zh-TW" b="1" dirty="0"/>
              <a:t>C</a:t>
            </a:r>
            <a:r>
              <a:rPr lang="en-US" altLang="zh-TW" b="1" dirty="0" smtClean="0"/>
              <a:t>ombinatorial </a:t>
            </a:r>
            <a:r>
              <a:rPr lang="en-US" altLang="zh-TW" b="1" dirty="0"/>
              <a:t>optimization </a:t>
            </a:r>
            <a:r>
              <a:rPr lang="en-US" altLang="zh-TW" b="1" dirty="0" smtClean="0"/>
              <a:t>problem</a:t>
            </a:r>
          </a:p>
          <a:p>
            <a:pPr lvl="2"/>
            <a:r>
              <a:rPr lang="en-US" altLang="zh-TW" dirty="0" smtClean="0"/>
              <a:t>Difficult </a:t>
            </a:r>
            <a:r>
              <a:rPr lang="en-US" altLang="zh-TW" dirty="0"/>
              <a:t>to find the best answer in a realistic amount of time </a:t>
            </a:r>
            <a:r>
              <a:rPr lang="en-US" altLang="zh-TW" dirty="0" smtClean="0"/>
              <a:t>using </a:t>
            </a:r>
            <a:r>
              <a:rPr lang="en-US" altLang="zh-TW" dirty="0"/>
              <a:t>a von Neumann type processor</a:t>
            </a:r>
            <a:endParaRPr lang="en-US" altLang="zh-TW" i="0" dirty="0"/>
          </a:p>
          <a:p>
            <a:pPr lvl="1"/>
            <a:endParaRPr lang="en-US" altLang="zh-TW" dirty="0">
              <a:latin typeface="Cambria Math" panose="020405030504060302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B73C-E0F4-4B28-9006-FE7E8035F9F9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Moore’s  </a:t>
            </a:r>
            <a:r>
              <a:rPr lang="en-US" altLang="zh-TW" dirty="0" smtClean="0"/>
              <a:t>law will  </a:t>
            </a:r>
            <a:r>
              <a:rPr lang="en-US" altLang="zh-TW" dirty="0"/>
              <a:t>end  within  another  decade. </a:t>
            </a:r>
            <a:r>
              <a:rPr lang="en-US" altLang="zh-TW" dirty="0" smtClean="0"/>
              <a:t>Something </a:t>
            </a:r>
            <a:r>
              <a:rPr lang="en-US" altLang="zh-TW" dirty="0"/>
              <a:t>innovative computer architecture is </a:t>
            </a:r>
            <a:r>
              <a:rPr lang="en-US" altLang="zh-TW" dirty="0" smtClean="0"/>
              <a:t>needed.</a:t>
            </a:r>
          </a:p>
          <a:p>
            <a:pPr lvl="1"/>
            <a:r>
              <a:rPr lang="en-US" altLang="zh-TW" dirty="0" smtClean="0"/>
              <a:t>Scaling-independent </a:t>
            </a:r>
            <a:r>
              <a:rPr lang="en-US" altLang="zh-TW" dirty="0"/>
              <a:t>performance, power efficiency, and high </a:t>
            </a:r>
            <a:r>
              <a:rPr lang="en-US" altLang="zh-TW" dirty="0" smtClean="0"/>
              <a:t>speed</a:t>
            </a:r>
          </a:p>
          <a:p>
            <a:pPr lvl="2"/>
            <a:r>
              <a:rPr lang="en-US" altLang="zh-TW" dirty="0" smtClean="0"/>
              <a:t>E.g. GPGPUs or FPGA</a:t>
            </a:r>
          </a:p>
          <a:p>
            <a:r>
              <a:rPr lang="en-US" altLang="zh-TW" dirty="0"/>
              <a:t>Quantum computers and coherent computers </a:t>
            </a:r>
            <a:r>
              <a:rPr lang="en-US" altLang="zh-TW" dirty="0" smtClean="0"/>
              <a:t>are </a:t>
            </a:r>
            <a:r>
              <a:rPr lang="en-US" altLang="zh-TW" dirty="0"/>
              <a:t>expected to be applied to NP-hard problems, which </a:t>
            </a:r>
            <a:r>
              <a:rPr lang="en-US" altLang="zh-TW" dirty="0" smtClean="0"/>
              <a:t>are  </a:t>
            </a:r>
            <a:r>
              <a:rPr lang="en-US" altLang="zh-TW" dirty="0"/>
              <a:t>basically  combinatorial  optimization  problems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9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They  propose  </a:t>
            </a:r>
            <a:r>
              <a:rPr lang="en-US" altLang="zh-TW" dirty="0"/>
              <a:t>an  architecture  </a:t>
            </a:r>
            <a:r>
              <a:rPr lang="en-US" altLang="zh-TW" dirty="0" smtClean="0"/>
              <a:t>for optimizing  </a:t>
            </a:r>
            <a:r>
              <a:rPr lang="en-US" altLang="zh-TW" dirty="0"/>
              <a:t>a  fully  connected  1024-bit  </a:t>
            </a:r>
            <a:r>
              <a:rPr lang="en-US" altLang="zh-TW" dirty="0" err="1"/>
              <a:t>Ising</a:t>
            </a:r>
            <a:r>
              <a:rPr lang="en-US" altLang="zh-TW" dirty="0"/>
              <a:t>  model </a:t>
            </a:r>
            <a:r>
              <a:rPr lang="en-US" altLang="zh-TW" dirty="0" smtClean="0"/>
              <a:t>implemented </a:t>
            </a:r>
            <a:r>
              <a:rPr lang="en-US" altLang="zh-TW" dirty="0"/>
              <a:t>in an </a:t>
            </a:r>
            <a:r>
              <a:rPr lang="en-US" altLang="zh-TW" dirty="0" smtClean="0"/>
              <a:t>FPGA.</a:t>
            </a:r>
          </a:p>
          <a:p>
            <a:r>
              <a:rPr lang="en-US" altLang="zh-TW" dirty="0" smtClean="0"/>
              <a:t>Solved  </a:t>
            </a:r>
            <a:r>
              <a:rPr lang="en-US" altLang="zh-TW" dirty="0"/>
              <a:t>a  32-city  traveling  salesman  problem </a:t>
            </a:r>
            <a:r>
              <a:rPr lang="en-US" altLang="zh-TW" dirty="0" smtClean="0"/>
              <a:t>12,000  </a:t>
            </a:r>
            <a:r>
              <a:rPr lang="en-US" altLang="zh-TW" dirty="0"/>
              <a:t>times  faster  than  a  simulated  annealing  </a:t>
            </a:r>
            <a:r>
              <a:rPr lang="en-US" altLang="zh-TW" dirty="0" smtClean="0"/>
              <a:t>program  </a:t>
            </a:r>
            <a:r>
              <a:rPr lang="en-US" altLang="zh-TW" dirty="0"/>
              <a:t>running  on  a  3.5-GHz  Intel  Xeon  E5-1620  v3 </a:t>
            </a:r>
            <a:r>
              <a:rPr lang="en-US" altLang="zh-TW" dirty="0" smtClean="0"/>
              <a:t>processor.</a:t>
            </a:r>
          </a:p>
          <a:p>
            <a:pPr lvl="1"/>
            <a:r>
              <a:rPr lang="en-US" altLang="zh-TW" dirty="0" smtClean="0"/>
              <a:t>32-city </a:t>
            </a:r>
            <a:r>
              <a:rPr lang="en-US" altLang="zh-TW" dirty="0"/>
              <a:t>TSP can be represented by a </a:t>
            </a:r>
            <a:r>
              <a:rPr lang="en-US" altLang="zh-TW" dirty="0" smtClean="0"/>
              <a:t>32×32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r>
              <a:rPr lang="en-US" altLang="zh-TW" dirty="0"/>
              <a:t>, in which the rows are the visiting order and the </a:t>
            </a:r>
            <a:r>
              <a:rPr lang="en-US" altLang="zh-TW" dirty="0" smtClean="0"/>
              <a:t>columns </a:t>
            </a:r>
            <a:r>
              <a:rPr lang="en-US" altLang="zh-TW" dirty="0"/>
              <a:t>are the </a:t>
            </a:r>
            <a:r>
              <a:rPr lang="en-US" altLang="zh-TW" dirty="0" smtClean="0"/>
              <a:t>cities.</a:t>
            </a:r>
          </a:p>
          <a:p>
            <a:pPr lvl="2"/>
            <a:r>
              <a:rPr lang="en-US" altLang="zh-TW" dirty="0"/>
              <a:t>N</a:t>
            </a:r>
            <a:r>
              <a:rPr lang="en-US" altLang="zh-TW" dirty="0" smtClean="0"/>
              <a:t>eed </a:t>
            </a:r>
            <a:r>
              <a:rPr lang="en-US" altLang="zh-TW" dirty="0"/>
              <a:t>1024 bits for a </a:t>
            </a:r>
            <a:r>
              <a:rPr lang="en-US" altLang="zh-TW" dirty="0" smtClean="0"/>
              <a:t>32-city  </a:t>
            </a:r>
            <a:r>
              <a:rPr lang="en-US" altLang="zh-TW" dirty="0"/>
              <a:t>TSP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8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B913991-F42A-9A44-9EC4-2CE44D36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5" y="3140968"/>
            <a:ext cx="3401993" cy="24277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FCDEB1-FCAA-0540-95F0-4A56595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3B199-C15D-274C-B5D4-0ED12067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Statistical model representing the spin</a:t>
            </a:r>
          </a:p>
          <a:p>
            <a:r>
              <a:rPr lang="en-US" altLang="zh-TW" dirty="0"/>
              <a:t>Atomic spins in two states(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: up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/>
              <a:t> : down</a:t>
            </a:r>
          </a:p>
          <a:p>
            <a:pPr lvl="1"/>
            <a:endParaRPr lang="en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FEDCB-96F4-FD47-B8F9-785B1CE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ACE8F7-6993-8043-ACD7-66F26A04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345160-AC2A-6E4F-9ECB-36B4207A3DDB}"/>
              </a:ext>
            </a:extLst>
          </p:cNvPr>
          <p:cNvSpPr txBox="1"/>
          <p:nvPr/>
        </p:nvSpPr>
        <p:spPr>
          <a:xfrm>
            <a:off x="-4814371" y="-705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5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Ising</a:t>
            </a:r>
            <a:r>
              <a:rPr lang="en-US" altLang="zh-TW" dirty="0"/>
              <a:t> energy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Markov-chain  </a:t>
            </a:r>
            <a:r>
              <a:rPr lang="en-US" altLang="zh-TW" dirty="0"/>
              <a:t>Monte  Carlo  (MCMC)  stochastic  search  and </a:t>
            </a:r>
            <a:r>
              <a:rPr lang="en-US" altLang="zh-TW" dirty="0" smtClean="0"/>
              <a:t>thereby </a:t>
            </a:r>
            <a:r>
              <a:rPr lang="en-US" altLang="zh-TW" dirty="0"/>
              <a:t>minimizes the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energy: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x</a:t>
            </a:r>
            <a:r>
              <a:rPr lang="en-US" altLang="zh-TW" sz="2000" baseline="-25000" dirty="0" smtClean="0"/>
              <a:t>i</a:t>
            </a:r>
            <a:r>
              <a:rPr lang="en-US" altLang="zh-TW" dirty="0" smtClean="0"/>
              <a:t>  </a:t>
            </a:r>
            <a:r>
              <a:rPr lang="en-US" altLang="zh-TW" dirty="0"/>
              <a:t>∈{0,1} is the state variable or </a:t>
            </a:r>
            <a:r>
              <a:rPr lang="en-US" altLang="zh-TW" dirty="0" smtClean="0"/>
              <a:t>bit</a:t>
            </a:r>
          </a:p>
          <a:p>
            <a:pPr lvl="1"/>
            <a:r>
              <a:rPr lang="en-US" altLang="zh-TW" dirty="0"/>
              <a:t>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number </a:t>
            </a:r>
            <a:r>
              <a:rPr lang="en-US" altLang="zh-TW" dirty="0"/>
              <a:t>of </a:t>
            </a:r>
            <a:r>
              <a:rPr lang="en-US" altLang="zh-TW" dirty="0" smtClean="0"/>
              <a:t>bits</a:t>
            </a:r>
          </a:p>
          <a:p>
            <a:pPr lvl="1"/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ij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connection weight between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 </a:t>
            </a:r>
            <a:r>
              <a:rPr lang="en-US" altLang="zh-TW" dirty="0"/>
              <a:t>and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/>
              <a:t>b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bias term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41" y="3068960"/>
            <a:ext cx="3728859" cy="12954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00" y="2610858"/>
            <a:ext cx="2382510" cy="19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9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Operating principle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0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ALCOM</Template>
  <TotalTime>16880</TotalTime>
  <Words>1515</Words>
  <Application>Microsoft Office PowerPoint</Application>
  <PresentationFormat>如螢幕大小 (4:3)</PresentationFormat>
  <Paragraphs>163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新細明體</vt:lpstr>
      <vt:lpstr>Calibri</vt:lpstr>
      <vt:lpstr>Cambria Math</vt:lpstr>
      <vt:lpstr>Comic Sans MS</vt:lpstr>
      <vt:lpstr>Garamond</vt:lpstr>
      <vt:lpstr>Verdana</vt:lpstr>
      <vt:lpstr>Wingdings</vt:lpstr>
      <vt:lpstr>ALCOM</vt:lpstr>
      <vt:lpstr>An Accelerator Architecture for Combinatorial Optimization Problems</vt:lpstr>
      <vt:lpstr>Outline</vt:lpstr>
      <vt:lpstr>INtroduction</vt:lpstr>
      <vt:lpstr>Background </vt:lpstr>
      <vt:lpstr>Background </vt:lpstr>
      <vt:lpstr>Architecture</vt:lpstr>
      <vt:lpstr>Ising model</vt:lpstr>
      <vt:lpstr>Ising energy</vt:lpstr>
      <vt:lpstr>Operating principle</vt:lpstr>
      <vt:lpstr>Operating steps</vt:lpstr>
      <vt:lpstr>Trial phase</vt:lpstr>
      <vt:lpstr>Trial phase</vt:lpstr>
      <vt:lpstr>Trial phase</vt:lpstr>
      <vt:lpstr>Acceptance Decision Block(ADB)</vt:lpstr>
      <vt:lpstr>Update phase</vt:lpstr>
      <vt:lpstr>Update phase: Acceleration scheme 1: parallel trials</vt:lpstr>
      <vt:lpstr>Update phase: Acceleration scheme 1: parallel trials</vt:lpstr>
      <vt:lpstr>Acceleration scheme 2:  dynamic offset</vt:lpstr>
      <vt:lpstr>Acceleration scheme 2:  dynamic offset</vt:lpstr>
      <vt:lpstr>Acceleration scheme 2:  dynamic offset</vt:lpstr>
      <vt:lpstr>Optimizer architecture</vt:lpstr>
      <vt:lpstr>Benchmark results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Automata from Recurrent Neural Networks Using Queries and Counterexamples</dc:title>
  <dc:creator>TYWU</dc:creator>
  <cp:lastModifiedBy>TING YI WU</cp:lastModifiedBy>
  <cp:revision>200</cp:revision>
  <dcterms:created xsi:type="dcterms:W3CDTF">2015-10-09T07:47:48Z</dcterms:created>
  <dcterms:modified xsi:type="dcterms:W3CDTF">2020-09-02T07:52:40Z</dcterms:modified>
</cp:coreProperties>
</file>