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4" r:id="rId3"/>
    <p:sldId id="307" r:id="rId4"/>
    <p:sldId id="472" r:id="rId5"/>
    <p:sldId id="474" r:id="rId6"/>
    <p:sldId id="475" r:id="rId7"/>
    <p:sldId id="473" r:id="rId8"/>
    <p:sldId id="476" r:id="rId9"/>
    <p:sldId id="481" r:id="rId10"/>
    <p:sldId id="477" r:id="rId11"/>
    <p:sldId id="478" r:id="rId12"/>
    <p:sldId id="479" r:id="rId13"/>
    <p:sldId id="483" r:id="rId14"/>
    <p:sldId id="480" r:id="rId15"/>
    <p:sldId id="482" r:id="rId16"/>
    <p:sldId id="484" r:id="rId17"/>
    <p:sldId id="485" r:id="rId18"/>
    <p:sldId id="486" r:id="rId19"/>
    <p:sldId id="487" r:id="rId20"/>
    <p:sldId id="468" r:id="rId21"/>
    <p:sldId id="451" r:id="rId22"/>
    <p:sldId id="3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4"/>
    <a:srgbClr val="CB9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6" autoAdjust="0"/>
    <p:restoredTop sz="88727" autoAdjust="0"/>
  </p:normalViewPr>
  <p:slideViewPr>
    <p:cSldViewPr>
      <p:cViewPr>
        <p:scale>
          <a:sx n="75" d="100"/>
          <a:sy n="75" d="100"/>
        </p:scale>
        <p:origin x="-39" y="61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2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43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14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5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75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0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7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54E9B6-8846-470E-B1F1-322CD29E16FE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High-speed Sparse </a:t>
            </a:r>
            <a:r>
              <a:rPr lang="en-US" altLang="zh-TW" sz="4800" dirty="0" err="1"/>
              <a:t>Ising</a:t>
            </a:r>
            <a:r>
              <a:rPr lang="en-US" altLang="zh-TW" sz="4800" dirty="0"/>
              <a:t> Model on FPGA 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1560" y="3609975"/>
            <a:ext cx="7232848" cy="2411413"/>
          </a:xfrm>
        </p:spPr>
        <p:txBody>
          <a:bodyPr/>
          <a:lstStyle/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b="1" dirty="0" smtClean="0">
                <a:latin typeface="Verdana" panose="020B0604030504040204" pitchFamily="34" charset="0"/>
              </a:rPr>
              <a:t>From</a:t>
            </a:r>
            <a:r>
              <a:rPr lang="en-US" altLang="zh-TW" sz="2400" dirty="0" smtClean="0">
                <a:latin typeface="Verdana" panose="020B0604030504040204" pitchFamily="34" charset="0"/>
              </a:rPr>
              <a:t>: </a:t>
            </a:r>
            <a:r>
              <a:rPr lang="en-US" altLang="zh-TW" sz="2400" dirty="0">
                <a:latin typeface="Verdana" panose="020B0604030504040204" pitchFamily="34" charset="0"/>
              </a:rPr>
              <a:t>2019 IEEE 62nd International Midwest Symposium on Circuits and Systems (</a:t>
            </a:r>
            <a:r>
              <a:rPr lang="en-US" altLang="zh-TW" sz="2400" dirty="0" smtClean="0">
                <a:latin typeface="Verdana" panose="020B0604030504040204" pitchFamily="34" charset="0"/>
              </a:rPr>
              <a:t>MWSCAS)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altLang="zh-TW" sz="2400" b="1" dirty="0" smtClean="0">
                <a:latin typeface="Verdana" panose="020B0604030504040204" pitchFamily="34" charset="0"/>
              </a:rPr>
              <a:t>Author</a:t>
            </a:r>
            <a:r>
              <a:rPr lang="en-US" altLang="zh-TW" sz="2400" dirty="0" smtClean="0">
                <a:latin typeface="Verdana" panose="020B0604030504040204" pitchFamily="34" charset="0"/>
              </a:rPr>
              <a:t>: </a:t>
            </a:r>
            <a:r>
              <a:rPr lang="en-US" altLang="zh-TW" sz="2000" dirty="0" smtClean="0">
                <a:latin typeface="Verdana" panose="020B0604030504040204" pitchFamily="34" charset="0"/>
              </a:rPr>
              <a:t>Akira </a:t>
            </a:r>
            <a:r>
              <a:rPr lang="en-US" altLang="zh-TW" sz="2000" dirty="0" err="1">
                <a:latin typeface="Verdana" panose="020B0604030504040204" pitchFamily="34" charset="0"/>
              </a:rPr>
              <a:t>Minamisawa</a:t>
            </a:r>
            <a:r>
              <a:rPr lang="en-US" altLang="zh-TW" sz="2000" dirty="0">
                <a:latin typeface="Verdana" panose="020B0604030504040204" pitchFamily="34" charset="0"/>
              </a:rPr>
              <a:t> ; </a:t>
            </a:r>
            <a:r>
              <a:rPr lang="en-US" altLang="zh-TW" sz="2000" dirty="0" err="1">
                <a:latin typeface="Verdana" panose="020B0604030504040204" pitchFamily="34" charset="0"/>
              </a:rPr>
              <a:t>Ryoma</a:t>
            </a:r>
            <a:r>
              <a:rPr lang="en-US" altLang="zh-TW" sz="2000" dirty="0">
                <a:latin typeface="Verdana" panose="020B0604030504040204" pitchFamily="34" charset="0"/>
              </a:rPr>
              <a:t> </a:t>
            </a:r>
            <a:r>
              <a:rPr lang="en-US" altLang="zh-TW" sz="2000" dirty="0" err="1">
                <a:latin typeface="Verdana" panose="020B0604030504040204" pitchFamily="34" charset="0"/>
              </a:rPr>
              <a:t>Iimura</a:t>
            </a:r>
            <a:r>
              <a:rPr lang="en-US" altLang="zh-TW" sz="2000" dirty="0">
                <a:latin typeface="Verdana" panose="020B0604030504040204" pitchFamily="34" charset="0"/>
              </a:rPr>
              <a:t> ; Takayuki Kawahara</a:t>
            </a:r>
            <a:endParaRPr lang="en-US" altLang="zh-TW" sz="2000" dirty="0" smtClean="0">
              <a:latin typeface="Verdana" panose="020B0604030504040204" pitchFamily="34" charset="0"/>
            </a:endParaRPr>
          </a:p>
          <a:p>
            <a:r>
              <a:rPr lang="en-US" altLang="zh-TW" sz="2400" dirty="0" smtClean="0"/>
              <a:t>Presenter</a:t>
            </a:r>
            <a:r>
              <a:rPr lang="en-US" altLang="zh-TW" sz="2400" dirty="0"/>
              <a:t>: Ting-Yi Wu</a:t>
            </a:r>
          </a:p>
          <a:p>
            <a:r>
              <a:rPr lang="en-US" altLang="zh-TW" sz="2400" dirty="0"/>
              <a:t>Instructor: Jie-Hong Roland Jiang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TW" sz="2400" dirty="0" err="1">
                <a:solidFill>
                  <a:srgbClr val="000099"/>
                </a:solidFill>
                <a:latin typeface="Comic Sans MS" pitchFamily="66" charset="0"/>
              </a:rPr>
              <a:t>L</a:t>
            </a:r>
            <a:r>
              <a:rPr lang="en-US" altLang="zh-TW" sz="2400" dirty="0" err="1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 altLang="zh-TW" sz="2400" dirty="0" err="1">
                <a:solidFill>
                  <a:schemeClr val="accent1"/>
                </a:solidFill>
                <a:latin typeface="Comic Sans MS" pitchFamily="66" charset="0"/>
              </a:rPr>
              <a:t>om</a:t>
            </a:r>
            <a:r>
              <a:rPr lang="en-US" altLang="zh-TW" sz="2400" dirty="0">
                <a:latin typeface="Comic Sans MS" pitchFamily="66" charset="0"/>
              </a:rPr>
              <a:t> </a:t>
            </a:r>
            <a:r>
              <a:rPr lang="en-US" altLang="zh-TW" sz="2400" dirty="0">
                <a:solidFill>
                  <a:srgbClr val="9966FF"/>
                </a:solidFill>
                <a:latin typeface="Comic Sans MS" pitchFamily="66" charset="0"/>
              </a:rPr>
              <a:t>Lab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6546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2408" y="4931142"/>
            <a:ext cx="954088" cy="954088"/>
          </a:xfrm>
          <a:prstGeom prst="rect">
            <a:avLst/>
          </a:prstGeom>
          <a:noFill/>
        </p:spPr>
      </p:pic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 dirty="0" smtClean="0"/>
              <a:t>2019/11/29</a:t>
            </a:r>
          </a:p>
        </p:txBody>
      </p:sp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Sparsity of interactions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Sparse </a:t>
            </a:r>
            <a:r>
              <a:rPr lang="en-US" altLang="zh-TW" dirty="0"/>
              <a:t>interactions exist in the actual </a:t>
            </a:r>
            <a:r>
              <a:rPr lang="en-US" altLang="zh-TW" dirty="0" smtClean="0"/>
              <a:t>fully </a:t>
            </a:r>
            <a:r>
              <a:rPr lang="en-US" altLang="zh-TW" dirty="0"/>
              <a:t>connected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model.</a:t>
            </a:r>
          </a:p>
          <a:p>
            <a:r>
              <a:rPr lang="en-US" altLang="zh-TW" dirty="0" smtClean="0"/>
              <a:t>In Fig.(</a:t>
            </a:r>
            <a:r>
              <a:rPr lang="en-US" altLang="zh-TW" dirty="0"/>
              <a:t>b</a:t>
            </a:r>
            <a:r>
              <a:rPr lang="en-US" altLang="zh-TW" dirty="0" smtClean="0"/>
              <a:t>), the interaction value </a:t>
            </a:r>
            <a:r>
              <a:rPr lang="en-US" altLang="zh-TW" dirty="0"/>
              <a:t>is often </a:t>
            </a:r>
            <a:r>
              <a:rPr lang="en-US" altLang="zh-TW" dirty="0" smtClean="0"/>
              <a:t>0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number of </a:t>
            </a:r>
            <a:r>
              <a:rPr lang="en-US" altLang="zh-TW" dirty="0" smtClean="0"/>
              <a:t>couplings </a:t>
            </a:r>
            <a:r>
              <a:rPr lang="en-US" altLang="zh-TW" dirty="0"/>
              <a:t>of interactions to a certain spin is limited to 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807" t="3692" r="4244" b="12882"/>
          <a:stretch/>
        </p:blipFill>
        <p:spPr>
          <a:xfrm>
            <a:off x="755576" y="4851529"/>
            <a:ext cx="3744416" cy="16269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952238"/>
            <a:ext cx="4951940" cy="89929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878" y="4690028"/>
            <a:ext cx="2939679" cy="20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to combinatorial optimization problem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TSP is a typical combinatorial optimization problem </a:t>
            </a:r>
            <a:r>
              <a:rPr lang="en-US" altLang="zh-TW" dirty="0" smtClean="0"/>
              <a:t>that </a:t>
            </a:r>
            <a:r>
              <a:rPr lang="en-US" altLang="zh-TW" dirty="0"/>
              <a:t>is solved by finding the shortest path that covers a number </a:t>
            </a:r>
            <a:r>
              <a:rPr lang="en-US" altLang="zh-TW" dirty="0" smtClean="0"/>
              <a:t>of </a:t>
            </a:r>
            <a:r>
              <a:rPr lang="en-US" altLang="zh-TW" dirty="0"/>
              <a:t>cities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Its  </a:t>
            </a:r>
            <a:r>
              <a:rPr lang="en-US" altLang="zh-TW" dirty="0"/>
              <a:t>objective  </a:t>
            </a:r>
            <a:r>
              <a:rPr lang="en-US" altLang="zh-TW" dirty="0" smtClean="0"/>
              <a:t>function of </a:t>
            </a:r>
            <a:r>
              <a:rPr lang="en-US" altLang="zh-TW" dirty="0"/>
              <a:t>an equivalent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3"/>
            <a:r>
              <a:rPr lang="en-US" altLang="zh-TW" dirty="0" smtClean="0"/>
              <a:t>Ai : city</a:t>
            </a:r>
          </a:p>
          <a:p>
            <a:pPr lvl="3"/>
            <a:r>
              <a:rPr lang="en-US" altLang="zh-TW" dirty="0" smtClean="0"/>
              <a:t>k : order</a:t>
            </a:r>
          </a:p>
          <a:p>
            <a:pPr lvl="3"/>
            <a:r>
              <a:rPr lang="en-US" altLang="zh-TW" dirty="0" smtClean="0"/>
              <a:t>J, h </a:t>
            </a:r>
            <a:r>
              <a:rPr lang="en-US" altLang="zh-TW" dirty="0"/>
              <a:t>and constant </a:t>
            </a:r>
            <a:r>
              <a:rPr lang="en-US" altLang="zh-TW" dirty="0" smtClean="0"/>
              <a:t>C: determined </a:t>
            </a:r>
            <a:r>
              <a:rPr lang="en-US" altLang="zh-TW" dirty="0"/>
              <a:t>from the </a:t>
            </a:r>
            <a:r>
              <a:rPr lang="en-US" altLang="zh-TW" dirty="0" smtClean="0"/>
              <a:t>distance between each </a:t>
            </a:r>
            <a:r>
              <a:rPr lang="en-US" altLang="zh-TW" dirty="0"/>
              <a:t>city.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365104"/>
            <a:ext cx="4950088" cy="1008112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6804248" y="5229200"/>
            <a:ext cx="1728192" cy="576064"/>
          </a:xfrm>
          <a:prstGeom prst="wedgeRoundRectCallout">
            <a:avLst>
              <a:gd name="adj1" fmla="val -82572"/>
              <a:gd name="adj2" fmla="val -688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en-US" altLang="zh-TW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upward, </a:t>
            </a:r>
            <a:r>
              <a:rPr lang="en-US" altLang="zh-TW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endParaRPr lang="en-US" altLang="zh-TW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 be visited as the k-</a:t>
            </a:r>
            <a:r>
              <a:rPr lang="en-US" altLang="zh-TW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altLang="zh-TW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city </a:t>
            </a:r>
            <a:endParaRPr lang="zh-TW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12021" t="48302" r="83615" b="37413"/>
          <a:stretch/>
        </p:blipFill>
        <p:spPr>
          <a:xfrm>
            <a:off x="4860032" y="4869160"/>
            <a:ext cx="144016" cy="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power mapping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Some  combinatorial  optimization  problems  take  a </a:t>
            </a:r>
            <a:r>
              <a:rPr lang="en-US" altLang="zh-TW" sz="2000" dirty="0" smtClean="0"/>
              <a:t>numerical </a:t>
            </a:r>
            <a:r>
              <a:rPr lang="en-US" altLang="zh-TW" sz="2000" dirty="0"/>
              <a:t>value of a </a:t>
            </a:r>
            <a:r>
              <a:rPr lang="en-US" altLang="zh-TW" sz="2000" dirty="0" smtClean="0"/>
              <a:t>variable </a:t>
            </a:r>
            <a:r>
              <a:rPr lang="en-US" altLang="zh-TW" sz="2000" dirty="0"/>
              <a:t>in the range of a real number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1800" dirty="0"/>
              <a:t>One such problem is an SVM, which maximizes the distance </a:t>
            </a:r>
            <a:r>
              <a:rPr lang="en-US" altLang="zh-TW" sz="1800" dirty="0" smtClean="0"/>
              <a:t>between </a:t>
            </a:r>
            <a:r>
              <a:rPr lang="en-US" altLang="zh-TW" sz="1800" dirty="0"/>
              <a:t>a recognition boundary and the nearest data from it</a:t>
            </a:r>
            <a:r>
              <a:rPr lang="en-US" altLang="zh-TW" sz="1800" dirty="0" smtClean="0"/>
              <a:t>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 </a:t>
            </a:r>
            <a:r>
              <a:rPr lang="en-US" altLang="zh-TW" sz="1800" dirty="0" smtClean="0"/>
              <a:t>Apply their </a:t>
            </a:r>
            <a:r>
              <a:rPr lang="en-US" altLang="zh-TW" sz="1800" dirty="0"/>
              <a:t>“binary power </a:t>
            </a:r>
            <a:r>
              <a:rPr lang="en-US" altLang="zh-TW" sz="1800" dirty="0" smtClean="0"/>
              <a:t>mapping” to concert </a:t>
            </a:r>
            <a:r>
              <a:rPr lang="en-US" altLang="zh-TW" sz="1800" dirty="0" err="1" smtClean="0"/>
              <a:t>a</a:t>
            </a:r>
            <a:r>
              <a:rPr lang="en-US" altLang="zh-TW" sz="1800" baseline="-25000" dirty="0" err="1" smtClean="0"/>
              <a:t>i</a:t>
            </a:r>
            <a:r>
              <a:rPr lang="en-US" altLang="zh-TW" sz="1800" dirty="0" smtClean="0"/>
              <a:t> 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sz="1800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24944"/>
            <a:ext cx="4541527" cy="12875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140968"/>
            <a:ext cx="2618213" cy="2160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521" y="3470033"/>
            <a:ext cx="533738" cy="2187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26" y="3488207"/>
            <a:ext cx="2022211" cy="1823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5083269"/>
            <a:ext cx="2592288" cy="6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0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FPGA </a:t>
            </a:r>
            <a:r>
              <a:rPr lang="en-US" altLang="zh-TW" dirty="0"/>
              <a:t>IMPLEMENTAION AND VERIFICATION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IMPLEMENTAION AND VERIFICATION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Speed up </a:t>
            </a:r>
            <a:r>
              <a:rPr lang="en-US" altLang="zh-TW" sz="2400" dirty="0"/>
              <a:t>the 6×6 spin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model, </a:t>
            </a:r>
            <a:r>
              <a:rPr lang="en-US" altLang="zh-TW" sz="2400" dirty="0" smtClean="0"/>
              <a:t>a  model </a:t>
            </a:r>
            <a:r>
              <a:rPr lang="en-US" altLang="zh-TW" sz="2400" dirty="0"/>
              <a:t>using pseudo-annealing, parallel updating, and sparse </a:t>
            </a:r>
            <a:r>
              <a:rPr lang="en-US" altLang="zh-TW" sz="2400" dirty="0" smtClean="0"/>
              <a:t>annealing </a:t>
            </a:r>
            <a:r>
              <a:rPr lang="en-US" altLang="zh-TW" sz="2400" dirty="0"/>
              <a:t>is implemented on the FPGA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/>
              <a:t>F</a:t>
            </a:r>
            <a:r>
              <a:rPr lang="en-US" altLang="zh-TW" sz="2000" dirty="0" smtClean="0"/>
              <a:t>ound the solutions for TSP and SVM</a:t>
            </a:r>
          </a:p>
          <a:p>
            <a:pPr lvl="1"/>
            <a:r>
              <a:rPr lang="en-US" altLang="zh-TW" sz="2000" dirty="0" smtClean="0"/>
              <a:t>Verify the speed up</a:t>
            </a:r>
            <a:endParaRPr lang="en-US" altLang="zh-TW" sz="1600" dirty="0"/>
          </a:p>
          <a:p>
            <a:r>
              <a:rPr lang="en-US" altLang="zh-TW" sz="2400" dirty="0"/>
              <a:t>Verification </a:t>
            </a:r>
            <a:r>
              <a:rPr lang="en-US" altLang="zh-TW" sz="2400" dirty="0" smtClean="0"/>
              <a:t>environment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smtClean="0"/>
              <a:t>FPGA</a:t>
            </a:r>
            <a:r>
              <a:rPr lang="zh-TW" altLang="en-US" sz="2000" dirty="0" smtClean="0"/>
              <a:t>　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Xilinx  Zynq-7000  and  ZCU102)</a:t>
            </a:r>
          </a:p>
          <a:p>
            <a:pPr lvl="1"/>
            <a:r>
              <a:rPr lang="en-US" altLang="zh-TW" sz="2000" dirty="0" err="1" smtClean="0"/>
              <a:t>Vivado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HLS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92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 annealing and parallel 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Xilinx Zynq-7000 (</a:t>
            </a:r>
            <a:r>
              <a:rPr lang="en-US" altLang="zh-TW" dirty="0" err="1"/>
              <a:t>ZedBoard</a:t>
            </a:r>
            <a:r>
              <a:rPr lang="en-US" altLang="zh-TW" dirty="0"/>
              <a:t>) followed by a 16 nm </a:t>
            </a:r>
            <a:r>
              <a:rPr lang="en-US" altLang="zh-TW" dirty="0" smtClean="0"/>
              <a:t>complementary  </a:t>
            </a:r>
            <a:r>
              <a:rPr lang="en-US" altLang="zh-TW" dirty="0"/>
              <a:t>metal-oxide-semiconductor  (CMOS)  FPGA </a:t>
            </a:r>
            <a:r>
              <a:rPr lang="en-US" altLang="zh-TW" dirty="0" smtClean="0"/>
              <a:t>(</a:t>
            </a:r>
            <a:r>
              <a:rPr lang="en-US" altLang="zh-TW" dirty="0"/>
              <a:t>Xilinx ZCU102 evaluation board), </a:t>
            </a:r>
            <a:r>
              <a:rPr lang="en-US" altLang="zh-TW" dirty="0" smtClean="0"/>
              <a:t>they </a:t>
            </a:r>
            <a:r>
              <a:rPr lang="en-US" altLang="zh-TW" dirty="0"/>
              <a:t>implemented each step </a:t>
            </a:r>
            <a:r>
              <a:rPr lang="en-US" altLang="zh-TW" dirty="0" smtClean="0"/>
              <a:t>of </a:t>
            </a:r>
            <a:r>
              <a:rPr lang="en-US" altLang="zh-TW" dirty="0"/>
              <a:t>updating for SA and pseudo annealing on the FPGA. Also, </a:t>
            </a:r>
            <a:r>
              <a:rPr lang="en-US" altLang="zh-TW" dirty="0" smtClean="0"/>
              <a:t>each </a:t>
            </a:r>
            <a:r>
              <a:rPr lang="en-US" altLang="zh-TW" dirty="0"/>
              <a:t>model was implemented for parallel updating of 1 to 36 </a:t>
            </a:r>
            <a:r>
              <a:rPr lang="en-US" altLang="zh-TW" dirty="0" smtClean="0"/>
              <a:t>spins</a:t>
            </a:r>
            <a:r>
              <a:rPr lang="en-US" altLang="zh-TW" dirty="0"/>
              <a:t>, and the solution energy value and the calculation speed </a:t>
            </a:r>
            <a:r>
              <a:rPr lang="en-US" altLang="zh-TW" dirty="0" smtClean="0"/>
              <a:t>were </a:t>
            </a:r>
            <a:r>
              <a:rPr lang="en-US" altLang="zh-TW" dirty="0"/>
              <a:t>measured.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60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1) 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01" y="1623030"/>
            <a:ext cx="4298479" cy="46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2)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90676"/>
            <a:ext cx="4593975" cy="47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3) Speeding </a:t>
            </a:r>
            <a:r>
              <a:rPr lang="en-US" altLang="zh-TW" dirty="0"/>
              <a:t>up by parallel 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Using </a:t>
            </a:r>
            <a:r>
              <a:rPr lang="en-US" altLang="zh-TW" sz="2400" dirty="0"/>
              <a:t>pseudo annealing, each  model implemented uses  the </a:t>
            </a:r>
            <a:r>
              <a:rPr lang="en-US" altLang="zh-TW" sz="2400" dirty="0" smtClean="0"/>
              <a:t>LUT 30</a:t>
            </a:r>
            <a:r>
              <a:rPr lang="en-US" altLang="zh-TW" sz="2400" dirty="0"/>
              <a:t>%  less  on  average  than  SA. </a:t>
            </a:r>
            <a:endParaRPr lang="en-US" altLang="zh-TW" sz="2400" dirty="0" smtClean="0"/>
          </a:p>
          <a:p>
            <a:r>
              <a:rPr lang="en-US" altLang="zh-TW" sz="2400" dirty="0" smtClean="0"/>
              <a:t>As </a:t>
            </a:r>
            <a:r>
              <a:rPr lang="en-US" altLang="zh-TW" sz="2400" dirty="0"/>
              <a:t>the number of parallel updates increases, the LUT </a:t>
            </a:r>
            <a:r>
              <a:rPr lang="en-US" altLang="zh-TW" sz="2400" dirty="0" smtClean="0"/>
              <a:t>usage  </a:t>
            </a:r>
            <a:r>
              <a:rPr lang="en-US" altLang="zh-TW" sz="2400" dirty="0"/>
              <a:t>rate  and  processing  speed  increase. </a:t>
            </a:r>
            <a:r>
              <a:rPr lang="en-US" altLang="zh-TW" sz="2400" dirty="0" smtClean="0"/>
              <a:t>However</a:t>
            </a:r>
            <a:r>
              <a:rPr lang="en-US" altLang="zh-TW" sz="2400" dirty="0"/>
              <a:t>,  the processing speed stop </a:t>
            </a:r>
            <a:r>
              <a:rPr lang="en-US" altLang="zh-TW" sz="2400" dirty="0" err="1"/>
              <a:t>decreas</a:t>
            </a:r>
            <a:r>
              <a:rPr lang="en-US" altLang="zh-TW" sz="2400" dirty="0"/>
              <a:t> 18 update. </a:t>
            </a:r>
            <a:r>
              <a:rPr lang="en-US" altLang="zh-TW" sz="2400" b="1" dirty="0" smtClean="0"/>
              <a:t>The </a:t>
            </a:r>
            <a:r>
              <a:rPr lang="en-US" altLang="zh-TW" sz="2400" b="1" dirty="0"/>
              <a:t>circuit scale would be large.</a:t>
            </a:r>
            <a:endParaRPr lang="en-US" altLang="zh-TW" sz="2400" b="1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88" y="4293096"/>
            <a:ext cx="4561625" cy="23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3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</a:t>
            </a:r>
            <a:r>
              <a:rPr lang="en-US" altLang="zh-TW" dirty="0" err="1"/>
              <a:t>Ising</a:t>
            </a:r>
            <a:r>
              <a:rPr lang="en-US" altLang="zh-TW" dirty="0"/>
              <a:t>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Noise removal is known as </a:t>
            </a:r>
            <a:r>
              <a:rPr lang="en-US" altLang="zh-TW" sz="2400" dirty="0" smtClean="0"/>
              <a:t>a representative </a:t>
            </a:r>
            <a:r>
              <a:rPr lang="en-US" altLang="zh-TW" sz="2400" dirty="0"/>
              <a:t>example of the </a:t>
            </a:r>
            <a:r>
              <a:rPr lang="en-US" altLang="zh-TW" sz="2400" dirty="0" err="1" smtClean="0"/>
              <a:t>Ising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model  in  which  the  interaction  is  sparse.  Only  the </a:t>
            </a:r>
            <a:r>
              <a:rPr lang="en-US" altLang="zh-TW" sz="2400" dirty="0" smtClean="0"/>
              <a:t>neighbor </a:t>
            </a:r>
            <a:r>
              <a:rPr lang="en-US" altLang="zh-TW" sz="2400" dirty="0"/>
              <a:t>spins in a given interaction are connected [4][5].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265164"/>
            <a:ext cx="3667295" cy="6003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3" y="4187825"/>
            <a:ext cx="4797649" cy="17035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094" y="3789040"/>
            <a:ext cx="3633995" cy="253589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36786" y="50803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9x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7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Operating principle and sparse speedup of annealing machine</a:t>
            </a:r>
          </a:p>
          <a:p>
            <a:r>
              <a:rPr lang="en-US" altLang="zh-TW" dirty="0" smtClean="0"/>
              <a:t>FPGA implementation and </a:t>
            </a:r>
            <a:r>
              <a:rPr lang="en-US" altLang="zh-TW" dirty="0" err="1" smtClean="0"/>
              <a:t>verfication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2176" y="6453188"/>
            <a:ext cx="2133600" cy="252412"/>
          </a:xfrm>
        </p:spPr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95438"/>
            <a:ext cx="8568952" cy="4530725"/>
          </a:xfrm>
        </p:spPr>
        <p:txBody>
          <a:bodyPr/>
          <a:lstStyle/>
          <a:p>
            <a:r>
              <a:rPr lang="en-US" altLang="zh-TW" sz="1800" dirty="0"/>
              <a:t>In this paper, to process optimization problems in "things" </a:t>
            </a:r>
            <a:r>
              <a:rPr lang="en-US" altLang="zh-TW" sz="1800" dirty="0" smtClean="0"/>
              <a:t>in  </a:t>
            </a:r>
            <a:r>
              <a:rPr lang="en-US" altLang="zh-TW" sz="1800" dirty="0"/>
              <a:t>the  Internet  of  Things  (</a:t>
            </a:r>
            <a:r>
              <a:rPr lang="en-US" altLang="zh-TW" sz="1800" dirty="0" err="1"/>
              <a:t>IoT</a:t>
            </a:r>
            <a:r>
              <a:rPr lang="en-US" altLang="zh-TW" sz="1800" dirty="0"/>
              <a:t>),  an  </a:t>
            </a:r>
            <a:r>
              <a:rPr lang="en-US" altLang="zh-TW" sz="1800" dirty="0" err="1"/>
              <a:t>Ising</a:t>
            </a:r>
            <a:r>
              <a:rPr lang="en-US" altLang="zh-TW" sz="1800" dirty="0"/>
              <a:t>  machine  </a:t>
            </a:r>
            <a:r>
              <a:rPr lang="en-US" altLang="zh-TW" sz="1800" dirty="0" smtClean="0"/>
              <a:t>was implemented  </a:t>
            </a:r>
            <a:r>
              <a:rPr lang="en-US" altLang="zh-TW" sz="1800" dirty="0"/>
              <a:t>in  a  16  nm  complementary  </a:t>
            </a:r>
            <a:r>
              <a:rPr lang="en-US" altLang="zh-TW" sz="1800" dirty="0" smtClean="0"/>
              <a:t>metal-oxide-semiconductor  </a:t>
            </a:r>
            <a:r>
              <a:rPr lang="en-US" altLang="zh-TW" sz="1800" dirty="0"/>
              <a:t>field-programmable  gate  array  (CMOS </a:t>
            </a:r>
            <a:r>
              <a:rPr lang="en-US" altLang="zh-TW" sz="1800" dirty="0" smtClean="0"/>
              <a:t>FPGA).</a:t>
            </a:r>
          </a:p>
          <a:p>
            <a:r>
              <a:rPr lang="en-US" altLang="zh-TW" sz="1800" dirty="0" smtClean="0"/>
              <a:t>Obtain </a:t>
            </a:r>
            <a:r>
              <a:rPr lang="en-US" altLang="zh-TW" sz="1800" dirty="0"/>
              <a:t>appropriate </a:t>
            </a:r>
            <a:r>
              <a:rPr lang="en-US" altLang="zh-TW" sz="1800" dirty="0" smtClean="0"/>
              <a:t>solutions  </a:t>
            </a:r>
            <a:r>
              <a:rPr lang="en-US" altLang="zh-TW" sz="1800" dirty="0"/>
              <a:t>for  two  combinatorial  problems:  the  </a:t>
            </a:r>
            <a:r>
              <a:rPr lang="en-US" altLang="zh-TW" sz="1800" dirty="0" smtClean="0"/>
              <a:t>traveling salesman </a:t>
            </a:r>
            <a:r>
              <a:rPr lang="en-US" altLang="zh-TW" sz="1800" dirty="0"/>
              <a:t>problem (TSP) and support vector machine (SVM). </a:t>
            </a:r>
            <a:endParaRPr lang="en-US" altLang="zh-TW" sz="1800" dirty="0" smtClean="0"/>
          </a:p>
          <a:p>
            <a:r>
              <a:rPr lang="en-US" altLang="zh-TW" sz="1800" dirty="0" smtClean="0"/>
              <a:t>The </a:t>
            </a:r>
            <a:r>
              <a:rPr lang="en-US" altLang="zh-TW" sz="1800" dirty="0" err="1"/>
              <a:t>Ising</a:t>
            </a:r>
            <a:r>
              <a:rPr lang="en-US" altLang="zh-TW" sz="1800" dirty="0"/>
              <a:t> model could be sped up and its circuit </a:t>
            </a:r>
            <a:r>
              <a:rPr lang="en-US" altLang="zh-TW" sz="1800" dirty="0" smtClean="0"/>
              <a:t>scale </a:t>
            </a:r>
            <a:r>
              <a:rPr lang="en-US" altLang="zh-TW" sz="1800" dirty="0"/>
              <a:t>reduced on the FPGA by parallel updating and pseudo </a:t>
            </a:r>
            <a:r>
              <a:rPr lang="en-US" altLang="zh-TW" sz="1800" dirty="0" smtClean="0"/>
              <a:t>annealing</a:t>
            </a:r>
          </a:p>
          <a:p>
            <a:r>
              <a:rPr lang="en-US" altLang="zh-TW" sz="1800" dirty="0"/>
              <a:t>I</a:t>
            </a:r>
            <a:r>
              <a:rPr lang="en-US" altLang="zh-TW" sz="1800" dirty="0" smtClean="0"/>
              <a:t>mplemented </a:t>
            </a:r>
            <a:r>
              <a:rPr lang="en-US" altLang="zh-TW" sz="1800" dirty="0"/>
              <a:t>a sparse annealing </a:t>
            </a:r>
            <a:r>
              <a:rPr lang="en-US" altLang="zh-TW" sz="1800" dirty="0" smtClean="0"/>
              <a:t>machine</a:t>
            </a:r>
            <a:r>
              <a:rPr lang="en-US" altLang="zh-TW" sz="1800" dirty="0"/>
              <a:t>.  From  the  results  of  actual  measurement  with  an </a:t>
            </a:r>
            <a:r>
              <a:rPr lang="en-US" altLang="zh-TW" sz="1800" dirty="0" smtClean="0"/>
              <a:t>FPGA</a:t>
            </a:r>
            <a:r>
              <a:rPr lang="en-US" altLang="zh-TW" sz="1800" dirty="0"/>
              <a:t>,  in  the  case  of  noise  removal,  a  nearest-neighbor </a:t>
            </a:r>
            <a:r>
              <a:rPr lang="en-US" altLang="zh-TW" sz="1800" dirty="0" smtClean="0"/>
              <a:t>connected </a:t>
            </a:r>
            <a:r>
              <a:rPr lang="en-US" altLang="zh-TW" sz="1800" dirty="0" err="1"/>
              <a:t>Ising</a:t>
            </a:r>
            <a:r>
              <a:rPr lang="en-US" altLang="zh-TW" sz="1800" dirty="0"/>
              <a:t> model was more than nine times faster than </a:t>
            </a:r>
            <a:r>
              <a:rPr lang="en-US" altLang="zh-TW" sz="1800" dirty="0" smtClean="0"/>
              <a:t>the </a:t>
            </a:r>
            <a:r>
              <a:rPr lang="en-US" altLang="zh-TW" sz="1800" dirty="0"/>
              <a:t>fully connected </a:t>
            </a:r>
            <a:r>
              <a:rPr lang="en-US" altLang="zh-TW" sz="1800" dirty="0" err="1"/>
              <a:t>Ising</a:t>
            </a:r>
            <a:r>
              <a:rPr lang="en-US" altLang="zh-TW" sz="1800" dirty="0"/>
              <a:t> model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By  </a:t>
            </a:r>
            <a:r>
              <a:rPr lang="en-US" altLang="zh-TW" sz="1800" dirty="0"/>
              <a:t>using  this  </a:t>
            </a:r>
            <a:r>
              <a:rPr lang="en-US" altLang="zh-TW" sz="1800" dirty="0" err="1"/>
              <a:t>Ising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model</a:t>
            </a:r>
            <a:r>
              <a:rPr lang="en-US" altLang="zh-TW" sz="1800" dirty="0"/>
              <a:t>,  low  power  operation  can  be  expected  for  </a:t>
            </a:r>
            <a:r>
              <a:rPr lang="en-US" altLang="zh-TW" sz="1800" dirty="0" err="1"/>
              <a:t>IoT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applications</a:t>
            </a:r>
            <a:r>
              <a:rPr lang="en-US" altLang="zh-TW" sz="1800" dirty="0"/>
              <a:t>.</a:t>
            </a:r>
            <a:endParaRPr lang="en-US" altLang="zh-TW" sz="18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7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/>
              <a:t>[1]  C.M. Bishop, Pattern Recognition and Machine Learning, Springer,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2006). </a:t>
            </a:r>
          </a:p>
          <a:p>
            <a:r>
              <a:rPr lang="en-US" altLang="zh-TW" sz="1200" dirty="0"/>
              <a:t>[2]  H.  </a:t>
            </a:r>
            <a:r>
              <a:rPr lang="en-US" altLang="zh-TW" sz="1200" dirty="0" err="1"/>
              <a:t>Nishimori</a:t>
            </a:r>
            <a:r>
              <a:rPr lang="en-US" altLang="zh-TW" sz="1200" dirty="0"/>
              <a:t>,  Statistical  physics  of  spin  glasses  and  information </a:t>
            </a:r>
            <a:r>
              <a:rPr lang="en-US" altLang="zh-TW" sz="1200" dirty="0" smtClean="0"/>
              <a:t>processing</a:t>
            </a:r>
            <a:r>
              <a:rPr lang="en-US" altLang="zh-TW" sz="1200" dirty="0"/>
              <a:t>: an introduction, Clarendon Press, (2001). </a:t>
            </a:r>
          </a:p>
          <a:p>
            <a:r>
              <a:rPr lang="en-US" altLang="zh-TW" sz="1200" dirty="0"/>
              <a:t>[3]  S.  Utsunomiya,  K.  </a:t>
            </a:r>
            <a:r>
              <a:rPr lang="en-US" altLang="zh-TW" sz="1200" dirty="0" err="1"/>
              <a:t>Takata</a:t>
            </a:r>
            <a:r>
              <a:rPr lang="en-US" altLang="zh-TW" sz="1200" dirty="0"/>
              <a:t>,  and  Y.  Yamamoto,  "Mapping  of 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models </a:t>
            </a:r>
            <a:r>
              <a:rPr lang="en-US" altLang="zh-TW" sz="1200" dirty="0"/>
              <a:t>onto injection-locked laser systems," Optics express, 19(19), </a:t>
            </a:r>
            <a:r>
              <a:rPr lang="en-US" altLang="zh-TW" sz="1200" dirty="0" smtClean="0"/>
              <a:t>18091-18108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doi</a:t>
            </a:r>
            <a:r>
              <a:rPr lang="en-US" altLang="zh-TW" sz="1200" dirty="0"/>
              <a:t>: 10.1364/OE.19.018091, (2011). </a:t>
            </a:r>
          </a:p>
          <a:p>
            <a:r>
              <a:rPr lang="en-US" altLang="zh-TW" sz="1200" dirty="0"/>
              <a:t>[4]  M.  Yamaoka,  et  al.  "20k-spin 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 chip  for  combinational </a:t>
            </a:r>
            <a:r>
              <a:rPr lang="en-US" altLang="zh-TW" sz="1200" dirty="0" smtClean="0"/>
              <a:t>optimization </a:t>
            </a:r>
            <a:r>
              <a:rPr lang="en-US" altLang="zh-TW" sz="1200" dirty="0"/>
              <a:t>problem with CMOS annealing," IEEE ISSCC Dig. Tech. </a:t>
            </a:r>
            <a:r>
              <a:rPr lang="en-US" altLang="zh-TW" sz="1200" dirty="0" smtClean="0"/>
              <a:t>Papers</a:t>
            </a:r>
            <a:r>
              <a:rPr lang="en-US" altLang="zh-TW" sz="1200" dirty="0"/>
              <a:t>, pp.432–433, </a:t>
            </a:r>
            <a:r>
              <a:rPr lang="en-US" altLang="zh-TW" sz="1200" dirty="0" err="1"/>
              <a:t>doi</a:t>
            </a:r>
            <a:r>
              <a:rPr lang="en-US" altLang="zh-TW" sz="1200" dirty="0"/>
              <a:t>: 10.1109/ISSCC.2015.7063111, (2015). </a:t>
            </a:r>
          </a:p>
          <a:p>
            <a:r>
              <a:rPr lang="en-US" altLang="zh-TW" sz="1200" dirty="0" smtClean="0"/>
              <a:t>[5</a:t>
            </a:r>
            <a:r>
              <a:rPr lang="en-US" altLang="zh-TW" sz="1200" dirty="0"/>
              <a:t>]  T.  Takemoto,  et  al.  "  A  2×30k-Spin  Multichip  Scalable  Annealing </a:t>
            </a:r>
            <a:r>
              <a:rPr lang="en-US" altLang="zh-TW" sz="1200" dirty="0" smtClean="0"/>
              <a:t>Processor  </a:t>
            </a:r>
            <a:r>
              <a:rPr lang="en-US" altLang="zh-TW" sz="1200" dirty="0"/>
              <a:t>Based  on  a  Processing-In-Memory  Approach  for  Solving </a:t>
            </a:r>
            <a:r>
              <a:rPr lang="en-US" altLang="zh-TW" sz="1200" dirty="0" smtClean="0"/>
              <a:t>Large-Scale </a:t>
            </a:r>
            <a:r>
              <a:rPr lang="en-US" altLang="zh-TW" sz="1200" dirty="0"/>
              <a:t>Combinatorial Optimization Problems," IEEE ISSCC Dig. </a:t>
            </a:r>
            <a:r>
              <a:rPr lang="en-US" altLang="zh-TW" sz="1200" dirty="0" smtClean="0"/>
              <a:t>Tech</a:t>
            </a:r>
            <a:r>
              <a:rPr lang="en-US" altLang="zh-TW" sz="1200" dirty="0"/>
              <a:t>. Papers, pp.52–53, </a:t>
            </a:r>
            <a:r>
              <a:rPr lang="en-US" altLang="zh-TW" sz="1200" dirty="0" err="1"/>
              <a:t>doi</a:t>
            </a:r>
            <a:r>
              <a:rPr lang="en-US" altLang="zh-TW" sz="1200" dirty="0"/>
              <a:t>: 10.1109/ISSCC.2019.8662517 (2019). </a:t>
            </a:r>
          </a:p>
          <a:p>
            <a:r>
              <a:rPr lang="en-US" altLang="zh-TW" sz="1200" dirty="0"/>
              <a:t>[6]  K.  </a:t>
            </a:r>
            <a:r>
              <a:rPr lang="en-US" altLang="zh-TW" sz="1200" dirty="0" err="1"/>
              <a:t>Someya</a:t>
            </a:r>
            <a:r>
              <a:rPr lang="en-US" altLang="zh-TW" sz="1200" dirty="0"/>
              <a:t>,  R.  Ono,  and  T.  Kawahara,  “Novel 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 Model  Using </a:t>
            </a:r>
            <a:r>
              <a:rPr lang="en-US" altLang="zh-TW" sz="1200" dirty="0" smtClean="0"/>
              <a:t>Dimension-Control </a:t>
            </a:r>
            <a:r>
              <a:rPr lang="en-US" altLang="zh-TW" sz="1200" dirty="0"/>
              <a:t>for High-Speed Solver for </a:t>
            </a:r>
            <a:r>
              <a:rPr lang="en-US" altLang="zh-TW" sz="1200" dirty="0" err="1"/>
              <a:t>Ising</a:t>
            </a:r>
            <a:r>
              <a:rPr lang="en-US" altLang="zh-TW" sz="1200" dirty="0"/>
              <a:t> Machines," Paper </a:t>
            </a:r>
            <a:r>
              <a:rPr lang="en-US" altLang="zh-TW" sz="1200" dirty="0" smtClean="0"/>
              <a:t>ID  </a:t>
            </a:r>
            <a:r>
              <a:rPr lang="en-US" altLang="zh-TW" sz="1200" dirty="0"/>
              <a:t>4137,  Session  B2P-F,  NEWCAS  2016,  </a:t>
            </a:r>
            <a:r>
              <a:rPr lang="en-US" altLang="zh-TW" sz="1200" dirty="0" err="1"/>
              <a:t>doi</a:t>
            </a:r>
            <a:r>
              <a:rPr lang="en-US" altLang="zh-TW" sz="1200" dirty="0"/>
              <a:t>: </a:t>
            </a:r>
            <a:r>
              <a:rPr lang="en-US" altLang="zh-TW" sz="1200" dirty="0" smtClean="0"/>
              <a:t>10.1109/NEWCAS.2016.7604797</a:t>
            </a:r>
            <a:r>
              <a:rPr lang="en-US" altLang="zh-TW" sz="1200" dirty="0"/>
              <a:t>, (2016). </a:t>
            </a:r>
          </a:p>
          <a:p>
            <a:r>
              <a:rPr lang="en-US" altLang="zh-TW" sz="1200" dirty="0"/>
              <a:t>[7]  Y. Yoshida, R. </a:t>
            </a:r>
            <a:r>
              <a:rPr lang="en-US" altLang="zh-TW" sz="1200" dirty="0" err="1"/>
              <a:t>Oiwa</a:t>
            </a:r>
            <a:r>
              <a:rPr lang="en-US" altLang="zh-TW" sz="1200" dirty="0"/>
              <a:t> and T. Kawahara, "Ternary sparse XNOR-Net for </a:t>
            </a:r>
            <a:r>
              <a:rPr lang="en-US" altLang="zh-TW" sz="1200" dirty="0" smtClean="0"/>
              <a:t>FPGA </a:t>
            </a:r>
            <a:r>
              <a:rPr lang="en-US" altLang="zh-TW" sz="1200" dirty="0"/>
              <a:t>implementation," 2018 7th International Symposium on Next </a:t>
            </a:r>
            <a:r>
              <a:rPr lang="en-US" altLang="zh-TW" sz="1200" dirty="0" smtClean="0"/>
              <a:t>Generation  </a:t>
            </a:r>
            <a:r>
              <a:rPr lang="en-US" altLang="zh-TW" sz="1200" dirty="0"/>
              <a:t>Electronics  (ISNE  2018),  pp.  1-2.  </a:t>
            </a:r>
            <a:r>
              <a:rPr lang="en-US" altLang="zh-TW" sz="1200" dirty="0" err="1"/>
              <a:t>doi</a:t>
            </a:r>
            <a:r>
              <a:rPr lang="en-US" altLang="zh-TW" sz="1200" dirty="0"/>
              <a:t>: </a:t>
            </a:r>
            <a:r>
              <a:rPr lang="en-US" altLang="zh-TW" sz="1200" dirty="0" smtClean="0"/>
              <a:t>10.1109/ISNE.2018.8394728</a:t>
            </a:r>
            <a:r>
              <a:rPr lang="en-US" altLang="zh-TW" sz="1200" dirty="0"/>
              <a:t>, (2018) </a:t>
            </a:r>
            <a:endParaRPr lang="zh-TW" altLang="en-US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1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INtroduction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implement the </a:t>
            </a:r>
            <a:r>
              <a:rPr lang="en-US" altLang="zh-TW" dirty="0" err="1"/>
              <a:t>Ising</a:t>
            </a:r>
            <a:r>
              <a:rPr lang="en-US" altLang="zh-TW" dirty="0"/>
              <a:t> model on hardware and </a:t>
            </a:r>
            <a:r>
              <a:rPr lang="en-US" altLang="zh-TW" dirty="0" smtClean="0"/>
              <a:t>create </a:t>
            </a:r>
            <a:r>
              <a:rPr lang="en-US" altLang="zh-TW" dirty="0"/>
              <a:t>“things” able to process optimization problems for </a:t>
            </a:r>
            <a:r>
              <a:rPr lang="en-US" altLang="zh-TW" dirty="0" smtClean="0"/>
              <a:t>the future  </a:t>
            </a:r>
            <a:r>
              <a:rPr lang="en-US" altLang="zh-TW" dirty="0"/>
              <a:t>Internet  of  Things  (</a:t>
            </a:r>
            <a:r>
              <a:rPr lang="en-US" altLang="zh-TW" dirty="0" err="1"/>
              <a:t>IoT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Speed up an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 and </a:t>
            </a:r>
            <a:r>
              <a:rPr lang="en-US" altLang="zh-TW" dirty="0"/>
              <a:t>reduce </a:t>
            </a:r>
            <a:r>
              <a:rPr lang="en-US" altLang="zh-TW" dirty="0" smtClean="0"/>
              <a:t>power</a:t>
            </a:r>
          </a:p>
          <a:p>
            <a:pPr lvl="1"/>
            <a:r>
              <a:rPr lang="en-US" altLang="zh-TW" dirty="0"/>
              <a:t>Pseudo annealing, Parallel updates and Sparsity of interactions </a:t>
            </a:r>
          </a:p>
          <a:p>
            <a:r>
              <a:rPr lang="en-US" altLang="zh-TW" dirty="0" smtClean="0"/>
              <a:t>Implement in a FPGA to solve TSP and SVM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7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Various “things” have recently become connected to the internet via </a:t>
            </a:r>
            <a:r>
              <a:rPr lang="en-US" altLang="zh-TW" dirty="0" smtClean="0"/>
              <a:t>an internetworking </a:t>
            </a:r>
            <a:r>
              <a:rPr lang="en-US" altLang="zh-TW" dirty="0"/>
              <a:t>arrangement called the “Internet of Things” (</a:t>
            </a:r>
            <a:r>
              <a:rPr lang="en-US" altLang="zh-TW" dirty="0" err="1"/>
              <a:t>IoT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number of combination patterns increases exponentially in accordance with the magnitude of a </a:t>
            </a:r>
            <a:r>
              <a:rPr lang="en-US" altLang="zh-TW" dirty="0" smtClean="0"/>
              <a:t>problem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study aims to incorporate a method for solving combinatorial optimization problems into “things.”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Combinational problem vs </a:t>
            </a:r>
            <a:r>
              <a:rPr lang="en-US" altLang="zh-TW" dirty="0" err="1" smtClean="0"/>
              <a:t>Ising</a:t>
            </a:r>
            <a:r>
              <a:rPr lang="en-US" altLang="zh-TW" dirty="0" smtClean="0"/>
              <a:t>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Ising</a:t>
            </a:r>
            <a:r>
              <a:rPr lang="en-US" altLang="zh-TW" sz="2400" dirty="0" smtClean="0"/>
              <a:t> model </a:t>
            </a:r>
            <a:r>
              <a:rPr lang="en-US" altLang="zh-TW" sz="2400" dirty="0"/>
              <a:t>has a </a:t>
            </a:r>
            <a:r>
              <a:rPr lang="en-US" altLang="zh-TW" sz="2400" dirty="0" smtClean="0"/>
              <a:t>state transition </a:t>
            </a:r>
            <a:r>
              <a:rPr lang="en-US" altLang="zh-TW" sz="2400" dirty="0"/>
              <a:t>mechanism that gives a minimum-energy state, which can be treated as an approximate method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the optimization problem [2] if interactions between </a:t>
            </a:r>
            <a:r>
              <a:rPr lang="en-US" altLang="zh-TW" sz="2400" b="1" dirty="0"/>
              <a:t>all</a:t>
            </a:r>
            <a:r>
              <a:rPr lang="en-US" altLang="zh-TW" sz="2400" dirty="0"/>
              <a:t> spins </a:t>
            </a:r>
            <a:r>
              <a:rPr lang="en-US" altLang="zh-TW" sz="2400" dirty="0" smtClean="0"/>
              <a:t>can </a:t>
            </a:r>
            <a:r>
              <a:rPr lang="en-US" altLang="zh-TW" sz="2400" dirty="0"/>
              <a:t>be considered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A </a:t>
            </a:r>
            <a:r>
              <a:rPr lang="en-US" altLang="zh-TW" sz="2000" dirty="0"/>
              <a:t>combinatorial optimization problem can be obtained as the ground state of the </a:t>
            </a:r>
            <a:r>
              <a:rPr lang="en-US" altLang="zh-TW" sz="2000" dirty="0" err="1"/>
              <a:t>Ising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model</a:t>
            </a:r>
          </a:p>
          <a:p>
            <a:pPr lvl="1"/>
            <a:r>
              <a:rPr lang="en-US" altLang="zh-TW" sz="2000" dirty="0" smtClean="0"/>
              <a:t>To </a:t>
            </a:r>
            <a:r>
              <a:rPr lang="en-US" altLang="zh-TW" sz="2000" dirty="0"/>
              <a:t>realize a chip that solves the optimization problem, </a:t>
            </a:r>
            <a:r>
              <a:rPr lang="en-US" altLang="zh-TW" sz="2000" b="1" dirty="0"/>
              <a:t>speeding up </a:t>
            </a:r>
            <a:r>
              <a:rPr lang="en-US" altLang="zh-TW" sz="2000" dirty="0"/>
              <a:t>the </a:t>
            </a:r>
            <a:r>
              <a:rPr lang="en-US" altLang="zh-TW" sz="2000" dirty="0" err="1"/>
              <a:t>Ising</a:t>
            </a:r>
            <a:r>
              <a:rPr lang="en-US" altLang="zh-TW" sz="2000" dirty="0"/>
              <a:t> model needs to be </a:t>
            </a:r>
            <a:r>
              <a:rPr lang="en-US" altLang="zh-TW" sz="2000" dirty="0" smtClean="0"/>
              <a:t>considered</a:t>
            </a:r>
          </a:p>
          <a:p>
            <a:pPr lvl="2"/>
            <a:r>
              <a:rPr lang="en-US" altLang="zh-TW" sz="1800" dirty="0" smtClean="0"/>
              <a:t>Speed up -&gt; reduce power -&gt; good for </a:t>
            </a:r>
            <a:r>
              <a:rPr lang="en-US" altLang="zh-TW" sz="1800" dirty="0" err="1" smtClean="0"/>
              <a:t>IoT</a:t>
            </a:r>
            <a:r>
              <a:rPr lang="en-US" altLang="zh-TW" sz="1800" dirty="0" smtClean="0"/>
              <a:t> applications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57192"/>
            <a:ext cx="4141137" cy="1626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186758"/>
            <a:ext cx="2664296" cy="15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OPERATING </a:t>
            </a:r>
            <a:r>
              <a:rPr lang="en-US" altLang="zh-TW" dirty="0"/>
              <a:t>PRINCIPLE AND SPARSE SPEEDUP OF </a:t>
            </a:r>
            <a:br>
              <a:rPr lang="en-US" altLang="zh-TW" dirty="0"/>
            </a:br>
            <a:r>
              <a:rPr lang="en-US" altLang="zh-TW" dirty="0"/>
              <a:t>ANNEALING MACHINE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9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Connected </a:t>
            </a:r>
            <a:r>
              <a:rPr lang="en-US" altLang="zh-TW" dirty="0" err="1"/>
              <a:t>Ising</a:t>
            </a:r>
            <a:r>
              <a:rPr lang="en-US" altLang="zh-TW" dirty="0"/>
              <a:t> Model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/>
                  <a:t>Total energy E in a Fully Connected </a:t>
                </a:r>
                <a:r>
                  <a:rPr lang="en-US" altLang="zh-TW" sz="2400" dirty="0" err="1" smtClean="0"/>
                  <a:t>Ising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mode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lvl="1"/>
                <a:r>
                  <a:rPr lang="en-US" altLang="zh-TW" sz="2000" dirty="0"/>
                  <a:t>J:interaction between </a:t>
                </a:r>
                <a:r>
                  <a:rPr lang="en-US" altLang="zh-TW" sz="2000" dirty="0" smtClean="0"/>
                  <a:t>spins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sz="2000" dirty="0"/>
                  <a:t>: direction  of  </a:t>
                </a:r>
                <a:r>
                  <a:rPr lang="en-US" altLang="zh-TW" sz="2000" dirty="0" smtClean="0"/>
                  <a:t>spin</a:t>
                </a:r>
              </a:p>
              <a:p>
                <a:pPr lvl="1"/>
                <a:r>
                  <a:rPr lang="en-US" altLang="zh-TW" sz="2000" dirty="0"/>
                  <a:t>h:an external magnetic field </a:t>
                </a:r>
                <a:r>
                  <a:rPr lang="en-US" altLang="zh-TW" sz="2000" dirty="0" smtClean="0"/>
                  <a:t>acting </a:t>
                </a:r>
                <a:r>
                  <a:rPr lang="en-US" altLang="zh-TW" sz="2000" dirty="0"/>
                  <a:t>on spin</a:t>
                </a:r>
              </a:p>
              <a:p>
                <a:r>
                  <a:rPr lang="en-US" altLang="zh-TW" sz="2400" dirty="0"/>
                  <a:t>I</a:t>
                </a:r>
                <a:r>
                  <a:rPr lang="en-US" altLang="zh-TW" sz="2400" dirty="0" smtClean="0"/>
                  <a:t>nteractions are  </a:t>
                </a:r>
                <a:r>
                  <a:rPr lang="en-US" altLang="zh-TW" sz="2400" dirty="0"/>
                  <a:t>set  between  all  spins,  so  it  can  be  applied  to  many </a:t>
                </a:r>
                <a:r>
                  <a:rPr lang="en-US" altLang="zh-TW" sz="2400" dirty="0" smtClean="0"/>
                  <a:t>problems.</a:t>
                </a:r>
              </a:p>
              <a:p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ue </a:t>
                </a:r>
                <a:r>
                  <a:rPr lang="en-US" altLang="zh-TW" sz="2400" dirty="0"/>
                  <a:t>to the </a:t>
                </a:r>
                <a:r>
                  <a:rPr lang="en-US" altLang="zh-TW" sz="2400" b="1" dirty="0"/>
                  <a:t>sparsity</a:t>
                </a:r>
                <a:r>
                  <a:rPr lang="en-US" altLang="zh-TW" sz="2400" dirty="0"/>
                  <a:t> of the interaction, higher </a:t>
                </a:r>
                <a:r>
                  <a:rPr lang="en-US" altLang="zh-TW" sz="2400" dirty="0" smtClean="0"/>
                  <a:t>processing </a:t>
                </a:r>
                <a:r>
                  <a:rPr lang="en-US" altLang="zh-TW" sz="2400" dirty="0"/>
                  <a:t>speed or lower power can be expected. </a:t>
                </a:r>
                <a:endParaRPr lang="en-US" altLang="zh-TW" sz="2400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7" r="-3259" b="-1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614" y="2132856"/>
            <a:ext cx="5354772" cy="11327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l="26881" r="35038" b="18473"/>
          <a:stretch/>
        </p:blipFill>
        <p:spPr>
          <a:xfrm>
            <a:off x="6804248" y="2348880"/>
            <a:ext cx="1927579" cy="15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Spin update method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95438"/>
            <a:ext cx="8229600" cy="4530725"/>
          </a:xfrm>
        </p:spPr>
        <p:txBody>
          <a:bodyPr/>
          <a:lstStyle/>
          <a:p>
            <a:r>
              <a:rPr lang="en-US" altLang="zh-TW" sz="2000" dirty="0" smtClean="0"/>
              <a:t>The  </a:t>
            </a:r>
            <a:r>
              <a:rPr lang="en-US" altLang="zh-TW" sz="2000" dirty="0"/>
              <a:t>spins  are  updated  sequentially  as  the </a:t>
            </a:r>
            <a:r>
              <a:rPr lang="en-US" altLang="zh-TW" sz="2000" dirty="0" smtClean="0"/>
              <a:t>energy </a:t>
            </a:r>
            <a:r>
              <a:rPr lang="en-US" altLang="zh-TW" sz="2000" dirty="0"/>
              <a:t>decreases and approach the ground state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1800" dirty="0" smtClean="0"/>
              <a:t>slowly</a:t>
            </a:r>
          </a:p>
          <a:p>
            <a:r>
              <a:rPr lang="en-US" altLang="zh-TW" sz="2000" dirty="0" smtClean="0"/>
              <a:t>Therefore</a:t>
            </a:r>
            <a:r>
              <a:rPr lang="en-US" altLang="zh-TW" sz="2000" dirty="0"/>
              <a:t>, D spin updates </a:t>
            </a:r>
            <a:r>
              <a:rPr lang="en-US" altLang="zh-TW" sz="2000" dirty="0" smtClean="0"/>
              <a:t>are implemented </a:t>
            </a:r>
            <a:r>
              <a:rPr lang="en-US" altLang="zh-TW" sz="2000" dirty="0"/>
              <a:t>in </a:t>
            </a:r>
            <a:r>
              <a:rPr lang="en-US" altLang="zh-TW" sz="2000" dirty="0" smtClean="0"/>
              <a:t>parallel </a:t>
            </a:r>
            <a:r>
              <a:rPr lang="en-US" altLang="zh-TW" sz="2000" dirty="0"/>
              <a:t>in one step of an update.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T</a:t>
            </a:r>
            <a:r>
              <a:rPr lang="en-US" altLang="zh-TW" sz="1800" dirty="0" smtClean="0"/>
              <a:t>he </a:t>
            </a:r>
            <a:r>
              <a:rPr lang="en-US" altLang="zh-TW" sz="1800" dirty="0"/>
              <a:t>number of </a:t>
            </a:r>
            <a:r>
              <a:rPr lang="en-US" altLang="zh-TW" sz="1800" dirty="0" smtClean="0"/>
              <a:t>update </a:t>
            </a:r>
            <a:r>
              <a:rPr lang="en-US" altLang="zh-TW" sz="1800" dirty="0"/>
              <a:t>steps is 1 / D, speedup can be expected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2000" dirty="0"/>
              <a:t>SA </a:t>
            </a:r>
            <a:r>
              <a:rPr lang="en-US" altLang="zh-TW" sz="2000" dirty="0" smtClean="0"/>
              <a:t>is </a:t>
            </a:r>
            <a:r>
              <a:rPr lang="en-US" altLang="zh-TW" sz="2000" dirty="0"/>
              <a:t>generally </a:t>
            </a:r>
            <a:r>
              <a:rPr lang="en-US" altLang="zh-TW" sz="2000" dirty="0" smtClean="0"/>
              <a:t>used when escape the local minimum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Eq.3 will cause a circuit </a:t>
            </a:r>
            <a:r>
              <a:rPr lang="en-US" altLang="zh-TW" sz="2000" dirty="0"/>
              <a:t>scale problem. Pseudo-annealing simply performing the SA property  while using </a:t>
            </a:r>
            <a:r>
              <a:rPr lang="en-US" altLang="zh-TW" sz="2000" dirty="0" smtClean="0"/>
              <a:t>binary </a:t>
            </a:r>
            <a:r>
              <a:rPr lang="en-US" altLang="zh-TW" sz="2000" dirty="0"/>
              <a:t>random </a:t>
            </a:r>
            <a:r>
              <a:rPr lang="en-US" altLang="zh-TW" sz="2000" dirty="0" smtClean="0"/>
              <a:t>numbers</a:t>
            </a:r>
          </a:p>
          <a:p>
            <a:pPr lvl="1"/>
            <a:r>
              <a:rPr lang="en-US" altLang="zh-TW" sz="1600" dirty="0" smtClean="0"/>
              <a:t>High speed and lower power </a:t>
            </a:r>
            <a:endParaRPr lang="zh-TW" altLang="en-US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76872"/>
            <a:ext cx="2088232" cy="36212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77" y="4005064"/>
            <a:ext cx="3089645" cy="6480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52" y="5373216"/>
            <a:ext cx="4464496" cy="4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9199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17040</TotalTime>
  <Words>1255</Words>
  <Application>Microsoft Office PowerPoint</Application>
  <PresentationFormat>如螢幕大小 (4:3)</PresentationFormat>
  <Paragraphs>166</Paragraphs>
  <Slides>22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Calibri</vt:lpstr>
      <vt:lpstr>Cambria Math</vt:lpstr>
      <vt:lpstr>Comic Sans MS</vt:lpstr>
      <vt:lpstr>Garamond</vt:lpstr>
      <vt:lpstr>Verdana</vt:lpstr>
      <vt:lpstr>Wingdings</vt:lpstr>
      <vt:lpstr>ALCOM</vt:lpstr>
      <vt:lpstr>High-speed Sparse Ising Model on FPGA </vt:lpstr>
      <vt:lpstr>Outline</vt:lpstr>
      <vt:lpstr>INtroduction</vt:lpstr>
      <vt:lpstr>Brief introduction</vt:lpstr>
      <vt:lpstr>Background </vt:lpstr>
      <vt:lpstr>Combinational problem vs Ising model</vt:lpstr>
      <vt:lpstr>OPERATING PRINCIPLE AND SPARSE SPEEDUP OF  ANNEALING MACHINE</vt:lpstr>
      <vt:lpstr>Fully Connected Ising Model </vt:lpstr>
      <vt:lpstr>Spin update method </vt:lpstr>
      <vt:lpstr>Sparsity of interactions </vt:lpstr>
      <vt:lpstr>Application to combinatorial optimization problem </vt:lpstr>
      <vt:lpstr>Binary power mapping </vt:lpstr>
      <vt:lpstr>FPGA IMPLEMENTAION AND VERIFICATION</vt:lpstr>
      <vt:lpstr>FPGA IMPLEMENTAION AND VERIFICATION </vt:lpstr>
      <vt:lpstr>Pseudo annealing and parallel update</vt:lpstr>
      <vt:lpstr>1) TSP</vt:lpstr>
      <vt:lpstr>2) SVM</vt:lpstr>
      <vt:lpstr>3) Speeding up by parallel update</vt:lpstr>
      <vt:lpstr>Sparse Ising Model 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TYWU</dc:creator>
  <cp:lastModifiedBy>TING YI WU</cp:lastModifiedBy>
  <cp:revision>221</cp:revision>
  <dcterms:created xsi:type="dcterms:W3CDTF">2015-10-09T07:47:48Z</dcterms:created>
  <dcterms:modified xsi:type="dcterms:W3CDTF">2020-10-12T11:31:14Z</dcterms:modified>
</cp:coreProperties>
</file>