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304" r:id="rId3"/>
    <p:sldId id="307" r:id="rId4"/>
    <p:sldId id="472" r:id="rId5"/>
    <p:sldId id="476" r:id="rId6"/>
    <p:sldId id="473" r:id="rId7"/>
    <p:sldId id="474" r:id="rId8"/>
    <p:sldId id="477" r:id="rId9"/>
    <p:sldId id="475" r:id="rId10"/>
    <p:sldId id="478" r:id="rId11"/>
    <p:sldId id="479" r:id="rId12"/>
    <p:sldId id="482" r:id="rId13"/>
    <p:sldId id="480" r:id="rId14"/>
    <p:sldId id="481" r:id="rId15"/>
    <p:sldId id="483" r:id="rId16"/>
    <p:sldId id="487" r:id="rId17"/>
    <p:sldId id="485" r:id="rId18"/>
    <p:sldId id="486" r:id="rId19"/>
    <p:sldId id="488" r:id="rId20"/>
    <p:sldId id="484" r:id="rId21"/>
    <p:sldId id="496" r:id="rId22"/>
    <p:sldId id="498" r:id="rId23"/>
    <p:sldId id="492" r:id="rId24"/>
    <p:sldId id="497" r:id="rId25"/>
    <p:sldId id="493" r:id="rId26"/>
    <p:sldId id="494" r:id="rId27"/>
    <p:sldId id="489" r:id="rId28"/>
    <p:sldId id="495" r:id="rId29"/>
    <p:sldId id="491" r:id="rId30"/>
    <p:sldId id="500" r:id="rId31"/>
    <p:sldId id="490" r:id="rId32"/>
    <p:sldId id="468" r:id="rId33"/>
    <p:sldId id="451" r:id="rId34"/>
    <p:sldId id="499" r:id="rId35"/>
    <p:sldId id="377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F4"/>
    <a:srgbClr val="CB9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26" autoAdjust="0"/>
    <p:restoredTop sz="88727" autoAdjust="0"/>
  </p:normalViewPr>
  <p:slideViewPr>
    <p:cSldViewPr>
      <p:cViewPr>
        <p:scale>
          <a:sx n="75" d="100"/>
          <a:sy n="75" d="100"/>
        </p:scale>
        <p:origin x="2883" y="8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C4038-6672-4F7E-9629-41FC047C8FB2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1BF83-2DBA-4E43-B839-2AC64DD60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1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06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076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26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A54E9B6-8846-470E-B1F1-322CD29E16FE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 rot="-5068141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0396BA-971D-4A04-A76F-F858AB0B9E9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CC4234-C9E0-457C-AE6C-2B7A2EC44D03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9600" cy="11398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53D9EB28-8664-4481-AAFB-28AD19BD26C6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52412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3ED6C8-9D49-4240-B6B0-4B9813FEFF73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F91AAB-06A6-4C37-A975-37C7439077F3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703C3-8DC6-4D45-BEB9-8B632EDA5ADF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42CE55-CCB3-4B6E-8D50-1461DEB93093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CD43D9-F0A5-47DF-831C-917D2F4D3015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29AAF-0D3F-48EF-A6B5-75E70527817F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D978F2-F367-4232-8A0A-5BF678A08BB5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fld id="{8E0FE3F4-E2B0-4F50-A9F8-684B46DD9545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endParaRPr lang="zh-TW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p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/>
              <a:t>Clustering Approach for Solving </a:t>
            </a:r>
            <a:r>
              <a:rPr lang="en-US" altLang="zh-TW" sz="4400" dirty="0" smtClean="0"/>
              <a:t>Traveling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Salesman </a:t>
            </a:r>
            <a:r>
              <a:rPr lang="en-US" altLang="zh-TW" sz="4400" dirty="0"/>
              <a:t>Problems via </a:t>
            </a:r>
            <a:r>
              <a:rPr lang="en-US" altLang="zh-TW" sz="4400" dirty="0" err="1"/>
              <a:t>Ising</a:t>
            </a:r>
            <a:r>
              <a:rPr lang="en-US" altLang="zh-TW" sz="4400" dirty="0"/>
              <a:t> Model Based Solver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11560" y="3609975"/>
            <a:ext cx="7232848" cy="2411413"/>
          </a:xfrm>
        </p:spPr>
        <p:txBody>
          <a:bodyPr/>
          <a:lstStyle/>
          <a:p>
            <a:pPr>
              <a:spcBef>
                <a:spcPts val="480"/>
              </a:spcBef>
              <a:spcAft>
                <a:spcPts val="0"/>
              </a:spcAft>
            </a:pPr>
            <a:r>
              <a:rPr lang="en-US" altLang="zh-TW" sz="2400" b="1" dirty="0" smtClean="0">
                <a:latin typeface="Verdana" panose="020B0604030504040204" pitchFamily="34" charset="0"/>
              </a:rPr>
              <a:t>From</a:t>
            </a:r>
            <a:r>
              <a:rPr lang="en-US" altLang="zh-TW" sz="2400" dirty="0" smtClean="0">
                <a:latin typeface="Verdana" panose="020B0604030504040204" pitchFamily="34" charset="0"/>
              </a:rPr>
              <a:t>: </a:t>
            </a:r>
            <a:r>
              <a:rPr lang="en-US" altLang="zh-TW" sz="2400" dirty="0">
                <a:latin typeface="Verdana" panose="020B0604030504040204" pitchFamily="34" charset="0"/>
              </a:rPr>
              <a:t>DAC2020</a:t>
            </a:r>
            <a:r>
              <a:rPr lang="zh-TW" altLang="en-US" sz="2400" dirty="0">
                <a:latin typeface="Verdana" panose="020B0604030504040204" pitchFamily="34" charset="0"/>
              </a:rPr>
              <a:t>（</a:t>
            </a:r>
            <a:r>
              <a:rPr lang="en-US" altLang="zh-TW" sz="2400" dirty="0">
                <a:latin typeface="Verdana" panose="020B0604030504040204" pitchFamily="34" charset="0"/>
              </a:rPr>
              <a:t>ACM/IEEE Design Automation Conference 2020</a:t>
            </a:r>
            <a:r>
              <a:rPr lang="zh-TW" altLang="en-US" sz="2400" dirty="0" smtClean="0">
                <a:latin typeface="Verdana" panose="020B0604030504040204" pitchFamily="34" charset="0"/>
              </a:rPr>
              <a:t>）</a:t>
            </a:r>
            <a:endParaRPr lang="en-US" altLang="zh-TW" sz="2400" dirty="0" smtClean="0">
              <a:latin typeface="Verdana" panose="020B0604030504040204" pitchFamily="34" charset="0"/>
            </a:endParaRPr>
          </a:p>
          <a:p>
            <a:pPr>
              <a:spcBef>
                <a:spcPts val="480"/>
              </a:spcBef>
              <a:spcAft>
                <a:spcPts val="0"/>
              </a:spcAft>
            </a:pPr>
            <a:r>
              <a:rPr lang="en-US" altLang="zh-TW" sz="2400" b="1" dirty="0" smtClean="0">
                <a:latin typeface="Verdana" panose="020B0604030504040204" pitchFamily="34" charset="0"/>
              </a:rPr>
              <a:t>Author</a:t>
            </a:r>
            <a:r>
              <a:rPr lang="en-US" altLang="zh-TW" sz="2400" dirty="0" smtClean="0">
                <a:latin typeface="Verdana" panose="020B0604030504040204" pitchFamily="34" charset="0"/>
              </a:rPr>
              <a:t>: </a:t>
            </a:r>
            <a:r>
              <a:rPr lang="en-US" altLang="zh-TW" sz="2000" dirty="0">
                <a:latin typeface="Verdana" panose="020B0604030504040204" pitchFamily="34" charset="0"/>
              </a:rPr>
              <a:t>Akira Dan, </a:t>
            </a:r>
            <a:r>
              <a:rPr lang="en-US" altLang="zh-TW" sz="2000" dirty="0" err="1">
                <a:latin typeface="Verdana" panose="020B0604030504040204" pitchFamily="34" charset="0"/>
              </a:rPr>
              <a:t>Riu</a:t>
            </a:r>
            <a:r>
              <a:rPr lang="en-US" altLang="zh-TW" sz="2000" dirty="0">
                <a:latin typeface="Verdana" panose="020B0604030504040204" pitchFamily="34" charset="0"/>
              </a:rPr>
              <a:t> Shimizu, Takeshi Nishikawa, Song </a:t>
            </a:r>
            <a:r>
              <a:rPr lang="en-US" altLang="zh-TW" sz="2000" dirty="0" err="1">
                <a:latin typeface="Verdana" panose="020B0604030504040204" pitchFamily="34" charset="0"/>
              </a:rPr>
              <a:t>Bian</a:t>
            </a:r>
            <a:r>
              <a:rPr lang="en-US" altLang="zh-TW" sz="2000" dirty="0">
                <a:latin typeface="Verdana" panose="020B0604030504040204" pitchFamily="34" charset="0"/>
              </a:rPr>
              <a:t>, Takashi </a:t>
            </a:r>
            <a:r>
              <a:rPr lang="en-US" altLang="zh-TW" sz="2000" dirty="0" smtClean="0">
                <a:latin typeface="Verdana" panose="020B0604030504040204" pitchFamily="34" charset="0"/>
              </a:rPr>
              <a:t>Sato</a:t>
            </a:r>
            <a:r>
              <a:rPr lang="zh-TW" altLang="en-US" sz="2000" dirty="0" smtClean="0">
                <a:latin typeface="Verdana" panose="020B0604030504040204" pitchFamily="34" charset="0"/>
              </a:rPr>
              <a:t> </a:t>
            </a:r>
            <a:r>
              <a:rPr lang="en-US" altLang="zh-TW" sz="2000" dirty="0" smtClean="0">
                <a:latin typeface="Verdana" panose="020B0604030504040204" pitchFamily="34" charset="0"/>
              </a:rPr>
              <a:t>(Kyoto University)</a:t>
            </a:r>
          </a:p>
          <a:p>
            <a:pPr>
              <a:spcBef>
                <a:spcPts val="480"/>
              </a:spcBef>
              <a:spcAft>
                <a:spcPts val="0"/>
              </a:spcAft>
            </a:pPr>
            <a:r>
              <a:rPr lang="en-US" altLang="zh-TW" sz="2400" dirty="0" smtClean="0"/>
              <a:t>Presenter</a:t>
            </a:r>
            <a:r>
              <a:rPr lang="en-US" altLang="zh-TW" sz="2400" dirty="0"/>
              <a:t>: Ting-Yi Wu</a:t>
            </a:r>
          </a:p>
          <a:p>
            <a:r>
              <a:rPr lang="en-US" altLang="zh-TW" sz="2400" dirty="0"/>
              <a:t>Instructor: Jie-Hong Roland Jiang</a:t>
            </a:r>
          </a:p>
          <a:p>
            <a:pPr>
              <a:lnSpc>
                <a:spcPct val="80000"/>
              </a:lnSpc>
            </a:pPr>
            <a:r>
              <a:rPr lang="en-US" altLang="zh-TW" sz="2400" dirty="0" err="1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altLang="zh-TW" sz="2400" dirty="0" err="1">
                <a:solidFill>
                  <a:srgbClr val="000099"/>
                </a:solidFill>
                <a:latin typeface="Comic Sans MS" pitchFamily="66" charset="0"/>
              </a:rPr>
              <a:t>L</a:t>
            </a:r>
            <a:r>
              <a:rPr lang="en-US" altLang="zh-TW" sz="2400" dirty="0" err="1">
                <a:solidFill>
                  <a:schemeClr val="hlink"/>
                </a:solidFill>
                <a:latin typeface="Comic Sans MS" pitchFamily="66" charset="0"/>
              </a:rPr>
              <a:t>C</a:t>
            </a:r>
            <a:r>
              <a:rPr lang="en-US" altLang="zh-TW" sz="2400" dirty="0" err="1">
                <a:solidFill>
                  <a:schemeClr val="accent1"/>
                </a:solidFill>
                <a:latin typeface="Comic Sans MS" pitchFamily="66" charset="0"/>
              </a:rPr>
              <a:t>om</a:t>
            </a:r>
            <a:r>
              <a:rPr lang="en-US" altLang="zh-TW" sz="2400" dirty="0">
                <a:latin typeface="Comic Sans MS" pitchFamily="66" charset="0"/>
              </a:rPr>
              <a:t> </a:t>
            </a:r>
            <a:r>
              <a:rPr lang="en-US" altLang="zh-TW" sz="2400" dirty="0">
                <a:solidFill>
                  <a:srgbClr val="9966FF"/>
                </a:solidFill>
                <a:latin typeface="Comic Sans MS" pitchFamily="66" charset="0"/>
              </a:rPr>
              <a:t>Lab</a:t>
            </a:r>
          </a:p>
          <a:p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6" name="Picture 4" descr="alcom-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6546" y="3501008"/>
            <a:ext cx="869950" cy="936625"/>
          </a:xfrm>
          <a:prstGeom prst="rect">
            <a:avLst/>
          </a:prstGeom>
          <a:noFill/>
        </p:spPr>
      </p:pic>
      <p:pic>
        <p:nvPicPr>
          <p:cNvPr id="7" name="Picture 5" descr="ntu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2408" y="4931142"/>
            <a:ext cx="954088" cy="954088"/>
          </a:xfrm>
          <a:prstGeom prst="rect">
            <a:avLst/>
          </a:prstGeom>
          <a:noFill/>
        </p:spPr>
      </p:pic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TW" dirty="0" smtClean="0"/>
              <a:t>2019/11/29</a:t>
            </a:r>
          </a:p>
        </p:txBody>
      </p:sp>
    </p:spTree>
    <p:extLst>
      <p:ext uri="{BB962C8B-B14F-4D97-AF65-F5344CB8AC3E}">
        <p14:creationId xmlns:p14="http://schemas.microsoft.com/office/powerpoint/2010/main" val="356505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ii. </a:t>
            </a:r>
            <a:r>
              <a:rPr lang="en-US" altLang="zh-TW" dirty="0" err="1" smtClean="0"/>
              <a:t>BackGround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err="1" smtClean="0"/>
              <a:t>Ising</a:t>
            </a:r>
            <a:r>
              <a:rPr lang="en-US" altLang="zh-TW" dirty="0" smtClean="0"/>
              <a:t> </a:t>
            </a:r>
            <a:r>
              <a:rPr lang="en-US" altLang="zh-TW" dirty="0"/>
              <a:t>model-based solver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6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Spin energy (Objective function)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3346" y="1569352"/>
            <a:ext cx="8229600" cy="4530725"/>
          </a:xfrm>
        </p:spPr>
        <p:txBody>
          <a:bodyPr/>
          <a:lstStyle/>
          <a:p>
            <a:r>
              <a:rPr lang="en-US" altLang="zh-TW" dirty="0" smtClean="0"/>
              <a:t>Lattice-like form</a:t>
            </a:r>
            <a:endParaRPr lang="en-US" altLang="zh-TW" dirty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local energy of spin </a:t>
            </a:r>
            <a:r>
              <a:rPr lang="en-US" altLang="zh-TW" dirty="0" smtClean="0"/>
              <a:t>i: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The total energy of the </a:t>
            </a:r>
            <a:r>
              <a:rPr lang="en-US" altLang="zh-TW" dirty="0" err="1"/>
              <a:t>Ising</a:t>
            </a:r>
            <a:r>
              <a:rPr lang="en-US" altLang="zh-TW" dirty="0"/>
              <a:t> </a:t>
            </a:r>
            <a:r>
              <a:rPr lang="en-US" altLang="zh-TW" dirty="0" smtClean="0"/>
              <a:t>model: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1412776"/>
            <a:ext cx="1536827" cy="1365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259632" y="3356992"/>
                <a:ext cx="686541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zh-TW" dirty="0" smtClean="0"/>
                  <a:t>J</a:t>
                </a:r>
                <a:r>
                  <a:rPr lang="en-US" altLang="zh-TW" baseline="-25000" dirty="0" err="1" smtClean="0"/>
                  <a:t>ij</a:t>
                </a:r>
                <a:r>
                  <a:rPr lang="zh-TW" altLang="en-US" dirty="0" smtClean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 interaction between spins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and j</a:t>
                </a:r>
              </a:p>
              <a:p>
                <a:pPr lvl="1"/>
                <a:r>
                  <a:rPr lang="el-GR" altLang="zh-TW" dirty="0" smtClean="0"/>
                  <a:t>σ</a:t>
                </a:r>
                <a:r>
                  <a:rPr lang="en-US" altLang="zh-TW" baseline="-25000" dirty="0" err="1" smtClean="0"/>
                  <a:t>i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, </a:t>
                </a:r>
                <a:r>
                  <a:rPr lang="el-GR" altLang="zh-TW" dirty="0" smtClean="0"/>
                  <a:t>σ</a:t>
                </a:r>
                <a:r>
                  <a:rPr lang="en-US" altLang="zh-TW" baseline="-25000" dirty="0" smtClean="0"/>
                  <a:t>j</a:t>
                </a:r>
                <a:r>
                  <a:rPr lang="en-US" altLang="zh-TW" dirty="0" smtClean="0"/>
                  <a:t>  </a:t>
                </a:r>
                <a:r>
                  <a:rPr lang="en-US" altLang="zh-TW" dirty="0"/>
                  <a:t>∈</a:t>
                </a:r>
                <a:r>
                  <a:rPr lang="en-US" altLang="zh-TW" dirty="0" smtClean="0"/>
                  <a:t>{-1,+1</a:t>
                </a:r>
                <a:r>
                  <a:rPr lang="en-US" altLang="zh-TW" dirty="0"/>
                  <a:t>} are the spin </a:t>
                </a:r>
                <a:r>
                  <a:rPr lang="en-US" altLang="zh-TW" dirty="0" smtClean="0"/>
                  <a:t>values</a:t>
                </a:r>
              </a:p>
              <a:p>
                <a:pPr lvl="1"/>
                <a:r>
                  <a:rPr lang="en-US" altLang="zh-TW" dirty="0"/>
                  <a:t>h</a:t>
                </a:r>
                <a:r>
                  <a:rPr lang="en-US" altLang="zh-TW" baseline="-25000" dirty="0" smtClean="0"/>
                  <a:t>i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 bias term(external magnetic ﬁeld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j </a:t>
                </a:r>
                <a14:m>
                  <m:oMath xmlns:m="http://schemas.openxmlformats.org/officeDocument/2006/math">
                    <m:r>
                      <a:rPr lang="en-US" altLang="zh-TW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altLang="zh-TW" dirty="0" smtClean="0"/>
                  <a:t>u</a:t>
                </a:r>
                <a:r>
                  <a:rPr lang="en-US" altLang="zh-TW" dirty="0"/>
                  <a:t>, d, r, </a:t>
                </a:r>
                <a:r>
                  <a:rPr lang="en-US" altLang="zh-TW" dirty="0" smtClean="0"/>
                  <a:t>l } </a:t>
                </a:r>
                <a:r>
                  <a:rPr lang="en-US" altLang="zh-TW" dirty="0"/>
                  <a:t>is the subscripts of the adjacent spins</a:t>
                </a: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356992"/>
                <a:ext cx="6865419" cy="1200329"/>
              </a:xfrm>
              <a:prstGeom prst="rect">
                <a:avLst/>
              </a:prstGeom>
              <a:blipFill>
                <a:blip r:embed="rId3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7390656" y="5406331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Minimize this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669" y="5497414"/>
            <a:ext cx="6150133" cy="79238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704" y="2621506"/>
            <a:ext cx="4447496" cy="67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34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Three Steps: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Step1: </a:t>
                </a:r>
                <a:r>
                  <a:rPr lang="en-US" altLang="zh-TW" dirty="0" smtClean="0"/>
                  <a:t>Mapping </a:t>
                </a:r>
              </a:p>
              <a:p>
                <a:r>
                  <a:rPr lang="en-US" altLang="zh-TW" dirty="0"/>
                  <a:t>Step2: Annealing with random </a:t>
                </a:r>
                <a:r>
                  <a:rPr lang="en-US" altLang="zh-TW" dirty="0" smtClean="0"/>
                  <a:t>ﬂip</a:t>
                </a:r>
              </a:p>
              <a:p>
                <a:pPr lvl="1"/>
                <a:r>
                  <a:rPr lang="en-US" altLang="zh-TW" sz="2000" dirty="0" smtClean="0"/>
                  <a:t>Spin update</a:t>
                </a:r>
              </a:p>
              <a:p>
                <a:pPr lvl="1"/>
                <a:r>
                  <a:rPr lang="en-US" altLang="zh-TW" sz="2000" dirty="0" smtClean="0"/>
                  <a:t>Alg. 1</a:t>
                </a:r>
              </a:p>
              <a:p>
                <a:pPr lvl="2"/>
                <a:r>
                  <a:rPr lang="en-US" altLang="zh-TW" sz="1200" dirty="0"/>
                  <a:t>T: the ratio of spins inverted in random ﬂips</a:t>
                </a:r>
                <a:endParaRPr lang="en-US" altLang="zh-TW" sz="1200" dirty="0" smtClean="0"/>
              </a:p>
              <a:p>
                <a:pPr lvl="2"/>
                <a:r>
                  <a:rPr lang="en-US" altLang="zh-TW" sz="1200" dirty="0" err="1" smtClean="0"/>
                  <a:t>T</a:t>
                </a:r>
                <a:r>
                  <a:rPr lang="en-US" altLang="zh-TW" sz="1200" baseline="-25000" dirty="0" err="1" smtClean="0"/>
                  <a:t>s</a:t>
                </a:r>
                <a:r>
                  <a:rPr lang="en-US" altLang="zh-TW" sz="1200" dirty="0" smtClean="0"/>
                  <a:t>: initial </a:t>
                </a:r>
                <a:r>
                  <a:rPr lang="en-US" altLang="zh-TW" sz="1200" dirty="0"/>
                  <a:t>temperature</a:t>
                </a:r>
                <a:endParaRPr lang="en-US" altLang="zh-TW" sz="1200" dirty="0" smtClean="0"/>
              </a:p>
              <a:p>
                <a:pPr lvl="2"/>
                <a:r>
                  <a:rPr lang="en-US" altLang="zh-TW" sz="1200" dirty="0"/>
                  <a:t>R</a:t>
                </a:r>
                <a:r>
                  <a:rPr lang="en-US" altLang="zh-TW" sz="1200" dirty="0" smtClean="0"/>
                  <a:t>: </a:t>
                </a:r>
                <a:r>
                  <a:rPr lang="en-US" altLang="zh-TW" sz="1200" dirty="0"/>
                  <a:t>update </a:t>
                </a:r>
                <a:r>
                  <a:rPr lang="en-US" altLang="zh-TW" sz="1200" dirty="0" smtClean="0"/>
                  <a:t>coefﬁcient(the </a:t>
                </a:r>
                <a:r>
                  <a:rPr lang="en-US" altLang="zh-TW" sz="1200" dirty="0"/>
                  <a:t>ratio of spins </a:t>
                </a:r>
                <a:r>
                  <a:rPr lang="en-US" altLang="zh-TW" sz="1200" dirty="0" smtClean="0"/>
                  <a:t>updated)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12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sz="1200" dirty="0"/>
                  <a:t>: cooling rate </a:t>
                </a:r>
                <a:r>
                  <a:rPr lang="en-US" altLang="zh-TW" sz="1200" dirty="0" smtClean="0"/>
                  <a:t>of the </a:t>
                </a:r>
                <a:r>
                  <a:rPr lang="en-US" altLang="zh-TW" sz="1200" dirty="0"/>
                  <a:t>temperature to </a:t>
                </a:r>
                <a:r>
                  <a:rPr lang="en-US" altLang="zh-TW" sz="1200" dirty="0" smtClean="0"/>
                  <a:t>reduce </a:t>
                </a:r>
                <a:r>
                  <a:rPr lang="en-US" altLang="zh-TW" sz="1200" dirty="0"/>
                  <a:t>the ratio of </a:t>
                </a:r>
              </a:p>
              <a:p>
                <a:pPr marL="914400" lvl="2" indent="0">
                  <a:buNone/>
                </a:pPr>
                <a:r>
                  <a:rPr lang="en-US" altLang="zh-TW" sz="1200" dirty="0" smtClean="0"/>
                  <a:t>         the </a:t>
                </a:r>
                <a:r>
                  <a:rPr lang="en-US" altLang="zh-TW" sz="1200" dirty="0"/>
                  <a:t>number of spins selected by random ﬂips</a:t>
                </a:r>
                <a:endParaRPr lang="en-US" altLang="zh-TW" sz="1200" dirty="0" smtClean="0"/>
              </a:p>
              <a:p>
                <a:pPr lvl="2"/>
                <a:r>
                  <a:rPr lang="en-US" altLang="zh-TW" sz="1200" dirty="0" err="1" smtClean="0"/>
                  <a:t>H</a:t>
                </a:r>
                <a:r>
                  <a:rPr lang="en-US" altLang="zh-TW" sz="1200" baseline="-25000" dirty="0" err="1" smtClean="0"/>
                  <a:t>Best</a:t>
                </a:r>
                <a:r>
                  <a:rPr lang="en-US" altLang="zh-TW" sz="1200" dirty="0" smtClean="0"/>
                  <a:t>, </a:t>
                </a:r>
                <a:r>
                  <a:rPr lang="en-US" altLang="zh-TW" sz="1200" dirty="0" err="1" smtClean="0"/>
                  <a:t>S</a:t>
                </a:r>
                <a:r>
                  <a:rPr lang="en-US" altLang="zh-TW" sz="1200" baseline="-25000" dirty="0" err="1" smtClean="0"/>
                  <a:t>best</a:t>
                </a:r>
                <a:r>
                  <a:rPr lang="en-US" altLang="zh-TW" sz="1200" dirty="0" smtClean="0"/>
                  <a:t>: the </a:t>
                </a:r>
                <a:r>
                  <a:rPr lang="en-US" altLang="zh-TW" sz="1200" dirty="0"/>
                  <a:t>best result and its spin </a:t>
                </a:r>
                <a:r>
                  <a:rPr lang="en-US" altLang="zh-TW" sz="1200" dirty="0" smtClean="0"/>
                  <a:t>state </a:t>
                </a:r>
              </a:p>
              <a:p>
                <a:pPr lvl="1"/>
                <a:r>
                  <a:rPr lang="en-US" altLang="zh-TW" sz="2000" dirty="0" smtClean="0"/>
                  <a:t>Escape local minimum: Random </a:t>
                </a:r>
                <a:r>
                  <a:rPr lang="en-US" altLang="zh-TW" sz="2000" dirty="0" err="1" smtClean="0"/>
                  <a:t>Filp</a:t>
                </a:r>
                <a:r>
                  <a:rPr lang="en-US" altLang="zh-TW" sz="2000" dirty="0" smtClean="0"/>
                  <a:t> (RF)</a:t>
                </a:r>
              </a:p>
              <a:p>
                <a:r>
                  <a:rPr lang="en-US" altLang="zh-TW" dirty="0" smtClean="0"/>
                  <a:t>Step3</a:t>
                </a:r>
                <a:r>
                  <a:rPr lang="en-US" altLang="zh-TW" dirty="0"/>
                  <a:t>: </a:t>
                </a:r>
                <a:r>
                  <a:rPr lang="en-US" altLang="zh-TW" dirty="0" smtClean="0"/>
                  <a:t>Interpretation</a:t>
                </a:r>
              </a:p>
              <a:p>
                <a:pPr lvl="1"/>
                <a:r>
                  <a:rPr lang="en-US" altLang="zh-TW" dirty="0"/>
                  <a:t> </a:t>
                </a:r>
                <a:r>
                  <a:rPr lang="en-US" altLang="zh-TW" sz="2000" dirty="0" smtClean="0"/>
                  <a:t>Backward </a:t>
                </a:r>
                <a:r>
                  <a:rPr lang="en-US" altLang="zh-TW" sz="2000" dirty="0"/>
                  <a:t>to the solution of the original problem</a:t>
                </a:r>
                <a:endParaRPr lang="zh-TW" altLang="en-US" sz="20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9" t="-14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700808"/>
            <a:ext cx="3240360" cy="4174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60" y="2564904"/>
            <a:ext cx="2714200" cy="217349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0352" y="3668075"/>
            <a:ext cx="1273008" cy="11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5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4406900"/>
            <a:ext cx="8170167" cy="1362075"/>
          </a:xfrm>
        </p:spPr>
        <p:txBody>
          <a:bodyPr/>
          <a:lstStyle/>
          <a:p>
            <a:r>
              <a:rPr lang="en-US" altLang="zh-TW" dirty="0" smtClean="0"/>
              <a:t>ii. </a:t>
            </a:r>
            <a:r>
              <a:rPr lang="en-US" altLang="zh-TW" dirty="0" err="1" smtClean="0"/>
              <a:t>BackGround</a:t>
            </a:r>
            <a:r>
              <a:rPr lang="en-US" altLang="zh-TW" dirty="0" smtClean="0"/>
              <a:t>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Solving the TSP using the </a:t>
            </a:r>
            <a:r>
              <a:rPr lang="en-US" altLang="zh-TW" dirty="0" err="1"/>
              <a:t>Ising</a:t>
            </a:r>
            <a:r>
              <a:rPr lang="en-US" altLang="zh-TW" dirty="0"/>
              <a:t> model-based solver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1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TSP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n-vertices TSP </a:t>
            </a:r>
            <a:r>
              <a:rPr lang="en-US" altLang="zh-TW" dirty="0" smtClean="0"/>
              <a:t>is formulated </a:t>
            </a:r>
            <a:r>
              <a:rPr lang="en-US" altLang="zh-TW" dirty="0"/>
              <a:t>as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en-US" altLang="zh-TW" dirty="0" err="1" smtClean="0"/>
              <a:t>a</a:t>
            </a:r>
            <a:r>
              <a:rPr lang="en-US" altLang="zh-TW" baseline="-25000" dirty="0" err="1" smtClean="0"/>
              <a:t>ik</a:t>
            </a:r>
            <a:r>
              <a:rPr lang="en-US" altLang="zh-TW" dirty="0" smtClean="0"/>
              <a:t> </a:t>
            </a:r>
            <a:r>
              <a:rPr lang="en-US" altLang="zh-TW" dirty="0"/>
              <a:t>: vertex k is (is not) visited </a:t>
            </a:r>
            <a:r>
              <a:rPr lang="en-US" altLang="zh-TW" dirty="0" smtClean="0"/>
              <a:t>as the </a:t>
            </a:r>
            <a:r>
              <a:rPr lang="en-US" altLang="zh-TW" dirty="0" err="1"/>
              <a:t>i-th</a:t>
            </a:r>
            <a:r>
              <a:rPr lang="en-US" altLang="zh-TW" dirty="0"/>
              <a:t> city when 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ik</a:t>
            </a:r>
            <a:r>
              <a:rPr lang="en-US" altLang="zh-TW" baseline="-25000" dirty="0"/>
              <a:t> </a:t>
            </a:r>
            <a:r>
              <a:rPr lang="en-US" altLang="zh-TW" dirty="0" smtClean="0"/>
              <a:t>= </a:t>
            </a:r>
            <a:r>
              <a:rPr lang="en-US" altLang="zh-TW" dirty="0"/>
              <a:t>1(0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W</a:t>
            </a:r>
            <a:r>
              <a:rPr lang="en-US" altLang="zh-TW" baseline="-25000" dirty="0" err="1" smtClean="0"/>
              <a:t>kl</a:t>
            </a:r>
            <a:r>
              <a:rPr lang="en-US" altLang="zh-TW" dirty="0"/>
              <a:t> : </a:t>
            </a:r>
            <a:r>
              <a:rPr lang="en-US" altLang="zh-TW" dirty="0" smtClean="0"/>
              <a:t>the </a:t>
            </a:r>
            <a:r>
              <a:rPr lang="en-US" altLang="zh-TW" dirty="0"/>
              <a:t>weight (</a:t>
            </a:r>
            <a:r>
              <a:rPr lang="en-US" altLang="zh-TW" dirty="0" smtClean="0"/>
              <a:t>or distance</a:t>
            </a:r>
            <a:r>
              <a:rPr lang="en-US" altLang="zh-TW" dirty="0"/>
              <a:t>) between vertices k and </a:t>
            </a:r>
            <a:r>
              <a:rPr lang="en-US" altLang="zh-TW" dirty="0" smtClean="0"/>
              <a:t>l</a:t>
            </a:r>
          </a:p>
          <a:p>
            <a:pPr lvl="1"/>
            <a:r>
              <a:rPr lang="en-US" altLang="zh-TW" dirty="0" smtClean="0"/>
              <a:t>Possible </a:t>
            </a:r>
            <a:r>
              <a:rPr lang="en-US" altLang="zh-TW" dirty="0"/>
              <a:t>routes is (n </a:t>
            </a:r>
            <a:r>
              <a:rPr lang="en-US" altLang="zh-TW" dirty="0" smtClean="0"/>
              <a:t>- 1)! / 2</a:t>
            </a:r>
          </a:p>
          <a:p>
            <a:pPr lvl="2"/>
            <a:r>
              <a:rPr lang="en-US" altLang="zh-TW" dirty="0" smtClean="0"/>
              <a:t>Difﬁcult </a:t>
            </a:r>
            <a:r>
              <a:rPr lang="en-US" altLang="zh-TW" dirty="0"/>
              <a:t>to obtain its optimal solution by brute force methods as n becomes larger.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36" y="2355091"/>
            <a:ext cx="4305647" cy="10672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144" y="2669509"/>
            <a:ext cx="3635896" cy="43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5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Step1:  Mapping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03585" y="1595438"/>
                <a:ext cx="8730778" cy="4530725"/>
              </a:xfrm>
            </p:spPr>
            <p:txBody>
              <a:bodyPr/>
              <a:lstStyle/>
              <a:p>
                <a:r>
                  <a:rPr lang="en-US" altLang="zh-TW" sz="2000" dirty="0" smtClean="0"/>
                  <a:t>Consider the energy function of the quadratic, unconstrained binary optimization (QUBO) format [16], the TSP is expressed by:</a:t>
                </a:r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  <a:p>
                <a:r>
                  <a:rPr lang="en-US" altLang="zh-TW" sz="2000" dirty="0" err="1" smtClean="0"/>
                  <a:t>a</a:t>
                </a:r>
                <a:r>
                  <a:rPr lang="en-US" altLang="zh-TW" sz="2000" baseline="-25000" dirty="0" err="1" smtClean="0"/>
                  <a:t>ik</a:t>
                </a:r>
                <a:r>
                  <a:rPr lang="en-US" altLang="zh-TW" sz="2000" baseline="-25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0" dirty="0" smtClean="0">
                        <a:latin typeface="Cambria Math" panose="02040503050406030204" pitchFamily="18" charset="0"/>
                      </a:rPr>
                      <m:t>{0, 1}</m:t>
                    </m:r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is converted to </a:t>
                </a:r>
                <a:r>
                  <a:rPr lang="en-US" altLang="zh-TW" sz="2000" dirty="0" err="1"/>
                  <a:t>Ising</a:t>
                </a: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model spin </a:t>
                </a:r>
                <a:r>
                  <a:rPr lang="el-GR" altLang="zh-TW" sz="2000" dirty="0" smtClean="0"/>
                  <a:t>σ</a:t>
                </a:r>
                <a:r>
                  <a:rPr lang="en-US" altLang="zh-TW" sz="2000" baseline="-25000" dirty="0" err="1" smtClean="0"/>
                  <a:t>ik</a:t>
                </a:r>
                <a:r>
                  <a:rPr lang="en-US" altLang="zh-TW" sz="2000" dirty="0" smtClean="0"/>
                  <a:t>  </a:t>
                </a:r>
                <a:r>
                  <a:rPr lang="en-US" altLang="zh-TW" sz="2000" dirty="0"/>
                  <a:t>∈{-1,+1</a:t>
                </a:r>
                <a:r>
                  <a:rPr lang="en-US" altLang="zh-TW" sz="2000" dirty="0" smtClean="0"/>
                  <a:t>}</a:t>
                </a:r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  <a:p>
                <a:r>
                  <a:rPr lang="en-US" altLang="zh-TW" sz="2000" dirty="0" smtClean="0"/>
                  <a:t>The </a:t>
                </a:r>
                <a:r>
                  <a:rPr lang="en-US" altLang="zh-TW" sz="2000" dirty="0"/>
                  <a:t>ﬁrst, second, and third terms of Eq. (5) are </a:t>
                </a:r>
                <a:r>
                  <a:rPr lang="en-US" altLang="zh-TW" sz="2000" dirty="0" smtClean="0"/>
                  <a:t>represented </a:t>
                </a:r>
                <a:r>
                  <a:rPr lang="en-US" altLang="zh-TW" sz="2000" dirty="0"/>
                  <a:t>as follows, respectively.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585" y="1595438"/>
                <a:ext cx="8730778" cy="4530725"/>
              </a:xfrm>
              <a:blipFill>
                <a:blip r:embed="rId2"/>
                <a:stretch>
                  <a:fillRect l="-628" t="-808" r="-4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974" y="262834"/>
            <a:ext cx="3959385" cy="981443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1173613" y="2377154"/>
            <a:ext cx="7354746" cy="648072"/>
            <a:chOff x="755576" y="3714378"/>
            <a:chExt cx="7354746" cy="648072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4"/>
            <a:srcRect b="46401"/>
            <a:stretch/>
          </p:blipFill>
          <p:spPr>
            <a:xfrm>
              <a:off x="755576" y="3714378"/>
              <a:ext cx="4862167" cy="648072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4"/>
            <a:srcRect l="9744" t="52356"/>
            <a:stretch/>
          </p:blipFill>
          <p:spPr>
            <a:xfrm>
              <a:off x="3721915" y="3786386"/>
              <a:ext cx="4388407" cy="576064"/>
            </a:xfrm>
            <a:prstGeom prst="rect">
              <a:avLst/>
            </a:prstGeom>
          </p:spPr>
        </p:pic>
      </p:grpSp>
      <p:sp>
        <p:nvSpPr>
          <p:cNvPr id="11" name="文字方塊 10"/>
          <p:cNvSpPr txBox="1"/>
          <p:nvPr/>
        </p:nvSpPr>
        <p:spPr>
          <a:xfrm>
            <a:off x="1835696" y="2998551"/>
            <a:ext cx="7992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objective </a:t>
            </a:r>
            <a:r>
              <a:rPr lang="en-US" altLang="zh-TW" sz="1100" dirty="0" smtClean="0"/>
              <a:t>function     penalty(visit several at the same time)</a:t>
            </a:r>
            <a:endParaRPr lang="zh-TW" altLang="en-US" sz="1100" dirty="0"/>
          </a:p>
        </p:txBody>
      </p:sp>
      <p:sp>
        <p:nvSpPr>
          <p:cNvPr id="12" name="矩形 11"/>
          <p:cNvSpPr/>
          <p:nvPr/>
        </p:nvSpPr>
        <p:spPr>
          <a:xfrm>
            <a:off x="6362841" y="2992201"/>
            <a:ext cx="268054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50" dirty="0"/>
              <a:t>penalty(visit vertex </a:t>
            </a:r>
            <a:r>
              <a:rPr lang="en-US" altLang="zh-TW" sz="1050" dirty="0" err="1"/>
              <a:t>i</a:t>
            </a:r>
            <a:r>
              <a:rPr lang="en-US" altLang="zh-TW" sz="1050" dirty="0"/>
              <a:t> twice or more )</a:t>
            </a:r>
            <a:endParaRPr lang="zh-TW" altLang="en-US" sz="105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72" y="3850994"/>
            <a:ext cx="3800788" cy="53506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648" y="5157192"/>
            <a:ext cx="3510067" cy="123919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4892" y="5517232"/>
            <a:ext cx="3927355" cy="3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91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Step1:  Mapping 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Typically, for </a:t>
            </a:r>
            <a:r>
              <a:rPr lang="en-US" altLang="zh-TW" sz="2000" dirty="0" smtClean="0"/>
              <a:t>hardware-based </a:t>
            </a:r>
            <a:r>
              <a:rPr lang="en-US" altLang="zh-TW" sz="2000" dirty="0" err="1" smtClean="0"/>
              <a:t>Ising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model-based solvers, </a:t>
            </a:r>
            <a:r>
              <a:rPr lang="en-US" altLang="zh-TW" sz="2000" b="1" dirty="0"/>
              <a:t>the number of interactions </a:t>
            </a:r>
            <a:r>
              <a:rPr lang="en-US" altLang="zh-TW" sz="2000" dirty="0"/>
              <a:t>that </a:t>
            </a:r>
            <a:r>
              <a:rPr lang="en-US" altLang="zh-TW" sz="2000" dirty="0" smtClean="0"/>
              <a:t>can be </a:t>
            </a:r>
            <a:r>
              <a:rPr lang="en-US" altLang="zh-TW" sz="2000" dirty="0"/>
              <a:t>coupled to a spin is </a:t>
            </a:r>
            <a:r>
              <a:rPr lang="en-US" altLang="zh-TW" sz="2000" b="1" dirty="0"/>
              <a:t>limited</a:t>
            </a:r>
            <a:r>
              <a:rPr lang="en-US" altLang="zh-TW" sz="2000" dirty="0"/>
              <a:t> due to </a:t>
            </a:r>
            <a:r>
              <a:rPr lang="en-US" altLang="zh-TW" sz="2000" b="1" dirty="0"/>
              <a:t>routing congestion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000" dirty="0" smtClean="0"/>
              <a:t>As </a:t>
            </a:r>
            <a:r>
              <a:rPr lang="en-US" altLang="zh-TW" sz="2000" dirty="0"/>
              <a:t>shown in Fig. </a:t>
            </a:r>
            <a:r>
              <a:rPr lang="en-US" altLang="zh-TW" sz="2000" dirty="0" smtClean="0"/>
              <a:t>4, </a:t>
            </a:r>
            <a:r>
              <a:rPr lang="el-GR" altLang="zh-TW" sz="2000" dirty="0"/>
              <a:t>σ</a:t>
            </a:r>
            <a:r>
              <a:rPr lang="en-US" altLang="zh-TW" sz="2000" baseline="-25000" dirty="0" err="1"/>
              <a:t>ik</a:t>
            </a:r>
            <a:r>
              <a:rPr lang="en-US" altLang="zh-TW" sz="2000" dirty="0"/>
              <a:t> is fully connected </a:t>
            </a:r>
            <a:r>
              <a:rPr lang="en-US" altLang="zh-TW" sz="2000" dirty="0" smtClean="0"/>
              <a:t>by:</a:t>
            </a:r>
          </a:p>
          <a:p>
            <a:pPr lvl="1"/>
            <a:r>
              <a:rPr lang="el-GR" altLang="zh-TW" sz="1800" dirty="0" smtClean="0"/>
              <a:t>σ</a:t>
            </a:r>
            <a:r>
              <a:rPr lang="en-US" altLang="zh-TW" sz="1800" baseline="-25000" dirty="0" err="1" smtClean="0"/>
              <a:t>i</a:t>
            </a:r>
            <a:r>
              <a:rPr lang="en-US" altLang="zh-TW" sz="1800" baseline="-25000" dirty="0" smtClean="0"/>
              <a:t>*</a:t>
            </a:r>
          </a:p>
          <a:p>
            <a:pPr lvl="1"/>
            <a:r>
              <a:rPr lang="el-GR" altLang="zh-TW" sz="1800" dirty="0" smtClean="0"/>
              <a:t>σ</a:t>
            </a:r>
            <a:r>
              <a:rPr lang="en-US" altLang="zh-TW" sz="1800" baseline="-25000" dirty="0" smtClean="0"/>
              <a:t>*k</a:t>
            </a:r>
          </a:p>
          <a:p>
            <a:pPr lvl="1"/>
            <a:r>
              <a:rPr lang="el-GR" altLang="zh-TW" sz="1800" dirty="0" smtClean="0"/>
              <a:t>σ</a:t>
            </a:r>
            <a:r>
              <a:rPr lang="en-US" altLang="zh-TW" sz="1800" baseline="-25000" dirty="0" smtClean="0"/>
              <a:t>i-1,*,</a:t>
            </a:r>
            <a:r>
              <a:rPr lang="en-US" altLang="zh-TW" sz="1800" dirty="0" smtClean="0"/>
              <a:t> </a:t>
            </a:r>
            <a:r>
              <a:rPr lang="el-GR" altLang="zh-TW" sz="1800" dirty="0" smtClean="0"/>
              <a:t>σ</a:t>
            </a:r>
            <a:r>
              <a:rPr lang="en-US" altLang="zh-TW" sz="1800" baseline="-25000" dirty="0" smtClean="0"/>
              <a:t>i+1,* </a:t>
            </a:r>
            <a:r>
              <a:rPr lang="en-US" altLang="zh-TW" sz="1200" dirty="0" smtClean="0"/>
              <a:t>(the row numbers are wrapped around for the circuit to close)</a:t>
            </a:r>
            <a:endParaRPr lang="en-US" altLang="zh-TW" sz="1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090" y="4031629"/>
            <a:ext cx="4056112" cy="2673971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6156176" y="4221088"/>
            <a:ext cx="2458616" cy="1692424"/>
          </a:xfrm>
          <a:prstGeom prst="wedgeRoundRectCallout">
            <a:avLst>
              <a:gd name="adj1" fmla="val -70703"/>
              <a:gd name="adj2" fmla="val -1485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382544" y="4581632"/>
            <a:ext cx="23042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M</a:t>
            </a:r>
            <a:r>
              <a:rPr lang="zh-TW" altLang="en-US" sz="1400" dirty="0" smtClean="0"/>
              <a:t>apping using </a:t>
            </a:r>
            <a:r>
              <a:rPr lang="zh-TW" altLang="en-US" sz="1400" dirty="0"/>
              <a:t>hardware becomes very difﬁcult as </a:t>
            </a:r>
            <a:r>
              <a:rPr lang="zh-TW" altLang="en-US" sz="1400" b="1" dirty="0"/>
              <a:t>n</a:t>
            </a:r>
            <a:r>
              <a:rPr lang="zh-TW" altLang="en-US" sz="1400" dirty="0"/>
              <a:t> becomes larger</a:t>
            </a:r>
          </a:p>
        </p:txBody>
      </p:sp>
    </p:spTree>
    <p:extLst>
      <p:ext uri="{BB962C8B-B14F-4D97-AF65-F5344CB8AC3E}">
        <p14:creationId xmlns:p14="http://schemas.microsoft.com/office/powerpoint/2010/main" val="229761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Step2</a:t>
            </a:r>
            <a:r>
              <a:rPr lang="en-US" altLang="zh-TW" dirty="0"/>
              <a:t>: Random ﬂip for TSP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During </a:t>
            </a:r>
            <a:r>
              <a:rPr lang="en-US" altLang="zh-TW" dirty="0" smtClean="0"/>
              <a:t>the </a:t>
            </a:r>
            <a:r>
              <a:rPr lang="en-US" altLang="zh-TW" dirty="0"/>
              <a:t>procedures, random ﬂips bring the spins to </a:t>
            </a:r>
            <a:r>
              <a:rPr lang="en-US" altLang="zh-TW" dirty="0" smtClean="0"/>
              <a:t>a state </a:t>
            </a:r>
            <a:r>
              <a:rPr lang="en-US" altLang="zh-TW" dirty="0"/>
              <a:t>that does not satisfy the constraints in </a:t>
            </a:r>
            <a:r>
              <a:rPr lang="en-US" altLang="zh-TW" dirty="0" err="1"/>
              <a:t>Eqs</a:t>
            </a:r>
            <a:r>
              <a:rPr lang="en-US" altLang="zh-TW" dirty="0"/>
              <a:t>. (8) and (9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In order to cause the spins to satisfy the constraints, we </a:t>
            </a:r>
            <a:r>
              <a:rPr lang="en-US" altLang="zh-TW" dirty="0" smtClean="0"/>
              <a:t>assign heavier </a:t>
            </a:r>
            <a:r>
              <a:rPr lang="en-US" altLang="zh-TW" dirty="0"/>
              <a:t>weights for </a:t>
            </a:r>
            <a:r>
              <a:rPr lang="en-US" altLang="zh-TW" dirty="0" smtClean="0"/>
              <a:t>H</a:t>
            </a:r>
            <a:r>
              <a:rPr lang="en-US" altLang="zh-TW" baseline="-25000" dirty="0" smtClean="0"/>
              <a:t>B</a:t>
            </a:r>
            <a:r>
              <a:rPr lang="en-US" altLang="zh-TW" dirty="0" smtClean="0"/>
              <a:t> and H</a:t>
            </a:r>
            <a:r>
              <a:rPr lang="en-US" altLang="zh-TW" baseline="-25000" dirty="0" smtClean="0"/>
              <a:t>C</a:t>
            </a:r>
            <a:r>
              <a:rPr lang="en-US" altLang="zh-TW" dirty="0" smtClean="0"/>
              <a:t> . </a:t>
            </a:r>
          </a:p>
          <a:p>
            <a:pPr lvl="1"/>
            <a:r>
              <a:rPr lang="en-US" altLang="zh-TW" dirty="0" smtClean="0"/>
              <a:t>The constraints may </a:t>
            </a:r>
            <a:r>
              <a:rPr lang="en-US" altLang="zh-TW" dirty="0"/>
              <a:t>be satisﬁed but the solution obtained </a:t>
            </a:r>
            <a:r>
              <a:rPr lang="en-US" altLang="zh-TW" dirty="0" smtClean="0"/>
              <a:t>deteriorates.</a:t>
            </a:r>
          </a:p>
          <a:p>
            <a:pPr lvl="1"/>
            <a:r>
              <a:rPr lang="en-US" altLang="zh-TW" dirty="0" smtClean="0"/>
              <a:t>If the </a:t>
            </a:r>
            <a:r>
              <a:rPr lang="en-US" altLang="zh-TW" dirty="0" err="1" smtClean="0"/>
              <a:t>hyperparameters</a:t>
            </a:r>
            <a:r>
              <a:rPr lang="en-US" altLang="zh-TW" dirty="0" smtClean="0"/>
              <a:t> for the constraints are weakened, we may end up with no solution that satisﬁes the constraints.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283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Step3: Interpretation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After repeating annealing with </a:t>
            </a:r>
            <a:r>
              <a:rPr lang="en-US" altLang="zh-TW" dirty="0" smtClean="0"/>
              <a:t>random ﬂips</a:t>
            </a:r>
            <a:r>
              <a:rPr lang="en-US" altLang="zh-TW" dirty="0"/>
              <a:t>, the spin states will be interpreted as the solution for </a:t>
            </a:r>
            <a:r>
              <a:rPr lang="en-US" altLang="zh-TW" dirty="0" smtClean="0"/>
              <a:t>the TSP.</a:t>
            </a:r>
          </a:p>
          <a:p>
            <a:r>
              <a:rPr lang="en-US" altLang="zh-TW" dirty="0" smtClean="0"/>
              <a:t>Legal solution: </a:t>
            </a:r>
          </a:p>
          <a:p>
            <a:pPr lvl="1"/>
            <a:r>
              <a:rPr lang="en-US" altLang="zh-TW" dirty="0"/>
              <a:t>All rows and all columns, there is only one spin that is valued at 1, and those of other spins are all -1.</a:t>
            </a:r>
          </a:p>
          <a:p>
            <a:pPr lvl="1"/>
            <a:r>
              <a:rPr lang="en-US" altLang="zh-TW" dirty="0"/>
              <a:t>Illegal solutions are practically useless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G</a:t>
            </a:r>
            <a:r>
              <a:rPr lang="en-US" altLang="zh-TW" dirty="0" smtClean="0"/>
              <a:t>ood </a:t>
            </a:r>
            <a:r>
              <a:rPr lang="en-US" altLang="zh-TW" dirty="0" err="1"/>
              <a:t>hyperparameter</a:t>
            </a:r>
            <a:r>
              <a:rPr lang="en-US" altLang="zh-TW" dirty="0"/>
              <a:t> </a:t>
            </a:r>
            <a:r>
              <a:rPr lang="en-US" altLang="zh-TW" dirty="0" smtClean="0"/>
              <a:t>set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difﬁcult</a:t>
            </a:r>
          </a:p>
          <a:p>
            <a:pPr lvl="1"/>
            <a:r>
              <a:rPr lang="en-US" altLang="zh-TW" dirty="0" smtClean="0"/>
              <a:t>Satisfy vs Quality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377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4406900"/>
            <a:ext cx="8170167" cy="1362075"/>
          </a:xfrm>
        </p:spPr>
        <p:txBody>
          <a:bodyPr/>
          <a:lstStyle/>
          <a:p>
            <a:r>
              <a:rPr lang="en-US" altLang="zh-TW" dirty="0" smtClean="0"/>
              <a:t>Iii. HIERARCHICAL </a:t>
            </a:r>
            <a:r>
              <a:rPr lang="en-US" altLang="zh-TW" dirty="0"/>
              <a:t>ISING MODEL </a:t>
            </a:r>
            <a:r>
              <a:rPr lang="en-US" altLang="zh-TW" dirty="0" smtClean="0"/>
              <a:t>SOLVER</a:t>
            </a:r>
            <a:br>
              <a:rPr lang="en-US" altLang="zh-TW" dirty="0" smtClean="0"/>
            </a:br>
            <a:r>
              <a:rPr lang="en-US" altLang="zh-TW" dirty="0" smtClean="0"/>
              <a:t>(This paper proposed)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2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Background </a:t>
            </a:r>
          </a:p>
          <a:p>
            <a:r>
              <a:rPr lang="en-US" altLang="zh-TW" dirty="0" smtClean="0"/>
              <a:t>Hierarchical </a:t>
            </a:r>
            <a:r>
              <a:rPr lang="en-US" altLang="zh-TW" dirty="0" err="1" smtClean="0"/>
              <a:t>ising</a:t>
            </a:r>
            <a:r>
              <a:rPr lang="en-US" altLang="zh-TW" dirty="0" smtClean="0"/>
              <a:t> model solver</a:t>
            </a:r>
          </a:p>
          <a:p>
            <a:r>
              <a:rPr lang="en-US" altLang="zh-TW" dirty="0" smtClean="0"/>
              <a:t>Conclusion</a:t>
            </a:r>
          </a:p>
          <a:p>
            <a:r>
              <a:rPr lang="en-US" altLang="zh-TW" dirty="0" err="1" smtClean="0"/>
              <a:t>Refernce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22176" y="6453188"/>
            <a:ext cx="2133600" cy="252412"/>
          </a:xfrm>
        </p:spPr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8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Key </a:t>
            </a:r>
            <a:r>
              <a:rPr lang="en-US" altLang="zh-TW" dirty="0"/>
              <a:t>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In the conventional </a:t>
            </a:r>
            <a:r>
              <a:rPr lang="en-US" altLang="zh-TW" sz="2400" dirty="0" err="1"/>
              <a:t>Ising</a:t>
            </a:r>
            <a:r>
              <a:rPr lang="en-US" altLang="zh-TW" sz="2400" dirty="0"/>
              <a:t> model-based solvers, the </a:t>
            </a:r>
            <a:r>
              <a:rPr lang="en-US" altLang="zh-TW" sz="2400" dirty="0" smtClean="0"/>
              <a:t>solutions that </a:t>
            </a:r>
            <a:r>
              <a:rPr lang="en-US" altLang="zh-TW" sz="2400" dirty="0"/>
              <a:t>are both </a:t>
            </a:r>
            <a:r>
              <a:rPr lang="en-US" altLang="zh-TW" sz="2400" b="1" dirty="0"/>
              <a:t>legitimate</a:t>
            </a:r>
            <a:r>
              <a:rPr lang="en-US" altLang="zh-TW" sz="2400" dirty="0"/>
              <a:t> and of </a:t>
            </a:r>
            <a:r>
              <a:rPr lang="en-US" altLang="zh-TW" sz="2400" b="1" dirty="0"/>
              <a:t>high quality </a:t>
            </a:r>
            <a:r>
              <a:rPr lang="en-US" altLang="zh-TW" sz="2400" dirty="0"/>
              <a:t>are </a:t>
            </a:r>
            <a:r>
              <a:rPr lang="en-US" altLang="zh-TW" sz="2400" dirty="0" smtClean="0"/>
              <a:t>increasingly difﬁcult </a:t>
            </a:r>
            <a:r>
              <a:rPr lang="en-US" altLang="zh-TW" sz="2400" dirty="0"/>
              <a:t>to obtain as the </a:t>
            </a:r>
            <a:r>
              <a:rPr lang="en-US" altLang="zh-TW" sz="2400" b="1" dirty="0"/>
              <a:t>size</a:t>
            </a:r>
            <a:r>
              <a:rPr lang="en-US" altLang="zh-TW" sz="2400" dirty="0"/>
              <a:t> of the problem becomes larger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/>
              <a:t>They proposed a </a:t>
            </a:r>
            <a:r>
              <a:rPr lang="en-US" altLang="zh-TW" sz="2400" b="1" dirty="0" smtClean="0"/>
              <a:t>hierarchical clustering </a:t>
            </a:r>
            <a:r>
              <a:rPr lang="en-US" altLang="zh-TW" sz="2400" dirty="0" smtClean="0"/>
              <a:t>approach.</a:t>
            </a:r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lvl="1"/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p,k</a:t>
            </a:r>
            <a:r>
              <a:rPr lang="en-US" altLang="zh-TW" sz="2000" dirty="0" smtClean="0"/>
              <a:t> is </a:t>
            </a:r>
            <a:r>
              <a:rPr lang="en-US" altLang="zh-TW" sz="2000" dirty="0"/>
              <a:t>a coordinate of the vertices and p distinguishes the TSPs in different </a:t>
            </a:r>
            <a:r>
              <a:rPr lang="en-US" altLang="zh-TW" sz="2000" dirty="0" smtClean="0"/>
              <a:t>hierarchies</a:t>
            </a:r>
          </a:p>
          <a:p>
            <a:pPr lvl="1"/>
            <a:r>
              <a:rPr lang="en-US" altLang="zh-TW" sz="2000" dirty="0"/>
              <a:t>The number of the vertices </a:t>
            </a:r>
            <a:r>
              <a:rPr lang="en-US" altLang="zh-TW" sz="2000" dirty="0" smtClean="0"/>
              <a:t>is n</a:t>
            </a:r>
            <a:r>
              <a:rPr lang="en-US" altLang="zh-TW" sz="2000" baseline="-25000" dirty="0" smtClean="0"/>
              <a:t>p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for </a:t>
            </a:r>
            <a:r>
              <a:rPr lang="en-US" altLang="zh-TW" sz="2000" dirty="0" smtClean="0"/>
              <a:t>the TSP </a:t>
            </a:r>
            <a:r>
              <a:rPr lang="en-US" altLang="zh-TW" sz="2000" dirty="0"/>
              <a:t>of the p-</a:t>
            </a:r>
            <a:r>
              <a:rPr lang="en-US" altLang="zh-TW" sz="2000" dirty="0" err="1"/>
              <a:t>th</a:t>
            </a:r>
            <a:r>
              <a:rPr lang="en-US" altLang="zh-TW" sz="2000" dirty="0"/>
              <a:t> hierarchy</a:t>
            </a:r>
            <a:endParaRPr lang="en-US" altLang="zh-TW" sz="2000" dirty="0" smtClean="0"/>
          </a:p>
          <a:p>
            <a:endParaRPr lang="en-US" altLang="zh-TW" sz="240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077072"/>
            <a:ext cx="4770527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57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Key Concept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</a:t>
            </a:r>
            <a:r>
              <a:rPr lang="en-US" altLang="zh-TW" sz="2400" dirty="0" smtClean="0"/>
              <a:t>wo phases:</a:t>
            </a:r>
          </a:p>
          <a:p>
            <a:pPr lvl="1"/>
            <a:r>
              <a:rPr lang="en-US" altLang="zh-TW" sz="2000" dirty="0"/>
              <a:t>Hierarchical vertex </a:t>
            </a:r>
            <a:r>
              <a:rPr lang="en-US" altLang="zh-TW" sz="2000" dirty="0" smtClean="0"/>
              <a:t>clustering (line 2-6)</a:t>
            </a:r>
          </a:p>
          <a:p>
            <a:pPr lvl="1"/>
            <a:r>
              <a:rPr lang="en-US" altLang="zh-TW" sz="2000" dirty="0"/>
              <a:t>Incremental </a:t>
            </a:r>
            <a:r>
              <a:rPr lang="en-US" altLang="zh-TW" sz="2000" dirty="0" smtClean="0"/>
              <a:t>annealing </a:t>
            </a:r>
            <a:r>
              <a:rPr lang="en-US" altLang="zh-TW" sz="2000" dirty="0"/>
              <a:t>(line </a:t>
            </a:r>
            <a:r>
              <a:rPr lang="en-US" altLang="zh-TW" sz="2000" dirty="0" smtClean="0"/>
              <a:t>7-13)</a:t>
            </a:r>
          </a:p>
          <a:p>
            <a:endParaRPr lang="en-US" altLang="zh-TW" sz="440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71992"/>
            <a:ext cx="4862869" cy="393360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176425" y="3244334"/>
            <a:ext cx="2791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Incremental annealing</a:t>
            </a:r>
          </a:p>
        </p:txBody>
      </p:sp>
    </p:spTree>
    <p:extLst>
      <p:ext uri="{BB962C8B-B14F-4D97-AF65-F5344CB8AC3E}">
        <p14:creationId xmlns:p14="http://schemas.microsoft.com/office/powerpoint/2010/main" val="360421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50344"/>
            <a:ext cx="6624736" cy="501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25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Step1: Hierarchical vertex clustering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0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is the original </a:t>
            </a:r>
            <a:r>
              <a:rPr lang="en-US" altLang="zh-TW" sz="2400" dirty="0" smtClean="0"/>
              <a:t>TSP</a:t>
            </a:r>
          </a:p>
          <a:p>
            <a:r>
              <a:rPr lang="en-US" altLang="zh-TW" sz="2400" dirty="0" smtClean="0"/>
              <a:t>First cluster</a:t>
            </a:r>
            <a:r>
              <a:rPr lang="en-US" altLang="zh-TW" sz="2400" dirty="0"/>
              <a:t>: according to their spatial </a:t>
            </a:r>
            <a:r>
              <a:rPr lang="en-US" altLang="zh-TW" sz="2400" dirty="0" smtClean="0"/>
              <a:t>proximity</a:t>
            </a:r>
          </a:p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i+1</a:t>
            </a:r>
            <a:r>
              <a:rPr lang="en-US" altLang="zh-TW" sz="2400" dirty="0"/>
              <a:t>: the </a:t>
            </a:r>
            <a:r>
              <a:rPr lang="en-US" altLang="zh-TW" sz="2400" b="1" dirty="0"/>
              <a:t>centroids</a:t>
            </a:r>
            <a:r>
              <a:rPr lang="en-US" altLang="zh-TW" sz="2400" dirty="0"/>
              <a:t> of the clusters in </a:t>
            </a:r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0</a:t>
            </a:r>
          </a:p>
          <a:p>
            <a:r>
              <a:rPr lang="en-US" altLang="zh-TW" sz="2400" dirty="0" smtClean="0"/>
              <a:t>Recursively repeated </a:t>
            </a:r>
            <a:r>
              <a:rPr lang="en-US" altLang="zh-TW" sz="2400" dirty="0"/>
              <a:t>until the number of nodes becomes sufﬁciently </a:t>
            </a:r>
            <a:r>
              <a:rPr lang="en-US" altLang="zh-TW" sz="2400" dirty="0" smtClean="0"/>
              <a:t>small for </a:t>
            </a:r>
            <a:r>
              <a:rPr lang="en-US" altLang="zh-TW" sz="2400" dirty="0"/>
              <a:t>easy solution by the </a:t>
            </a:r>
            <a:r>
              <a:rPr lang="en-US" altLang="zh-TW" sz="2400" dirty="0" err="1"/>
              <a:t>Ising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model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8620" b="55467"/>
          <a:stretch/>
        </p:blipFill>
        <p:spPr>
          <a:xfrm>
            <a:off x="1475656" y="4221088"/>
            <a:ext cx="662473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31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Step2: Incremental annealing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Once the number of vertices has become tractable, we </a:t>
            </a:r>
            <a:r>
              <a:rPr lang="en-US" altLang="zh-TW" dirty="0" smtClean="0"/>
              <a:t>then begin </a:t>
            </a:r>
            <a:r>
              <a:rPr lang="en-US" altLang="zh-TW" dirty="0"/>
              <a:t>to incrementally solve the newly deﬁned </a:t>
            </a:r>
            <a:r>
              <a:rPr lang="en-US" altLang="zh-TW" dirty="0" err="1"/>
              <a:t>TSPs.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53840" b="14556"/>
          <a:stretch/>
        </p:blipFill>
        <p:spPr>
          <a:xfrm>
            <a:off x="1403648" y="3832894"/>
            <a:ext cx="662473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89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(</a:t>
            </a:r>
            <a:r>
              <a:rPr lang="en-US" altLang="zh-TW" dirty="0"/>
              <a:t>Step2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Fig</a:t>
            </a:r>
            <a:r>
              <a:rPr lang="en-US" altLang="zh-TW" dirty="0"/>
              <a:t>. 6(a) shows the </a:t>
            </a:r>
            <a:r>
              <a:rPr lang="en-US" altLang="zh-TW" dirty="0" smtClean="0"/>
              <a:t>clusters of </a:t>
            </a:r>
            <a:r>
              <a:rPr lang="en-US" altLang="zh-TW" dirty="0"/>
              <a:t>nodes in level k. In the coarsest level, k + 1, the visit </a:t>
            </a:r>
            <a:r>
              <a:rPr lang="en-US" altLang="zh-TW" dirty="0" smtClean="0"/>
              <a:t>order has </a:t>
            </a:r>
            <a:r>
              <a:rPr lang="en-US" altLang="zh-TW" dirty="0"/>
              <a:t>been determined as shown by the numbers in circles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Reduces </a:t>
            </a:r>
            <a:r>
              <a:rPr lang="en-US" altLang="zh-TW" dirty="0"/>
              <a:t>the </a:t>
            </a:r>
            <a:r>
              <a:rPr lang="en-US" altLang="zh-TW" dirty="0" smtClean="0"/>
              <a:t>complexity of </a:t>
            </a:r>
            <a:r>
              <a:rPr lang="en-US" altLang="zh-TW" dirty="0"/>
              <a:t>the calculations.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907284"/>
            <a:ext cx="4788824" cy="27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3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Modified Random </a:t>
            </a:r>
            <a:r>
              <a:rPr lang="en-US" altLang="zh-TW" dirty="0"/>
              <a:t>ﬂip for TSP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530725"/>
          </a:xfrm>
        </p:spPr>
        <p:txBody>
          <a:bodyPr/>
          <a:lstStyle/>
          <a:p>
            <a:r>
              <a:rPr lang="en-US" altLang="zh-TW" dirty="0" smtClean="0"/>
              <a:t>A randomly selected </a:t>
            </a:r>
            <a:r>
              <a:rPr lang="en-US" altLang="zh-TW" dirty="0"/>
              <a:t>spin </a:t>
            </a:r>
            <a:r>
              <a:rPr lang="en-US" altLang="zh-TW" dirty="0" err="1" smtClean="0"/>
              <a:t>σ</a:t>
            </a:r>
            <a:r>
              <a:rPr lang="en-US" altLang="zh-TW" baseline="-25000" dirty="0" err="1" smtClean="0"/>
              <a:t>ik</a:t>
            </a:r>
            <a:r>
              <a:rPr lang="en-US" altLang="zh-TW" dirty="0" smtClean="0"/>
              <a:t> </a:t>
            </a:r>
            <a:r>
              <a:rPr lang="en-US" altLang="zh-TW" dirty="0"/>
              <a:t>is forced to be 1, and the other spins </a:t>
            </a:r>
            <a:r>
              <a:rPr lang="en-US" altLang="zh-TW" dirty="0" smtClean="0"/>
              <a:t>in the </a:t>
            </a:r>
            <a:r>
              <a:rPr lang="en-US" altLang="zh-TW" dirty="0"/>
              <a:t>same column and in the same row are forced to be </a:t>
            </a:r>
            <a:r>
              <a:rPr lang="en-US" altLang="zh-TW" dirty="0" smtClean="0"/>
              <a:t>-1</a:t>
            </a:r>
            <a:r>
              <a:rPr lang="en-US" altLang="zh-TW" dirty="0"/>
              <a:t>.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66" y="3645024"/>
            <a:ext cx="4007328" cy="213588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398" y="3645024"/>
            <a:ext cx="3765603" cy="20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97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4406900"/>
            <a:ext cx="8170167" cy="1362075"/>
          </a:xfrm>
        </p:spPr>
        <p:txBody>
          <a:bodyPr/>
          <a:lstStyle/>
          <a:p>
            <a:r>
              <a:rPr lang="en-US" altLang="zh-TW" dirty="0" smtClean="0"/>
              <a:t>Iv. </a:t>
            </a:r>
            <a:r>
              <a:rPr lang="en-US" altLang="zh-TW" dirty="0"/>
              <a:t>NUMERICAL EVALUATION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3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Settings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9900" y="1412776"/>
            <a:ext cx="8229600" cy="4530725"/>
          </a:xfrm>
        </p:spPr>
        <p:txBody>
          <a:bodyPr/>
          <a:lstStyle/>
          <a:p>
            <a:r>
              <a:rPr lang="en-US" altLang="zh-TW" dirty="0" smtClean="0"/>
              <a:t>Parameters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Benchmark</a:t>
            </a:r>
          </a:p>
          <a:p>
            <a:pPr lvl="1"/>
            <a:r>
              <a:rPr lang="en-US" altLang="zh-TW" dirty="0"/>
              <a:t>TSPLIB [19] were </a:t>
            </a:r>
            <a:r>
              <a:rPr lang="en-US" altLang="zh-TW" dirty="0" smtClean="0"/>
              <a:t>solved: burma14</a:t>
            </a:r>
            <a:r>
              <a:rPr lang="en-US" altLang="zh-TW" dirty="0"/>
              <a:t>, ulysses16, ulysses22, bays29, berlin52, eil76, </a:t>
            </a:r>
            <a:r>
              <a:rPr lang="en-US" altLang="zh-TW" dirty="0" smtClean="0"/>
              <a:t>and eil101</a:t>
            </a:r>
            <a:r>
              <a:rPr lang="en-US" altLang="zh-TW" dirty="0"/>
              <a:t>.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28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83568" y="2204864"/>
            <a:ext cx="5418009" cy="1944792"/>
            <a:chOff x="827584" y="1618754"/>
            <a:chExt cx="5418009" cy="194479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584" y="1618754"/>
              <a:ext cx="5418009" cy="1396752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92" y="3026618"/>
              <a:ext cx="4517097" cy="536928"/>
            </a:xfrm>
            <a:prstGeom prst="rect">
              <a:avLst/>
            </a:prstGeom>
          </p:spPr>
        </p:pic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492" y="2204864"/>
            <a:ext cx="4447676" cy="5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25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Optimization results(100 trials)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The </a:t>
            </a:r>
            <a:r>
              <a:rPr lang="en-US" altLang="zh-TW" sz="2400" dirty="0"/>
              <a:t>solution quality of </a:t>
            </a:r>
            <a:r>
              <a:rPr lang="en-US" altLang="zh-TW" sz="2400" dirty="0" smtClean="0"/>
              <a:t>the proposed </a:t>
            </a:r>
            <a:r>
              <a:rPr lang="en-US" altLang="zh-TW" sz="2400" dirty="0"/>
              <a:t>method has been improved by up to 67.1% </a:t>
            </a:r>
            <a:r>
              <a:rPr lang="en-US" altLang="zh-TW" sz="2400" dirty="0" smtClean="0"/>
              <a:t>while the </a:t>
            </a:r>
            <a:r>
              <a:rPr lang="en-US" altLang="zh-TW" sz="2400" dirty="0"/>
              <a:t>runtimes have become 73.8x shorter than when using </a:t>
            </a:r>
            <a:r>
              <a:rPr lang="en-US" altLang="zh-TW" sz="2400" dirty="0" smtClean="0"/>
              <a:t>the conventional </a:t>
            </a:r>
            <a:r>
              <a:rPr lang="en-US" altLang="zh-TW" sz="2400" dirty="0"/>
              <a:t>method</a:t>
            </a:r>
            <a:r>
              <a:rPr lang="en-US" altLang="zh-TW" sz="2400" dirty="0" smtClean="0"/>
              <a:t>. (in eil101)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70" y="3123705"/>
            <a:ext cx="855963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6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. </a:t>
            </a:r>
            <a:r>
              <a:rPr lang="en-US" altLang="zh-TW" dirty="0" err="1" smtClean="0"/>
              <a:t>INtroduction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56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772816"/>
            <a:ext cx="4877137" cy="39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94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4406900"/>
            <a:ext cx="8170167" cy="1362075"/>
          </a:xfrm>
        </p:spPr>
        <p:txBody>
          <a:bodyPr/>
          <a:lstStyle/>
          <a:p>
            <a:r>
              <a:rPr lang="en-US" altLang="zh-TW" dirty="0" smtClean="0"/>
              <a:t>v. </a:t>
            </a:r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9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595438"/>
            <a:ext cx="8568952" cy="4530725"/>
          </a:xfrm>
        </p:spPr>
        <p:txBody>
          <a:bodyPr/>
          <a:lstStyle/>
          <a:p>
            <a:r>
              <a:rPr lang="en-US" altLang="zh-TW" dirty="0"/>
              <a:t>In this paper, </a:t>
            </a:r>
            <a:r>
              <a:rPr lang="en-US" altLang="zh-TW" dirty="0" smtClean="0"/>
              <a:t>they </a:t>
            </a:r>
            <a:r>
              <a:rPr lang="en-US" altLang="zh-TW" dirty="0"/>
              <a:t>proposed a hierarchical clustering </a:t>
            </a:r>
            <a:r>
              <a:rPr lang="en-US" altLang="zh-TW" dirty="0" smtClean="0"/>
              <a:t>approach for </a:t>
            </a:r>
            <a:r>
              <a:rPr lang="en-US" altLang="zh-TW" dirty="0"/>
              <a:t>solving TSPs using the </a:t>
            </a:r>
            <a:r>
              <a:rPr lang="en-US" altLang="zh-TW" dirty="0" err="1"/>
              <a:t>Ising</a:t>
            </a:r>
            <a:r>
              <a:rPr lang="en-US" altLang="zh-TW" dirty="0"/>
              <a:t> model-based solver. </a:t>
            </a:r>
            <a:endParaRPr lang="en-US" altLang="zh-TW" dirty="0" smtClean="0"/>
          </a:p>
          <a:p>
            <a:r>
              <a:rPr lang="en-US" altLang="zh-TW" dirty="0" smtClean="0"/>
              <a:t>Benchmark </a:t>
            </a:r>
            <a:r>
              <a:rPr lang="en-US" altLang="zh-TW" dirty="0"/>
              <a:t>problems were solved by the </a:t>
            </a:r>
            <a:r>
              <a:rPr lang="en-US" altLang="zh-TW" dirty="0" smtClean="0"/>
              <a:t>existing method </a:t>
            </a:r>
            <a:r>
              <a:rPr lang="en-US" altLang="zh-TW" dirty="0"/>
              <a:t>and by the proposed method using the </a:t>
            </a:r>
            <a:r>
              <a:rPr lang="en-US" altLang="zh-TW" dirty="0" err="1"/>
              <a:t>Ising</a:t>
            </a:r>
            <a:r>
              <a:rPr lang="en-US" altLang="zh-TW" dirty="0"/>
              <a:t> </a:t>
            </a:r>
            <a:r>
              <a:rPr lang="en-US" altLang="zh-TW" dirty="0" smtClean="0"/>
              <a:t>model based </a:t>
            </a:r>
            <a:r>
              <a:rPr lang="en-US" altLang="zh-TW" dirty="0"/>
              <a:t>solver and were compared.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solution quality of </a:t>
            </a:r>
            <a:r>
              <a:rPr lang="en-US" altLang="zh-TW" dirty="0" smtClean="0"/>
              <a:t>the proposed </a:t>
            </a:r>
            <a:r>
              <a:rPr lang="en-US" altLang="zh-TW" dirty="0"/>
              <a:t>method has been improved by up to 67.1% </a:t>
            </a:r>
            <a:r>
              <a:rPr lang="en-US" altLang="zh-TW" dirty="0" smtClean="0"/>
              <a:t>while the </a:t>
            </a:r>
            <a:r>
              <a:rPr lang="en-US" altLang="zh-TW" dirty="0"/>
              <a:t>runtimes have become 73.8x shorter than when using </a:t>
            </a:r>
            <a:r>
              <a:rPr lang="en-US" altLang="zh-TW" dirty="0" smtClean="0"/>
              <a:t>the conventional </a:t>
            </a:r>
            <a:r>
              <a:rPr lang="en-US" altLang="zh-TW" dirty="0"/>
              <a:t>method.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275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200" dirty="0" smtClean="0"/>
              <a:t>[</a:t>
            </a:r>
            <a:r>
              <a:rPr lang="en-US" altLang="zh-TW" sz="1200" dirty="0"/>
              <a:t>1] S. Kirkpatrick, C. D. </a:t>
            </a:r>
            <a:r>
              <a:rPr lang="en-US" altLang="zh-TW" sz="1200" dirty="0" err="1"/>
              <a:t>Gelatt</a:t>
            </a:r>
            <a:r>
              <a:rPr lang="en-US" altLang="zh-TW" sz="1200" dirty="0"/>
              <a:t>, and M. P. </a:t>
            </a:r>
            <a:r>
              <a:rPr lang="en-US" altLang="zh-TW" sz="1200" dirty="0" err="1"/>
              <a:t>Vecchi</a:t>
            </a:r>
            <a:r>
              <a:rPr lang="en-US" altLang="zh-TW" sz="1200" dirty="0"/>
              <a:t>, “Optimization </a:t>
            </a:r>
            <a:r>
              <a:rPr lang="en-US" altLang="zh-TW" sz="1200" dirty="0" smtClean="0"/>
              <a:t>by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simulated </a:t>
            </a:r>
            <a:r>
              <a:rPr lang="en-US" altLang="zh-TW" sz="1200" dirty="0"/>
              <a:t>annealing,” Science, vol. 220, no. 4598, pp. 671–680, 1983.</a:t>
            </a:r>
          </a:p>
          <a:p>
            <a:r>
              <a:rPr lang="en-US" altLang="zh-TW" sz="1200" dirty="0"/>
              <a:t>[2] G. A. </a:t>
            </a:r>
            <a:r>
              <a:rPr lang="en-US" altLang="zh-TW" sz="1200" dirty="0" err="1"/>
              <a:t>Kochenberger</a:t>
            </a:r>
            <a:r>
              <a:rPr lang="en-US" altLang="zh-TW" sz="1200" dirty="0"/>
              <a:t>, J.-K. </a:t>
            </a:r>
            <a:r>
              <a:rPr lang="en-US" altLang="zh-TW" sz="1200" dirty="0" err="1"/>
              <a:t>Hao</a:t>
            </a:r>
            <a:r>
              <a:rPr lang="en-US" altLang="zh-TW" sz="1200" dirty="0"/>
              <a:t>, Z. </a:t>
            </a:r>
            <a:r>
              <a:rPr lang="en-US" altLang="zh-TW" sz="1200" dirty="0" err="1"/>
              <a:t>L¨u</a:t>
            </a:r>
            <a:r>
              <a:rPr lang="en-US" altLang="zh-TW" sz="1200" dirty="0"/>
              <a:t>, H. Wang, and F. Glover, “</a:t>
            </a:r>
            <a:r>
              <a:rPr lang="en-US" altLang="zh-TW" sz="1200" dirty="0" err="1" smtClean="0"/>
              <a:t>Solvinglarge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scale Max Cut problems via </a:t>
            </a:r>
            <a:r>
              <a:rPr lang="en-US" altLang="zh-TW" sz="1200" dirty="0" err="1"/>
              <a:t>tabu</a:t>
            </a:r>
            <a:r>
              <a:rPr lang="en-US" altLang="zh-TW" sz="1200" dirty="0"/>
              <a:t> search,” J. Heuristics, vol. </a:t>
            </a:r>
            <a:r>
              <a:rPr lang="en-US" altLang="zh-TW" sz="1200" dirty="0" smtClean="0"/>
              <a:t>19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no</a:t>
            </a:r>
            <a:r>
              <a:rPr lang="en-US" altLang="zh-TW" sz="1200" dirty="0"/>
              <a:t>. 4, pp. 565–571, 2011.</a:t>
            </a:r>
          </a:p>
          <a:p>
            <a:r>
              <a:rPr lang="en-US" altLang="zh-TW" sz="1200" dirty="0"/>
              <a:t>[3] K.-L. Du and M. N. S. </a:t>
            </a:r>
            <a:r>
              <a:rPr lang="en-US" altLang="zh-TW" sz="1200" dirty="0" err="1"/>
              <a:t>Swamy</a:t>
            </a:r>
            <a:r>
              <a:rPr lang="en-US" altLang="zh-TW" sz="1200" dirty="0"/>
              <a:t>, Search and optimization by </a:t>
            </a:r>
            <a:r>
              <a:rPr lang="en-US" altLang="zh-TW" sz="1200" dirty="0" err="1" smtClean="0"/>
              <a:t>metaheuris</a:t>
            </a:r>
            <a:r>
              <a:rPr lang="en-US" altLang="zh-TW" sz="1200" dirty="0" smtClean="0"/>
              <a:t>-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tics</a:t>
            </a:r>
            <a:r>
              <a:rPr lang="en-US" altLang="zh-TW" sz="1200" dirty="0"/>
              <a:t>. </a:t>
            </a:r>
            <a:r>
              <a:rPr lang="en-US" altLang="zh-TW" sz="1200" dirty="0" smtClean="0"/>
              <a:t>Springer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International </a:t>
            </a:r>
            <a:r>
              <a:rPr lang="en-US" altLang="zh-TW" sz="1200" dirty="0"/>
              <a:t>Publishing, 2016.</a:t>
            </a:r>
          </a:p>
          <a:p>
            <a:r>
              <a:rPr lang="en-US" altLang="zh-TW" sz="1200" dirty="0"/>
              <a:t>[4] M. Yamaoka, C. Yoshimura, M. Hayashi, T. </a:t>
            </a:r>
            <a:r>
              <a:rPr lang="en-US" altLang="zh-TW" sz="1200" dirty="0" err="1"/>
              <a:t>Okuyama</a:t>
            </a:r>
            <a:r>
              <a:rPr lang="en-US" altLang="zh-TW" sz="1200" dirty="0"/>
              <a:t>, H. Aoki, </a:t>
            </a:r>
            <a:r>
              <a:rPr lang="en-US" altLang="zh-TW" sz="1200" dirty="0" smtClean="0"/>
              <a:t>and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H</a:t>
            </a:r>
            <a:r>
              <a:rPr lang="en-US" altLang="zh-TW" sz="1200" dirty="0"/>
              <a:t>. Mizuno, “20k-spin </a:t>
            </a:r>
            <a:r>
              <a:rPr lang="en-US" altLang="zh-TW" sz="1200" dirty="0" err="1"/>
              <a:t>Ising</a:t>
            </a:r>
            <a:r>
              <a:rPr lang="en-US" altLang="zh-TW" sz="1200" dirty="0"/>
              <a:t> chip for combinational optimization </a:t>
            </a:r>
            <a:r>
              <a:rPr lang="en-US" altLang="zh-TW" sz="1200" dirty="0" smtClean="0"/>
              <a:t>problem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with </a:t>
            </a:r>
            <a:r>
              <a:rPr lang="en-US" altLang="zh-TW" sz="1200" dirty="0"/>
              <a:t>CMOS annealing,” in Dig. Tech. Papers, IEEE Intl. </a:t>
            </a:r>
            <a:r>
              <a:rPr lang="en-US" altLang="zh-TW" sz="1200" dirty="0" smtClean="0"/>
              <a:t>Solid-State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Circuits </a:t>
            </a:r>
            <a:r>
              <a:rPr lang="en-US" altLang="zh-TW" sz="1200" dirty="0"/>
              <a:t>Conf., Feb 2015, pp. 1–3.</a:t>
            </a:r>
          </a:p>
          <a:p>
            <a:r>
              <a:rPr lang="en-US" altLang="zh-TW" sz="1200" dirty="0"/>
              <a:t>[5] P. L. McMahon, A. </a:t>
            </a:r>
            <a:r>
              <a:rPr lang="en-US" altLang="zh-TW" sz="1200" dirty="0" err="1"/>
              <a:t>Marandi</a:t>
            </a:r>
            <a:r>
              <a:rPr lang="en-US" altLang="zh-TW" sz="1200" dirty="0"/>
              <a:t>, Y. </a:t>
            </a:r>
            <a:r>
              <a:rPr lang="en-US" altLang="zh-TW" sz="1200" dirty="0" err="1"/>
              <a:t>Haribara</a:t>
            </a:r>
            <a:r>
              <a:rPr lang="en-US" altLang="zh-TW" sz="1200" dirty="0"/>
              <a:t>, R. </a:t>
            </a:r>
            <a:r>
              <a:rPr lang="en-US" altLang="zh-TW" sz="1200" dirty="0" err="1"/>
              <a:t>Hamerly</a:t>
            </a:r>
            <a:r>
              <a:rPr lang="en-US" altLang="zh-TW" sz="1200" dirty="0"/>
              <a:t>, C. </a:t>
            </a:r>
            <a:r>
              <a:rPr lang="en-US" altLang="zh-TW" sz="1200" dirty="0" err="1" smtClean="0"/>
              <a:t>Langrock</a:t>
            </a:r>
            <a:r>
              <a:rPr lang="en-US" altLang="zh-TW" sz="1200" dirty="0" smtClean="0"/>
              <a:t>,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S</a:t>
            </a:r>
            <a:r>
              <a:rPr lang="en-US" altLang="zh-TW" sz="1200" dirty="0"/>
              <a:t>. </a:t>
            </a:r>
            <a:r>
              <a:rPr lang="en-US" altLang="zh-TW" sz="1200" dirty="0" err="1"/>
              <a:t>Tamate</a:t>
            </a:r>
            <a:r>
              <a:rPr lang="en-US" altLang="zh-TW" sz="1200" dirty="0"/>
              <a:t>, T. Inagaki, H. </a:t>
            </a:r>
            <a:r>
              <a:rPr lang="en-US" altLang="zh-TW" sz="1200" dirty="0" err="1"/>
              <a:t>Takesue</a:t>
            </a:r>
            <a:r>
              <a:rPr lang="en-US" altLang="zh-TW" sz="1200" dirty="0"/>
              <a:t>, S. Utsunomiya, K. </a:t>
            </a:r>
            <a:r>
              <a:rPr lang="en-US" altLang="zh-TW" sz="1200" dirty="0" err="1"/>
              <a:t>Aihara</a:t>
            </a:r>
            <a:r>
              <a:rPr lang="en-US" altLang="zh-TW" sz="1200" dirty="0"/>
              <a:t> et al</a:t>
            </a:r>
            <a:r>
              <a:rPr lang="en-US" altLang="zh-TW" sz="1200" dirty="0" smtClean="0"/>
              <a:t>.,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“</a:t>
            </a:r>
            <a:r>
              <a:rPr lang="en-US" altLang="zh-TW" sz="1200" dirty="0"/>
              <a:t>A fully programmable 100-spin coherent </a:t>
            </a:r>
            <a:r>
              <a:rPr lang="en-US" altLang="zh-TW" sz="1200" dirty="0" err="1"/>
              <a:t>Ising</a:t>
            </a:r>
            <a:r>
              <a:rPr lang="en-US" altLang="zh-TW" sz="1200" dirty="0"/>
              <a:t> machine with </a:t>
            </a:r>
            <a:r>
              <a:rPr lang="en-US" altLang="zh-TW" sz="1200" dirty="0" smtClean="0"/>
              <a:t>all-to-all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connections</a:t>
            </a:r>
            <a:r>
              <a:rPr lang="en-US" altLang="zh-TW" sz="1200" dirty="0"/>
              <a:t>,” Science, vol. 354, no. 6312, pp. 614–617, 2016.</a:t>
            </a:r>
          </a:p>
          <a:p>
            <a:r>
              <a:rPr lang="en-US" altLang="zh-TW" sz="1200" dirty="0"/>
              <a:t>[6] H. </a:t>
            </a:r>
            <a:r>
              <a:rPr lang="en-US" altLang="zh-TW" sz="1200" dirty="0" err="1"/>
              <a:t>Gyoten</a:t>
            </a:r>
            <a:r>
              <a:rPr lang="en-US" altLang="zh-TW" sz="1200" dirty="0"/>
              <a:t>, H. </a:t>
            </a:r>
            <a:r>
              <a:rPr lang="en-US" altLang="zh-TW" sz="1200" dirty="0" err="1"/>
              <a:t>Hiromoto</a:t>
            </a:r>
            <a:r>
              <a:rPr lang="en-US" altLang="zh-TW" sz="1200" dirty="0"/>
              <a:t>, and T. Sato, “Enhancing the solution quality </a:t>
            </a:r>
            <a:r>
              <a:rPr lang="en-US" altLang="zh-TW" sz="1200" dirty="0" smtClean="0"/>
              <a:t>of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hardware </a:t>
            </a:r>
            <a:r>
              <a:rPr lang="en-US" altLang="zh-TW" sz="1200" dirty="0" err="1"/>
              <a:t>Ising</a:t>
            </a:r>
            <a:r>
              <a:rPr lang="en-US" altLang="zh-TW" sz="1200" dirty="0"/>
              <a:t>-model solver via parallel tempering,” Proc. </a:t>
            </a:r>
            <a:r>
              <a:rPr lang="en-US" altLang="zh-TW" sz="1200" dirty="0" smtClean="0"/>
              <a:t>IEEE/ACM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Intl</a:t>
            </a:r>
            <a:r>
              <a:rPr lang="en-US" altLang="zh-TW" sz="1200" dirty="0"/>
              <a:t>. Conf. on Computer-Aided Design, pp. 70:1–70:8, 2018.</a:t>
            </a:r>
          </a:p>
          <a:p>
            <a:r>
              <a:rPr lang="en-US" altLang="zh-TW" sz="1200" dirty="0"/>
              <a:t>[7] H. </a:t>
            </a:r>
            <a:r>
              <a:rPr lang="en-US" altLang="zh-TW" sz="1200" dirty="0" err="1"/>
              <a:t>Nishimori</a:t>
            </a:r>
            <a:r>
              <a:rPr lang="en-US" altLang="zh-TW" sz="1200" dirty="0"/>
              <a:t>, Statistical physics of spin glasses and information </a:t>
            </a:r>
            <a:r>
              <a:rPr lang="en-US" altLang="zh-TW" sz="1200" dirty="0" smtClean="0"/>
              <a:t>pro-</a:t>
            </a:r>
            <a:r>
              <a:rPr lang="zh-TW" altLang="en-US" sz="1200" dirty="0" smtClean="0"/>
              <a:t> </a:t>
            </a:r>
            <a:r>
              <a:rPr lang="en-US" altLang="zh-TW" sz="1200" dirty="0" err="1" smtClean="0"/>
              <a:t>cessing</a:t>
            </a:r>
            <a:r>
              <a:rPr lang="en-US" altLang="zh-TW" sz="1200" dirty="0"/>
              <a:t>. Oxford University Press, 2001.</a:t>
            </a:r>
          </a:p>
          <a:p>
            <a:r>
              <a:rPr lang="en-US" altLang="zh-TW" sz="1200" dirty="0"/>
              <a:t>[8] T. </a:t>
            </a:r>
            <a:r>
              <a:rPr lang="en-US" altLang="zh-TW" sz="1200" dirty="0" err="1"/>
              <a:t>Kadowaki</a:t>
            </a:r>
            <a:r>
              <a:rPr lang="en-US" altLang="zh-TW" sz="1200" dirty="0"/>
              <a:t> and H. </a:t>
            </a:r>
            <a:r>
              <a:rPr lang="en-US" altLang="zh-TW" sz="1200" dirty="0" err="1"/>
              <a:t>Nishimori</a:t>
            </a:r>
            <a:r>
              <a:rPr lang="en-US" altLang="zh-TW" sz="1200" dirty="0"/>
              <a:t>, “Quantum annealing in the </a:t>
            </a:r>
            <a:r>
              <a:rPr lang="en-US" altLang="zh-TW" sz="1200" dirty="0" smtClean="0"/>
              <a:t>transverse</a:t>
            </a:r>
            <a:r>
              <a:rPr lang="zh-TW" altLang="en-US" sz="1200" dirty="0" smtClean="0"/>
              <a:t> </a:t>
            </a:r>
            <a:r>
              <a:rPr lang="en-US" altLang="zh-TW" sz="1200" dirty="0" err="1" smtClean="0"/>
              <a:t>Ising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model,” Physical Review E, vol. 58, no. 5, pp. 5355–5363, 1998.</a:t>
            </a:r>
          </a:p>
          <a:p>
            <a:r>
              <a:rPr lang="en-US" altLang="zh-TW" sz="1200" dirty="0"/>
              <a:t>[9] M. Yamaoka, C. Yoshimura, M. Hayashi, T. </a:t>
            </a:r>
            <a:r>
              <a:rPr lang="en-US" altLang="zh-TW" sz="1200" dirty="0" err="1"/>
              <a:t>Okuyama</a:t>
            </a:r>
            <a:r>
              <a:rPr lang="en-US" altLang="zh-TW" sz="1200" dirty="0"/>
              <a:t>, H. Aoki, </a:t>
            </a:r>
            <a:r>
              <a:rPr lang="en-US" altLang="zh-TW" sz="1200" dirty="0" smtClean="0"/>
              <a:t>and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H</a:t>
            </a:r>
            <a:r>
              <a:rPr lang="en-US" altLang="zh-TW" sz="1200" dirty="0"/>
              <a:t>. Mizuno, “A 20k-spin </a:t>
            </a:r>
            <a:r>
              <a:rPr lang="en-US" altLang="zh-TW" sz="1200" dirty="0" err="1"/>
              <a:t>Ising</a:t>
            </a:r>
            <a:r>
              <a:rPr lang="en-US" altLang="zh-TW" sz="1200" dirty="0"/>
              <a:t> chip to solve combinatorial </a:t>
            </a:r>
            <a:r>
              <a:rPr lang="en-US" altLang="zh-TW" sz="1200" dirty="0" smtClean="0"/>
              <a:t>optimization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problems with </a:t>
            </a:r>
            <a:r>
              <a:rPr lang="en-US" altLang="zh-TW" sz="1200" dirty="0"/>
              <a:t>CMOS annealing,” IEEE J. Solid-State Circuits, vol. </a:t>
            </a:r>
            <a:r>
              <a:rPr lang="en-US" altLang="zh-TW" sz="1200" dirty="0" smtClean="0"/>
              <a:t>51,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no</a:t>
            </a:r>
            <a:r>
              <a:rPr lang="en-US" altLang="zh-TW" sz="1200" dirty="0"/>
              <a:t>. 1, pp. 303–309, 2016.</a:t>
            </a:r>
          </a:p>
          <a:p>
            <a:r>
              <a:rPr lang="en-US" altLang="zh-TW" sz="1200" dirty="0"/>
              <a:t>[10] C. Cook, H. Zhao, T. Sato, M. </a:t>
            </a:r>
            <a:r>
              <a:rPr lang="en-US" altLang="zh-TW" sz="1200" dirty="0" err="1"/>
              <a:t>Hiromoto</a:t>
            </a:r>
            <a:r>
              <a:rPr lang="en-US" altLang="zh-TW" sz="1200" dirty="0"/>
              <a:t>, and S. X.-D. Tan, “</a:t>
            </a:r>
            <a:r>
              <a:rPr lang="en-US" altLang="zh-TW" sz="1200" dirty="0" smtClean="0"/>
              <a:t>GPU-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based </a:t>
            </a:r>
            <a:r>
              <a:rPr lang="en-US" altLang="zh-TW" sz="1200" dirty="0" err="1"/>
              <a:t>ising</a:t>
            </a:r>
            <a:r>
              <a:rPr lang="en-US" altLang="zh-TW" sz="1200" dirty="0"/>
              <a:t> computing for solving max-cut combinatorial </a:t>
            </a:r>
            <a:r>
              <a:rPr lang="en-US" altLang="zh-TW" sz="1200" dirty="0" smtClean="0"/>
              <a:t>optimization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problems</a:t>
            </a:r>
            <a:r>
              <a:rPr lang="en-US" altLang="zh-TW" sz="1200" dirty="0"/>
              <a:t>,” Integration, vol. 69, pp. 335 – 344, 2019. [Online]. </a:t>
            </a:r>
            <a:r>
              <a:rPr lang="en-US" altLang="zh-TW" sz="1200" dirty="0" smtClean="0"/>
              <a:t>Available: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http</a:t>
            </a:r>
            <a:r>
              <a:rPr lang="en-US" altLang="zh-TW" sz="1200" dirty="0"/>
              <a:t>://</a:t>
            </a:r>
            <a:r>
              <a:rPr lang="en-US" altLang="zh-TW" sz="1200" dirty="0" smtClean="0"/>
              <a:t>www.sciencedirect.com/science/article/pii/S0167926019301348</a:t>
            </a:r>
            <a:endParaRPr lang="en-US" altLang="zh-TW" sz="1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19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200" dirty="0" smtClean="0"/>
              <a:t>[</a:t>
            </a:r>
            <a:r>
              <a:rPr lang="en-US" altLang="zh-TW" sz="1200" dirty="0"/>
              <a:t>11] M. </a:t>
            </a:r>
            <a:r>
              <a:rPr lang="en-US" altLang="zh-TW" sz="1200" dirty="0" err="1"/>
              <a:t>Erol</a:t>
            </a:r>
            <a:r>
              <a:rPr lang="en-US" altLang="zh-TW" sz="1200" dirty="0"/>
              <a:t> and F. </a:t>
            </a:r>
            <a:r>
              <a:rPr lang="en-US" altLang="zh-TW" sz="1200" dirty="0" err="1"/>
              <a:t>Bulut</a:t>
            </a:r>
            <a:r>
              <a:rPr lang="en-US" altLang="zh-TW" sz="1200" dirty="0"/>
              <a:t>, “Real-time application of travelling salesman </a:t>
            </a:r>
            <a:r>
              <a:rPr lang="en-US" altLang="zh-TW" sz="1200" dirty="0" err="1" smtClean="0"/>
              <a:t>prob</a:t>
            </a:r>
            <a:r>
              <a:rPr lang="en-US" altLang="zh-TW" sz="1200" dirty="0" smtClean="0"/>
              <a:t>- </a:t>
            </a:r>
            <a:r>
              <a:rPr lang="en-US" altLang="zh-TW" sz="1200" dirty="0" err="1" smtClean="0"/>
              <a:t>lem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using google maps </a:t>
            </a:r>
            <a:r>
              <a:rPr lang="en-US" altLang="zh-TW" sz="1200" dirty="0" err="1"/>
              <a:t>api</a:t>
            </a:r>
            <a:r>
              <a:rPr lang="en-US" altLang="zh-TW" sz="1200" dirty="0"/>
              <a:t>,” Electric Electronics, Computer </a:t>
            </a:r>
            <a:r>
              <a:rPr lang="en-US" altLang="zh-TW" sz="1200" dirty="0" smtClean="0"/>
              <a:t>Science, Biomedical </a:t>
            </a:r>
            <a:r>
              <a:rPr lang="en-US" altLang="zh-TW" sz="1200" dirty="0" err="1"/>
              <a:t>Engineerings</a:t>
            </a:r>
            <a:r>
              <a:rPr lang="en-US" altLang="zh-TW" sz="1200" dirty="0"/>
              <a:t>’ Meeting, pp. 1–5, 2017.</a:t>
            </a:r>
          </a:p>
          <a:p>
            <a:r>
              <a:rPr lang="en-US" altLang="zh-TW" sz="1200" dirty="0"/>
              <a:t>[12] R. Takahashi, “Quantitative evaluation of iterative extended </a:t>
            </a:r>
            <a:r>
              <a:rPr lang="en-US" altLang="zh-TW" sz="1200" dirty="0" smtClean="0"/>
              <a:t>changing crossover </a:t>
            </a:r>
            <a:r>
              <a:rPr lang="en-US" altLang="zh-TW" sz="1200" dirty="0"/>
              <a:t>operators to solve the traveling salesman problem: </a:t>
            </a:r>
            <a:r>
              <a:rPr lang="en-US" altLang="zh-TW" sz="1200" dirty="0" smtClean="0"/>
              <a:t>Diversity measurement </a:t>
            </a:r>
            <a:r>
              <a:rPr lang="en-US" altLang="zh-TW" sz="1200" dirty="0"/>
              <a:t>and its application to selection strategies in genetic </a:t>
            </a:r>
            <a:r>
              <a:rPr lang="en-US" altLang="zh-TW" sz="1200" dirty="0" smtClean="0"/>
              <a:t>algorithms</a:t>
            </a:r>
            <a:r>
              <a:rPr lang="en-US" altLang="zh-TW" sz="1200" dirty="0"/>
              <a:t>,” Intl. Conf. on Natural Computation, pp. 235–244, 2014.</a:t>
            </a:r>
          </a:p>
          <a:p>
            <a:r>
              <a:rPr lang="en-US" altLang="zh-TW" sz="1200" dirty="0"/>
              <a:t>[13] M. </a:t>
            </a:r>
            <a:r>
              <a:rPr lang="en-US" altLang="zh-TW" sz="1200" dirty="0" err="1"/>
              <a:t>Dorigo</a:t>
            </a:r>
            <a:r>
              <a:rPr lang="en-US" altLang="zh-TW" sz="1200" dirty="0"/>
              <a:t> and L. M. Gambardella, “Ant colony system: a </a:t>
            </a:r>
            <a:r>
              <a:rPr lang="en-US" altLang="zh-TW" sz="1200" dirty="0" smtClean="0"/>
              <a:t>cooperative learning </a:t>
            </a:r>
            <a:r>
              <a:rPr lang="en-US" altLang="zh-TW" sz="1200" dirty="0"/>
              <a:t>approach to the traveling salesman problem,” IEEE </a:t>
            </a:r>
            <a:r>
              <a:rPr lang="en-US" altLang="zh-TW" sz="1200" dirty="0" smtClean="0"/>
              <a:t>Transactions </a:t>
            </a:r>
            <a:r>
              <a:rPr lang="en-US" altLang="zh-TW" sz="1200" dirty="0"/>
              <a:t>on evolutionary computation, vol. 1, no. 1, pp. 53–66, 1997.</a:t>
            </a:r>
          </a:p>
          <a:p>
            <a:r>
              <a:rPr lang="en-US" altLang="zh-TW" sz="1200" dirty="0"/>
              <a:t>[14] H. </a:t>
            </a:r>
            <a:r>
              <a:rPr lang="en-US" altLang="zh-TW" sz="1200" dirty="0" err="1"/>
              <a:t>Gyoten</a:t>
            </a:r>
            <a:r>
              <a:rPr lang="en-US" altLang="zh-TW" sz="1200" dirty="0"/>
              <a:t>, M. </a:t>
            </a:r>
            <a:r>
              <a:rPr lang="en-US" altLang="zh-TW" sz="1200" dirty="0" err="1"/>
              <a:t>Hiromoto</a:t>
            </a:r>
            <a:r>
              <a:rPr lang="en-US" altLang="zh-TW" sz="1200" dirty="0"/>
              <a:t>, and T. Sato, “Area efﬁcient annealing </a:t>
            </a:r>
            <a:r>
              <a:rPr lang="en-US" altLang="zh-TW" sz="1200" dirty="0" smtClean="0"/>
              <a:t>processor </a:t>
            </a:r>
            <a:r>
              <a:rPr lang="en-US" altLang="zh-TW" sz="1200" dirty="0"/>
              <a:t>for </a:t>
            </a:r>
            <a:r>
              <a:rPr lang="en-US" altLang="zh-TW" sz="1200" dirty="0" err="1"/>
              <a:t>ising</a:t>
            </a:r>
            <a:r>
              <a:rPr lang="en-US" altLang="zh-TW" sz="1200" dirty="0"/>
              <a:t> model without random number generator,” IEICE </a:t>
            </a:r>
            <a:r>
              <a:rPr lang="en-US" altLang="zh-TW" sz="1200" dirty="0" smtClean="0"/>
              <a:t>Trans. Information </a:t>
            </a:r>
            <a:r>
              <a:rPr lang="en-US" altLang="zh-TW" sz="1200" dirty="0"/>
              <a:t>and Systems, vol. E101-D, no. 2, pp. 314–323, 2018.</a:t>
            </a:r>
          </a:p>
          <a:p>
            <a:r>
              <a:rPr lang="en-US" altLang="zh-TW" sz="1200" dirty="0"/>
              <a:t>[15] A. </a:t>
            </a:r>
            <a:r>
              <a:rPr lang="en-US" altLang="zh-TW" sz="1200" dirty="0" err="1"/>
              <a:t>Zaribaﬁyan</a:t>
            </a:r>
            <a:r>
              <a:rPr lang="en-US" altLang="zh-TW" sz="1200" dirty="0"/>
              <a:t>, D. </a:t>
            </a:r>
            <a:r>
              <a:rPr lang="en-US" altLang="zh-TW" sz="1200" dirty="0" err="1"/>
              <a:t>Marchand</a:t>
            </a:r>
            <a:r>
              <a:rPr lang="en-US" altLang="zh-TW" sz="1200" dirty="0"/>
              <a:t>, and S. </a:t>
            </a:r>
            <a:r>
              <a:rPr lang="en-US" altLang="zh-TW" sz="1200" dirty="0" err="1"/>
              <a:t>Rezaei</a:t>
            </a:r>
            <a:r>
              <a:rPr lang="en-US" altLang="zh-TW" sz="1200" dirty="0"/>
              <a:t>, “Systematic and </a:t>
            </a:r>
            <a:r>
              <a:rPr lang="en-US" altLang="zh-TW" sz="1200" dirty="0" smtClean="0"/>
              <a:t>deterministic </a:t>
            </a:r>
            <a:r>
              <a:rPr lang="en-US" altLang="zh-TW" sz="1200" dirty="0"/>
              <a:t>graph minor embedding for </a:t>
            </a:r>
            <a:r>
              <a:rPr lang="en-US" altLang="zh-TW" sz="1200" dirty="0" err="1"/>
              <a:t>cartesian</a:t>
            </a:r>
            <a:r>
              <a:rPr lang="en-US" altLang="zh-TW" sz="1200" dirty="0"/>
              <a:t> products of graphs,” </a:t>
            </a:r>
            <a:r>
              <a:rPr lang="en-US" altLang="zh-TW" sz="1200" dirty="0" smtClean="0"/>
              <a:t>Quantum Information </a:t>
            </a:r>
            <a:r>
              <a:rPr lang="en-US" altLang="zh-TW" sz="1200" dirty="0"/>
              <a:t>Processing, vol. 16, no. 5, p. 136, 2017.</a:t>
            </a:r>
          </a:p>
          <a:p>
            <a:r>
              <a:rPr lang="en-US" altLang="zh-TW" sz="1200" dirty="0"/>
              <a:t>[16] E. </a:t>
            </a:r>
            <a:r>
              <a:rPr lang="en-US" altLang="zh-TW" sz="1200" dirty="0" err="1"/>
              <a:t>Boros</a:t>
            </a:r>
            <a:r>
              <a:rPr lang="en-US" altLang="zh-TW" sz="1200" dirty="0"/>
              <a:t>, P. Hammer, and G. Tavares, “Local search heuristics </a:t>
            </a:r>
            <a:r>
              <a:rPr lang="en-US" altLang="zh-TW" sz="1200" dirty="0" smtClean="0"/>
              <a:t>for quadratic </a:t>
            </a:r>
            <a:r>
              <a:rPr lang="en-US" altLang="zh-TW" sz="1200" dirty="0"/>
              <a:t>unconstrained binary optimization (QUBO),” J. </a:t>
            </a:r>
            <a:r>
              <a:rPr lang="en-US" altLang="zh-TW" sz="1200" dirty="0" smtClean="0"/>
              <a:t>Heuristics, vol</a:t>
            </a:r>
            <a:r>
              <a:rPr lang="en-US" altLang="zh-TW" sz="1200" dirty="0"/>
              <a:t>. 13, no. 2, pp. 99–132, 2007.</a:t>
            </a:r>
          </a:p>
          <a:p>
            <a:r>
              <a:rPr lang="en-US" altLang="zh-TW" sz="1200" dirty="0"/>
              <a:t>[17] S. </a:t>
            </a:r>
            <a:r>
              <a:rPr lang="en-US" altLang="zh-TW" sz="1200" dirty="0" err="1"/>
              <a:t>Kanamaru</a:t>
            </a:r>
            <a:r>
              <a:rPr lang="en-US" altLang="zh-TW" sz="1200" dirty="0"/>
              <a:t>, D. Oku, M. </a:t>
            </a:r>
            <a:r>
              <a:rPr lang="en-US" altLang="zh-TW" sz="1200" dirty="0" err="1"/>
              <a:t>Tawada</a:t>
            </a:r>
            <a:r>
              <a:rPr lang="en-US" altLang="zh-TW" sz="1200" dirty="0"/>
              <a:t>, S. Tanaka, M. Hayashi, M. </a:t>
            </a:r>
            <a:r>
              <a:rPr lang="en-US" altLang="zh-TW" sz="1200" dirty="0" smtClean="0"/>
              <a:t>Yamaoka, M</a:t>
            </a:r>
            <a:r>
              <a:rPr lang="en-US" altLang="zh-TW" sz="1200" dirty="0"/>
              <a:t>. Yanagisawa, and N. </a:t>
            </a:r>
            <a:r>
              <a:rPr lang="en-US" altLang="zh-TW" sz="1200" dirty="0" err="1"/>
              <a:t>Togawa</a:t>
            </a:r>
            <a:r>
              <a:rPr lang="en-US" altLang="zh-TW" sz="1200" dirty="0"/>
              <a:t>, “Efﬁcient </a:t>
            </a:r>
            <a:r>
              <a:rPr lang="en-US" altLang="zh-TW" sz="1200" dirty="0" err="1"/>
              <a:t>Ising</a:t>
            </a:r>
            <a:r>
              <a:rPr lang="en-US" altLang="zh-TW" sz="1200" dirty="0"/>
              <a:t> model mapping </a:t>
            </a:r>
            <a:r>
              <a:rPr lang="en-US" altLang="zh-TW" sz="1200" dirty="0" smtClean="0"/>
              <a:t>to solving </a:t>
            </a:r>
            <a:r>
              <a:rPr lang="en-US" altLang="zh-TW" sz="1200" dirty="0"/>
              <a:t>slot placement problem,” IEEE </a:t>
            </a:r>
            <a:r>
              <a:rPr lang="en-US" altLang="zh-TW" sz="1200" dirty="0" err="1"/>
              <a:t>Itnl</a:t>
            </a:r>
            <a:r>
              <a:rPr lang="en-US" altLang="zh-TW" sz="1200" dirty="0"/>
              <a:t>. Conf. Consumer </a:t>
            </a:r>
            <a:r>
              <a:rPr lang="en-US" altLang="zh-TW" sz="1200" dirty="0" smtClean="0"/>
              <a:t>Electronics, pp</a:t>
            </a:r>
            <a:r>
              <a:rPr lang="en-US" altLang="zh-TW" sz="1200" dirty="0"/>
              <a:t>. 1–6, 2019.</a:t>
            </a:r>
          </a:p>
          <a:p>
            <a:r>
              <a:rPr lang="en-US" altLang="zh-TW" sz="1200" dirty="0"/>
              <a:t>[18] J. </a:t>
            </a:r>
            <a:r>
              <a:rPr lang="en-US" altLang="zh-TW" sz="1200" dirty="0" err="1"/>
              <a:t>Cai</a:t>
            </a:r>
            <a:r>
              <a:rPr lang="en-US" altLang="zh-TW" sz="1200" dirty="0"/>
              <a:t>, W. G. Macready, and A. Roy, “A practical heuristic for </a:t>
            </a:r>
            <a:r>
              <a:rPr lang="en-US" altLang="zh-TW" sz="1200" dirty="0" smtClean="0"/>
              <a:t>ﬁnding graph </a:t>
            </a:r>
            <a:r>
              <a:rPr lang="en-US" altLang="zh-TW" sz="1200" dirty="0"/>
              <a:t>minors,” 2014.</a:t>
            </a:r>
          </a:p>
          <a:p>
            <a:r>
              <a:rPr lang="en-US" altLang="zh-TW" sz="1200" dirty="0"/>
              <a:t>[19] “TSPLIB,” softlib.rice.edu/pub/</a:t>
            </a:r>
            <a:r>
              <a:rPr lang="en-US" altLang="zh-TW" sz="1200" dirty="0" err="1"/>
              <a:t>tsplib</a:t>
            </a:r>
            <a:r>
              <a:rPr lang="en-US" altLang="zh-TW" sz="1200" dirty="0"/>
              <a:t>/tsp/.</a:t>
            </a:r>
            <a:endParaRPr lang="zh-TW" altLang="en-US" sz="1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1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 YOU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Combinatorial </a:t>
            </a:r>
            <a:r>
              <a:rPr lang="en-US" altLang="zh-TW" dirty="0"/>
              <a:t>optimization problems are </a:t>
            </a:r>
            <a:r>
              <a:rPr lang="en-US" altLang="zh-TW" dirty="0" smtClean="0"/>
              <a:t>abundant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</a:t>
            </a:r>
            <a:r>
              <a:rPr lang="en-US" altLang="zh-TW" dirty="0"/>
              <a:t>the real world, development of efﬁcient solvers for </a:t>
            </a:r>
            <a:r>
              <a:rPr lang="en-US" altLang="zh-TW" dirty="0" smtClean="0"/>
              <a:t>such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problems </a:t>
            </a:r>
            <a:r>
              <a:rPr lang="en-US" altLang="zh-TW" dirty="0"/>
              <a:t>is important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Problem </a:t>
            </a:r>
            <a:r>
              <a:rPr lang="en-US" altLang="zh-TW" dirty="0" smtClean="0"/>
              <a:t>size</a:t>
            </a:r>
          </a:p>
          <a:p>
            <a:r>
              <a:rPr lang="en-US" altLang="zh-TW" dirty="0" err="1"/>
              <a:t>Ising</a:t>
            </a:r>
            <a:r>
              <a:rPr lang="en-US" altLang="zh-TW" dirty="0"/>
              <a:t> model-based solvers </a:t>
            </a:r>
            <a:r>
              <a:rPr lang="en-US" altLang="zh-TW" dirty="0" smtClean="0"/>
              <a:t>have </a:t>
            </a:r>
            <a:r>
              <a:rPr lang="en-US" altLang="zh-TW" dirty="0"/>
              <a:t>recently </a:t>
            </a:r>
            <a:r>
              <a:rPr lang="en-US" altLang="zh-TW" dirty="0" smtClean="0"/>
              <a:t>attracted increased </a:t>
            </a:r>
            <a:r>
              <a:rPr lang="en-US" altLang="zh-TW" dirty="0"/>
              <a:t>attention as efﬁcient methods for ﬁnding </a:t>
            </a:r>
            <a:r>
              <a:rPr lang="en-US" altLang="zh-TW" dirty="0" smtClean="0"/>
              <a:t>approximate </a:t>
            </a:r>
            <a:r>
              <a:rPr lang="en-US" altLang="zh-TW" dirty="0"/>
              <a:t>solutions to combinatorial optimization problems.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7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9B913991-F42A-9A44-9EC4-2CE44D364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852936"/>
            <a:ext cx="1868676" cy="133351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FCDEB1-FCAA-0540-95F0-4A565953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Ising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83B199-C15D-274C-B5D4-0ED120670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30725"/>
          </a:xfrm>
        </p:spPr>
        <p:txBody>
          <a:bodyPr/>
          <a:lstStyle/>
          <a:p>
            <a:r>
              <a:rPr lang="en-US" altLang="zh-TW" dirty="0"/>
              <a:t>Statistical model representing the spin</a:t>
            </a:r>
          </a:p>
          <a:p>
            <a:r>
              <a:rPr lang="en-US" altLang="zh-TW" dirty="0"/>
              <a:t>Atomic spins in two states(</a:t>
            </a:r>
            <a:r>
              <a:rPr lang="en-US" altLang="zh-TW" dirty="0">
                <a:solidFill>
                  <a:srgbClr val="FF0000"/>
                </a:solidFill>
              </a:rPr>
              <a:t>+1 </a:t>
            </a:r>
            <a:r>
              <a:rPr lang="en-US" altLang="zh-TW" dirty="0"/>
              <a:t>or </a:t>
            </a:r>
            <a:r>
              <a:rPr lang="en-US" altLang="zh-TW" dirty="0">
                <a:solidFill>
                  <a:srgbClr val="0050F4"/>
                </a:solidFill>
              </a:rPr>
              <a:t>-1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+1 </a:t>
            </a:r>
            <a:r>
              <a:rPr lang="en-US" altLang="zh-TW" dirty="0"/>
              <a:t>: up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>
                <a:solidFill>
                  <a:srgbClr val="0050F4"/>
                </a:solidFill>
              </a:rPr>
              <a:t>-1</a:t>
            </a:r>
            <a:r>
              <a:rPr lang="en-US" altLang="zh-TW" dirty="0"/>
              <a:t> : </a:t>
            </a:r>
            <a:r>
              <a:rPr lang="en-US" altLang="zh-TW" dirty="0" smtClean="0"/>
              <a:t>down</a:t>
            </a:r>
            <a:endParaRPr lang="en-US" altLang="zh-TW" dirty="0" smtClean="0"/>
          </a:p>
          <a:p>
            <a:r>
              <a:rPr lang="en-US" altLang="zh-TW" dirty="0" smtClean="0"/>
              <a:t>Two procedures:</a:t>
            </a:r>
          </a:p>
          <a:p>
            <a:pPr lvl="1"/>
            <a:r>
              <a:rPr lang="en-US" altLang="zh-TW" dirty="0" err="1"/>
              <a:t>Anneling</a:t>
            </a:r>
            <a:r>
              <a:rPr lang="en-US" altLang="zh-TW" dirty="0" smtClean="0"/>
              <a:t>: </a:t>
            </a:r>
          </a:p>
          <a:p>
            <a:pPr lvl="2"/>
            <a:r>
              <a:rPr lang="en-US" altLang="zh-TW" dirty="0" smtClean="0"/>
              <a:t>State transition </a:t>
            </a:r>
            <a:r>
              <a:rPr lang="en-US" altLang="zh-TW" dirty="0"/>
              <a:t>that lowers the local energy by the interaction with adjacent spins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Random </a:t>
            </a:r>
            <a:r>
              <a:rPr lang="en-US" altLang="zh-TW" dirty="0" smtClean="0"/>
              <a:t>flip:</a:t>
            </a:r>
          </a:p>
          <a:p>
            <a:pPr lvl="2"/>
            <a:r>
              <a:rPr lang="en-US" altLang="zh-TW" dirty="0"/>
              <a:t> A</a:t>
            </a:r>
            <a:r>
              <a:rPr lang="en-US" altLang="zh-TW" dirty="0" smtClean="0"/>
              <a:t> </a:t>
            </a:r>
            <a:r>
              <a:rPr lang="en-US" altLang="zh-TW" dirty="0"/>
              <a:t>stochastic state transition to help </a:t>
            </a:r>
            <a:r>
              <a:rPr lang="en-US" altLang="zh-TW" dirty="0" smtClean="0"/>
              <a:t>escape from </a:t>
            </a:r>
            <a:r>
              <a:rPr lang="en-US" altLang="zh-TW" dirty="0"/>
              <a:t>local minima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endParaRPr lang="en-US" altLang="zh-TW" dirty="0"/>
          </a:p>
          <a:p>
            <a:pPr lvl="1"/>
            <a:endParaRPr lang="en" altLang="zh-TW" dirty="0"/>
          </a:p>
          <a:p>
            <a:pPr lvl="1"/>
            <a:endParaRPr lang="zh-TW" altLang="en-US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6FEDCB-96F4-FD47-B8F9-785B1CE4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ACE8F7-6993-8043-ACD7-66F26A04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9345160-AC2A-6E4F-9ECB-36B4207A3DDB}"/>
              </a:ext>
            </a:extLst>
          </p:cNvPr>
          <p:cNvSpPr txBox="1"/>
          <p:nvPr/>
        </p:nvSpPr>
        <p:spPr>
          <a:xfrm>
            <a:off x="-4814371" y="-705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203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traveling salesman problem (TSP)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Well-known combinatorial </a:t>
            </a:r>
            <a:r>
              <a:rPr lang="en-US" altLang="zh-TW" dirty="0"/>
              <a:t>optimization </a:t>
            </a:r>
            <a:r>
              <a:rPr lang="en-US" altLang="zh-TW" dirty="0" smtClean="0"/>
              <a:t>problem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Find the route </a:t>
            </a:r>
            <a:r>
              <a:rPr lang="en-US" altLang="zh-TW" dirty="0"/>
              <a:t>with the lowest total travel cost for visiting all </a:t>
            </a:r>
            <a:r>
              <a:rPr lang="en-US" altLang="zh-TW" dirty="0" smtClean="0"/>
              <a:t>cities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an be applied </a:t>
            </a:r>
            <a:r>
              <a:rPr lang="en-US" altLang="zh-TW" dirty="0"/>
              <a:t>to a wide range of </a:t>
            </a:r>
            <a:r>
              <a:rPr lang="en-US" altLang="zh-TW" dirty="0" smtClean="0"/>
              <a:t>problems</a:t>
            </a:r>
          </a:p>
          <a:p>
            <a:pPr lvl="1"/>
            <a:r>
              <a:rPr lang="en-US" altLang="zh-TW" dirty="0" smtClean="0"/>
              <a:t>Printed circuit board wiring</a:t>
            </a:r>
          </a:p>
          <a:p>
            <a:pPr lvl="1"/>
            <a:r>
              <a:rPr lang="en-US" altLang="zh-TW" dirty="0" smtClean="0"/>
              <a:t>Transportation </a:t>
            </a:r>
            <a:r>
              <a:rPr lang="en-US" altLang="zh-TW" dirty="0"/>
              <a:t>route </a:t>
            </a:r>
            <a:r>
              <a:rPr lang="en-US" altLang="zh-TW" dirty="0" smtClean="0"/>
              <a:t>planning</a:t>
            </a:r>
          </a:p>
          <a:p>
            <a:pPr lvl="1"/>
            <a:r>
              <a:rPr lang="en-US" altLang="zh-TW" dirty="0" smtClean="0"/>
              <a:t>Scheduling</a:t>
            </a:r>
          </a:p>
          <a:p>
            <a:pPr lvl="1"/>
            <a:r>
              <a:rPr lang="en-US" altLang="zh-TW" dirty="0" smtClean="0"/>
              <a:t>Protein </a:t>
            </a:r>
            <a:r>
              <a:rPr lang="en-US" altLang="zh-TW" dirty="0"/>
              <a:t>structure </a:t>
            </a:r>
            <a:r>
              <a:rPr lang="en-US" altLang="zh-TW" dirty="0" smtClean="0"/>
              <a:t>analysis</a:t>
            </a:r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34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Solving </a:t>
            </a:r>
            <a:r>
              <a:rPr lang="en-US" altLang="zh-TW" dirty="0"/>
              <a:t>TSPs using the </a:t>
            </a:r>
            <a:r>
              <a:rPr lang="en-US" altLang="zh-TW" dirty="0" err="1"/>
              <a:t>Ising</a:t>
            </a:r>
            <a:r>
              <a:rPr lang="en-US" altLang="zh-TW" dirty="0"/>
              <a:t> model-based solver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n-cities are modeled by a lattice-like graph that uses </a:t>
            </a:r>
            <a:r>
              <a:rPr lang="en-US" altLang="zh-TW" dirty="0" smtClean="0"/>
              <a:t>n</a:t>
            </a:r>
            <a:r>
              <a:rPr lang="en-US" altLang="zh-TW" baseline="30000" dirty="0" smtClean="0"/>
              <a:t>2</a:t>
            </a:r>
          </a:p>
          <a:p>
            <a:pPr lvl="1"/>
            <a:r>
              <a:rPr lang="en-US" altLang="zh-TW" dirty="0" smtClean="0"/>
              <a:t>City number</a:t>
            </a:r>
          </a:p>
          <a:p>
            <a:pPr lvl="1"/>
            <a:r>
              <a:rPr lang="en-US" altLang="zh-TW" dirty="0" smtClean="0"/>
              <a:t>Visit order</a:t>
            </a:r>
          </a:p>
          <a:p>
            <a:r>
              <a:rPr lang="en-US" altLang="zh-TW" dirty="0"/>
              <a:t>The objective function is formulated as </a:t>
            </a:r>
            <a:r>
              <a:rPr lang="en-US" altLang="zh-TW" dirty="0" smtClean="0"/>
              <a:t>the summation </a:t>
            </a:r>
            <a:r>
              <a:rPr lang="en-US" altLang="zh-TW" dirty="0"/>
              <a:t>of the distances along the route and the number </a:t>
            </a:r>
            <a:r>
              <a:rPr lang="en-US" altLang="zh-TW" dirty="0" smtClean="0"/>
              <a:t>of constraint </a:t>
            </a:r>
            <a:r>
              <a:rPr lang="en-US" altLang="zh-TW" dirty="0"/>
              <a:t>violations.</a:t>
            </a:r>
            <a:endParaRPr lang="en-US" altLang="zh-TW" baseline="3000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45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Solving </a:t>
            </a:r>
            <a:r>
              <a:rPr lang="en-US" altLang="zh-TW" dirty="0"/>
              <a:t>TSPs using the </a:t>
            </a:r>
            <a:r>
              <a:rPr lang="en-US" altLang="zh-TW" dirty="0" err="1"/>
              <a:t>Ising</a:t>
            </a:r>
            <a:r>
              <a:rPr lang="en-US" altLang="zh-TW" dirty="0"/>
              <a:t> model-based solver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90676"/>
            <a:ext cx="8856984" cy="4530725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Several </a:t>
            </a:r>
            <a:r>
              <a:rPr lang="en-US" altLang="zh-TW" dirty="0"/>
              <a:t>issues </a:t>
            </a:r>
            <a:r>
              <a:rPr lang="en-US" altLang="zh-TW" dirty="0" smtClean="0"/>
              <a:t>when using </a:t>
            </a:r>
            <a:r>
              <a:rPr lang="en-US" altLang="zh-TW" dirty="0"/>
              <a:t>this </a:t>
            </a:r>
            <a:r>
              <a:rPr lang="en-US" altLang="zh-TW" dirty="0" smtClean="0"/>
              <a:t>setup: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graph becomes </a:t>
            </a:r>
            <a:r>
              <a:rPr lang="en-US" altLang="zh-TW" dirty="0" err="1"/>
              <a:t>quadratically</a:t>
            </a:r>
            <a:r>
              <a:rPr lang="en-US" altLang="zh-TW" dirty="0"/>
              <a:t> </a:t>
            </a:r>
            <a:r>
              <a:rPr lang="en-US" altLang="zh-TW" dirty="0" smtClean="0"/>
              <a:t>large</a:t>
            </a:r>
          </a:p>
          <a:p>
            <a:pPr lvl="1"/>
            <a:r>
              <a:rPr lang="en-US" altLang="zh-TW" dirty="0" smtClean="0"/>
              <a:t>Solutions fail </a:t>
            </a:r>
            <a:r>
              <a:rPr lang="en-US" altLang="zh-TW" dirty="0"/>
              <a:t>to satisfy </a:t>
            </a:r>
            <a:r>
              <a:rPr lang="en-US" altLang="zh-TW" dirty="0" smtClean="0"/>
              <a:t>the constraints with quality</a:t>
            </a:r>
          </a:p>
          <a:p>
            <a:pPr lvl="1"/>
            <a:r>
              <a:rPr lang="en-US" altLang="zh-TW" dirty="0"/>
              <a:t>If the constraint term is emphasized, the solution quality will signiﬁcantly </a:t>
            </a:r>
            <a:r>
              <a:rPr lang="en-US" altLang="zh-TW" dirty="0" smtClean="0"/>
              <a:t>deteriorate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Naïve </a:t>
            </a:r>
            <a:r>
              <a:rPr lang="en-US" altLang="zh-TW" dirty="0" err="1" smtClean="0"/>
              <a:t>Ising</a:t>
            </a:r>
            <a:r>
              <a:rPr lang="en-US" altLang="zh-TW" dirty="0" smtClean="0"/>
              <a:t> </a:t>
            </a:r>
            <a:r>
              <a:rPr lang="en-US" altLang="zh-TW" dirty="0"/>
              <a:t>model solvers are </a:t>
            </a:r>
            <a:r>
              <a:rPr lang="en-US" altLang="zh-TW" dirty="0" smtClean="0"/>
              <a:t>used, the </a:t>
            </a:r>
            <a:r>
              <a:rPr lang="en-US" altLang="zh-TW" dirty="0"/>
              <a:t>probability of obtaining </a:t>
            </a:r>
            <a:r>
              <a:rPr lang="en-US" altLang="zh-TW" dirty="0" smtClean="0"/>
              <a:t>an optimal </a:t>
            </a:r>
            <a:r>
              <a:rPr lang="en-US" altLang="zh-TW" dirty="0"/>
              <a:t>solution is very low for TSPs of any useful size.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887" y="5051417"/>
            <a:ext cx="2968626" cy="162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3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Proposed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30725"/>
          </a:xfrm>
        </p:spPr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travel route is reﬁned by a </a:t>
            </a:r>
            <a:r>
              <a:rPr lang="en-US" altLang="zh-TW" dirty="0" smtClean="0"/>
              <a:t>hierarchical application </a:t>
            </a:r>
            <a:r>
              <a:rPr lang="en-US" altLang="zh-TW" dirty="0"/>
              <a:t>of clustering and </a:t>
            </a:r>
            <a:r>
              <a:rPr lang="en-US" altLang="zh-TW" dirty="0" err="1"/>
              <a:t>Ising</a:t>
            </a:r>
            <a:r>
              <a:rPr lang="en-US" altLang="zh-TW" dirty="0"/>
              <a:t>-based </a:t>
            </a:r>
            <a:r>
              <a:rPr lang="en-US" altLang="zh-TW" dirty="0" smtClean="0"/>
              <a:t>optimization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vertices are clustered to limit the visiting </a:t>
            </a:r>
            <a:r>
              <a:rPr lang="en-US" altLang="zh-TW" dirty="0" smtClean="0"/>
              <a:t>order of </a:t>
            </a:r>
            <a:r>
              <a:rPr lang="en-US" altLang="zh-TW" dirty="0"/>
              <a:t>the vertices, and thereby eliminates the spins and </a:t>
            </a:r>
            <a:r>
              <a:rPr lang="en-US" altLang="zh-TW" dirty="0" smtClean="0"/>
              <a:t>their interactions.</a:t>
            </a:r>
          </a:p>
          <a:p>
            <a:r>
              <a:rPr lang="en-US" altLang="zh-TW" dirty="0" smtClean="0"/>
              <a:t>The probability of </a:t>
            </a:r>
            <a:r>
              <a:rPr lang="en-US" altLang="zh-TW" dirty="0"/>
              <a:t>obtaining solutions that satisfy the constraints is </a:t>
            </a:r>
            <a:r>
              <a:rPr lang="en-US" altLang="zh-TW" dirty="0" smtClean="0"/>
              <a:t>improved and </a:t>
            </a:r>
            <a:r>
              <a:rPr lang="en-US" altLang="zh-TW" dirty="0"/>
              <a:t>the solution quality is also improved.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100628"/>
      </p:ext>
    </p:extLst>
  </p:cSld>
  <p:clrMapOvr>
    <a:masterClrMapping/>
  </p:clrMapOvr>
</p:sld>
</file>

<file path=ppt/theme/theme1.xml><?xml version="1.0" encoding="utf-8"?>
<a:theme xmlns:a="http://schemas.openxmlformats.org/drawingml/2006/main" name="ALCOM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ALCOM</Template>
  <TotalTime>17244</TotalTime>
  <Words>2308</Words>
  <Application>Microsoft Office PowerPoint</Application>
  <PresentationFormat>如螢幕大小 (4:3)</PresentationFormat>
  <Paragraphs>264</Paragraphs>
  <Slides>35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3" baseType="lpstr">
      <vt:lpstr>新細明體</vt:lpstr>
      <vt:lpstr>Calibri</vt:lpstr>
      <vt:lpstr>Cambria Math</vt:lpstr>
      <vt:lpstr>Comic Sans MS</vt:lpstr>
      <vt:lpstr>Garamond</vt:lpstr>
      <vt:lpstr>Verdana</vt:lpstr>
      <vt:lpstr>Wingdings</vt:lpstr>
      <vt:lpstr>ALCOM</vt:lpstr>
      <vt:lpstr>Clustering Approach for Solving Traveling Salesman Problems via Ising Model Based Solver</vt:lpstr>
      <vt:lpstr>Outline</vt:lpstr>
      <vt:lpstr>i. INtroduction</vt:lpstr>
      <vt:lpstr>Introduction</vt:lpstr>
      <vt:lpstr>Ising model</vt:lpstr>
      <vt:lpstr>The traveling salesman problem (TSP)</vt:lpstr>
      <vt:lpstr>Solving TSPs using the Ising model-based solver</vt:lpstr>
      <vt:lpstr>Solving TSPs using the Ising model-based solver (cont.)</vt:lpstr>
      <vt:lpstr>Proposed Algorithm</vt:lpstr>
      <vt:lpstr>ii. BackGround: Ising model-based solver</vt:lpstr>
      <vt:lpstr>Spin energy (Objective function)</vt:lpstr>
      <vt:lpstr>Three Steps:</vt:lpstr>
      <vt:lpstr>ii. BackGround: Solving the TSP using the Ising model-based solver</vt:lpstr>
      <vt:lpstr>TSP</vt:lpstr>
      <vt:lpstr>Step1:  Mapping </vt:lpstr>
      <vt:lpstr>Step1:  Mapping (cont.)</vt:lpstr>
      <vt:lpstr>Step2: Random ﬂip for TSP</vt:lpstr>
      <vt:lpstr>Step3: Interpretation </vt:lpstr>
      <vt:lpstr>Iii. HIERARCHICAL ISING MODEL SOLVER (This paper proposed)</vt:lpstr>
      <vt:lpstr>Key Concept</vt:lpstr>
      <vt:lpstr>Key Concept (cont.)</vt:lpstr>
      <vt:lpstr>Example</vt:lpstr>
      <vt:lpstr>Step1: Hierarchical vertex clustering</vt:lpstr>
      <vt:lpstr>Step2: Incremental annealing</vt:lpstr>
      <vt:lpstr>Example (Step2)</vt:lpstr>
      <vt:lpstr>Modified Random ﬂip for TSP</vt:lpstr>
      <vt:lpstr>Iv. NUMERICAL EVALUATION</vt:lpstr>
      <vt:lpstr>Settings</vt:lpstr>
      <vt:lpstr>Optimization results(100 trials)</vt:lpstr>
      <vt:lpstr>Result</vt:lpstr>
      <vt:lpstr>v. Conclusion</vt:lpstr>
      <vt:lpstr>Conclusion</vt:lpstr>
      <vt:lpstr>Reference</vt:lpstr>
      <vt:lpstr>Reference (cont.)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Automata from Recurrent Neural Networks Using Queries and Counterexamples</dc:title>
  <dc:creator>TYWU</dc:creator>
  <cp:lastModifiedBy>TING YI WU</cp:lastModifiedBy>
  <cp:revision>249</cp:revision>
  <dcterms:created xsi:type="dcterms:W3CDTF">2015-10-09T07:47:48Z</dcterms:created>
  <dcterms:modified xsi:type="dcterms:W3CDTF">2020-11-16T09:15:13Z</dcterms:modified>
</cp:coreProperties>
</file>