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304" r:id="rId3"/>
    <p:sldId id="307" r:id="rId4"/>
    <p:sldId id="472" r:id="rId5"/>
    <p:sldId id="503" r:id="rId6"/>
    <p:sldId id="502" r:id="rId7"/>
    <p:sldId id="476" r:id="rId8"/>
    <p:sldId id="501" r:id="rId9"/>
    <p:sldId id="506" r:id="rId10"/>
    <p:sldId id="507" r:id="rId11"/>
    <p:sldId id="509" r:id="rId12"/>
    <p:sldId id="504" r:id="rId13"/>
    <p:sldId id="505" r:id="rId14"/>
    <p:sldId id="524" r:id="rId15"/>
    <p:sldId id="525" r:id="rId16"/>
    <p:sldId id="526" r:id="rId17"/>
    <p:sldId id="510" r:id="rId18"/>
    <p:sldId id="508" r:id="rId19"/>
    <p:sldId id="527" r:id="rId20"/>
    <p:sldId id="511" r:id="rId21"/>
    <p:sldId id="513" r:id="rId22"/>
    <p:sldId id="514" r:id="rId23"/>
    <p:sldId id="515" r:id="rId24"/>
    <p:sldId id="516" r:id="rId25"/>
    <p:sldId id="512" r:id="rId26"/>
    <p:sldId id="517" r:id="rId27"/>
    <p:sldId id="522" r:id="rId28"/>
    <p:sldId id="523" r:id="rId29"/>
    <p:sldId id="518" r:id="rId30"/>
    <p:sldId id="490" r:id="rId31"/>
    <p:sldId id="519" r:id="rId32"/>
    <p:sldId id="451" r:id="rId33"/>
    <p:sldId id="520" r:id="rId34"/>
    <p:sldId id="521" r:id="rId35"/>
    <p:sldId id="377"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F4"/>
    <a:srgbClr val="CB9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6" autoAdjust="0"/>
    <p:restoredTop sz="88727" autoAdjust="0"/>
  </p:normalViewPr>
  <p:slideViewPr>
    <p:cSldViewPr>
      <p:cViewPr varScale="1">
        <p:scale>
          <a:sx n="104" d="100"/>
          <a:sy n="104" d="100"/>
        </p:scale>
        <p:origin x="942" y="57"/>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2:08.784"/>
    </inkml:context>
    <inkml:brush xml:id="br0">
      <inkml:brushProperty name="width" value="0.35" units="cm"/>
      <inkml:brushProperty name="height" value="0.35" units="cm"/>
      <inkml:brushProperty name="color" value="#FFFFFF"/>
    </inkml:brush>
  </inkml:definitions>
  <inkml:trace contextRef="#ctx0" brushRef="#br0">2733 1105 24575,'0'-26'0,"0"-1"0,0 16 0,0-3 0,-5-1 0,0 0 0,-4 3 0,-5-6 0,4 11 0,-4-7 0,5 4 0,4 1 0,-3-1 0,7 1 0,-3 0 0,4 0 0,0 0 0,0 0 0,0 0 0,8 0 0,-3 0 0,8-1 0,-5 1 0,1 0 0,-1 4 0,1-3 0,-1 7 0,1-3 0,0 4 0,4 0 0,2 0 0,4 0 0,6 0 0,-5 0 0,11 0 0,-5 0 0,0 0 0,-1 4 0,-6 6 0,0 2 0,-3 7 0,-3-3 0,-3 5 0,-4 0 0,-2-1 0,-4 1 0,0 0 0,0-1 0,0-4 0,0 3 0,0-8 0,0 8 0,0-8 0,-4 3 0,-1-4 0,-4-1 0,0 0 0,0 1 0,-4-5 0,-2-1 0,0-4 0,-3 0 0,3 0 0,-10 0 0,4 0 0,-3 0 0,4 0 0,1 0 0,-1-5 0,1-1 0,-1 1 0,0-5 0,1 5 0,-1-6 0,1 5 0,-1-3 0,1 3 0,0-4 0,-1 0 0,1-1 0,4 1 0,-3 5 0,3-9 0,-5 8 0,1-9 0,4 9 0,-3-3 0,3 3 0,-4-5 0,-1 1 0,1 0 0,-1-1 0,1 5 0,-1-3 0,0 8 0,6-4 0,-5 0 0,4 4 0,0-3 0,2 4 0,-1 0 0,4 0 0,-4 0 0,6 0 0,-6 0 0,4 0 0,-4 0 0,5-5 0,0 4 0,1-3 0,-1 4 0,-5 0 0,0 0 0,0 0 0,1 0 0,4 0 0,0 0 0,0 0 0,0 0 0,1 0 0,-1 0 0,0 0 0,-5 0 0,4 0 0,-3 0 0,4 0 0,-5 0 0,4 0 0,-8 0 0,7 0 0,-7 0 0,8 0 0,-9 0 0,9 0 0,-8-5 0,3 4 0,-5-3 0,1 4 0,-1-5 0,1 4 0,-1-4 0,1 1 0,-1 2 0,0-2 0,1 4 0,-1-5 0,5 4 0,-3-4 0,3 5 0,-4 0 0,-1 0 0,0-4 0,6 2 0,-5-2 0,5 4 0,-6 0 0,5 0 0,-3 0 0,8 0 0,-9 0 0,4 0 0,0 0 0,2 0 0,-1 0 0,4 0 0,-8 0 0,8 0 0,-8 0 0,8 0 0,-9 0 0,9 0 0,-8-5 0,8 4 0,-9-4 0,9 5 0,-8 0 0,8 0 0,-9 0 0,9 0 0,-8 0 0,8 0 0,-9 0 0,9 0 0,-3 0 0,-1 0 0,4-4 0,-9 3 0,9-3 0,-8 4 0,8 0 0,-4 0 0,0 0 0,4-4 0,-8 3 0,8-4 0,-4 5 0,6 0 0,-6 0 0,4 0 0,-4-4 0,0 3 0,4-3 0,-3 4 0,-1-5 0,4 4 0,-4-4 0,1 5 0,3 0 0,-4 0 0,1-4 0,3 3 0,-4-4 0,0 5 0,4 0 0,-3 0 0,4 0 0,0 0 0,-5 0 0,4 0 0,-4 0 0,6 0 0,-1 0 0,0 0 0,0 0 0,0 0 0,0 0 0,0 0 0,0 0 0,0 0 0,0 0 0,0 0 0,0 0 0,0 0 0,0 0 0,1 0 0,-1 0 0,0 0 0,0 0 0,0 0 0,0 0 0,0 0 0,0 0 0,0 0 0,1 0 0,-1 0 0,0 0 0,0 0 0,0 0 0,0 0 0,0 0 0,0 0 0,0 0 0,1 0 0,-1 0 0,-5 0 0,0 0 0,-1 0 0,2 0 0,1 0 0,2 0 0,-3 0 0,4 0 0,0 0 0,1 0 0,-1 0 0,0 0 0,0 0 0,0 0 0,0 0 0,1 0 0,-1 0 0,0 0 0,0 0 0,1 0 0,-1 0 0,0 0 0,0 0 0,1 4 0,-1-3 0,1 3 0,-1-4 0,1 0 0,29 0 0,-14-4 0,24 3 0,-22-3 0,0 0 0,0 3 0,-1-3 0,-3 0 0,7-2 0,-6 1 0,6 1 0,-3 0 0,0 2 0,-1-2 0,1 0 0,0 3 0,0-3 0,-1 4 0,1 0 0,0 0 0,0 0 0,-1 0 0,1-4 0,-1 2 0,0-2 0,1 4 0,-1-4 0,1 3 0,-1-3 0,1 4 0,0 0 0,-1 0 0,1 0 0,0 0 0,-1 0 0,1 0 0,-1 0 0,1 0 0,-1 0 0,1 0 0,-5 8 0,0-1 0,-4 6 0,0-4 0,0-1 0,0 1 0,0 0 0,0 1 0,0-1 0,0 0 0,0 0 0,0 1 0,0-1 0,0 0 0,0 0 0,0 0 0,0 0 0,0-1 0,8 1 0,-3-4 0,7-1 0,-3-4 0,-1 0 0,0 0 0,0 0 0,0 0 0,-28 0 0,8 0 0,-19 0 0,13 0 0,8 0 0,-4 0 0,5 0 0,0 0 0,0 0 0,0 0 0,1 0 0,-1 0 0,0 0 0,0 0 0,1 0 0,-1 0 0,1 0 0,0 0 0,-1 0 0,1 0 0,0 0 0,-1 0 0,1 0 0,0 0 0,-1 0 0,1 0 0,0 0 0,-1 0 0,1 0 0,0 0 0,-1 0 0,1 4 0,-1-3 0,4 7 0,-6-7 0,5 3 0,-7-4 0,5 0 0,4-4 0,8-14 0,2 5 0,3-9 0,0 7 0,-4 4 0,4-3 0,0-1 0,0 4 0,0-3 0,0 4 0,0 1 0,-1 4 0,1-4 0,0 8 0,0-7 0,0 7 0,-1-8 0,1 8 0,5-3 0,-4 4 0,3 0 0,-4 0 0,0 0 0,0 0 0,0 0 0,-1 0 0,1 0 0,0 0 0,0 0 0,-1 0 0,1 0 0,0 0 0,0 0 0,0 0 0,-1 0 0,6 0 0,1 0 0,4 0 0,1 0 0,-1 0 0,1 0 0,-1 0 0,6 0 0,-4 0 0,4 0 0,0 0 0,-4 0 0,4 0 0,-6 0 0,1 0 0,-1 0 0,1 0 0,-1 0 0,-4 0 0,3 0 0,-8 0 0,4 0 0,-1 0 0,-3 0 0,4 0 0,-6 0 0,1 0 0,0 0 0,0 0 0,-1 0 0,1 0 0,0 0 0,-1 0 0,1 0 0,0 0 0,-1 0 0,1 0 0,-1 0 0,1 0 0,0 0 0,-1 0 0,1 0 0,0 0 0,-1 0 0,1 0 0,-1 0 0,1 4 0,0 1 0,-1 4 0,1 1 0,0-1 0,-1 0 0,1 1 0,0-1 0,0 0 0,0 1 0,-1-1 0,1 0 0,0 1 0,0-1 0,0 0 0,-5 1 0,4-1 0,-3 0 0,4-3 0,-4 2 0,-1-3 0,0 4 0,1-3 0,-1 2 0,4-3 0,-3 4 0,-1 0 0,3-1 0,-6 1 0,3 0 0,-4 0 0,4 0 0,-3 0 0,6 0 0,-6-1 0,3 1 0,-4 0 0,0 0 0,0 0 0,0 0 0,0 0 0,0 0 0,-8-4 0,-2-1 0,-4-4 0,0 0 0,6 0 0,-1 0 0,0 0 0,0 0 0,5-8 0,0 2 0,4-6 0,0 3 0,0 0 0,0 1 0,-11 3 0,5 1 0,-10 4 0,11-10 0,-3 8 0,3-7 0,-3 5 0,-1 3 0,1-3 0,-1 4 0,1 0 0,0-4 0,-1 3 0,1-3 0,-1 4 0,0 0 0,1 0 0,-1 0 0,0 0 0,1 0 0,-1 0 0,0 0 0,0 0 0,1 0 0,-1 0 0,0 0 0,1 0 0,-1 0 0,0 0 0,1 0 0,-1 0 0,0 0 0,0 0 0,1 0 0,-1 0 0,1 0 0,-1 0 0,0-4 0,0 3 0,1-3 0,-1 4 0,0 0 0,1 0 0,-1 0 0,1 0 0,-1 0 0,0 0 0,0-5 0,1 4 0,3-7 0,1 0 0,4-2 0,4-3 0,1 8 0,3 1 0,0 1 0,1 2 0,-1-8 0,0 8 0,1-7 0,0 7 0,0-8 0,-1 8 0,6-3 0,1 4 0,4 0 0,6 0 0,-4 0 0,10 0 0,-5 0 0,12 0 0,-4 0 0,18 0 0,-10 0 0,19 0 0,3 0 0,1 0 0,6 0 0,-8 0 0,0 0 0,-1 0 0,-6 0 0,-2 0 0,-14 0 0,5 0 0,-17 0 0,9 0 0,-16 0 0,4 0 0,-6 0 0,1 0 0,-6 0 0,0 0 0,0-5 0,-5 4 0,5-8 0,-5 8 0,0-7 0,-1 3 0,1-1 0,0-2 0,0 7 0,0-8 0,4 4 0,-3-1 0,8-3 0,-8 8 0,9-4 0,-5 1 0,6 2 0,-1-2 0,1 4 0,5 0 0,1 0 0,6 0 0,0 0 0,0 0 0,7 0 0,-6 0 0,12 0 0,-11 0 0,11 0 0,-17 0 0,9 0 0,-16 0 0,4 0 0,-6 0 0,-4 0 0,3 0 0,-8 0 0,4 0 0,-6 0 0,1 0 0,0 0 0,0 0 0,0 0 0,-1 0 0,1 0 0,-30 9 0,4-6 0,-28 11 0,13-12 0,0 3 0,0-5 0,5 0 0,-3 0 0,9 0 0,-10 0 0,4 0 0,-5 0 0,0 0 0,0 0 0,0 0 0,0 0 0,-1 0 0,1 0 0,0 0 0,6 0 0,5 0 0,8 4 0,4 1 0,0 4 0,4 1 0,1-1 0,4 0 0,0 1 0,0-1 0,0 0 0,0 0 0,0 1 0,0-1 0,0 0 0,0 6 0,0-5 0,0 10 0,0-5 0,0 12 0,0-5 0,0 5 0,0 0 0,0 1 0,0 0 0,0-2 0,0 1 0,0-5 0,0 0 0,0-3 0,0-8 0,0 3 0,0-5 0,0 1 0,0-1 0,0 0 0,-8-3 0,2-2 0,-6-8 0,3-2 0,0-8 0,-1-2 0,-4-5 0,3-5 0,-8 3 0,3-9 0,-4 9 0,4-4 0,-4 1 0,9 3 0,-4-3 0,5 5 0,1 5 0,4-4 0,1 10 0,4-10 0,0 9 0,0-3 0,0-1 0,0 4 0,0-3 0,0 4 0,0 1 0,0 0 0,12-1 0,0 4 0,6-3 0,0 8 0,-3-3 0,0 0 0,3 3 0,-4-3 0,6 4 0,-1 0 0,-4 0 0,3 0 0,-3 0 0,4 0 0,-4 0 0,3 0 0,-8 0 0,9 0 0,-5 0 0,6 0 0,-5 0 0,3 0 0,-3 0 0,4 0 0,1 0 0,-6 0 0,5 4 0,-9-2 0,3 2 0,-4 0 0,0-3 0,-1 4 0,1-1 0,-4 1 0,3 0 0,-7 7 0,7-6 0,-7 8 0,3-5 0,-1-4 0,-2 8 0,7-7 0,-7 7 0,7-3 0,-7-1 0,7 0 0,-7 1 0,7-1 0,-7 1 0,3-1 0,-1 0 0,-2 0 0,7-3 0,-4 1 0,-3-27 0,-2 14 0,-4-21 0,-3 18 0,3-1 0,-4 5 0,0 1 0,1 4 0,-1 0 0,1-5 0,-1 4 0,0-3 0,0 0 0,0 3 0,0-3 0,0-1 0,0 4 0,0-7 0,0 7 0,5-8 0,-4 4 0,3-4 0,-4-1 0,0 5 0,0-4 0,0 4 0,4-4 0,-3-1 0,3 1 0,-4 3 0,4-2 0,-3 3 0,3-1 0,0-2 0,-3 3 0,4-5 0,-1 1 0,1 0 0,0 4 0,-1-7 0,-4 6 0,4-8 0,-2 5 0,2-1 0,-4 1 0,-1-6 0,1 5 0,0-5 0,4 6 0,-3-1 0,3 1 0,-4-1 0,0 1 0,1-1 0,3 1 0,-3 4 0,7-3 0,-7 3 0,3 0 0,0-4 0,-3 4 0,4-4 0,-1 0 0,-3 0 0,3-1 0,0 1 0,-3-1 0,3 1 0,-4-1 0,4 1 0,-3 3 0,23 27 0,-11-11 0,17 25 0,-2-24 0,-3 9 0,21-2 0,-8 4 0,15 3 0,-2 5 0,12-2 0,-2 10 0,2-10 0,-12 2 0,3-5 0,-11-3 0,-1-3 0,-9-4 0,-4-4 0,-5-1 0,-2-5 0,-4-1 0,0-4 0,-4-17 0,-10 4 0,-7-22 0,-8 13 0,0-5 0,0 6 0,5 0 0,-4-5 0,3 3 0,-4-3 0,0 5 0,5 0 0,-4-6 0,3 5 0,-5-11 0,5 5 0,-4-6 0,3 0 0,-4-1 0,4 1 0,1 0 0,2 6 0,2-5 0,-7 11 0,3-11 0,-6-2 0,1-1 0,-2-11 0,10-13 0,3 29 0,10-8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4:10.210"/>
    </inkml:context>
    <inkml:brush xml:id="br0">
      <inkml:brushProperty name="width" value="0.35" units="cm"/>
      <inkml:brushProperty name="height" value="0.35" units="cm"/>
      <inkml:brushProperty name="color" value="#FFFFFF"/>
    </inkml:brush>
  </inkml:definitions>
  <inkml:trace contextRef="#ctx0" brushRef="#br0">424 1067 24575,'0'-30'0,"0"4"0,0 7 0,0-2 0,0 9 0,0-9 0,0 9 0,0-5 0,0 8 0,0-5 0,0 6 0,0 0 0,0-2 0,0-1 0,0 3 0,0-2 0,0 3 0,9 25 0,-7-12 0,9 22 0,-11-17 0,5 0 0,-5-3 0,3 3 0,-3-3 0,2 3 0,-1 0 0,1-3 0,-2 2 0,0-4 0,0 4 0,0-2 0,0 0 0,0 2 0,0-2 0,0 0 0,0 4 0,0-6 0,0 4 0,0-1 0,2-3 0,-2 6 0,2-5 0,-2 1 0,2-30 0,-1 10 0,1-29 0,-2 19 0,0-1 0,0-2 0,0 6 0,0-3 0,0 7 0,0 1 0,0 3 0,0 3 0,0-3 0,0 6 0,0-5 0,0 2 0,0 1 0,0-4 0,0 5 0,0-5 0,0 3 0,0 1 0,0-2 0,0 1 0,0-1 0,0-1 0,0 3 0,0-2 0,0 1 0,0-1 0,0 1 0,0-1 0,0 1 0,0 1 0,0-2 0,0 1 0,0-2 0,0 3 0,0-2 0,0 1 0,0 0 0,0-1 0,0 1 0,0 0 0,0-1 0,0 1 0,0 0 0,-2-1 0,1 1 0,-1 1 0,0-2 0,2 1 0,-2-1 0,2-1 0,0 3 0,0-2 0,0 2 0,0-2 0,-2-1 0,1 3 0,-1-2 0,2 2 0,-2-3 0,2 1 0,-2 2 0,0 31 0,1-11 0,-1 30 0,2-24 0,0 6 0,0-6 0,0 3 0,0-4 0,0-4 0,0 4 0,0-7 0,0 3 0,0-3 0,0 0 0,0-2 0,0 1 0,0-2 0,0 1 0,0 1 0,-4-2 0,3 0 0,-4 3 0,5-6 0,-2 8 0,1-7 0,-3 4 0,1-3 0,-2-2 0,1 5 0,-1-5 0,0 2 0,-1-2 0,0 0 0,-2-2 0,0-1 0,0-2 0,-3 0 0,5 0 0,-4 0 0,3 0 0,-3 0 0,2 0 0,-4 0 0,7 0 0,-5 0 0,2 0 0,-2 0 0,-1-2 0,1-1 0,0-5 0,-4-2 0,3-1 0,-2 2 0,-1-5 0,3 5 0,-4-9 0,5 6 0,-1-6 0,-4 3 0,6-3 0,-5-1 0,5 1 0,0-1 0,-1 5 0,4-4 0,-5 3 0,5-3 0,-2 3 0,2-2 0,1 2 0,-1-3 0,0 0 0,1 0 0,2 0 0,-2 0 0,4 0 0,-2 3 0,1-3 0,1 3 0,-1 0 0,2-2 0,0 5 0,0-2 0,0 3 0,0 0 0,0 0 0,0 0 0,0 0 0,0 0 0,0 3 0,0 0 0,0 1 0,0-1 0,0-3 0,0 3 0,0-1 0,0 1 0,0-1 0,0 0 0,0 2 0,0-3 0,0 2 0,0-1 0,0 1 0,0 0 0,0-5 0,0 7 0,0-7 0,0 7 0,0-4 0,0-1 0,0 3 0,0-2 0,0 2 0,0 1 0,0-3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4:16.573"/>
    </inkml:context>
    <inkml:brush xml:id="br0">
      <inkml:brushProperty name="width" value="0.35" units="cm"/>
      <inkml:brushProperty name="height" value="0.35" units="cm"/>
      <inkml:brushProperty name="color" value="#FFFFFF"/>
    </inkml:brush>
  </inkml:definitions>
  <inkml:trace contextRef="#ctx0" brushRef="#br0">101 92 24575,'-8'25'0,"4"-7"0,-1-10 0,2 0 0,-1-1 0,1 2 0,-2 0 0,3-3 0,-3 4 0,0-2 0,2-1 0,-3 0 0,1-2 0,-4-3 0,0 0 0,2-9 0,0 0 0,4-6 0,-2-1 0,5 2 0,-3-2 0,3 3 0,0 0 0,0 0 0,0 0 0,0 0 0,0 0 0,0 0 0,0 0 0,0 2 0,0-1 0,0 4 0,2-4 0,1 3 0,-1-1 0,4-2 0,-3 7 0,8-1 0,-8 16 0,3-6 0,-6 9 0,2-10 0,-2 2 0,5 3 0,-5-1 0,4 0 0,-3-1 0,3-3 0,-4 6 0,5-6 0,-5 5 0,4-4 0,-1 4 0,0-4 0,3 6 0,-5-5 0,6 2 0,-3-1 0,0 0 0,2 0 0,-4-1 0,3 0 0,2-3 0,0 0 0,2-4 0,0 0 0,-2 0 0,1 0 0,0 0 0,2 0 0,0 0 0,0 0 0,-2 0 0,2 0 0,-5 0 0,4 0 0,-1 0 0,-3-8 0,-1 1 0,-4-7 0,0 6 0,0 1 0,0-5 0,0 6 0,0-6 0,0 3 0,0 1 0,0-3 0,0 3 0,2-1 0,0 1 0,1 1 0,5 23 0,-6-10 0,4 18 0,-6-19 0,0 0 0,0 6 0,0-4 0,0 4 0,0-3 0,2-1 0,-2 3 0,2-2 0,-2 4 0,0-6 0,0 4 0,0-1 0,0-3 0,0 6 0,0-5 0,0 1 0,0 3 0,0-5 0,0-29 0,0 16 0,0-28 0,0 27 0,0 0 0,0-2 0,0 2 0,0 0 0,0-1 0,0 2 0,2 28 0,-1-17 0,0 25 0,-1-24 0,0 0 0,-2 7 0,2-6 0,-2 8 0,2-8 0,0 2 0,0 1 0,0-3 0,-2 6 0,1-5 0,-3-29 0,4 14 0,-2-26 0,2 23 0,0 3 0,0-2 0,0 4 0,0-4 0,0 2 0,0-1 0,0 0 0,0 2 0,0-3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4:22.814"/>
    </inkml:context>
    <inkml:brush xml:id="br0">
      <inkml:brushProperty name="width" value="0.35" units="cm"/>
      <inkml:brushProperty name="height" value="0.35" units="cm"/>
      <inkml:brushProperty name="color" value="#FFFFFF"/>
    </inkml:brush>
  </inkml:definitions>
  <inkml:trace contextRef="#ctx0" brushRef="#br0">1 1 24575,'30'26'0,"2"1"0,3-1 0,3 5 0,-1 0 0,3-1 0,-2 1 0,-2-1 0,-4-4 0,-10 0 0,-6-14 0,-3 1 0,-4-7 0,-1 0 0,-5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6:00:32.668"/>
    </inkml:context>
    <inkml:brush xml:id="br0">
      <inkml:brushProperty name="width" value="0.35" units="cm"/>
      <inkml:brushProperty name="height" value="0.35" units="cm"/>
      <inkml:brushProperty name="color" value="#FFFFFF"/>
    </inkml:brush>
  </inkml:definitions>
  <inkml:trace contextRef="#ctx0" brushRef="#br0">2029 346 24575,'-66'-26'0,"-7"-7"0,21 14 0,-8-6 0,10 0 0,0 7 0,9-6 0,2 15 0,8-4 0,1 11 0,7-11 0,-5 12 0,12-6 0,-5 1 0,7 5 0,0-5 0,6-1 0,-4 6 0,4-5 0,-5 6 0,5-6 0,-4 4 0,5-4 0,-6 6 0,0 0 0,0 0 0,0 0 0,-1 0 0,1 0 0,0 0 0,-1 0 0,1 0 0,-1 0 0,0 0 0,1 0 0,-1 0 0,0 0 0,0 0 0,0 0 0,0 0 0,-7 0 0,5 0 0,-12 0 0,12 0 0,-12 0 0,12 0 0,-13 0 0,6 0 0,0 0 0,-5 0 0,5 0 0,-8 0 0,8 0 0,-5 0 0,5 0 0,-8 0 0,1 0 0,0 0 0,-9 0 0,6 0 0,-6 0 0,9 0 0,7 0 0,-6 0 0,6 0 0,-7 0 0,-1 0 0,8 0 0,2 0 0,0 0 0,5 0 0,-5 0 0,0 0 0,5 0 0,-5 0 0,7 0 0,0 0 0,0 0 0,0 0 0,1 0 0,-1 0 0,1 0 0,0 0 0,-6 5 0,11 3 0,-3 4 0,5-4 0,-1-3 0,-1 1 0,-3-5 0,3 5 0,1 0 0,-5-5 0,5 5 0,-6-6 0,6 6 0,1 1 0,6 6 0,11-7 0,-2 0 0,10-6 0,-6 0 0,1 0 0,-1 0 0,1 0 0,-1 0 0,1 0 0,0 0 0,-1 0 0,0 0 0,1 0 0,-1 0 0,1 0 0,-1-6 0,0-2 0,1 1 0,-1-5 0,0 11 0,0-11 0,1 11 0,-7-11 0,5 10 0,-5-4 0,1 0 0,4 4 0,-5-9 0,7 9 0,-2-4 0,1 6 0,-6-5 0,5 3 0,-5-4 0,5 6 0,1 0 0,0 0 0,-1 0 0,2 0 0,-2 0 0,2 0 0,-1 0 0,0 0 0,0 0 0,1 0 0,-1 0 0,1 0 0,-1 0 0,1-6 0,7 5 0,-6-6 0,14 7 0,-7 0 0,9 0 0,-9 0 0,7 0 0,-6-6 0,-1 4 0,7-5 0,-14 7 0,14 0 0,-14-6 0,6 4 0,-7-4 0,7 6 0,-6 0 0,6-6 0,-7 5 0,-1-6 0,1 7 0,0 0 0,-1-6 0,1 5 0,0-5 0,-1 6 0,1 0 0,0 0 0,-1-7 0,1 6 0,0-5 0,-1 6 0,1 0 0,-1 0 0,1 0 0,-1 0 0,1 0 0,-1 0 0,1 0 0,7 0 0,-6 0 0,6 0 0,0 0 0,2 0 0,7 0 0,-7 0 0,5 0 0,-5 0 0,7 0 0,0 0 0,1 0 0,-1 0 0,0 0 0,0 0 0,0 0 0,0 0 0,-7 0 0,6 0 0,-7 0 0,9 0 0,-1 0 0,0 0 0,-7 0 0,5 0 0,-5 0 0,0 6 0,-2-5 0,0 12 0,-6-11 0,6 4 0,-7-6 0,-1 7 0,1-6 0,0 11 0,-1-10 0,1 4 0,-1 0 0,1-5 0,-1 11 0,1-10 0,-7 9 0,-2-4 0,1 1 0,1-2 0,0 0 0,-25-5 0,-2 5 0,-13-12 0,12-2 0,7 1 0,0-6 0,0 6 0,6-1 0,2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6:00:36.287"/>
    </inkml:context>
    <inkml:brush xml:id="br0">
      <inkml:brushProperty name="width" value="0.35" units="cm"/>
      <inkml:brushProperty name="height" value="0.35" units="cm"/>
      <inkml:brushProperty name="color" value="#FFFFFF"/>
    </inkml:brush>
  </inkml:definitions>
  <inkml:trace contextRef="#ctx0" brushRef="#br0">1128 122 24575,'-28'0'0,"-4"0"0,16 0 0,-5 0 0,7 0 0,1 0 0,-1 0 0,0-6 0,1 4 0,-1-4 0,0 6 0,1-6 0,-1 4 0,1-4 0,-1 6 0,1 0 0,-1 0 0,1 0 0,-1 0 0,1 0 0,-1 0 0,0 0 0,0 0 0,0 0 0,0 0 0,0 0 0,-7 0 0,6 0 0,-6 0 0,8 0 0,-1 0 0,0 0 0,1 0 0,-1 0 0,0 0 0,1 0 0,-1 0 0,0 0 0,1 0 0,-1 0 0,0 0 0,0 0 0,0 0 0,1 0 0,-1 0 0,1 0 0,-1 0 0,0 0 0,0 0 0,0 0 0,0 0 0,1-6 0,-1 5 0,0-6 0,0 7 0,1 0 0,6-6 0,-5 5 0,5-5 0,-6 6 0,0 0 0,0 0 0,0-6 0,0 5 0,0-5 0,0 6 0,0 0 0,6-6 0,-6 4 0,6-4 0,-7 6 0,0-6 0,1 4 0,-1-4 0,1 0 0,-1 5 0,1-5 0,6 0 0,-4 5 0,4-5 0,-6 6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2:13.114"/>
    </inkml:context>
    <inkml:brush xml:id="br0">
      <inkml:brushProperty name="width" value="0.35" units="cm"/>
      <inkml:brushProperty name="height" value="0.35" units="cm"/>
      <inkml:brushProperty name="color" value="#FFFFFF"/>
    </inkml:brush>
  </inkml:definitions>
  <inkml:trace contextRef="#ctx0" brushRef="#br0">0 1189 24575,'5'-50'0,"-2"8"0,-3 3 0,0 3 0,0-7 0,0-5 0,0 13 0,0-12 0,0 11 0,0-4 0,0 6 0,0 0 0,0-1 0,0 7 0,0-5 0,0 11 0,0-4 0,0-1 0,4 10 0,-3-9 0,7 16 0,-7-10 0,3 9 0,0-3 0,-3 4 0,3 1 0,0 0 0,-3 0 0,3-1 0,-1 1 0,-2-1 0,7 1 0,-7 0 0,3-1 0,-4 1 0,4-1 0,-3 1 0,3 0 0,-4-1 0,0 1 0,4 0 0,-3 0 0,3-1 0,-4 1 0,0 0 0,3-1 0,-2 1 0,7 0 0,-7-1 0,2 1 0,1 0 0,-3 0 0,3-1 0,-4 1 0,4-1 0,-3 1 0,7 0 0,-8 0 0,4 0 0,-15 4 0,5 2 0,-6-2 0,4 4 0,3-7 0,0 3 0,-3-5 0,3 1 0,0-1 0,-2 5 0,2-3 0,-4 3 0,0-1 0,5-1 0,-4 6 0,7-11 0,-2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2:16.537"/>
    </inkml:context>
    <inkml:brush xml:id="br0">
      <inkml:brushProperty name="width" value="0.35" units="cm"/>
      <inkml:brushProperty name="height" value="0.35" units="cm"/>
      <inkml:brushProperty name="color" value="#FFFFFF"/>
    </inkml:brush>
  </inkml:definitions>
  <inkml:trace contextRef="#ctx0" brushRef="#br0">0 0 24575,'19'26'0,"-4"2"0,3-17 0,-3 8 0,5-7 0,-1 7 0,1-3 0,-1 0 0,6 5 0,-5-5 0,5 1 0,-5 2 0,-1-3 0,0 5 0,1-5 0,-1 3 0,1-7 0,-6 2 0,5-4 0,-9 0 0,3 0 0,-4-1 0,0 0 0,-1-4 0,-3-1 0,-1-4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2:22.240"/>
    </inkml:context>
    <inkml:brush xml:id="br0">
      <inkml:brushProperty name="width" value="0.35" units="cm"/>
      <inkml:brushProperty name="height" value="0.35" units="cm"/>
      <inkml:brushProperty name="color" value="#FFFFFF"/>
    </inkml:brush>
  </inkml:definitions>
  <inkml:trace contextRef="#ctx0" brushRef="#br0">422 160 24575,'-39'0'0,"-3"0"0,14 0 0,0 0 0,-9 0 0,8 0 0,-10 0 0,9 0 0,-2 0 0,7 0 0,4-9 0,1 7 0,1-12 0,9 8 0,-4 1 0,9-4 0,1 4 0,4-4 0,0-1 0,8 5 0,2 1 0,4 4 0,4 0 0,-8 0 0,8 0 0,-8 0 0,9 0 0,-5 0 0,6 0 0,-1 0 0,0 0 0,1 0 0,-1 0 0,1 0 0,4 0 0,-8 0 0,8 0 0,-4 0 0,-4 0 0,13 0 0,-18 0 0,13-5 0,-4 4 0,1-8 0,4 3 0,-6 0 0,-4-3 0,3 8 0,-3-8 0,4 8 0,0-8 0,1 8 0,-1-4 0,-4 1 0,3 3 0,-4-8 0,6 8 0,-1-3 0,1 4 0,-1 0 0,1 0 0,-1 0 0,0 0 0,0 0 0,0 0 0,1 0 0,-1 0 0,-4 0 0,-1 0 0,-6 0 0,1 0 0,0 0 0,0 4 0,-1-3 0,1 7 0,0-3 0,-4 4 0,3 1 0,-7-1 0,2 0 0,-3 1 0,0-1 0,0 0 0,0 1 0,0-1 0,0 0 0,0 1 0,0-1 0,0 0 0,0 0 0,0 0 0,-7-4 0,1-2 0,-7-3 0,5 0 0,-1 0 0,-5 0 0,4 0 0,-4 0 0,1 0 0,2 0 0,-2 0 0,4 0 0,0-4 0,0 3 0,0-7 0,0 7 0,4-8 0,-3 4 0,3 0 0,0-4 0,-3 4 0,3 0 0,1-3 0,-4 3 0,7-5 0,-7 1 0,3 0 0,1 0 0,-4 3 0,7-2 0,-7 3 0,3 0 0,0-4 0,-6 4 0,5 0 0,-7 1 0,5 4 0,-1 0 0,1 0 0,-1 0 0,1 0 0,-1 0 0,0 0 0,0 0 0,1 0 0,-1 0 0,0 0 0,-5 0 0,4 0 0,-4 0 0,1 0 0,3 0 0,-4 0 0,5 0 0,-4 5 0,3-4 0,-4 7 0,5-6 0,0 6 0,1-3 0,-1 4 0,4 0 0,2 0 0,3 0 0,3 0 0,2 0 0,-1 0 0,4 1 0,-7-2 0,7 2 0,-8-2 0,8-3 0,-7 7 0,7-9 0,-7 9 0,6-7 0,-6 4 0,7-3 0,-3 2 0,0-3 0,3 4 0,-8 0 0,8 1 0,-3-1 0,-1 0 0,4-4 0,-7 3 0,7-3 0,-7 4 0,7-4 0,0-1 0,1-4 0,3 0 0,-4 0 0,0 0 0,1 0 0,-1 0 0,0-4 0,1-1 0,-5-4 0,4 4 0,-7-2 0,10 2 0,-5 0 0,6 1 0,-3 4 0,0 0 0,-1 0 0,1 0 0,0 0 0,0 0 0,0 0 0,-1 0 0,1 0 0,0 0 0,4 0 0,-3 0 0,4 0 0,-6 0 0,1 0 0,0 0 0,0 0 0,-1 4 0,1-3 0,0 7 0,0-7 0,0 3 0,-4 1 0,6 0 0,-5 0 0,6 3 0,-3-7 0,0 8 0,-1-4 0,1 4 0,-4-1 0,2-3 0,-3-1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3:19.822"/>
    </inkml:context>
    <inkml:brush xml:id="br0">
      <inkml:brushProperty name="width" value="0.35" units="cm"/>
      <inkml:brushProperty name="height" value="0.35" units="cm"/>
      <inkml:brushProperty name="color" value="#FFFFFF"/>
    </inkml:brush>
  </inkml:definitions>
  <inkml:trace contextRef="#ctx0" brushRef="#br0">320 1505 24575,'-11'70'0,"3"8"0,8 8-492,0-37 0,0 1 0,0 4 0,0 0-255,0 28 962,0-36 1,0-1-216,0 17 546,0 13-546,0-28 0,0 0 0,0-30 983,0-5-585,-10-38-41,2-15-357,-15-35 0,12 33 0,0-2-492,0-13 0,0-4 84,-5-10 0,1-4-84,6-8 0,-1-4 164,0 21 0,-2-2 0,1-1 0,1-5 0,0-1 0,1-1 0,-1-3 0,0 0 0,0-2 0,1-5 0,-1 0 0,1 4 132,0-6 1,1 4-133,4 20 0,1 0 0,0 6 307,0 1 1,0 4 434,0-3 1,1 1-415,0-29 983,-3 34-116,5 21 116,0 10 0,0 22 0,5 18 0,1 8 0,6 28-441,0 5-542,1 16-492,-6-30 0,0 2 268,0 5 1,0 1 223,4 9 0,1 4 0,0 7 0,1 7-328,0-2 0,-1 5 0,1-4 0,-1-20 0,-1-4 0,0 5 82,-2 5 0,-1 5 0,-1 0 0,1-4 82,0 0 1,1-4 0,-2-1 163,2 23 0,-1 1-328,-3-19 0,1 2 0,0-7 117,2-9 1,-2-2 3,0 15 1,-2-2 206,2 21 983,-6-25-931,0-19 931,0-20 0,0-20 0,-5-22 0,-2-15 0,-5-23-838,-7-19-427,8 34 0,0-3 282,-1-12 0,1-3-492,0-4 0,0-2 198,-1-4 1,1-2-199,2-11 0,0-1 0,-4 0 0,1-1 371,6 24 0,0-1 0,1 4 121,0-8 0,0 2-396,1-11 1,1 4 395,-3-11 439,5 37 0,0 2-439,-5-15 983,6 24-594,0 14 594,0 14 0,0 41 0,5 1-329,1 23-654,1-10 0,3 2 0,-3 18 0,6 10-773,7 8 773,-12-39 0,-1 2-492,4 4 0,-1 3 350,-2 4 0,-1 1 142,0-6 0,0 1 0,0 2 0,1 0 0,-1-8 0,0-2-138,0 2 0,0-1 138,1 38 0,-2-20 0,-6-22 0,0-12 712,0-17-712,0-2 983,0-40-668,0 0-8,0-33-307,-6 9 0,0 0 0,-1 1 0,-3-1 0,9-7 0,-5 5 0,6 2 0,0 9 0,0 7 0,0 0 0,0 6 0,0 1 0,0 6 0,0 5 0,0 2 0,0 5 0,0-1 0,0 1 0,0-6 0,0 4 0,0-3 0,0-1 0,0-1 0,5-4 0,-4-1 0,3 0 0,-4 0 0,5 0 0,-4-5 0,3 3 0,-4-9 0,0 9 0,0-9 0,0 10 0,0-5 0,0 6 0,0 5 0,0 10 0,0 6 0</inkml:trace>
  <inkml:trace contextRef="#ctx0" brushRef="#br0" timeOffset="1017">692 1585 24575,'0'0'0</inkml:trace>
  <inkml:trace contextRef="#ctx0" brushRef="#br0" timeOffset="1559">591 1529 24575,'0'0'0</inkml:trace>
  <inkml:trace contextRef="#ctx0" brushRef="#br0" timeOffset="3584">591 1807 24575,'0'-54'0,"0"13"0,0-13 0,0 15 0,0-18 0,0 7 0,0 8 0,0 7 0,0 2 0,0 16 0,0-4 0,0 12 0,-9 40 0,6-17 0,-6 34 0,9-21 0,0-5 0,0 5 0,-5-7 0,4 1 0,-7-1 0,7-4 0,-8-1 0,8-1 0,-3-3 0,4 3 0,0-5 0,0 1 0,0-1 0,0 5 0,0-3 0,0 8 0,0-8 0,0 3 0,0 1 0,0-5 0,0 5 0,0-6 0,0 0 0,0 1 0,4-1 0,0-4 0,5-1 0,-1-4 0,1 0 0,-1 4 0,1-3 0,0 7 0,-1-7 0,1 7 0,0-3 0,-1 0 0,1 3 0,0-3 0,-5 5 0,4-1 0,-3 0 0,0 1 0,3-1 0,-7 0 0,7 6 0,-3 0 0,5 6 0,0 0 0,-5-1 0,4 1 0,-4 0 0,5 0 0,0-1 0,-1 1 0,-3 0 0,3-1 0,-8 1 0,7-5 0,-7 3 0,3-8 0,0 8 0,-3-8 0,3 3 0,-4-5 0,0 1 0,0-1 0,0 0 0,0 1 0,0-1 0,0 0 0,0 1 0,0-1 0,0 1 0,0-1 0,0 0 0,4 1 0,-3-1 0,3 0 0,-4 1 0,0-1 0,4 0 0,-3 1 0,3-1 0,-4 0 0,4 0 0,-3 1 0,7-1 0,-7 0 0,2 0 0,1 0 0,-3 0 0,7 0 0,-7 0 0,6 0 0,-2 0 0,0 0 0,3 1 0,-3-1 0,4 0 0,-5 1 0,4-1 0,-7 0 0,7 1 0,-3-1 0,0 0 0,2-3 0,-6 2 0,3-3 0</inkml:trace>
  <inkml:trace contextRef="#ctx0" brushRef="#br0" timeOffset="5516">779 1331 24575,'5'30'0,"-1"4"0,-4-17 0,0 9 0,0-5 0,0 1 0,0 11 0,0-11 0,0 11 0,0-11 0,0 10 0,0-9 0,0 3 0,0 1 0,0-5 0,0 4 0,0-5 0,0 0 0,0-1 0,0 1 0,0-5 0,0 3 0,0-8 0,0 8 0,0-8 0,0 3 0,0 1 0,0-5 0,0 5 0,0-1 0,0-4 0,0 5 0,0-6 0,0 0 0,0 1 0,0-1 0,0 0 0,0 1 0,0-1 0</inkml:trace>
  <inkml:trace contextRef="#ctx0" brushRef="#br0" timeOffset="6621">784 1397 24575,'0'30'0,"0"-1"0,0-3 0,0-3 0,0 9 0,0 3 0,0 1 0,0 12 0,0-13 0,0 6 0,0 0 0,0-6 0,0 0 0,0-2 0,0-11 0,0 5 0,0-7 0,0 1 0,0 0 0,0-1 0,0 1 0,0-5 0,0-2 0,0-5 0,0 1 0,0-1 0,0 0 0,0 0 0</inkml:trace>
  <inkml:trace contextRef="#ctx0" brushRef="#br0" timeOffset="7696">937 1213 24575,'0'55'0,"0"7"0,0-18 0,0 11 0,0-12 0,0 6 0,0 9 0,0-14 0,0 5 0,0-15 0,0 7 0,0-11 0,0 3 0,0-6 0,0-5 0,0 4 0,0-5 0,0-5 0,0-2 0,0-4 0,0-1 0,0 0 0,-7-4 0,-8-19 0,-5 0 0,5-7 0,6 12 0</inkml:trace>
  <inkml:trace contextRef="#ctx0" brushRef="#br0" timeOffset="8745">871 788 24575,'0'66'0,"0"9"0,0-23 0,0 7 0,0-2 0,0 9 0,0-5 0,0 23 0,0-22 0,0 4 0,0-17 0,0-6 0,0-2 0,0-13 0,0-2 0,0-5 0,0-5 0,0-2 0,0-5 0,0 1 0,-7-5 0,-3-1 0</inkml:trace>
  <inkml:trace contextRef="#ctx0" brushRef="#br0" timeOffset="9981">1048 1077 24575,'0'41'0,"0"-11"0,0 16 0,0 7 0,0-6 0,0 25 0,0-20 0,0 7 0,0-2 0,0-7 0,0-1 0,0 1 0,0-7 0,0-3 0,0-6 0,0 0 0,0 1 0,0-7 0,0-2 0,0-5 0,0 0 0,0-1 0,0 1 0,0-5 0,0-2 0,0-5 0,0 1 0,0-1 0,0 0 0,0 0 0</inkml:trace>
  <inkml:trace contextRef="#ctx0" brushRef="#br0" timeOffset="11137">1115 1389 24575,'0'33'0,"0"3"0,0 7 0,0 1 0,0 14 0,0-1 0,0 2 0,0 16 0,0-5 0,-5 5 0,3-8 0,-3-8 0,-1-2 0,0-8 0,-5-12 0,5 2 0,-3-21 0,8 2 0,-7-11 0,4 1 0,-1-5 0,1-1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3:32.500"/>
    </inkml:context>
    <inkml:brush xml:id="br0">
      <inkml:brushProperty name="width" value="0.35" units="cm"/>
      <inkml:brushProperty name="height" value="0.35" units="cm"/>
      <inkml:brushProperty name="color" value="#FFFFFF"/>
    </inkml:brush>
  </inkml:definitions>
  <inkml:trace contextRef="#ctx0" brushRef="#br0">1 0 24575,'45'0'0,"-8"0"0,-7 5 0,-3 2 0,4 4 0,1 0 0,-6 0 0,-1 0 0,0 0 0,-4-1 0,4 1 0,0-1 0,-4 1 0,4 0 0,-6-1 0,1 0 0,-1-4 0,-4 3 0,3-8 0,-8 3 0,4 0 0,-5-3 0,-1 3 0,-3 0 0,7 1 0,-6 0 0,6-1 0,-3 1 0,-1-4 0,0 3 0,-28-4 0,4 0 0,-27 0 0,11-5 0,-7 3 0,-1-3 0,14 5 0,6 0 0</inkml:trace>
  <inkml:trace contextRef="#ctx0" brushRef="#br0" timeOffset="686">108 185 24575,'69'0'0,"11"0"0,-23 0 0,14 0 0,-8 0 0,8 0 0,2 0 0,0 0 0,-16 5 0,-11-3 0,-14 3 0,-6-1 0,-6-3 0,-6 4 0,-5-5 0,0 0 0,0 0 0,-1 0 0</inkml:trace>
  <inkml:trace contextRef="#ctx0" brushRef="#br0" timeOffset="1358">895 207 24575,'-29'0'0,"2"0"0,8 0 0,-6 0 0,4 0 0,-5 0 0,7 0 0,-1 0 0,1 0 0,4 0 0,-3 0 0,7 0 0,-7 0 0,3 0 0,0 0 0,2 0 0,-1 0 0,4 0 0,-3 0 0,4 0 0,0 0 0,4 8 0,2-2 0,3 7 0,0-4 0,0 1 0,0-1 0</inkml:trace>
  <inkml:trace contextRef="#ctx0" brushRef="#br0" timeOffset="2399">522 271 24575,'40'6'0,"-5"0"0,3 11 0,-6-4 0,0 8 0,0-8 0,-5 2 0,-2-4 0,-6-1 0,-4 0 0,-2-4 0,-4 2 0,0-7 0,0 8 0,-1-8 0,1 3 0,1 0 0,-2-3 0,1 6 0,-1-2 0,0 0 0,-3 3 0,3-7 0,-3 8 0,3-8 0,1 7 0,0-7 0,0 7 0,0-7 0,4 8 0,2-8 0,16 9 0,3-3 0,20 6 0,9 0 0,-6 0 0,19 1 0,-10-1 0,7 1 0,-2 0 0,-15-1 0,-9-1 0,-8 0 0,-13-6 0,-6-1 0,-6-5 0,-5 0 0,-1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3:36.619"/>
    </inkml:context>
    <inkml:brush xml:id="br0">
      <inkml:brushProperty name="width" value="0.35" units="cm"/>
      <inkml:brushProperty name="height" value="0.35" units="cm"/>
      <inkml:brushProperty name="color" value="#FFFFFF"/>
    </inkml:brush>
  </inkml:definitions>
  <inkml:trace contextRef="#ctx0" brushRef="#br0">207 1 24575,'0'0'0</inkml:trace>
  <inkml:trace contextRef="#ctx0" brushRef="#br0" timeOffset="827">0 3 24575,'0'0'0</inkml:trace>
  <inkml:trace contextRef="#ctx0" brushRef="#br0" timeOffset="1518">137 13 24575,'0'0'0</inkml:trace>
  <inkml:trace contextRef="#ctx0" brushRef="#br0" timeOffset="3779">154 13 24575,'28'0'0,"2"0"0,-20 0 0,8 0 0,-8 0 0,9 0 0,-5 0 0,1 0 0,3 0 0,-3 0 0,0 0 0,3 0 0,-4 0 0,0 0 0,5 0 0,-9 0 0,8 0 0,-8 0 0,3 0 0,1 0 0,-4 0 0,3 0 0,-4 0 0,0 0 0,0 0 0,0 0 0,-1 0 0,1 0 0,0 0 0,0 0 0,-1 0 0,1 0 0,0 0 0,-1 0 0,1 0 0,-1 0 0,0 0 0,0 0 0,0 0 0,1 0 0,-1 0 0,0 0 0,0 0 0,0 0 0,0 0 0,0 0 0,0 0 0,0 0 0,0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3:47.600"/>
    </inkml:context>
    <inkml:brush xml:id="br0">
      <inkml:brushProperty name="width" value="0.35" units="cm"/>
      <inkml:brushProperty name="height" value="0.35" units="cm"/>
      <inkml:brushProperty name="color" value="#FFFFFF"/>
    </inkml:brush>
  </inkml:definitions>
  <inkml:trace contextRef="#ctx0" brushRef="#br0">497 1542 24575,'0'-25'0,"-4"3"0,3 12 0,-3-4 0,4 3 0,-4-4 0,3 6 0,-3-1 0,0-4 0,3 3 0,-8-9 0,8 10 0,-7-5 0,7 1 0,-3 3 0,-1-9 0,4 4 0,-7 1 0,7-5 0,-7 9 0,7-3 0,-8-1 0,8 4 0,-3-3 0,0 4 0,3 1 0,-3-1 0,4 1 0,0-1 0,0 1 0,-4-1 0,3 1 0,-3 0 0,4-1 0,0 1 0,-4 0 0,3 0 0,-6 0 0,6 0 0,-6 4 0,6-7 0,-7 6 0,4-7 0,-1 4 0,1 0 0,0 3 0,-1-6 0,0 5 0,1-6 0,0 3 0,4 1 0,-4 0 0,0-1 0,3 1 0,-3-1 0,0 1 0,3-1 0,-3 1 0,0-1 0,3 1 0,-3-1 0,0 5 0,3-4 0,-3 0 0,0-1 0,3-4 0,-3 5 0,4 0 0,0 0 0,0 0 0,0 0 0,0 0 0,0 0 0,0 0 0,0 0 0,0 0 0,0 0 0,0 0 0,0-1 0,0 2 0,0-2 0,0 1 0,0 0 0,-4-1 0,3 1 0,-3 0 0,4-1 0,0 1 0,0 0 0,0-1 0,-4 1 0,3 0 0,-3-1 0,4 1 0,0-1 0,0 1 0,0-1 0,0 1 0,0-1 0,-4 1 0,3-1 0,-3 1 0,4 0 0,0-1 0,0 1 0,-4-1 0,3 1 0,-2 0 0,3 0 0,0-1 0,0 1 0,0 0 0,0 0 0,-4-1 0,3 1 0,-3 0 0,4-1 0,0 1 0,-4 0 0,3-1 0,-3 1 0,4 0 0,0 0 0,0 0 0,0 0 0,-4-1 0,3 1 0,-3 0 0,4 0 0,0 0 0,0 0 0,-3 0 0,2 0 0,-3 0 0,4 0 0,0 0 0,0 0 0,0 0 0,0 0 0,0 0 0,0 0 0,0-1 0,0 1 0,0 0 0,-4 0 0,3-1 0,-3 1 0,4 0 0,0-1 0,0 1 0,0 0 0,-4 0 0,3 0 0,-3 33 0,4-17 0,0 27 0,0-25 0,0 0 0,0 1 0,0-1 0,0 0 0,0 1 0,4-1 0,1 0 0,3-4 0,-3 4 0,2-8 0,-2 7 0,3-7 0,0 3 0,0 0 0,-3 1 0,2 0 0,-2 2 0,0-2 0,3 0 0,-3 4 0,0-4 0,2 0 0,-2 3 0,3-7 0,-3 7 0,-1 0 0,-4 2 0,0 3 0,0-4 0,0 0 0,0 0 0,0 0 0,0 1 0,0-1 0,0 0 0,0 1 0,0-1 0,0 1 0,0-1 0,0 0 0,0 1 0,0-1 0,0 0 0,0 1 0,0-1 0,0 0 0,0 1 0,0-1 0,0 0 0,0 1 0,0-1 0,0 0 0,0 1 0,0-1 0,0 0 0,0 1 0,0-1 0,0 0 0,0 6 0,0-5 0,0 5 0,0-1 0,0-3 0,0 3 0,0 0 0,0-3 0,0 3 0,0-4 0,0-1 0,0 5 0,0-3 0,0 3 0,0 1 0,0-5 0,0 5 0,0-1 0,0-3 0,0 3 0,0 0 0,0-3 0,0 3 0,0-4 0,0-1 0,0 0 0,0 1 0,0-1 0,0 1 0,0-1 0,0 0 0,0 1 0,0-1 0,0 0 0,0 1 0,0-1 0,0 0 0,0 1 0,0-1 0,0 0 0,0 0 0,0 0 0,0-1 0,0 1 0,0 0 0,0 0 0,0 0 0,0 0 0,0 0 0,0 0 0,0 0 0,0 0 0,0 0 0,0 0 0,0 0 0,0 1 0,0-1 0,0 0 0,0-1 0,0 1 0,0 0 0,-15-21 0,6 3 0,-15-15 0,13 5 0,-8 2 0,8-3 0,-7-1 0,7 0 0,-8 0 0,8 0 0,-7 1 0,7 4 0,-7-4 0,8 4 0,-4 1 0,0-5 0,4 9 0,-5-8 0,6 8 0,0-9 0,0 10 0,-1-5 0,1 10 0,1 1 0,-1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8T05:44:02.927"/>
    </inkml:context>
    <inkml:brush xml:id="br0">
      <inkml:brushProperty name="width" value="0.35" units="cm"/>
      <inkml:brushProperty name="height" value="0.35" units="cm"/>
      <inkml:brushProperty name="color" value="#FFFFFF"/>
    </inkml:brush>
  </inkml:definitions>
  <inkml:trace contextRef="#ctx0" brushRef="#br0">37 117 24575,'0'52'0,"0"7"0,0-17 0,0-3 0,0 8 0,0-17 0,0 20 0,0-17 0,0 6 0,0-16 0,0 3 0,0-11 0,0 2 0,0-6 0,0 1 0,0-5 0,0 0 0,0-30 0,0 13 0,0-26 0,0 21 0,0-2 0,0 2 0,0-3 0,0-1 0,0 1 0,0-3 0,0 2 0,0-7 0,0 4 0,0-5 0,0-3 0,3-1 0,-2-5 0,5 1 0,-3 3 0,1-2 0,1 7 0,-1-4 0,-1 8 0,2 5 0,-4 1 0,3 7 0,-3 0 0,3 5 0,-5 30 0,1-15 0,-4 24 0,1-20 0,-2-2 0,5 5 0,-2-5 0,2 2 0,-3-3 0,3 0 0,-3 0 0,3 0 0,0 0 0,-2 3 0,1 1 0,-4 3 0,5 0 0,-6 3 0,6 2 0,-6 3 0,5 0 0,-4-3 0,5 2 0,-5-6 0,4 2 0,-4-3 0,4-3 0,-4-1 0,5 0 0,-5-5 0,5 5 0,-2-9 0,2 3 0,-4-30 0,3 14 0,-3-23 0,4 23 0,0-2 0,0 4 0,2-4 0,1 2 0,-1 0 0,3 0 0,-1 1 0,-1 1 0,3-3 0,-3 3 0,2-3 0,-1 1 0,-1 0 0,1 1 0,1 0 0,-2 1 0,5-1 0,-5 2 0,6 2 0,-2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6C4038-6672-4F7E-9629-41FC047C8FB2}" type="datetimeFigureOut">
              <a:rPr lang="zh-TW" altLang="en-US" smtClean="0"/>
              <a:t>2020/12/14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E1BF83-2DBA-4E43-B839-2AC64DD607C3}" type="slidenum">
              <a:rPr lang="zh-TW" altLang="en-US" smtClean="0"/>
              <a:t>‹#›</a:t>
            </a:fld>
            <a:endParaRPr lang="zh-TW" altLang="en-US"/>
          </a:p>
        </p:txBody>
      </p:sp>
    </p:spTree>
    <p:extLst>
      <p:ext uri="{BB962C8B-B14F-4D97-AF65-F5344CB8AC3E}">
        <p14:creationId xmlns:p14="http://schemas.microsoft.com/office/powerpoint/2010/main" val="36561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D0E1BF83-2DBA-4E43-B839-2AC64DD607C3}" type="slidenum">
              <a:rPr lang="zh-TW" altLang="en-US" smtClean="0"/>
              <a:t>7</a:t>
            </a:fld>
            <a:endParaRPr lang="zh-TW" altLang="en-US"/>
          </a:p>
        </p:txBody>
      </p:sp>
    </p:spTree>
    <p:extLst>
      <p:ext uri="{BB962C8B-B14F-4D97-AF65-F5344CB8AC3E}">
        <p14:creationId xmlns:p14="http://schemas.microsoft.com/office/powerpoint/2010/main" val="10060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0"/>
            <a:ext cx="7772400" cy="2127250"/>
          </a:xfrm>
        </p:spPr>
        <p:txBody>
          <a:bodyPr/>
          <a:lstStyle>
            <a:lvl1pPr algn="ctr">
              <a:defRPr sz="5800">
                <a:solidFill>
                  <a:srgbClr val="6600CC"/>
                </a:solidFill>
              </a:defRPr>
            </a:lvl1pPr>
          </a:lstStyle>
          <a:p>
            <a:r>
              <a:rPr lang="zh-TW" altLang="en-US"/>
              <a:t>按一下以編輯母片標題樣式</a:t>
            </a:r>
            <a:endParaRPr lang="en-US" altLang="zh-TW" dirty="0"/>
          </a:p>
        </p:txBody>
      </p:sp>
      <p:sp>
        <p:nvSpPr>
          <p:cNvPr id="5123" name="Rectangle 3"/>
          <p:cNvSpPr>
            <a:spLocks noGrp="1" noChangeArrowheads="1"/>
          </p:cNvSpPr>
          <p:nvPr>
            <p:ph type="subTitle" idx="1"/>
          </p:nvPr>
        </p:nvSpPr>
        <p:spPr>
          <a:xfrm>
            <a:off x="1371600" y="3609975"/>
            <a:ext cx="6400800" cy="2411413"/>
          </a:xfrm>
        </p:spPr>
        <p:txBody>
          <a:bodyPr/>
          <a:lstStyle>
            <a:lvl1pPr marL="0" indent="0" algn="ctr">
              <a:buFont typeface="Wingdings" pitchFamily="2" charset="2"/>
              <a:buNone/>
              <a:defRPr sz="3000">
                <a:solidFill>
                  <a:srgbClr val="292929"/>
                </a:solidFill>
              </a:defRPr>
            </a:lvl1pPr>
          </a:lstStyle>
          <a:p>
            <a:r>
              <a:rPr lang="zh-TW" altLang="en-US"/>
              <a:t>按一下以編輯母片副標題樣式</a:t>
            </a:r>
            <a:endParaRPr lang="en-US" altLang="zh-TW"/>
          </a:p>
        </p:txBody>
      </p:sp>
      <p:sp>
        <p:nvSpPr>
          <p:cNvPr id="5124" name="Rectangle 4"/>
          <p:cNvSpPr>
            <a:spLocks noGrp="1" noChangeArrowheads="1"/>
          </p:cNvSpPr>
          <p:nvPr>
            <p:ph type="dt" sz="half" idx="2"/>
          </p:nvPr>
        </p:nvSpPr>
        <p:spPr/>
        <p:txBody>
          <a:bodyPr/>
          <a:lstStyle>
            <a:lvl1pPr>
              <a:defRPr/>
            </a:lvl1pPr>
          </a:lstStyle>
          <a:p>
            <a:fld id="{AA54E9B6-8846-470E-B1F1-322CD29E16FE}" type="datetime1">
              <a:rPr lang="zh-TW" altLang="en-US" smtClean="0"/>
              <a:t>2020/12/14</a:t>
            </a:fld>
            <a:endParaRPr lang="zh-TW" altLang="en-US"/>
          </a:p>
        </p:txBody>
      </p:sp>
      <p:sp>
        <p:nvSpPr>
          <p:cNvPr id="5125" name="Rectangle 5"/>
          <p:cNvSpPr>
            <a:spLocks noGrp="1" noChangeArrowheads="1"/>
          </p:cNvSpPr>
          <p:nvPr>
            <p:ph type="ftr" sz="quarter" idx="3"/>
          </p:nvPr>
        </p:nvSpPr>
        <p:spPr>
          <a:xfrm>
            <a:off x="3124200" y="6453188"/>
            <a:ext cx="2895600" cy="268287"/>
          </a:xfrm>
        </p:spPr>
        <p:txBody>
          <a:bodyPr/>
          <a:lstStyle>
            <a:lvl1pPr>
              <a:defRPr/>
            </a:lvl1pPr>
          </a:lstStyle>
          <a:p>
            <a:endParaRPr lang="zh-TW" altLang="en-US"/>
          </a:p>
        </p:txBody>
      </p:sp>
      <p:sp>
        <p:nvSpPr>
          <p:cNvPr id="5126" name="Rectangle 6"/>
          <p:cNvSpPr>
            <a:spLocks noGrp="1" noChangeArrowheads="1"/>
          </p:cNvSpPr>
          <p:nvPr>
            <p:ph type="sldNum" sz="quarter" idx="4"/>
          </p:nvPr>
        </p:nvSpPr>
        <p:spPr/>
        <p:txBody>
          <a:bodyPr/>
          <a:lstStyle>
            <a:lvl1pPr>
              <a:defRPr/>
            </a:lvl1pPr>
          </a:lstStyle>
          <a:p>
            <a:fld id="{CE036CB1-5950-409A-BF4D-F587253C7E33}" type="slidenum">
              <a:rPr lang="zh-TW" altLang="en-US" smtClean="0"/>
              <a:t>‹#›</a:t>
            </a:fld>
            <a:endParaRPr lang="zh-TW" altLang="en-US"/>
          </a:p>
        </p:txBody>
      </p:sp>
      <p:sp>
        <p:nvSpPr>
          <p:cNvPr id="5131" name="Rectangle 11"/>
          <p:cNvSpPr>
            <a:spLocks noChangeArrowheads="1"/>
          </p:cNvSpPr>
          <p:nvPr/>
        </p:nvSpPr>
        <p:spPr bwMode="auto">
          <a:xfrm>
            <a:off x="3132138" y="2995613"/>
            <a:ext cx="2879725" cy="217487"/>
          </a:xfrm>
          <a:prstGeom prst="rect">
            <a:avLst/>
          </a:prstGeom>
          <a:solidFill>
            <a:srgbClr val="0000FF"/>
          </a:solidFill>
          <a:ln w="9525">
            <a:noFill/>
            <a:miter lim="800000"/>
            <a:headEnd/>
            <a:tailEnd/>
          </a:ln>
          <a:effectLst/>
        </p:spPr>
        <p:txBody>
          <a:bodyPr wrap="none" anchor="ctr"/>
          <a:lstStyle/>
          <a:p>
            <a:endParaRPr lang="zh-TW" altLang="en-US"/>
          </a:p>
        </p:txBody>
      </p:sp>
      <p:sp>
        <p:nvSpPr>
          <p:cNvPr id="5132" name="Rectangle 12"/>
          <p:cNvSpPr>
            <a:spLocks noChangeArrowheads="1"/>
          </p:cNvSpPr>
          <p:nvPr/>
        </p:nvSpPr>
        <p:spPr bwMode="auto">
          <a:xfrm>
            <a:off x="250825" y="2997200"/>
            <a:ext cx="2881313" cy="215900"/>
          </a:xfrm>
          <a:prstGeom prst="rect">
            <a:avLst/>
          </a:prstGeom>
          <a:solidFill>
            <a:srgbClr val="FF0000"/>
          </a:solidFill>
          <a:ln w="9525">
            <a:noFill/>
            <a:miter lim="800000"/>
            <a:headEnd/>
            <a:tailEnd/>
          </a:ln>
          <a:effectLst/>
        </p:spPr>
        <p:txBody>
          <a:bodyPr wrap="none" anchor="ctr"/>
          <a:lstStyle/>
          <a:p>
            <a:endParaRPr lang="zh-TW" altLang="en-US"/>
          </a:p>
        </p:txBody>
      </p:sp>
      <p:sp>
        <p:nvSpPr>
          <p:cNvPr id="5133" name="Rectangle 13"/>
          <p:cNvSpPr>
            <a:spLocks noChangeArrowheads="1"/>
          </p:cNvSpPr>
          <p:nvPr/>
        </p:nvSpPr>
        <p:spPr bwMode="auto">
          <a:xfrm>
            <a:off x="6011863" y="2997200"/>
            <a:ext cx="2879725" cy="215900"/>
          </a:xfrm>
          <a:prstGeom prst="rect">
            <a:avLst/>
          </a:prstGeom>
          <a:solidFill>
            <a:srgbClr val="FFCC00"/>
          </a:solidFill>
          <a:ln w="9525">
            <a:noFill/>
            <a:miter lim="800000"/>
            <a:headEnd/>
            <a:tailEnd/>
          </a:ln>
          <a:effectLst/>
        </p:spPr>
        <p:txBody>
          <a:bodyPr wrap="none" anchor="ctr"/>
          <a:lstStyle/>
          <a:p>
            <a:endParaRPr lang="zh-TW" altLang="en-US"/>
          </a:p>
        </p:txBody>
      </p:sp>
      <p:sp>
        <p:nvSpPr>
          <p:cNvPr id="5134" name="Rectangle 14"/>
          <p:cNvSpPr>
            <a:spLocks noChangeArrowheads="1"/>
          </p:cNvSpPr>
          <p:nvPr/>
        </p:nvSpPr>
        <p:spPr bwMode="auto">
          <a:xfrm rot="-5068141">
            <a:off x="8536781" y="2567782"/>
            <a:ext cx="496887" cy="215900"/>
          </a:xfrm>
          <a:prstGeom prst="rect">
            <a:avLst/>
          </a:prstGeom>
          <a:solidFill>
            <a:srgbClr val="669900"/>
          </a:solidFill>
          <a:ln w="9525">
            <a:noFill/>
            <a:miter lim="800000"/>
            <a:headEnd/>
            <a:tailEnd/>
          </a:ln>
          <a:effectLst/>
        </p:spPr>
        <p:txBody>
          <a:bodyPr wrap="none" anchor="ctr"/>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D30396BA-971D-4A04-A76F-F858AB0B9E9B}" type="datetime1">
              <a:rPr lang="zh-TW" altLang="en-US" smtClean="0"/>
              <a:t>2020/12/14</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28588"/>
            <a:ext cx="2057400" cy="6002337"/>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128588"/>
            <a:ext cx="6019800" cy="60023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EBCC4234-C9E0-457C-AE6C-2B7A2EC44D03}" type="datetime1">
              <a:rPr lang="zh-TW" altLang="en-US" smtClean="0"/>
              <a:t>2020/12/14</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128588"/>
            <a:ext cx="8229600" cy="11398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307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600200"/>
            <a:ext cx="4038600" cy="21891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3941763"/>
            <a:ext cx="4038600" cy="21891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5"/>
          <p:cNvSpPr>
            <a:spLocks noGrp="1"/>
          </p:cNvSpPr>
          <p:nvPr>
            <p:ph type="dt" sz="half" idx="10"/>
          </p:nvPr>
        </p:nvSpPr>
        <p:spPr>
          <a:xfrm>
            <a:off x="457200" y="6453188"/>
            <a:ext cx="2133600" cy="252412"/>
          </a:xfrm>
        </p:spPr>
        <p:txBody>
          <a:bodyPr/>
          <a:lstStyle>
            <a:lvl1pPr>
              <a:defRPr/>
            </a:lvl1pPr>
          </a:lstStyle>
          <a:p>
            <a:fld id="{53D9EB28-8664-4481-AAFB-28AD19BD26C6}" type="datetime1">
              <a:rPr lang="zh-TW" altLang="en-US" smtClean="0"/>
              <a:t>2020/12/14</a:t>
            </a:fld>
            <a:endParaRPr lang="zh-TW" altLang="en-US"/>
          </a:p>
        </p:txBody>
      </p:sp>
      <p:sp>
        <p:nvSpPr>
          <p:cNvPr id="7" name="頁尾版面配置區 6"/>
          <p:cNvSpPr>
            <a:spLocks noGrp="1"/>
          </p:cNvSpPr>
          <p:nvPr>
            <p:ph type="ftr" sz="quarter" idx="11"/>
          </p:nvPr>
        </p:nvSpPr>
        <p:spPr>
          <a:xfrm>
            <a:off x="3124200" y="6453188"/>
            <a:ext cx="2895600" cy="252412"/>
          </a:xfrm>
        </p:spPr>
        <p:txBody>
          <a:bodyPr/>
          <a:lstStyle>
            <a:lvl1pPr>
              <a:defRPr/>
            </a:lvl1pPr>
          </a:lstStyle>
          <a:p>
            <a:endParaRPr lang="zh-TW" altLang="en-US"/>
          </a:p>
        </p:txBody>
      </p:sp>
      <p:sp>
        <p:nvSpPr>
          <p:cNvPr id="8" name="投影片編號版面配置區 7"/>
          <p:cNvSpPr>
            <a:spLocks noGrp="1"/>
          </p:cNvSpPr>
          <p:nvPr>
            <p:ph type="sldNum" sz="quarter" idx="12"/>
          </p:nvPr>
        </p:nvSpPr>
        <p:spPr>
          <a:xfrm>
            <a:off x="6553200" y="6453188"/>
            <a:ext cx="2133600" cy="252412"/>
          </a:xfrm>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4E5F59F2-AFC6-4CBC-9106-DE8E8FF73E8B}" type="datetime1">
              <a:rPr lang="zh-TW" altLang="en-US" smtClean="0"/>
              <a:t>2020/12/14</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fld id="{3B3ED6C8-9D49-4240-B6B0-4B9813FEFF73}" type="datetime1">
              <a:rPr lang="zh-TW" altLang="en-US" smtClean="0"/>
              <a:t>2020/12/14</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vl1pPr>
          </a:lstStyle>
          <a:p>
            <a:fld id="{2DF91AAB-06A6-4C37-A975-37C7439077F3}" type="datetime1">
              <a:rPr lang="zh-TW" altLang="en-US" smtClean="0"/>
              <a:t>2020/12/14</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lvl1pPr>
              <a:defRPr/>
            </a:lvl1pPr>
          </a:lstStyle>
          <a:p>
            <a:fld id="{D1C703C3-8DC6-4D45-BEB9-8B632EDA5ADF}" type="datetime1">
              <a:rPr lang="zh-TW" altLang="en-US" smtClean="0"/>
              <a:t>2020/12/14</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
        <p:nvSpPr>
          <p:cNvPr id="9" name="投影片編號版面配置區 8"/>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vl1pPr>
          </a:lstStyle>
          <a:p>
            <a:fld id="{9742CE55-CCB3-4B6E-8D50-1461DEB93093}" type="datetime1">
              <a:rPr lang="zh-TW" altLang="en-US" smtClean="0"/>
              <a:t>2020/12/14</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
        <p:nvSpPr>
          <p:cNvPr id="5" name="投影片編號版面配置區 4"/>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F1CD43D9-F0A5-47DF-831C-917D2F4D3015}" type="datetime1">
              <a:rPr lang="zh-TW" altLang="en-US" smtClean="0"/>
              <a:t>2020/12/14</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
        <p:nvSpPr>
          <p:cNvPr id="4" name="投影片編號版面配置區 3"/>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lvl1pPr>
              <a:defRPr/>
            </a:lvl1pPr>
          </a:lstStyle>
          <a:p>
            <a:fld id="{B5F29AAF-0D3F-48EF-A6B5-75E70527817F}" type="datetime1">
              <a:rPr lang="zh-TW" altLang="en-US" smtClean="0"/>
              <a:t>2020/12/14</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lvl1pPr>
              <a:defRPr/>
            </a:lvl1pPr>
          </a:lstStyle>
          <a:p>
            <a:fld id="{1ED978F2-F367-4232-8A0A-5BF678A08BB5}" type="datetime1">
              <a:rPr lang="zh-TW" altLang="en-US" smtClean="0"/>
              <a:t>2020/12/14</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E036CB1-5950-409A-BF4D-F587253C7E33}"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128588"/>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a:t>按一下以編輯母片標題樣式</a:t>
            </a:r>
            <a:endParaRPr lang="en-US" altLang="zh-TW"/>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4100" name="Rectangle 4"/>
          <p:cNvSpPr>
            <a:spLocks noGrp="1" noChangeArrowheads="1"/>
          </p:cNvSpPr>
          <p:nvPr>
            <p:ph type="dt" sz="half" idx="2"/>
          </p:nvPr>
        </p:nvSpPr>
        <p:spPr bwMode="auto">
          <a:xfrm>
            <a:off x="457200" y="6453188"/>
            <a:ext cx="21336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vl1pPr>
          </a:lstStyle>
          <a:p>
            <a:fld id="{8E0FE3F4-E2B0-4F50-A9F8-684B46DD9545}" type="datetime1">
              <a:rPr lang="zh-TW" altLang="en-US" smtClean="0"/>
              <a:t>2020/12/14</a:t>
            </a:fld>
            <a:endParaRPr lang="zh-TW" altLang="en-US"/>
          </a:p>
        </p:txBody>
      </p:sp>
      <p:sp>
        <p:nvSpPr>
          <p:cNvPr id="4101" name="Rectangle 5"/>
          <p:cNvSpPr>
            <a:spLocks noGrp="1" noChangeArrowheads="1"/>
          </p:cNvSpPr>
          <p:nvPr>
            <p:ph type="ftr" sz="quarter" idx="3"/>
          </p:nvPr>
        </p:nvSpPr>
        <p:spPr bwMode="auto">
          <a:xfrm>
            <a:off x="3124200" y="6453188"/>
            <a:ext cx="28956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a:lvl1pPr>
          </a:lstStyle>
          <a:p>
            <a:endParaRPr lang="zh-TW" altLang="en-US"/>
          </a:p>
        </p:txBody>
      </p:sp>
      <p:sp>
        <p:nvSpPr>
          <p:cNvPr id="4102" name="Rectangle 6"/>
          <p:cNvSpPr>
            <a:spLocks noGrp="1" noChangeArrowheads="1"/>
          </p:cNvSpPr>
          <p:nvPr>
            <p:ph type="sldNum" sz="quarter" idx="4"/>
          </p:nvPr>
        </p:nvSpPr>
        <p:spPr bwMode="auto">
          <a:xfrm>
            <a:off x="6553200" y="6453188"/>
            <a:ext cx="21336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vl1pPr>
          </a:lstStyle>
          <a:p>
            <a:fld id="{CE036CB1-5950-409A-BF4D-F587253C7E33}" type="slidenum">
              <a:rPr lang="zh-TW" altLang="en-US" smtClean="0"/>
              <a:t>‹#›</a:t>
            </a:fld>
            <a:endParaRPr lang="zh-TW" altLang="en-US"/>
          </a:p>
        </p:txBody>
      </p:sp>
      <p:sp>
        <p:nvSpPr>
          <p:cNvPr id="4107" name="Rectangle 11"/>
          <p:cNvSpPr>
            <a:spLocks noChangeArrowheads="1"/>
          </p:cNvSpPr>
          <p:nvPr/>
        </p:nvSpPr>
        <p:spPr bwMode="auto">
          <a:xfrm>
            <a:off x="8172450" y="1412875"/>
            <a:ext cx="503238" cy="71438"/>
          </a:xfrm>
          <a:prstGeom prst="rect">
            <a:avLst/>
          </a:prstGeom>
          <a:solidFill>
            <a:srgbClr val="669900"/>
          </a:solidFill>
          <a:ln w="9525">
            <a:noFill/>
            <a:miter lim="800000"/>
            <a:headEnd/>
            <a:tailEnd/>
          </a:ln>
          <a:effectLst/>
        </p:spPr>
        <p:txBody>
          <a:bodyPr wrap="none" anchor="ctr"/>
          <a:lstStyle/>
          <a:p>
            <a:endParaRPr lang="zh-TW" altLang="en-US"/>
          </a:p>
        </p:txBody>
      </p:sp>
      <p:sp>
        <p:nvSpPr>
          <p:cNvPr id="4108" name="Rectangle 12"/>
          <p:cNvSpPr>
            <a:spLocks noChangeArrowheads="1"/>
          </p:cNvSpPr>
          <p:nvPr/>
        </p:nvSpPr>
        <p:spPr bwMode="auto">
          <a:xfrm rot="-5400000">
            <a:off x="-1441451" y="1377950"/>
            <a:ext cx="2881313" cy="71438"/>
          </a:xfrm>
          <a:prstGeom prst="rect">
            <a:avLst/>
          </a:prstGeom>
          <a:solidFill>
            <a:srgbClr val="FF0000"/>
          </a:solidFill>
          <a:ln w="9525">
            <a:noFill/>
            <a:miter lim="800000"/>
            <a:headEnd/>
            <a:tailEnd/>
          </a:ln>
          <a:effectLst/>
        </p:spPr>
        <p:txBody>
          <a:bodyPr wrap="none" anchor="ctr"/>
          <a:lstStyle/>
          <a:p>
            <a:endParaRPr lang="zh-TW" altLang="en-US"/>
          </a:p>
        </p:txBody>
      </p:sp>
      <p:sp>
        <p:nvSpPr>
          <p:cNvPr id="4109" name="Rectangle 13"/>
          <p:cNvSpPr>
            <a:spLocks noChangeArrowheads="1"/>
          </p:cNvSpPr>
          <p:nvPr/>
        </p:nvSpPr>
        <p:spPr bwMode="auto">
          <a:xfrm>
            <a:off x="468313" y="1341438"/>
            <a:ext cx="8207375" cy="71437"/>
          </a:xfrm>
          <a:prstGeom prst="rect">
            <a:avLst/>
          </a:prstGeom>
          <a:solidFill>
            <a:srgbClr val="FFCC00"/>
          </a:solidFill>
          <a:ln w="9525">
            <a:noFill/>
            <a:miter lim="800000"/>
            <a:headEnd/>
            <a:tailEnd/>
          </a:ln>
          <a:effectLst/>
        </p:spPr>
        <p:txBody>
          <a:bodyPr wrap="none" anchor="ctr"/>
          <a:lstStyle/>
          <a:p>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rtl="0" eaLnBrk="1" fontAlgn="base" hangingPunct="1">
        <a:lnSpc>
          <a:spcPct val="80000"/>
        </a:lnSpc>
        <a:spcBef>
          <a:spcPct val="0"/>
        </a:spcBef>
        <a:spcAft>
          <a:spcPct val="0"/>
        </a:spcAft>
        <a:defRPr kumimoji="1" sz="4400">
          <a:solidFill>
            <a:srgbClr val="0000FF"/>
          </a:solidFill>
          <a:latin typeface="+mj-lt"/>
          <a:ea typeface="+mj-ea"/>
          <a:cs typeface="+mj-cs"/>
        </a:defRPr>
      </a:lvl1pPr>
      <a:lvl2pPr algn="l" rtl="0" eaLnBrk="1" fontAlgn="base" hangingPunct="1">
        <a:lnSpc>
          <a:spcPct val="80000"/>
        </a:lnSpc>
        <a:spcBef>
          <a:spcPct val="0"/>
        </a:spcBef>
        <a:spcAft>
          <a:spcPct val="0"/>
        </a:spcAft>
        <a:defRPr kumimoji="1" sz="4400">
          <a:solidFill>
            <a:srgbClr val="0000FF"/>
          </a:solidFill>
          <a:latin typeface="Garamond" pitchFamily="18" charset="0"/>
          <a:ea typeface="新細明體" charset="-120"/>
        </a:defRPr>
      </a:lvl2pPr>
      <a:lvl3pPr algn="l" rtl="0" eaLnBrk="1" fontAlgn="base" hangingPunct="1">
        <a:lnSpc>
          <a:spcPct val="80000"/>
        </a:lnSpc>
        <a:spcBef>
          <a:spcPct val="0"/>
        </a:spcBef>
        <a:spcAft>
          <a:spcPct val="0"/>
        </a:spcAft>
        <a:defRPr kumimoji="1" sz="4400">
          <a:solidFill>
            <a:srgbClr val="0000FF"/>
          </a:solidFill>
          <a:latin typeface="Garamond" pitchFamily="18" charset="0"/>
          <a:ea typeface="新細明體" charset="-120"/>
        </a:defRPr>
      </a:lvl3pPr>
      <a:lvl4pPr algn="l" rtl="0" eaLnBrk="1" fontAlgn="base" hangingPunct="1">
        <a:lnSpc>
          <a:spcPct val="80000"/>
        </a:lnSpc>
        <a:spcBef>
          <a:spcPct val="0"/>
        </a:spcBef>
        <a:spcAft>
          <a:spcPct val="0"/>
        </a:spcAft>
        <a:defRPr kumimoji="1" sz="4400">
          <a:solidFill>
            <a:srgbClr val="0000FF"/>
          </a:solidFill>
          <a:latin typeface="Garamond" pitchFamily="18" charset="0"/>
          <a:ea typeface="新細明體" charset="-120"/>
        </a:defRPr>
      </a:lvl4pPr>
      <a:lvl5pPr algn="l" rtl="0" eaLnBrk="1" fontAlgn="base" hangingPunct="1">
        <a:lnSpc>
          <a:spcPct val="80000"/>
        </a:lnSpc>
        <a:spcBef>
          <a:spcPct val="0"/>
        </a:spcBef>
        <a:spcAft>
          <a:spcPct val="0"/>
        </a:spcAft>
        <a:defRPr kumimoji="1" sz="4400">
          <a:solidFill>
            <a:srgbClr val="0000FF"/>
          </a:solidFill>
          <a:latin typeface="Garamond" pitchFamily="18" charset="0"/>
          <a:ea typeface="新細明體" charset="-120"/>
        </a:defRPr>
      </a:lvl5pPr>
      <a:lvl6pPr marL="457200" algn="l" rtl="0" eaLnBrk="1" fontAlgn="base" hangingPunct="1">
        <a:lnSpc>
          <a:spcPct val="80000"/>
        </a:lnSpc>
        <a:spcBef>
          <a:spcPct val="0"/>
        </a:spcBef>
        <a:spcAft>
          <a:spcPct val="0"/>
        </a:spcAft>
        <a:defRPr kumimoji="1" sz="4400">
          <a:solidFill>
            <a:srgbClr val="0000FF"/>
          </a:solidFill>
          <a:latin typeface="Garamond" pitchFamily="18" charset="0"/>
          <a:ea typeface="新細明體" charset="-120"/>
        </a:defRPr>
      </a:lvl6pPr>
      <a:lvl7pPr marL="914400" algn="l" rtl="0" eaLnBrk="1" fontAlgn="base" hangingPunct="1">
        <a:lnSpc>
          <a:spcPct val="80000"/>
        </a:lnSpc>
        <a:spcBef>
          <a:spcPct val="0"/>
        </a:spcBef>
        <a:spcAft>
          <a:spcPct val="0"/>
        </a:spcAft>
        <a:defRPr kumimoji="1" sz="4400">
          <a:solidFill>
            <a:srgbClr val="0000FF"/>
          </a:solidFill>
          <a:latin typeface="Garamond" pitchFamily="18" charset="0"/>
          <a:ea typeface="新細明體" charset="-120"/>
        </a:defRPr>
      </a:lvl7pPr>
      <a:lvl8pPr marL="1371600" algn="l" rtl="0" eaLnBrk="1" fontAlgn="base" hangingPunct="1">
        <a:lnSpc>
          <a:spcPct val="80000"/>
        </a:lnSpc>
        <a:spcBef>
          <a:spcPct val="0"/>
        </a:spcBef>
        <a:spcAft>
          <a:spcPct val="0"/>
        </a:spcAft>
        <a:defRPr kumimoji="1" sz="4400">
          <a:solidFill>
            <a:srgbClr val="0000FF"/>
          </a:solidFill>
          <a:latin typeface="Garamond" pitchFamily="18" charset="0"/>
          <a:ea typeface="新細明體" charset="-120"/>
        </a:defRPr>
      </a:lvl8pPr>
      <a:lvl9pPr marL="1828800" algn="l" rtl="0" eaLnBrk="1" fontAlgn="base" hangingPunct="1">
        <a:lnSpc>
          <a:spcPct val="80000"/>
        </a:lnSpc>
        <a:spcBef>
          <a:spcPct val="0"/>
        </a:spcBef>
        <a:spcAft>
          <a:spcPct val="0"/>
        </a:spcAft>
        <a:defRPr kumimoji="1" sz="4400">
          <a:solidFill>
            <a:srgbClr val="0000FF"/>
          </a:solidFill>
          <a:latin typeface="Garamond" pitchFamily="18" charset="0"/>
          <a:ea typeface="新細明體" charset="-120"/>
        </a:defRPr>
      </a:lvl9pPr>
    </p:titleStyle>
    <p:bodyStyle>
      <a:lvl1pPr marL="342900" indent="-342900" algn="l" rtl="0" eaLnBrk="1" fontAlgn="base" hangingPunct="1">
        <a:spcBef>
          <a:spcPct val="20000"/>
        </a:spcBef>
        <a:spcAft>
          <a:spcPct val="0"/>
        </a:spcAft>
        <a:buClr>
          <a:srgbClr val="669900"/>
        </a:buClr>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669900"/>
        </a:buClr>
        <a:buFont typeface="Wingdings" pitchFamily="2" charset="2"/>
        <a:buChar char="n"/>
        <a:defRPr kumimoji="1" sz="2400">
          <a:solidFill>
            <a:schemeClr val="tx1"/>
          </a:solidFill>
          <a:latin typeface="+mn-lt"/>
          <a:ea typeface="+mn-ea"/>
        </a:defRPr>
      </a:lvl2pPr>
      <a:lvl3pPr marL="1143000" indent="-228600" algn="l" rtl="0" eaLnBrk="1" fontAlgn="base" hangingPunct="1">
        <a:spcBef>
          <a:spcPct val="20000"/>
        </a:spcBef>
        <a:spcAft>
          <a:spcPct val="0"/>
        </a:spcAft>
        <a:buClr>
          <a:srgbClr val="669900"/>
        </a:buClr>
        <a:buFont typeface="Wingdings" pitchFamily="2" charset="2"/>
        <a:buChar char="p"/>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669900"/>
        </a:buClr>
        <a:buFont typeface="Wingdings" pitchFamily="2" charset="2"/>
        <a:buChar char="§"/>
        <a:defRPr kumimoji="1">
          <a:solidFill>
            <a:schemeClr val="tx1"/>
          </a:solidFill>
          <a:latin typeface="+mn-lt"/>
          <a:ea typeface="+mn-ea"/>
        </a:defRPr>
      </a:lvl4pPr>
      <a:lvl5pPr marL="2057400" indent="-228600" algn="l" rtl="0" eaLnBrk="1" fontAlgn="base" hangingPunct="1">
        <a:spcBef>
          <a:spcPct val="20000"/>
        </a:spcBef>
        <a:spcAft>
          <a:spcPct val="0"/>
        </a:spcAft>
        <a:buClr>
          <a:srgbClr val="669900"/>
        </a:buClr>
        <a:buFont typeface="Wingdings" pitchFamily="2" charset="2"/>
        <a:buChar char="§"/>
        <a:defRPr kumimoji="1">
          <a:solidFill>
            <a:schemeClr val="tx1"/>
          </a:solidFill>
          <a:latin typeface="+mn-lt"/>
          <a:ea typeface="+mn-ea"/>
        </a:defRPr>
      </a:lvl5pPr>
      <a:lvl6pPr marL="2514600" indent="-228600" algn="l" rtl="0" eaLnBrk="1" fontAlgn="base" hangingPunct="1">
        <a:spcBef>
          <a:spcPct val="20000"/>
        </a:spcBef>
        <a:spcAft>
          <a:spcPct val="0"/>
        </a:spcAft>
        <a:buClr>
          <a:srgbClr val="669900"/>
        </a:buClr>
        <a:buFont typeface="Wingdings" pitchFamily="2" charset="2"/>
        <a:buChar char="§"/>
        <a:defRPr kumimoji="1">
          <a:solidFill>
            <a:schemeClr val="tx1"/>
          </a:solidFill>
          <a:latin typeface="+mn-lt"/>
          <a:ea typeface="+mn-ea"/>
        </a:defRPr>
      </a:lvl6pPr>
      <a:lvl7pPr marL="2971800" indent="-228600" algn="l" rtl="0" eaLnBrk="1" fontAlgn="base" hangingPunct="1">
        <a:spcBef>
          <a:spcPct val="20000"/>
        </a:spcBef>
        <a:spcAft>
          <a:spcPct val="0"/>
        </a:spcAft>
        <a:buClr>
          <a:srgbClr val="669900"/>
        </a:buClr>
        <a:buFont typeface="Wingdings" pitchFamily="2" charset="2"/>
        <a:buChar char="§"/>
        <a:defRPr kumimoji="1">
          <a:solidFill>
            <a:schemeClr val="tx1"/>
          </a:solidFill>
          <a:latin typeface="+mn-lt"/>
          <a:ea typeface="+mn-ea"/>
        </a:defRPr>
      </a:lvl7pPr>
      <a:lvl8pPr marL="3429000" indent="-228600" algn="l" rtl="0" eaLnBrk="1" fontAlgn="base" hangingPunct="1">
        <a:spcBef>
          <a:spcPct val="20000"/>
        </a:spcBef>
        <a:spcAft>
          <a:spcPct val="0"/>
        </a:spcAft>
        <a:buClr>
          <a:srgbClr val="669900"/>
        </a:buClr>
        <a:buFont typeface="Wingdings" pitchFamily="2" charset="2"/>
        <a:buChar char="§"/>
        <a:defRPr kumimoji="1">
          <a:solidFill>
            <a:schemeClr val="tx1"/>
          </a:solidFill>
          <a:latin typeface="+mn-lt"/>
          <a:ea typeface="+mn-ea"/>
        </a:defRPr>
      </a:lvl8pPr>
      <a:lvl9pPr marL="3886200" indent="-228600" algn="l" rtl="0" eaLnBrk="1" fontAlgn="base" hangingPunct="1">
        <a:spcBef>
          <a:spcPct val="20000"/>
        </a:spcBef>
        <a:spcAft>
          <a:spcPct val="0"/>
        </a:spcAft>
        <a:buClr>
          <a:srgbClr val="669900"/>
        </a:buClr>
        <a:buFont typeface="Wingdings" pitchFamily="2" charset="2"/>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36.png"/><Relationship Id="rId26" Type="http://schemas.openxmlformats.org/officeDocument/2006/relationships/image" Target="../media/image40.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33.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image" Target="../media/image10.png"/><Relationship Id="rId2" Type="http://schemas.openxmlformats.org/officeDocument/2006/relationships/image" Target="../media/image13.png"/><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5.xml"/><Relationship Id="rId24" Type="http://schemas.openxmlformats.org/officeDocument/2006/relationships/image" Target="../media/image39.png"/><Relationship Id="rId32" Type="http://schemas.openxmlformats.org/officeDocument/2006/relationships/image" Target="../media/image1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customXml" Target="../ink/ink13.xml"/><Relationship Id="rId10" Type="http://schemas.openxmlformats.org/officeDocument/2006/relationships/image" Target="../media/image32.png"/><Relationship Id="rId19" Type="http://schemas.openxmlformats.org/officeDocument/2006/relationships/customXml" Target="../ink/ink9.xml"/><Relationship Id="rId31" Type="http://schemas.openxmlformats.org/officeDocument/2006/relationships/image" Target="../media/image42.png"/><Relationship Id="rId4" Type="http://schemas.openxmlformats.org/officeDocument/2006/relationships/image" Target="../media/image29.png"/><Relationship Id="rId9" Type="http://schemas.openxmlformats.org/officeDocument/2006/relationships/customXml" Target="../ink/ink4.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image" Target="../media/image14.png"/><Relationship Id="rId30" Type="http://schemas.openxmlformats.org/officeDocument/2006/relationships/customXml" Target="../ink/ink14.xml"/><Relationship Id="rId8"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4400" dirty="0"/>
              <a:t>Digital </a:t>
            </a:r>
            <a:r>
              <a:rPr lang="en-US" altLang="zh-TW" sz="4400" dirty="0" err="1"/>
              <a:t>Annealer</a:t>
            </a:r>
            <a:r>
              <a:rPr lang="en-US" altLang="zh-TW" sz="4400" dirty="0"/>
              <a:t> for High-Speed Solving of </a:t>
            </a:r>
            <a:r>
              <a:rPr lang="en-US" altLang="zh-TW" sz="4400" dirty="0" smtClean="0"/>
              <a:t>Combinatorial</a:t>
            </a:r>
            <a:r>
              <a:rPr lang="zh-TW" altLang="en-US" sz="4400" dirty="0" smtClean="0"/>
              <a:t> </a:t>
            </a:r>
            <a:r>
              <a:rPr lang="en-US" altLang="zh-TW" sz="4400" dirty="0" smtClean="0"/>
              <a:t>Optimization </a:t>
            </a:r>
            <a:r>
              <a:rPr lang="en-US" altLang="zh-TW" sz="4400" dirty="0"/>
              <a:t>Problems and Its Applications</a:t>
            </a:r>
            <a:endParaRPr lang="zh-TW" altLang="en-US" sz="4400" dirty="0"/>
          </a:p>
        </p:txBody>
      </p:sp>
      <p:sp>
        <p:nvSpPr>
          <p:cNvPr id="3" name="副標題 2"/>
          <p:cNvSpPr>
            <a:spLocks noGrp="1"/>
          </p:cNvSpPr>
          <p:nvPr>
            <p:ph type="subTitle" idx="1"/>
          </p:nvPr>
        </p:nvSpPr>
        <p:spPr>
          <a:xfrm>
            <a:off x="1011560" y="3284984"/>
            <a:ext cx="7232848" cy="2411413"/>
          </a:xfrm>
        </p:spPr>
        <p:txBody>
          <a:bodyPr/>
          <a:lstStyle/>
          <a:p>
            <a:pPr>
              <a:spcBef>
                <a:spcPts val="480"/>
              </a:spcBef>
              <a:spcAft>
                <a:spcPts val="0"/>
              </a:spcAft>
            </a:pPr>
            <a:r>
              <a:rPr lang="en-US" altLang="zh-TW" sz="2000" b="1" dirty="0" smtClean="0">
                <a:latin typeface="Verdana" panose="020B0604030504040204" pitchFamily="34" charset="0"/>
              </a:rPr>
              <a:t>From</a:t>
            </a:r>
            <a:r>
              <a:rPr lang="en-US" altLang="zh-TW" sz="2000" dirty="0" smtClean="0">
                <a:latin typeface="Verdana" panose="020B0604030504040204" pitchFamily="34" charset="0"/>
              </a:rPr>
              <a:t>: </a:t>
            </a:r>
            <a:r>
              <a:rPr lang="en-US" altLang="zh-TW" sz="2000" dirty="0">
                <a:latin typeface="Verdana" panose="020B0604030504040204" pitchFamily="34" charset="0"/>
              </a:rPr>
              <a:t>2020 25th Asia and South Pacific Design Automation Conference (ASP-DAC</a:t>
            </a:r>
            <a:r>
              <a:rPr lang="en-US" altLang="zh-TW" sz="2000" dirty="0" smtClean="0">
                <a:latin typeface="Verdana" panose="020B0604030504040204" pitchFamily="34" charset="0"/>
              </a:rPr>
              <a:t>)</a:t>
            </a:r>
          </a:p>
          <a:p>
            <a:pPr>
              <a:spcBef>
                <a:spcPts val="480"/>
              </a:spcBef>
              <a:spcAft>
                <a:spcPts val="0"/>
              </a:spcAft>
            </a:pPr>
            <a:r>
              <a:rPr lang="en-US" altLang="zh-TW" sz="2000" b="1" dirty="0" smtClean="0">
                <a:latin typeface="Verdana" panose="020B0604030504040204" pitchFamily="34" charset="0"/>
              </a:rPr>
              <a:t>Author</a:t>
            </a:r>
            <a:r>
              <a:rPr lang="en-US" altLang="zh-TW" sz="2000" dirty="0" smtClean="0">
                <a:latin typeface="Verdana" panose="020B0604030504040204" pitchFamily="34" charset="0"/>
              </a:rPr>
              <a:t>: </a:t>
            </a:r>
            <a:r>
              <a:rPr lang="en-US" altLang="zh-TW" sz="1800" dirty="0">
                <a:latin typeface="Verdana" panose="020B0604030504040204" pitchFamily="34" charset="0"/>
              </a:rPr>
              <a:t>Satoshi Matsubara, </a:t>
            </a:r>
            <a:r>
              <a:rPr lang="en-US" altLang="zh-TW" sz="1800" dirty="0" err="1">
                <a:latin typeface="Verdana" panose="020B0604030504040204" pitchFamily="34" charset="0"/>
              </a:rPr>
              <a:t>Motomu</a:t>
            </a:r>
            <a:r>
              <a:rPr lang="en-US" altLang="zh-TW" sz="1800" dirty="0">
                <a:latin typeface="Verdana" panose="020B0604030504040204" pitchFamily="34" charset="0"/>
              </a:rPr>
              <a:t> Takatsu, Toshiyuki Miyazawa, Takayuki </a:t>
            </a:r>
            <a:r>
              <a:rPr lang="en-US" altLang="zh-TW" sz="1800" dirty="0" err="1">
                <a:latin typeface="Verdana" panose="020B0604030504040204" pitchFamily="34" charset="0"/>
              </a:rPr>
              <a:t>Shibasaki</a:t>
            </a:r>
            <a:r>
              <a:rPr lang="en-US" altLang="zh-TW" sz="1800" dirty="0">
                <a:latin typeface="Verdana" panose="020B0604030504040204" pitchFamily="34" charset="0"/>
              </a:rPr>
              <a:t>, Yasuhiro Watanabe, Kazuya Takemoto and </a:t>
            </a:r>
            <a:r>
              <a:rPr lang="en-US" altLang="zh-TW" sz="1800" dirty="0" err="1">
                <a:latin typeface="Verdana" panose="020B0604030504040204" pitchFamily="34" charset="0"/>
              </a:rPr>
              <a:t>Hirotaka</a:t>
            </a:r>
            <a:r>
              <a:rPr lang="en-US" altLang="zh-TW" sz="1800" dirty="0">
                <a:latin typeface="Verdana" panose="020B0604030504040204" pitchFamily="34" charset="0"/>
              </a:rPr>
              <a:t> </a:t>
            </a:r>
            <a:r>
              <a:rPr lang="en-US" altLang="zh-TW" sz="1800" dirty="0" smtClean="0">
                <a:latin typeface="Verdana" panose="020B0604030504040204" pitchFamily="34" charset="0"/>
              </a:rPr>
              <a:t>Tamura</a:t>
            </a:r>
          </a:p>
          <a:p>
            <a:pPr>
              <a:spcBef>
                <a:spcPts val="480"/>
              </a:spcBef>
              <a:spcAft>
                <a:spcPts val="0"/>
              </a:spcAft>
            </a:pPr>
            <a:r>
              <a:rPr lang="en-US" altLang="zh-TW" sz="1800" dirty="0" smtClean="0">
                <a:latin typeface="Verdana" panose="020B0604030504040204" pitchFamily="34" charset="0"/>
              </a:rPr>
              <a:t>(Technology </a:t>
            </a:r>
            <a:r>
              <a:rPr lang="en-US" altLang="zh-TW" sz="1800" dirty="0">
                <a:latin typeface="Verdana" panose="020B0604030504040204" pitchFamily="34" charset="0"/>
              </a:rPr>
              <a:t>Development Project, Digital </a:t>
            </a:r>
            <a:r>
              <a:rPr lang="en-US" altLang="zh-TW" sz="1800" dirty="0" err="1">
                <a:latin typeface="Verdana" panose="020B0604030504040204" pitchFamily="34" charset="0"/>
              </a:rPr>
              <a:t>Annealer</a:t>
            </a:r>
            <a:r>
              <a:rPr lang="en-US" altLang="zh-TW" sz="1800" dirty="0">
                <a:latin typeface="Verdana" panose="020B0604030504040204" pitchFamily="34" charset="0"/>
              </a:rPr>
              <a:t> </a:t>
            </a:r>
            <a:r>
              <a:rPr lang="en-US" altLang="zh-TW" sz="1800" dirty="0" smtClean="0">
                <a:latin typeface="Verdana" panose="020B0604030504040204" pitchFamily="34" charset="0"/>
              </a:rPr>
              <a:t>Unit)</a:t>
            </a:r>
          </a:p>
          <a:p>
            <a:pPr>
              <a:spcBef>
                <a:spcPts val="480"/>
              </a:spcBef>
              <a:spcAft>
                <a:spcPts val="0"/>
              </a:spcAft>
            </a:pPr>
            <a:r>
              <a:rPr lang="en-US" altLang="zh-TW" sz="1800" dirty="0">
                <a:latin typeface="Verdana" panose="020B0604030504040204" pitchFamily="34" charset="0"/>
              </a:rPr>
              <a:t>(</a:t>
            </a:r>
            <a:r>
              <a:rPr lang="en-US" altLang="zh-TW" sz="1800" dirty="0" smtClean="0">
                <a:latin typeface="Verdana" panose="020B0604030504040204" pitchFamily="34" charset="0"/>
              </a:rPr>
              <a:t>Fujitsu </a:t>
            </a:r>
            <a:r>
              <a:rPr lang="en-US" altLang="zh-TW" sz="1800" dirty="0">
                <a:latin typeface="Verdana" panose="020B0604030504040204" pitchFamily="34" charset="0"/>
              </a:rPr>
              <a:t>Laboratories </a:t>
            </a:r>
            <a:r>
              <a:rPr lang="en-US" altLang="zh-TW" sz="1800" dirty="0" smtClean="0">
                <a:latin typeface="Verdana" panose="020B0604030504040204" pitchFamily="34" charset="0"/>
              </a:rPr>
              <a:t>LTD)</a:t>
            </a:r>
          </a:p>
          <a:p>
            <a:pPr>
              <a:spcBef>
                <a:spcPts val="480"/>
              </a:spcBef>
              <a:spcAft>
                <a:spcPts val="0"/>
              </a:spcAft>
            </a:pPr>
            <a:r>
              <a:rPr lang="en-US" altLang="zh-TW" sz="2000" dirty="0" smtClean="0"/>
              <a:t>Presenter</a:t>
            </a:r>
            <a:r>
              <a:rPr lang="en-US" altLang="zh-TW" sz="2000" dirty="0"/>
              <a:t>: Ting-Yi Wu</a:t>
            </a:r>
          </a:p>
          <a:p>
            <a:r>
              <a:rPr lang="en-US" altLang="zh-TW" sz="2000" dirty="0"/>
              <a:t>Instructor: Jie-Hong Roland Jiang</a:t>
            </a:r>
          </a:p>
          <a:p>
            <a:pPr>
              <a:lnSpc>
                <a:spcPct val="80000"/>
              </a:lnSpc>
            </a:pPr>
            <a:r>
              <a:rPr lang="en-US" altLang="zh-TW" sz="2000" dirty="0" err="1">
                <a:solidFill>
                  <a:srgbClr val="FF0000"/>
                </a:solidFill>
                <a:latin typeface="Comic Sans MS" pitchFamily="66" charset="0"/>
              </a:rPr>
              <a:t>A</a:t>
            </a:r>
            <a:r>
              <a:rPr lang="en-US" altLang="zh-TW" sz="2000" dirty="0" err="1">
                <a:solidFill>
                  <a:srgbClr val="000099"/>
                </a:solidFill>
                <a:latin typeface="Comic Sans MS" pitchFamily="66" charset="0"/>
              </a:rPr>
              <a:t>L</a:t>
            </a:r>
            <a:r>
              <a:rPr lang="en-US" altLang="zh-TW" sz="2000" dirty="0" err="1">
                <a:solidFill>
                  <a:schemeClr val="hlink"/>
                </a:solidFill>
                <a:latin typeface="Comic Sans MS" pitchFamily="66" charset="0"/>
              </a:rPr>
              <a:t>C</a:t>
            </a:r>
            <a:r>
              <a:rPr lang="en-US" altLang="zh-TW" sz="2000" dirty="0" err="1">
                <a:solidFill>
                  <a:schemeClr val="accent1"/>
                </a:solidFill>
                <a:latin typeface="Comic Sans MS" pitchFamily="66" charset="0"/>
              </a:rPr>
              <a:t>om</a:t>
            </a:r>
            <a:r>
              <a:rPr lang="en-US" altLang="zh-TW" sz="2000" dirty="0">
                <a:latin typeface="Comic Sans MS" pitchFamily="66" charset="0"/>
              </a:rPr>
              <a:t> </a:t>
            </a:r>
            <a:r>
              <a:rPr lang="en-US" altLang="zh-TW" sz="2000" dirty="0">
                <a:solidFill>
                  <a:srgbClr val="9966FF"/>
                </a:solidFill>
                <a:latin typeface="Comic Sans MS" pitchFamily="66" charset="0"/>
              </a:rPr>
              <a:t>Lab</a:t>
            </a:r>
          </a:p>
          <a:p>
            <a:endParaRPr lang="zh-TW" altLang="en-US" sz="2400" dirty="0"/>
          </a:p>
        </p:txBody>
      </p:sp>
      <p:sp>
        <p:nvSpPr>
          <p:cNvPr id="5" name="投影片編號版面配置區 4"/>
          <p:cNvSpPr>
            <a:spLocks noGrp="1"/>
          </p:cNvSpPr>
          <p:nvPr>
            <p:ph type="sldNum" sz="quarter" idx="4"/>
          </p:nvPr>
        </p:nvSpPr>
        <p:spPr/>
        <p:txBody>
          <a:bodyPr/>
          <a:lstStyle/>
          <a:p>
            <a:fld id="{CE036CB1-5950-409A-BF4D-F587253C7E33}" type="slidenum">
              <a:rPr lang="zh-TW" altLang="en-US" smtClean="0"/>
              <a:t>1</a:t>
            </a:fld>
            <a:endParaRPr lang="zh-TW" altLang="en-US" dirty="0"/>
          </a:p>
        </p:txBody>
      </p:sp>
      <p:pic>
        <p:nvPicPr>
          <p:cNvPr id="6" name="Picture 4" descr="alcom-logo"/>
          <p:cNvPicPr>
            <a:picLocks noChangeAspect="1" noChangeArrowheads="1"/>
          </p:cNvPicPr>
          <p:nvPr/>
        </p:nvPicPr>
        <p:blipFill>
          <a:blip r:embed="rId2" cstate="print"/>
          <a:srcRect/>
          <a:stretch>
            <a:fillRect/>
          </a:stretch>
        </p:blipFill>
        <p:spPr bwMode="auto">
          <a:xfrm>
            <a:off x="8166546" y="3501008"/>
            <a:ext cx="869950" cy="936625"/>
          </a:xfrm>
          <a:prstGeom prst="rect">
            <a:avLst/>
          </a:prstGeom>
          <a:noFill/>
        </p:spPr>
      </p:pic>
      <p:pic>
        <p:nvPicPr>
          <p:cNvPr id="7" name="Picture 5" descr="ntulogo"/>
          <p:cNvPicPr>
            <a:picLocks noChangeAspect="1" noChangeArrowheads="1"/>
          </p:cNvPicPr>
          <p:nvPr/>
        </p:nvPicPr>
        <p:blipFill>
          <a:blip r:embed="rId3" cstate="print"/>
          <a:srcRect/>
          <a:stretch>
            <a:fillRect/>
          </a:stretch>
        </p:blipFill>
        <p:spPr bwMode="auto">
          <a:xfrm>
            <a:off x="8082408" y="4931142"/>
            <a:ext cx="954088" cy="954088"/>
          </a:xfrm>
          <a:prstGeom prst="rect">
            <a:avLst/>
          </a:prstGeom>
          <a:noFill/>
        </p:spPr>
      </p:pic>
      <p:sp>
        <p:nvSpPr>
          <p:cNvPr id="4" name="日期版面配置區 3"/>
          <p:cNvSpPr>
            <a:spLocks noGrp="1"/>
          </p:cNvSpPr>
          <p:nvPr>
            <p:ph type="dt" sz="half" idx="2"/>
          </p:nvPr>
        </p:nvSpPr>
        <p:spPr/>
        <p:txBody>
          <a:bodyPr/>
          <a:lstStyle/>
          <a:p>
            <a:r>
              <a:rPr lang="en-US" altLang="zh-TW" dirty="0" smtClean="0"/>
              <a:t>2019/11/29</a:t>
            </a:r>
          </a:p>
        </p:txBody>
      </p:sp>
    </p:spTree>
    <p:extLst>
      <p:ext uri="{BB962C8B-B14F-4D97-AF65-F5344CB8AC3E}">
        <p14:creationId xmlns:p14="http://schemas.microsoft.com/office/powerpoint/2010/main" val="3565051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Speed-up </a:t>
            </a:r>
            <a:r>
              <a:rPr lang="en-US" altLang="zh-TW" dirty="0"/>
              <a:t>by parallel search</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Trial phase</a:t>
                </a:r>
              </a:p>
              <a:p>
                <a:pPr lvl="1"/>
                <a:r>
                  <a:rPr lang="en-US" altLang="zh-TW" dirty="0" smtClean="0"/>
                  <a:t>One </a:t>
                </a:r>
                <a:r>
                  <a:rPr lang="en-US" altLang="zh-TW" dirty="0"/>
                  <a:t>of bits is chosen from the current state X, and the energy change for flipping the bit is calculated</a:t>
                </a:r>
                <a:r>
                  <a:rPr lang="en-US" altLang="zh-TW" dirty="0" smtClean="0"/>
                  <a:t>.</a:t>
                </a:r>
              </a:p>
              <a:p>
                <a:pPr lvl="1"/>
                <a:endParaRPr lang="en-US" altLang="zh-TW" dirty="0" smtClean="0"/>
              </a:p>
              <a:p>
                <a:pPr lvl="1"/>
                <a:endParaRPr lang="en-US" altLang="zh-TW" dirty="0" smtClean="0"/>
              </a:p>
              <a:p>
                <a:pPr lvl="1"/>
                <a:r>
                  <a:rPr lang="en-US" altLang="zh-TW" dirty="0"/>
                  <a:t>A bit flip candidate is extracted by comparing the value of </a:t>
                </a:r>
                <a14:m>
                  <m:oMath xmlns:m="http://schemas.openxmlformats.org/officeDocument/2006/math">
                    <m:r>
                      <m:rPr>
                        <m:sty m:val="p"/>
                      </m:rPr>
                      <a:rPr lang="en-US" altLang="zh-TW" dirty="0" smtClean="0">
                        <a:latin typeface="Cambria Math" panose="02040503050406030204" pitchFamily="18" charset="0"/>
                      </a:rPr>
                      <m:t>Δ</m:t>
                    </m:r>
                  </m:oMath>
                </a14:m>
                <a:r>
                  <a:rPr lang="en-US" altLang="zh-TW" dirty="0"/>
                  <a:t>E</a:t>
                </a:r>
                <a:r>
                  <a:rPr lang="en-US" altLang="zh-TW" baseline="-25000" dirty="0"/>
                  <a:t>i </a:t>
                </a:r>
                <a:r>
                  <a:rPr lang="en-US" altLang="zh-TW" dirty="0"/>
                  <a:t>with a random number for each state </a:t>
                </a:r>
                <a:r>
                  <a:rPr lang="en-US" altLang="zh-TW" dirty="0" smtClean="0"/>
                  <a:t>change.</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259" t="-1480" r="-667"/>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10</a:t>
            </a:fld>
            <a:endParaRPr lang="zh-TW" altLang="en-US"/>
          </a:p>
        </p:txBody>
      </p:sp>
      <p:pic>
        <p:nvPicPr>
          <p:cNvPr id="6" name="圖片 5"/>
          <p:cNvPicPr>
            <a:picLocks noChangeAspect="1"/>
          </p:cNvPicPr>
          <p:nvPr/>
        </p:nvPicPr>
        <p:blipFill>
          <a:blip r:embed="rId3"/>
          <a:stretch>
            <a:fillRect/>
          </a:stretch>
        </p:blipFill>
        <p:spPr>
          <a:xfrm>
            <a:off x="2483768" y="3212976"/>
            <a:ext cx="3810961" cy="936104"/>
          </a:xfrm>
          <a:prstGeom prst="rect">
            <a:avLst/>
          </a:prstGeom>
        </p:spPr>
      </p:pic>
      <p:pic>
        <p:nvPicPr>
          <p:cNvPr id="7" name="圖片 6"/>
          <p:cNvPicPr>
            <a:picLocks noChangeAspect="1"/>
          </p:cNvPicPr>
          <p:nvPr/>
        </p:nvPicPr>
        <p:blipFill>
          <a:blip r:embed="rId4"/>
          <a:stretch>
            <a:fillRect/>
          </a:stretch>
        </p:blipFill>
        <p:spPr>
          <a:xfrm>
            <a:off x="4572000" y="5085184"/>
            <a:ext cx="2719693" cy="1620416"/>
          </a:xfrm>
          <a:prstGeom prst="rect">
            <a:avLst/>
          </a:prstGeom>
        </p:spPr>
      </p:pic>
    </p:spTree>
    <p:extLst>
      <p:ext uri="{BB962C8B-B14F-4D97-AF65-F5344CB8AC3E}">
        <p14:creationId xmlns:p14="http://schemas.microsoft.com/office/powerpoint/2010/main" val="2612204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Speed-up </a:t>
            </a:r>
            <a:r>
              <a:rPr lang="en-US" altLang="zh-TW" dirty="0"/>
              <a:t>by parallel search</a:t>
            </a:r>
            <a:endParaRPr lang="zh-TW" altLang="en-US" dirty="0"/>
          </a:p>
        </p:txBody>
      </p:sp>
      <p:sp>
        <p:nvSpPr>
          <p:cNvPr id="3" name="內容版面配置區 2"/>
          <p:cNvSpPr>
            <a:spLocks noGrp="1"/>
          </p:cNvSpPr>
          <p:nvPr>
            <p:ph idx="1"/>
          </p:nvPr>
        </p:nvSpPr>
        <p:spPr/>
        <p:txBody>
          <a:bodyPr/>
          <a:lstStyle/>
          <a:p>
            <a:r>
              <a:rPr lang="en-US" altLang="zh-TW" dirty="0" smtClean="0"/>
              <a:t>Update phase</a:t>
            </a:r>
          </a:p>
          <a:p>
            <a:pPr lvl="1"/>
            <a:r>
              <a:rPr lang="en-US" altLang="zh-TW" dirty="0" smtClean="0"/>
              <a:t>The </a:t>
            </a:r>
            <a:r>
              <a:rPr lang="en-US" altLang="zh-TW" dirty="0"/>
              <a:t>flip-bit selector selects one bit to be flipped and updates the value of </a:t>
            </a:r>
            <a:r>
              <a:rPr lang="en-US" altLang="zh-TW" dirty="0" smtClean="0"/>
              <a:t>x</a:t>
            </a:r>
            <a:r>
              <a:rPr lang="en-US" altLang="zh-TW" baseline="-25000" dirty="0" smtClean="0"/>
              <a:t>i</a:t>
            </a:r>
            <a:r>
              <a:rPr lang="en-US" altLang="zh-TW" dirty="0"/>
              <a:t>. </a:t>
            </a:r>
            <a:endParaRPr lang="en-US" altLang="zh-TW" dirty="0" smtClean="0"/>
          </a:p>
          <a:p>
            <a:pPr lvl="1"/>
            <a:r>
              <a:rPr lang="en-US" altLang="zh-TW" dirty="0" smtClean="0"/>
              <a:t>If </a:t>
            </a:r>
            <a:r>
              <a:rPr lang="en-US" altLang="zh-TW" dirty="0"/>
              <a:t>there is no candidate to update, the update selector outputs a flag value of “0” and returns to the trial phase.</a:t>
            </a:r>
            <a:endParaRPr lang="zh-TW" altLang="en-US" dirty="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11</a:t>
            </a:fld>
            <a:endParaRPr lang="zh-TW" altLang="en-US"/>
          </a:p>
        </p:txBody>
      </p:sp>
    </p:spTree>
    <p:extLst>
      <p:ext uri="{BB962C8B-B14F-4D97-AF65-F5344CB8AC3E}">
        <p14:creationId xmlns:p14="http://schemas.microsoft.com/office/powerpoint/2010/main" val="2451049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Escape </a:t>
            </a:r>
            <a:r>
              <a:rPr lang="en-US" altLang="zh-TW" dirty="0"/>
              <a:t>technique from local minimum</a:t>
            </a:r>
            <a:endParaRPr lang="zh-TW" altLang="en-US" dirty="0"/>
          </a:p>
        </p:txBody>
      </p:sp>
      <p:sp>
        <p:nvSpPr>
          <p:cNvPr id="3" name="內容版面配置區 2"/>
          <p:cNvSpPr>
            <a:spLocks noGrp="1"/>
          </p:cNvSpPr>
          <p:nvPr>
            <p:ph idx="1"/>
          </p:nvPr>
        </p:nvSpPr>
        <p:spPr/>
        <p:txBody>
          <a:bodyPr/>
          <a:lstStyle/>
          <a:p>
            <a:r>
              <a:rPr lang="en-US" altLang="zh-TW" sz="2400" dirty="0"/>
              <a:t>The DA is equipped with a technique to reduce the time spent in a local minimum </a:t>
            </a:r>
            <a:r>
              <a:rPr lang="en-US" altLang="zh-TW" sz="2400" dirty="0" smtClean="0"/>
              <a:t>state.</a:t>
            </a:r>
          </a:p>
          <a:p>
            <a:r>
              <a:rPr lang="en-US" altLang="zh-TW" sz="2400" dirty="0"/>
              <a:t>If no bit flip candidate is found, the escape from a local minimum state is facilitated by adding the positive offset </a:t>
            </a:r>
            <a:r>
              <a:rPr lang="en-US" altLang="zh-TW" sz="2400" b="1" dirty="0" err="1"/>
              <a:t>E</a:t>
            </a:r>
            <a:r>
              <a:rPr lang="en-US" altLang="zh-TW" sz="2400" b="1" baseline="-25000" dirty="0" err="1"/>
              <a:t>off</a:t>
            </a:r>
            <a:r>
              <a:rPr lang="en-US" altLang="zh-TW" sz="2400" dirty="0"/>
              <a:t> to the energy</a:t>
            </a:r>
            <a:r>
              <a:rPr lang="en-US" altLang="zh-TW" sz="2400" dirty="0" smtClean="0"/>
              <a:t>.</a:t>
            </a:r>
          </a:p>
          <a:p>
            <a:pPr lvl="1"/>
            <a:r>
              <a:rPr lang="en-US" altLang="zh-TW" sz="2000" dirty="0"/>
              <a:t>A</a:t>
            </a:r>
            <a:r>
              <a:rPr lang="en-US" altLang="zh-TW" sz="2000" dirty="0" smtClean="0"/>
              <a:t>pproximately </a:t>
            </a:r>
            <a:r>
              <a:rPr lang="en-US" altLang="zh-TW" sz="2000" dirty="0"/>
              <a:t>equivalent to multiplying the common factor  </a:t>
            </a:r>
            <a:r>
              <a:rPr lang="en-US" altLang="zh-TW" sz="2000" dirty="0" smtClean="0"/>
              <a:t>             </a:t>
            </a:r>
            <a:r>
              <a:rPr lang="en-US" altLang="zh-TW" sz="2000" dirty="0"/>
              <a:t>by the acceptance probability of a bit flip</a:t>
            </a:r>
            <a:endParaRPr lang="en-US" altLang="zh-TW" sz="2000" dirty="0" smtClean="0"/>
          </a:p>
          <a:p>
            <a:endParaRPr lang="zh-TW" altLang="en-US" dirty="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12</a:t>
            </a:fld>
            <a:endParaRPr lang="zh-TW" altLang="en-US"/>
          </a:p>
        </p:txBody>
      </p:sp>
      <p:pic>
        <p:nvPicPr>
          <p:cNvPr id="6" name="圖片 5"/>
          <p:cNvPicPr>
            <a:picLocks noChangeAspect="1"/>
          </p:cNvPicPr>
          <p:nvPr/>
        </p:nvPicPr>
        <p:blipFill rotWithShape="1">
          <a:blip r:embed="rId2"/>
          <a:srcRect t="21952"/>
          <a:stretch/>
        </p:blipFill>
        <p:spPr>
          <a:xfrm>
            <a:off x="2195736" y="4005064"/>
            <a:ext cx="1041221" cy="216024"/>
          </a:xfrm>
          <a:prstGeom prst="rect">
            <a:avLst/>
          </a:prstGeom>
        </p:spPr>
      </p:pic>
      <p:pic>
        <p:nvPicPr>
          <p:cNvPr id="7" name="圖片 6"/>
          <p:cNvPicPr>
            <a:picLocks noChangeAspect="1"/>
          </p:cNvPicPr>
          <p:nvPr/>
        </p:nvPicPr>
        <p:blipFill>
          <a:blip r:embed="rId3"/>
          <a:stretch>
            <a:fillRect/>
          </a:stretch>
        </p:blipFill>
        <p:spPr>
          <a:xfrm>
            <a:off x="5364088" y="4732956"/>
            <a:ext cx="3020801" cy="1746624"/>
          </a:xfrm>
          <a:prstGeom prst="rect">
            <a:avLst/>
          </a:prstGeom>
        </p:spPr>
      </p:pic>
      <p:pic>
        <p:nvPicPr>
          <p:cNvPr id="8" name="圖片 7"/>
          <p:cNvPicPr>
            <a:picLocks noChangeAspect="1"/>
          </p:cNvPicPr>
          <p:nvPr/>
        </p:nvPicPr>
        <p:blipFill rotWithShape="1">
          <a:blip r:embed="rId4"/>
          <a:srcRect t="69231"/>
          <a:stretch/>
        </p:blipFill>
        <p:spPr>
          <a:xfrm>
            <a:off x="827584" y="4509120"/>
            <a:ext cx="4763701" cy="360040"/>
          </a:xfrm>
          <a:prstGeom prst="rect">
            <a:avLst/>
          </a:prstGeom>
        </p:spPr>
      </p:pic>
    </p:spTree>
    <p:extLst>
      <p:ext uri="{BB962C8B-B14F-4D97-AF65-F5344CB8AC3E}">
        <p14:creationId xmlns:p14="http://schemas.microsoft.com/office/powerpoint/2010/main" val="3097883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Replica </a:t>
            </a:r>
            <a:r>
              <a:rPr lang="en-US" altLang="zh-TW" dirty="0"/>
              <a:t>exchange method</a:t>
            </a:r>
            <a:endParaRPr lang="zh-TW" altLang="en-US" dirty="0"/>
          </a:p>
        </p:txBody>
      </p:sp>
      <p:sp>
        <p:nvSpPr>
          <p:cNvPr id="3" name="內容版面配置區 2"/>
          <p:cNvSpPr>
            <a:spLocks noGrp="1"/>
          </p:cNvSpPr>
          <p:nvPr>
            <p:ph idx="1"/>
          </p:nvPr>
        </p:nvSpPr>
        <p:spPr/>
        <p:txBody>
          <a:bodyPr/>
          <a:lstStyle/>
          <a:p>
            <a:r>
              <a:rPr lang="en-US" altLang="zh-TW" sz="2400" dirty="0"/>
              <a:t>In stochastic search, there are various speedup methods using multiple </a:t>
            </a:r>
            <a:r>
              <a:rPr lang="en-US" altLang="zh-TW" sz="2400" b="1" dirty="0"/>
              <a:t>replicas</a:t>
            </a:r>
            <a:r>
              <a:rPr lang="en-US" altLang="zh-TW" sz="2400" dirty="0"/>
              <a:t> defined as MCMC search processes specified by state variables and temperature. </a:t>
            </a:r>
            <a:endParaRPr lang="en-US" altLang="zh-TW" sz="2400" dirty="0" smtClean="0"/>
          </a:p>
          <a:p>
            <a:pPr lvl="1"/>
            <a:r>
              <a:rPr lang="en-US" altLang="zh-TW" sz="2000" dirty="0"/>
              <a:t>One of the simplest methods is a simple parallel annealing</a:t>
            </a:r>
          </a:p>
          <a:p>
            <a:r>
              <a:rPr lang="en-US" altLang="zh-TW" sz="2400" dirty="0" smtClean="0"/>
              <a:t>When </a:t>
            </a:r>
            <a:r>
              <a:rPr lang="en-US" altLang="zh-TW" sz="2400" dirty="0"/>
              <a:t>the lowest energy state obtained by multiple replicas is used as a solution, the target accuracy rate of each search may be small. Therefore, the time required to obtain the lowest energy state can be expected to be shortened.</a:t>
            </a:r>
            <a:endParaRPr lang="zh-TW" altLang="zh-TW" sz="2400" dirty="0"/>
          </a:p>
          <a:p>
            <a:endParaRPr lang="en-US" altLang="zh-TW" dirty="0" smtClean="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13</a:t>
            </a:fld>
            <a:endParaRPr lang="zh-TW" altLang="en-US"/>
          </a:p>
        </p:txBody>
      </p:sp>
    </p:spTree>
    <p:extLst>
      <p:ext uri="{BB962C8B-B14F-4D97-AF65-F5344CB8AC3E}">
        <p14:creationId xmlns:p14="http://schemas.microsoft.com/office/powerpoint/2010/main" val="1232196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67AA56-E470-6942-9F99-A68D96FA9FDF}"/>
              </a:ext>
            </a:extLst>
          </p:cNvPr>
          <p:cNvSpPr>
            <a:spLocks noGrp="1"/>
          </p:cNvSpPr>
          <p:nvPr>
            <p:ph type="title"/>
          </p:nvPr>
        </p:nvSpPr>
        <p:spPr/>
        <p:txBody>
          <a:bodyPr/>
          <a:lstStyle/>
          <a:p>
            <a:r>
              <a:rPr lang="en" altLang="zh-TW" dirty="0"/>
              <a:t>Replica exchange scheme </a:t>
            </a:r>
            <a:r>
              <a:rPr lang="en-US" altLang="zh-TW" dirty="0"/>
              <a:t>(c</a:t>
            </a:r>
            <a:r>
              <a:rPr lang="en" altLang="zh-TW" dirty="0" err="1"/>
              <a:t>ont’d</a:t>
            </a:r>
            <a:r>
              <a:rPr lang="en-US" altLang="zh-TW" dirty="0"/>
              <a:t>)</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987F089-00F7-8247-A47F-0BBF9A7E745B}"/>
                  </a:ext>
                </a:extLst>
              </p:cNvPr>
              <p:cNvSpPr>
                <a:spLocks noGrp="1"/>
              </p:cNvSpPr>
              <p:nvPr>
                <p:ph idx="1"/>
              </p:nvPr>
            </p:nvSpPr>
            <p:spPr>
              <a:xfrm>
                <a:off x="457200" y="1600200"/>
                <a:ext cx="8435280" cy="4530725"/>
              </a:xfrm>
            </p:spPr>
            <p:txBody>
              <a:bodyPr/>
              <a:lstStyle/>
              <a:p>
                <a:r>
                  <a:rPr lang="en-US" altLang="zh-TW" dirty="0"/>
                  <a:t>Multiple replica run at different temperature with a criterion based on the Metropolis</a:t>
                </a:r>
              </a:p>
              <a:p>
                <a:r>
                  <a:rPr lang="en-US" altLang="zh-TW" dirty="0"/>
                  <a:t>Exchange transition probability</a:t>
                </a:r>
              </a:p>
              <a:p>
                <a:endParaRPr kumimoji="1" lang="en-US" altLang="zh-TW" dirty="0"/>
              </a:p>
              <a:p>
                <a:pPr lvl="1"/>
                <a:r>
                  <a:rPr lang="en-US" altLang="zh-TW" dirty="0"/>
                  <a:t>n : replica index</a:t>
                </a:r>
              </a:p>
              <a:p>
                <a:pPr lvl="1"/>
                <a14:m>
                  <m:oMath xmlns:m="http://schemas.openxmlformats.org/officeDocument/2006/math">
                    <m:sSub>
                      <m:sSubPr>
                        <m:ctrlPr>
                          <a:rPr kumimoji="1" lang="en-US" altLang="zh-TW" i="1" smtClean="0">
                            <a:latin typeface="Cambria Math" panose="02040503050406030204" pitchFamily="18" charset="0"/>
                          </a:rPr>
                        </m:ctrlPr>
                      </m:sSubPr>
                      <m:e>
                        <m:r>
                          <a:rPr lang="zh-TW" altLang="en-US" i="1">
                            <a:latin typeface="Cambria Math" panose="02040503050406030204" pitchFamily="18" charset="0"/>
                          </a:rPr>
                          <m:t>𝛽</m:t>
                        </m:r>
                      </m:e>
                      <m:sub>
                        <m:r>
                          <a:rPr kumimoji="1" lang="en-US" altLang="zh-TW" b="0" i="1" smtClean="0">
                            <a:latin typeface="Cambria Math" panose="02040503050406030204" pitchFamily="18" charset="0"/>
                          </a:rPr>
                          <m:t>𝑛</m:t>
                        </m:r>
                      </m:sub>
                    </m:sSub>
                  </m:oMath>
                </a14:m>
                <a:r>
                  <a:rPr kumimoji="1" lang="en-US" altLang="zh-TW" dirty="0"/>
                  <a:t> : reverse temperature</a:t>
                </a:r>
              </a:p>
              <a:p>
                <a:pPr lvl="1"/>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i="1">
                            <a:latin typeface="Cambria Math" panose="02040503050406030204" pitchFamily="18" charset="0"/>
                          </a:rPr>
                          <m:t>𝑛</m:t>
                        </m:r>
                      </m:sub>
                    </m:sSub>
                  </m:oMath>
                </a14:m>
                <a:r>
                  <a:rPr lang="en-US" altLang="zh-TW" dirty="0"/>
                  <a:t> : A set of states of replica n</a:t>
                </a:r>
              </a:p>
              <a:p>
                <a:pPr lvl="1"/>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𝐸</m:t>
                        </m:r>
                        <m:r>
                          <a:rPr lang="en-US" altLang="zh-TW" b="0" i="1" smtClean="0">
                            <a:latin typeface="Cambria Math" panose="02040503050406030204" pitchFamily="18" charset="0"/>
                          </a:rPr>
                          <m:t>(</m:t>
                        </m:r>
                        <m:r>
                          <a:rPr lang="en-US" altLang="zh-TW" i="1">
                            <a:latin typeface="Cambria Math" panose="02040503050406030204" pitchFamily="18" charset="0"/>
                          </a:rPr>
                          <m:t>𝑋</m:t>
                        </m:r>
                      </m:e>
                      <m:sub>
                        <m:r>
                          <a:rPr lang="en-US" altLang="zh-TW" i="1">
                            <a:latin typeface="Cambria Math" panose="02040503050406030204" pitchFamily="18" charset="0"/>
                          </a:rPr>
                          <m:t>𝑛</m:t>
                        </m:r>
                      </m:sub>
                    </m:sSub>
                    <m:r>
                      <a:rPr lang="en-US" altLang="zh-TW" b="0" i="1" smtClean="0">
                        <a:latin typeface="Cambria Math" panose="02040503050406030204" pitchFamily="18" charset="0"/>
                      </a:rPr>
                      <m:t>)</m:t>
                    </m:r>
                  </m:oMath>
                </a14:m>
                <a:r>
                  <a:rPr lang="en-US" altLang="zh-TW" dirty="0"/>
                  <a:t> : Energy of replica n</a:t>
                </a:r>
              </a:p>
              <a:p>
                <a:pPr lvl="1"/>
                <a:endParaRPr kumimoji="1" lang="zh-TW" altLang="en-US" dirty="0"/>
              </a:p>
            </p:txBody>
          </p:sp>
        </mc:Choice>
        <mc:Fallback xmlns="">
          <p:sp>
            <p:nvSpPr>
              <p:cNvPr id="3" name="內容版面配置區 2">
                <a:extLst>
                  <a:ext uri="{FF2B5EF4-FFF2-40B4-BE49-F238E27FC236}">
                    <a16:creationId xmlns:a16="http://schemas.microsoft.com/office/drawing/2014/main" id="{6987F089-00F7-8247-A47F-0BBF9A7E745B}"/>
                  </a:ext>
                </a:extLst>
              </p:cNvPr>
              <p:cNvSpPr>
                <a:spLocks noGrp="1" noRot="1" noChangeAspect="1" noMove="1" noResize="1" noEditPoints="1" noAdjustHandles="1" noChangeArrowheads="1" noChangeShapeType="1" noTextEdit="1"/>
              </p:cNvSpPr>
              <p:nvPr>
                <p:ph idx="1"/>
              </p:nvPr>
            </p:nvSpPr>
            <p:spPr>
              <a:xfrm>
                <a:off x="457200" y="1600200"/>
                <a:ext cx="8435280" cy="4530725"/>
              </a:xfrm>
              <a:blipFill>
                <a:blip r:embed="rId2"/>
                <a:stretch>
                  <a:fillRect l="-1355" t="-1397" r="-2711"/>
                </a:stretch>
              </a:blipFill>
            </p:spPr>
            <p:txBody>
              <a:bodyPr/>
              <a:lstStyle/>
              <a:p>
                <a:r>
                  <a:rPr lang="zh-TW" altLang="en-US">
                    <a:noFill/>
                  </a:rPr>
                  <a:t> </a:t>
                </a:r>
              </a:p>
            </p:txBody>
          </p:sp>
        </mc:Fallback>
      </mc:AlternateContent>
      <p:sp>
        <p:nvSpPr>
          <p:cNvPr id="4" name="日期版面配置區 3">
            <a:extLst>
              <a:ext uri="{FF2B5EF4-FFF2-40B4-BE49-F238E27FC236}">
                <a16:creationId xmlns:a16="http://schemas.microsoft.com/office/drawing/2014/main" id="{44267554-67DF-D24C-92D6-BBFDD9163A60}"/>
              </a:ext>
            </a:extLst>
          </p:cNvPr>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a:extLst>
              <a:ext uri="{FF2B5EF4-FFF2-40B4-BE49-F238E27FC236}">
                <a16:creationId xmlns:a16="http://schemas.microsoft.com/office/drawing/2014/main" id="{166C31D7-CC83-AD4E-8744-D0CAD9160DF8}"/>
              </a:ext>
            </a:extLst>
          </p:cNvPr>
          <p:cNvSpPr>
            <a:spLocks noGrp="1"/>
          </p:cNvSpPr>
          <p:nvPr>
            <p:ph type="sldNum" sz="quarter" idx="12"/>
          </p:nvPr>
        </p:nvSpPr>
        <p:spPr/>
        <p:txBody>
          <a:bodyPr/>
          <a:lstStyle/>
          <a:p>
            <a:fld id="{CE036CB1-5950-409A-BF4D-F587253C7E33}" type="slidenum">
              <a:rPr lang="zh-TW" altLang="en-US" smtClean="0"/>
              <a:t>14</a:t>
            </a:fld>
            <a:endParaRPr lang="zh-TW" altLang="en-US"/>
          </a:p>
        </p:txBody>
      </p:sp>
      <p:pic>
        <p:nvPicPr>
          <p:cNvPr id="6" name="圖片 5">
            <a:extLst>
              <a:ext uri="{FF2B5EF4-FFF2-40B4-BE49-F238E27FC236}">
                <a16:creationId xmlns:a16="http://schemas.microsoft.com/office/drawing/2014/main" id="{EFC2E1D1-12F6-CC4A-B002-DF70177F6DCC}"/>
              </a:ext>
            </a:extLst>
          </p:cNvPr>
          <p:cNvPicPr>
            <a:picLocks noChangeAspect="1"/>
          </p:cNvPicPr>
          <p:nvPr/>
        </p:nvPicPr>
        <p:blipFill>
          <a:blip r:embed="rId3"/>
          <a:stretch>
            <a:fillRect/>
          </a:stretch>
        </p:blipFill>
        <p:spPr>
          <a:xfrm>
            <a:off x="831850" y="2996952"/>
            <a:ext cx="7480300" cy="660400"/>
          </a:xfrm>
          <a:prstGeom prst="rect">
            <a:avLst/>
          </a:prstGeom>
        </p:spPr>
      </p:pic>
      <p:pic>
        <p:nvPicPr>
          <p:cNvPr id="7" name="圖片 6"/>
          <p:cNvPicPr>
            <a:picLocks noChangeAspect="1"/>
          </p:cNvPicPr>
          <p:nvPr/>
        </p:nvPicPr>
        <p:blipFill rotWithShape="1">
          <a:blip r:embed="rId4"/>
          <a:srcRect l="55238" t="-16923"/>
          <a:stretch/>
        </p:blipFill>
        <p:spPr>
          <a:xfrm>
            <a:off x="5940152" y="1422191"/>
            <a:ext cx="2115676" cy="336969"/>
          </a:xfrm>
          <a:prstGeom prst="rect">
            <a:avLst/>
          </a:prstGeom>
        </p:spPr>
      </p:pic>
    </p:spTree>
    <p:extLst>
      <p:ext uri="{BB962C8B-B14F-4D97-AF65-F5344CB8AC3E}">
        <p14:creationId xmlns:p14="http://schemas.microsoft.com/office/powerpoint/2010/main" val="1931618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67E45-EECD-6D48-B4F4-F4D47F9E82DA}"/>
              </a:ext>
            </a:extLst>
          </p:cNvPr>
          <p:cNvSpPr>
            <a:spLocks noGrp="1"/>
          </p:cNvSpPr>
          <p:nvPr>
            <p:ph type="title"/>
          </p:nvPr>
        </p:nvSpPr>
        <p:spPr/>
        <p:txBody>
          <a:bodyPr/>
          <a:lstStyle/>
          <a:p>
            <a:r>
              <a:rPr lang="en" altLang="zh-TW" dirty="0"/>
              <a:t>Replica exchange scheme</a:t>
            </a:r>
            <a:r>
              <a:rPr lang="en-US" altLang="zh-TW" dirty="0"/>
              <a:t> (c</a:t>
            </a:r>
            <a:r>
              <a:rPr lang="en" altLang="zh-TW" dirty="0" err="1"/>
              <a:t>ont’d</a:t>
            </a:r>
            <a:r>
              <a:rPr lang="en-US" altLang="zh-TW" dirty="0"/>
              <a:t>)</a:t>
            </a:r>
            <a:r>
              <a:rPr lang="en" altLang="zh-TW" dirty="0"/>
              <a:t> </a:t>
            </a:r>
            <a:endParaRPr kumimoji="1"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A69ABFEF-5F9B-794A-BA09-70698C9AC1D7}"/>
                  </a:ext>
                </a:extLst>
              </p:cNvPr>
              <p:cNvSpPr>
                <a:spLocks noGrp="1"/>
              </p:cNvSpPr>
              <p:nvPr>
                <p:ph idx="1"/>
              </p:nvPr>
            </p:nvSpPr>
            <p:spPr/>
            <p:txBody>
              <a:bodyPr/>
              <a:lstStyle/>
              <a:p>
                <a:r>
                  <a:rPr lang="en-US" altLang="zh-TW" dirty="0"/>
                  <a:t>R</a:t>
                </a:r>
              </a:p>
              <a:p>
                <a:r>
                  <a:rPr lang="en-US" altLang="zh-TW" dirty="0"/>
                  <a:t>A</a:t>
                </a:r>
                <a:r>
                  <a:rPr lang="zh-TW" altLang="en-US" dirty="0"/>
                  <a:t> </a:t>
                </a:r>
                <a:r>
                  <a:rPr lang="en-US" altLang="zh-TW" dirty="0"/>
                  <a:t>process</a:t>
                </a:r>
                <a:r>
                  <a:rPr lang="zh-TW" altLang="en-US" dirty="0"/>
                  <a:t> </a:t>
                </a:r>
                <a:r>
                  <a:rPr lang="en-US" altLang="zh-TW" dirty="0"/>
                  <a:t>of</a:t>
                </a:r>
                <a:r>
                  <a:rPr lang="zh-TW" altLang="en-US" dirty="0"/>
                  <a:t> </a:t>
                </a:r>
                <a:r>
                  <a:rPr lang="en-US" altLang="zh-TW" dirty="0"/>
                  <a:t>cold</a:t>
                </a:r>
                <a:r>
                  <a:rPr lang="zh-TW" altLang="en-US" dirty="0"/>
                  <a:t> </a:t>
                </a:r>
                <a:r>
                  <a:rPr lang="en-US" altLang="zh-TW" dirty="0"/>
                  <a:t>down</a:t>
                </a:r>
                <a:r>
                  <a:rPr lang="zh-TW" altLang="en-US" dirty="0"/>
                  <a:t> </a:t>
                </a:r>
                <a:r>
                  <a:rPr lang="en-US" altLang="zh-TW" dirty="0"/>
                  <a:t>(T</a:t>
                </a:r>
                <a:r>
                  <a:rPr lang="zh-TW" altLang="en-US" dirty="0"/>
                  <a:t> </a:t>
                </a:r>
                <a:r>
                  <a:rPr lang="en-US" altLang="zh-TW" dirty="0"/>
                  <a:t>decrease)</a:t>
                </a:r>
                <a:r>
                  <a:rPr lang="zh-TW" altLang="en-US" dirty="0"/>
                  <a:t> </a:t>
                </a:r>
                <a:endParaRPr lang="en-US" altLang="zh-TW" dirty="0"/>
              </a:p>
              <a:p>
                <a14:m>
                  <m:oMath xmlns:m="http://schemas.openxmlformats.org/officeDocument/2006/math">
                    <m:r>
                      <a:rPr kumimoji="1" lang="zh-TW" altLang="en-US" i="1" smtClean="0">
                        <a:latin typeface="Cambria Math" panose="02040503050406030204" pitchFamily="18" charset="0"/>
                      </a:rPr>
                      <m:t>𝛽</m:t>
                    </m:r>
                  </m:oMath>
                </a14:m>
                <a:r>
                  <a:rPr kumimoji="1" lang="zh-TW" altLang="en-US" dirty="0"/>
                  <a:t> </a:t>
                </a:r>
                <a:r>
                  <a:rPr kumimoji="1" lang="en-US" altLang="zh-TW" dirty="0"/>
                  <a:t>is</a:t>
                </a:r>
                <a:r>
                  <a:rPr kumimoji="1" lang="zh-TW" altLang="en-US" dirty="0"/>
                  <a:t> </a:t>
                </a:r>
                <a:r>
                  <a:rPr lang="en-US" altLang="zh-TW" dirty="0"/>
                  <a:t>reverse</a:t>
                </a:r>
                <a:r>
                  <a:rPr lang="zh-TW" altLang="en-US" dirty="0"/>
                  <a:t> </a:t>
                </a:r>
                <a:r>
                  <a:rPr lang="en-US" altLang="zh-TW" dirty="0"/>
                  <a:t>temperature</a:t>
                </a:r>
                <a:r>
                  <a:rPr lang="zh-TW" altLang="en-US" dirty="0"/>
                  <a:t> </a:t>
                </a:r>
                <a:r>
                  <a:rPr lang="en-US" altLang="zh-TW" dirty="0"/>
                  <a:t>so</a:t>
                </a:r>
                <a14:m>
                  <m:oMath xmlns:m="http://schemas.openxmlformats.org/officeDocument/2006/math">
                    <m:r>
                      <a:rPr lang="zh-TW" altLang="en-US" b="0" i="0" smtClean="0">
                        <a:latin typeface="Cambria Math" panose="02040503050406030204" pitchFamily="18" charset="0"/>
                      </a:rPr>
                      <m:t> </m:t>
                    </m:r>
                    <m:sSub>
                      <m:sSubPr>
                        <m:ctrlPr>
                          <a:rPr lang="en-US" altLang="zh-TW" i="1" smtClean="0">
                            <a:latin typeface="Cambria Math" panose="02040503050406030204" pitchFamily="18" charset="0"/>
                          </a:rPr>
                        </m:ctrlPr>
                      </m:sSubPr>
                      <m:e>
                        <m:r>
                          <a:rPr lang="zh-TW" altLang="en-US" i="1">
                            <a:latin typeface="Cambria Math" panose="02040503050406030204" pitchFamily="18" charset="0"/>
                          </a:rPr>
                          <m:t>𝛽</m:t>
                        </m:r>
                      </m:e>
                      <m:sub>
                        <m:r>
                          <a:rPr lang="en-US" altLang="zh-TW" b="0" i="1" smtClean="0">
                            <a:latin typeface="Cambria Math" panose="02040503050406030204" pitchFamily="18" charset="0"/>
                          </a:rPr>
                          <m:t>𝑛</m:t>
                        </m:r>
                      </m:sub>
                    </m:sSub>
                  </m:oMath>
                </a14:m>
                <a:r>
                  <a:rPr kumimoji="1" lang="zh-TW" altLang="en-US" dirty="0"/>
                  <a:t> </a:t>
                </a:r>
                <a:r>
                  <a:rPr lang="en-US" altLang="zh-TW" dirty="0"/>
                  <a:t>-</a:t>
                </a:r>
                <a:r>
                  <a:rPr lang="zh-TW" altLang="en-US"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𝛽</m:t>
                        </m:r>
                      </m:e>
                      <m:sub>
                        <m:r>
                          <a:rPr lang="en-US" altLang="zh-TW" i="1">
                            <a:latin typeface="Cambria Math" panose="02040503050406030204" pitchFamily="18" charset="0"/>
                          </a:rPr>
                          <m:t>𝑛</m:t>
                        </m:r>
                        <m:r>
                          <a:rPr lang="en-US" altLang="zh-TW" b="0" i="1" smtClean="0">
                            <a:latin typeface="Cambria Math" panose="02040503050406030204" pitchFamily="18" charset="0"/>
                          </a:rPr>
                          <m:t>+1</m:t>
                        </m:r>
                      </m:sub>
                    </m:sSub>
                  </m:oMath>
                </a14:m>
                <a:r>
                  <a:rPr lang="zh-TW" altLang="en-US" dirty="0"/>
                  <a:t> </a:t>
                </a:r>
                <a:r>
                  <a:rPr lang="en-US" altLang="zh-TW" dirty="0"/>
                  <a:t>is</a:t>
                </a:r>
                <a:r>
                  <a:rPr lang="zh-TW" altLang="en-US" dirty="0"/>
                  <a:t> </a:t>
                </a:r>
                <a:r>
                  <a:rPr lang="en-US" altLang="zh-TW" dirty="0" smtClean="0"/>
                  <a:t>-</a:t>
                </a:r>
                <a:endParaRPr lang="en-US" altLang="zh-TW" dirty="0"/>
              </a:p>
              <a:p>
                <a:r>
                  <a:rPr lang="en-US" altLang="zh-TW" dirty="0"/>
                  <a:t>When</a:t>
                </a:r>
                <a:r>
                  <a:rPr lang="zh-TW" altLang="en-US" dirty="0"/>
                  <a:t> </a:t>
                </a:r>
                <a14:m>
                  <m:oMath xmlns:m="http://schemas.openxmlformats.org/officeDocument/2006/math">
                    <m:r>
                      <a:rPr lang="zh-TW" altLang="en-US" i="1" smtClean="0">
                        <a:latin typeface="Cambria Math" panose="02040503050406030204" pitchFamily="18" charset="0"/>
                      </a:rPr>
                      <m:t>∆</m:t>
                    </m:r>
                    <m:r>
                      <a:rPr lang="en-US" altLang="zh-TW" b="0" i="1" smtClean="0">
                        <a:latin typeface="Cambria Math" panose="02040503050406030204" pitchFamily="18" charset="0"/>
                      </a:rPr>
                      <m:t>𝐸</m:t>
                    </m:r>
                  </m:oMath>
                </a14:m>
                <a:r>
                  <a:rPr lang="zh-TW" altLang="en-US" dirty="0"/>
                  <a:t> </a:t>
                </a:r>
                <a:r>
                  <a:rPr lang="en-US" altLang="zh-TW" dirty="0"/>
                  <a:t>is</a:t>
                </a:r>
                <a:r>
                  <a:rPr lang="zh-TW" altLang="en-US" dirty="0"/>
                  <a:t> </a:t>
                </a:r>
                <a:r>
                  <a:rPr lang="en-US" altLang="zh-TW" dirty="0"/>
                  <a:t>+</a:t>
                </a:r>
                <a:r>
                  <a:rPr lang="zh-TW" altLang="en-US" dirty="0"/>
                  <a:t> </a:t>
                </a:r>
                <a:r>
                  <a:rPr lang="en-US" altLang="zh-TW" dirty="0"/>
                  <a:t>mean</a:t>
                </a:r>
                <a:r>
                  <a:rPr lang="zh-TW" altLang="en-US" dirty="0"/>
                  <a:t> </a:t>
                </a:r>
                <a:r>
                  <a:rPr lang="en-US" altLang="zh-TW" dirty="0"/>
                  <a:t>energy</a:t>
                </a:r>
                <a:r>
                  <a:rPr lang="zh-TW" altLang="en-US" dirty="0"/>
                  <a:t> </a:t>
                </a:r>
                <a:r>
                  <a:rPr lang="en-US" altLang="zh-TW" dirty="0" smtClean="0"/>
                  <a:t>increase</a:t>
                </a:r>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sSub>
                          <m:sSubPr>
                            <m:ctrlPr>
                              <a:rPr lang="en-US" altLang="zh-TW" i="1">
                                <a:latin typeface="Cambria Math" panose="02040503050406030204" pitchFamily="18"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_</m:t>
                            </m:r>
                          </m:sub>
                        </m:sSub>
                        <m:r>
                          <a:rPr lang="en-US" altLang="zh-TW" i="1">
                            <a:latin typeface="Cambria Math" panose="02040503050406030204" pitchFamily="18" charset="0"/>
                          </a:rPr>
                          <m:t>𝑛</m:t>
                        </m:r>
                        <m:r>
                          <a:rPr lang="en-US" altLang="zh-TW" i="1">
                            <a:latin typeface="Cambria Math" panose="02040503050406030204" pitchFamily="18" charset="0"/>
                          </a:rPr>
                          <m:t>+1</m:t>
                        </m:r>
                      </m:sub>
                    </m:sSub>
                  </m:oMath>
                </a14:m>
                <a:r>
                  <a:rPr lang="zh-TW" altLang="en-US" dirty="0"/>
                  <a:t> </a:t>
                </a:r>
                <a:r>
                  <a:rPr lang="en-US" altLang="zh-TW" dirty="0"/>
                  <a:t>=</a:t>
                </a:r>
                <a:r>
                  <a:rPr lang="zh-TW" altLang="en-US" dirty="0"/>
                  <a:t> </a:t>
                </a:r>
                <a:r>
                  <a:rPr lang="en-US" altLang="zh-TW" dirty="0" err="1"/>
                  <a:t>exp</a:t>
                </a:r>
                <a:r>
                  <a:rPr lang="en-US" altLang="zh-TW" dirty="0"/>
                  <a:t>(+)</a:t>
                </a:r>
                <a:r>
                  <a:rPr lang="zh-TW" altLang="en-US" dirty="0"/>
                  <a:t>*</a:t>
                </a:r>
                <a:r>
                  <a:rPr lang="en-US" altLang="zh-TW" dirty="0"/>
                  <a:t>(-)</a:t>
                </a:r>
                <a:r>
                  <a:rPr lang="zh-TW" altLang="en-US" dirty="0"/>
                  <a:t> </a:t>
                </a:r>
                <a:r>
                  <a:rPr lang="en-US" altLang="zh-TW" dirty="0"/>
                  <a:t>&lt;</a:t>
                </a:r>
                <a:r>
                  <a:rPr lang="zh-TW" altLang="en-US" dirty="0"/>
                  <a:t> </a:t>
                </a:r>
                <a:r>
                  <a:rPr lang="en-US" altLang="zh-TW" dirty="0"/>
                  <a:t>1</a:t>
                </a:r>
                <a:r>
                  <a:rPr lang="zh-TW" altLang="en-US" dirty="0"/>
                  <a:t>  </a:t>
                </a:r>
                <a:r>
                  <a:rPr lang="en-US" altLang="zh-TW" dirty="0"/>
                  <a:t>(maybe</a:t>
                </a:r>
                <a:r>
                  <a:rPr lang="zh-TW" altLang="en-US" dirty="0"/>
                  <a:t> </a:t>
                </a:r>
                <a:r>
                  <a:rPr lang="en-US" altLang="zh-TW" dirty="0"/>
                  <a:t>change</a:t>
                </a:r>
                <a:r>
                  <a:rPr lang="zh-TW" altLang="en-US" dirty="0"/>
                  <a:t> </a:t>
                </a:r>
                <a:r>
                  <a:rPr lang="en-US" altLang="zh-TW" dirty="0"/>
                  <a:t>state</a:t>
                </a:r>
                <a:r>
                  <a:rPr lang="en-US" altLang="zh-TW" dirty="0" smtClean="0"/>
                  <a:t>)</a:t>
                </a:r>
                <a:endParaRPr lang="en-US" altLang="zh-TW" dirty="0"/>
              </a:p>
              <a:p>
                <a:r>
                  <a:rPr lang="en-US" altLang="zh-TW" dirty="0"/>
                  <a:t>When</a:t>
                </a:r>
                <a:r>
                  <a:rPr lang="zh-TW" altLang="en-US" dirty="0"/>
                  <a:t> </a:t>
                </a:r>
                <a14:m>
                  <m:oMath xmlns:m="http://schemas.openxmlformats.org/officeDocument/2006/math">
                    <m:r>
                      <a:rPr lang="zh-TW" altLang="en-US" i="1">
                        <a:latin typeface="Cambria Math" panose="02040503050406030204" pitchFamily="18" charset="0"/>
                      </a:rPr>
                      <m:t>∆</m:t>
                    </m:r>
                    <m:r>
                      <a:rPr lang="en-US" altLang="zh-TW" i="1">
                        <a:latin typeface="Cambria Math" panose="02040503050406030204" pitchFamily="18" charset="0"/>
                      </a:rPr>
                      <m:t>𝐸</m:t>
                    </m:r>
                  </m:oMath>
                </a14:m>
                <a:r>
                  <a:rPr lang="zh-TW" altLang="en-US" dirty="0"/>
                  <a:t> </a:t>
                </a:r>
                <a:r>
                  <a:rPr lang="en-US" altLang="zh-TW" dirty="0"/>
                  <a:t>is</a:t>
                </a:r>
                <a:r>
                  <a:rPr lang="zh-TW" altLang="en-US" dirty="0"/>
                  <a:t> </a:t>
                </a:r>
                <a:r>
                  <a:rPr lang="en-US" altLang="zh-TW" dirty="0"/>
                  <a:t>-</a:t>
                </a:r>
                <a:r>
                  <a:rPr lang="zh-TW" altLang="en-US" dirty="0"/>
                  <a:t> </a:t>
                </a:r>
                <a:r>
                  <a:rPr lang="en-US" altLang="zh-TW" dirty="0"/>
                  <a:t>mean</a:t>
                </a:r>
                <a:r>
                  <a:rPr lang="zh-TW" altLang="en-US" dirty="0"/>
                  <a:t> </a:t>
                </a:r>
                <a:r>
                  <a:rPr lang="en-US" altLang="zh-TW" dirty="0"/>
                  <a:t>energy</a:t>
                </a:r>
                <a:r>
                  <a:rPr lang="zh-TW" altLang="en-US" dirty="0"/>
                  <a:t> </a:t>
                </a:r>
                <a:r>
                  <a:rPr lang="en-US" altLang="zh-TW" dirty="0" smtClean="0"/>
                  <a:t>decrease</a:t>
                </a:r>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sSub>
                          <m:sSubPr>
                            <m:ctrlPr>
                              <a:rPr lang="en-US" altLang="zh-TW" i="1">
                                <a:latin typeface="Cambria Math" panose="02040503050406030204" pitchFamily="18" charset="0"/>
                              </a:rPr>
                            </m:ctrlPr>
                          </m:sSubPr>
                          <m:e>
                            <m:r>
                              <a:rPr lang="en-US" altLang="zh-TW" i="1">
                                <a:latin typeface="Cambria Math" panose="02040503050406030204" pitchFamily="18" charset="0"/>
                              </a:rPr>
                              <m:t>𝑛</m:t>
                            </m:r>
                          </m:e>
                          <m:sub>
                            <m:r>
                              <a:rPr lang="en-US" altLang="zh-TW" i="1">
                                <a:latin typeface="Cambria Math" panose="02040503050406030204" pitchFamily="18" charset="0"/>
                              </a:rPr>
                              <m:t>_</m:t>
                            </m:r>
                          </m:sub>
                        </m:sSub>
                        <m:r>
                          <a:rPr lang="en-US" altLang="zh-TW" i="1">
                            <a:latin typeface="Cambria Math" panose="02040503050406030204" pitchFamily="18" charset="0"/>
                          </a:rPr>
                          <m:t>𝑛</m:t>
                        </m:r>
                        <m:r>
                          <a:rPr lang="en-US" altLang="zh-TW" i="1">
                            <a:latin typeface="Cambria Math" panose="02040503050406030204" pitchFamily="18" charset="0"/>
                          </a:rPr>
                          <m:t>+1</m:t>
                        </m:r>
                      </m:sub>
                    </m:sSub>
                  </m:oMath>
                </a14:m>
                <a:r>
                  <a:rPr lang="zh-TW" altLang="en-US" dirty="0"/>
                  <a:t> </a:t>
                </a:r>
                <a:r>
                  <a:rPr lang="en-US" altLang="zh-TW" dirty="0"/>
                  <a:t>=</a:t>
                </a:r>
                <a:r>
                  <a:rPr lang="zh-TW" altLang="en-US" dirty="0"/>
                  <a:t> </a:t>
                </a:r>
                <a:r>
                  <a:rPr lang="en-US" altLang="zh-TW" dirty="0" smtClean="0"/>
                  <a:t>1</a:t>
                </a:r>
                <a:r>
                  <a:rPr lang="zh-TW" altLang="en-US" dirty="0" smtClean="0"/>
                  <a:t> </a:t>
                </a:r>
                <a:r>
                  <a:rPr lang="en-US" altLang="zh-TW" dirty="0"/>
                  <a:t>(must</a:t>
                </a:r>
                <a:r>
                  <a:rPr lang="zh-TW" altLang="en-US" dirty="0"/>
                  <a:t> </a:t>
                </a:r>
                <a:r>
                  <a:rPr lang="en-US" altLang="zh-TW" dirty="0"/>
                  <a:t>change</a:t>
                </a:r>
                <a:r>
                  <a:rPr lang="zh-TW" altLang="en-US" dirty="0"/>
                  <a:t> </a:t>
                </a:r>
                <a:r>
                  <a:rPr lang="en-US" altLang="zh-TW" dirty="0"/>
                  <a:t>state)</a:t>
                </a:r>
                <a:r>
                  <a:rPr lang="zh-TW" altLang="en-US" dirty="0"/>
                  <a:t> </a:t>
                </a:r>
                <a:endParaRPr lang="en-US" altLang="zh-TW" dirty="0"/>
              </a:p>
              <a:p>
                <a:pPr marL="457200" lvl="1" indent="0">
                  <a:buNone/>
                </a:pPr>
                <a:endParaRPr lang="en-US" altLang="zh-TW" dirty="0"/>
              </a:p>
            </p:txBody>
          </p:sp>
        </mc:Choice>
        <mc:Fallback>
          <p:sp>
            <p:nvSpPr>
              <p:cNvPr id="3" name="內容版面配置區 2">
                <a:extLst>
                  <a:ext uri="{FF2B5EF4-FFF2-40B4-BE49-F238E27FC236}">
                    <a16:creationId xmlns:a16="http://schemas.microsoft.com/office/drawing/2014/main" id="{A69ABFEF-5F9B-794A-BA09-70698C9AC1D7}"/>
                  </a:ext>
                </a:extLst>
              </p:cNvPr>
              <p:cNvSpPr>
                <a:spLocks noGrp="1" noRot="1" noChangeAspect="1" noMove="1" noResize="1" noEditPoints="1" noAdjustHandles="1" noChangeArrowheads="1" noChangeShapeType="1" noTextEdit="1"/>
              </p:cNvSpPr>
              <p:nvPr>
                <p:ph idx="1"/>
              </p:nvPr>
            </p:nvSpPr>
            <p:spPr>
              <a:blipFill>
                <a:blip r:embed="rId2"/>
                <a:stretch>
                  <a:fillRect l="-1259" t="-1480" r="-444"/>
                </a:stretch>
              </a:blipFill>
            </p:spPr>
            <p:txBody>
              <a:bodyPr/>
              <a:lstStyle/>
              <a:p>
                <a:r>
                  <a:rPr lang="zh-TW" altLang="en-US">
                    <a:noFill/>
                  </a:rPr>
                  <a:t> </a:t>
                </a:r>
              </a:p>
            </p:txBody>
          </p:sp>
        </mc:Fallback>
      </mc:AlternateContent>
      <p:sp>
        <p:nvSpPr>
          <p:cNvPr id="4" name="日期版面配置區 3">
            <a:extLst>
              <a:ext uri="{FF2B5EF4-FFF2-40B4-BE49-F238E27FC236}">
                <a16:creationId xmlns:a16="http://schemas.microsoft.com/office/drawing/2014/main" id="{277943EE-8362-2748-A106-91036BFE7F88}"/>
              </a:ext>
            </a:extLst>
          </p:cNvPr>
          <p:cNvSpPr>
            <a:spLocks noGrp="1"/>
          </p:cNvSpPr>
          <p:nvPr>
            <p:ph type="dt" sz="half" idx="10"/>
          </p:nvPr>
        </p:nvSpPr>
        <p:spPr/>
        <p:txBody>
          <a:bodyPr/>
          <a:lstStyle/>
          <a:p>
            <a:fld id="{4E5F59F2-AFC6-4CBC-9106-DE8E8FF73E8B}" type="datetime1">
              <a:rPr lang="zh-TW" altLang="en-US" smtClean="0"/>
              <a:t>2020/12/14</a:t>
            </a:fld>
            <a:endParaRPr lang="zh-TW" altLang="en-US" dirty="0"/>
          </a:p>
        </p:txBody>
      </p:sp>
      <p:sp>
        <p:nvSpPr>
          <p:cNvPr id="5" name="投影片編號版面配置區 4">
            <a:extLst>
              <a:ext uri="{FF2B5EF4-FFF2-40B4-BE49-F238E27FC236}">
                <a16:creationId xmlns:a16="http://schemas.microsoft.com/office/drawing/2014/main" id="{93B97CDE-24D0-D94B-ACA9-2B44508316F9}"/>
              </a:ext>
            </a:extLst>
          </p:cNvPr>
          <p:cNvSpPr>
            <a:spLocks noGrp="1"/>
          </p:cNvSpPr>
          <p:nvPr>
            <p:ph type="sldNum" sz="quarter" idx="12"/>
          </p:nvPr>
        </p:nvSpPr>
        <p:spPr>
          <a:xfrm>
            <a:off x="6553200" y="6453188"/>
            <a:ext cx="2133600" cy="252412"/>
          </a:xfrm>
        </p:spPr>
        <p:txBody>
          <a:bodyPr/>
          <a:lstStyle/>
          <a:p>
            <a:fld id="{CE036CB1-5950-409A-BF4D-F587253C7E33}" type="slidenum">
              <a:rPr lang="zh-TW" altLang="en-US" smtClean="0"/>
              <a:t>15</a:t>
            </a:fld>
            <a:endParaRPr lang="zh-TW" altLang="en-US"/>
          </a:p>
        </p:txBody>
      </p:sp>
      <p:pic>
        <p:nvPicPr>
          <p:cNvPr id="64" name="圖片 63">
            <a:extLst>
              <a:ext uri="{FF2B5EF4-FFF2-40B4-BE49-F238E27FC236}">
                <a16:creationId xmlns:a16="http://schemas.microsoft.com/office/drawing/2014/main" id="{4F0F8FF9-9A5F-504B-B0E2-E53CEC23BC10}"/>
              </a:ext>
            </a:extLst>
          </p:cNvPr>
          <p:cNvPicPr>
            <a:picLocks noChangeAspect="1"/>
          </p:cNvPicPr>
          <p:nvPr/>
        </p:nvPicPr>
        <p:blipFill>
          <a:blip r:embed="rId3"/>
          <a:stretch>
            <a:fillRect/>
          </a:stretch>
        </p:blipFill>
        <p:spPr>
          <a:xfrm>
            <a:off x="863084" y="1544464"/>
            <a:ext cx="7480300" cy="660400"/>
          </a:xfrm>
          <a:prstGeom prst="rect">
            <a:avLst/>
          </a:prstGeom>
        </p:spPr>
      </p:pic>
    </p:spTree>
    <p:extLst>
      <p:ext uri="{BB962C8B-B14F-4D97-AF65-F5344CB8AC3E}">
        <p14:creationId xmlns:p14="http://schemas.microsoft.com/office/powerpoint/2010/main" val="1309673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67E45-EECD-6D48-B4F4-F4D47F9E82DA}"/>
              </a:ext>
            </a:extLst>
          </p:cNvPr>
          <p:cNvSpPr>
            <a:spLocks noGrp="1"/>
          </p:cNvSpPr>
          <p:nvPr>
            <p:ph type="title"/>
          </p:nvPr>
        </p:nvSpPr>
        <p:spPr/>
        <p:txBody>
          <a:bodyPr/>
          <a:lstStyle/>
          <a:p>
            <a:r>
              <a:rPr lang="en" altLang="zh-TW" dirty="0"/>
              <a:t>Replica exchange scheme</a:t>
            </a:r>
            <a:r>
              <a:rPr lang="en-US" altLang="zh-TW" dirty="0"/>
              <a:t> (c</a:t>
            </a:r>
            <a:r>
              <a:rPr lang="en" altLang="zh-TW" dirty="0" err="1"/>
              <a:t>ont’d</a:t>
            </a:r>
            <a:r>
              <a:rPr lang="en-US" altLang="zh-TW" dirty="0"/>
              <a:t>)</a:t>
            </a:r>
            <a:r>
              <a:rPr lang="en" altLang="zh-TW" dirty="0"/>
              <a:t> </a:t>
            </a:r>
            <a:endParaRPr kumimoji="1" lang="zh-TW" altLang="en-US" dirty="0"/>
          </a:p>
        </p:txBody>
      </p:sp>
      <p:sp>
        <p:nvSpPr>
          <p:cNvPr id="4" name="日期版面配置區 3">
            <a:extLst>
              <a:ext uri="{FF2B5EF4-FFF2-40B4-BE49-F238E27FC236}">
                <a16:creationId xmlns:a16="http://schemas.microsoft.com/office/drawing/2014/main" id="{277943EE-8362-2748-A106-91036BFE7F88}"/>
              </a:ext>
            </a:extLst>
          </p:cNvPr>
          <p:cNvSpPr>
            <a:spLocks noGrp="1"/>
          </p:cNvSpPr>
          <p:nvPr>
            <p:ph type="dt" sz="half" idx="10"/>
          </p:nvPr>
        </p:nvSpPr>
        <p:spPr/>
        <p:txBody>
          <a:bodyPr/>
          <a:lstStyle/>
          <a:p>
            <a:fld id="{4E5F59F2-AFC6-4CBC-9106-DE8E8FF73E8B}" type="datetime1">
              <a:rPr lang="zh-TW" altLang="en-US" smtClean="0"/>
              <a:t>2020/12/14</a:t>
            </a:fld>
            <a:endParaRPr lang="zh-TW" altLang="en-US" dirty="0"/>
          </a:p>
        </p:txBody>
      </p:sp>
      <p:sp>
        <p:nvSpPr>
          <p:cNvPr id="5" name="投影片編號版面配置區 4">
            <a:extLst>
              <a:ext uri="{FF2B5EF4-FFF2-40B4-BE49-F238E27FC236}">
                <a16:creationId xmlns:a16="http://schemas.microsoft.com/office/drawing/2014/main" id="{93B97CDE-24D0-D94B-ACA9-2B44508316F9}"/>
              </a:ext>
            </a:extLst>
          </p:cNvPr>
          <p:cNvSpPr>
            <a:spLocks noGrp="1"/>
          </p:cNvSpPr>
          <p:nvPr>
            <p:ph type="sldNum" sz="quarter" idx="12"/>
          </p:nvPr>
        </p:nvSpPr>
        <p:spPr>
          <a:xfrm>
            <a:off x="6553200" y="6453188"/>
            <a:ext cx="2133600" cy="252412"/>
          </a:xfrm>
        </p:spPr>
        <p:txBody>
          <a:bodyPr/>
          <a:lstStyle/>
          <a:p>
            <a:fld id="{CE036CB1-5950-409A-BF4D-F587253C7E33}" type="slidenum">
              <a:rPr lang="zh-TW" altLang="en-US" smtClean="0"/>
              <a:t>16</a:t>
            </a:fld>
            <a:endParaRPr lang="zh-TW" altLang="en-US"/>
          </a:p>
        </p:txBody>
      </p:sp>
      <p:grpSp>
        <p:nvGrpSpPr>
          <p:cNvPr id="65" name="群組 64">
            <a:extLst>
              <a:ext uri="{FF2B5EF4-FFF2-40B4-BE49-F238E27FC236}">
                <a16:creationId xmlns:a16="http://schemas.microsoft.com/office/drawing/2014/main" id="{6B511F00-08A2-ED4B-9DA0-5C3E678D4E87}"/>
              </a:ext>
            </a:extLst>
          </p:cNvPr>
          <p:cNvGrpSpPr/>
          <p:nvPr/>
        </p:nvGrpSpPr>
        <p:grpSpPr>
          <a:xfrm>
            <a:off x="-307138" y="1467667"/>
            <a:ext cx="5795876" cy="3922665"/>
            <a:chOff x="1149293" y="1567530"/>
            <a:chExt cx="6845414" cy="4356670"/>
          </a:xfrm>
        </p:grpSpPr>
        <p:pic>
          <p:nvPicPr>
            <p:cNvPr id="6" name="圖片 5">
              <a:extLst>
                <a:ext uri="{FF2B5EF4-FFF2-40B4-BE49-F238E27FC236}">
                  <a16:creationId xmlns:a16="http://schemas.microsoft.com/office/drawing/2014/main" id="{A2CBFFB1-C15E-F94B-B99F-35E1917EF194}"/>
                </a:ext>
              </a:extLst>
            </p:cNvPr>
            <p:cNvPicPr>
              <a:picLocks noChangeAspect="1"/>
            </p:cNvPicPr>
            <p:nvPr/>
          </p:nvPicPr>
          <p:blipFill>
            <a:blip r:embed="rId2"/>
            <a:stretch>
              <a:fillRect/>
            </a:stretch>
          </p:blipFill>
          <p:spPr>
            <a:xfrm>
              <a:off x="1149293" y="1567530"/>
              <a:ext cx="6845414" cy="3550063"/>
            </a:xfrm>
            <a:prstGeom prst="rect">
              <a:avLst/>
            </a:prstGeom>
          </p:spPr>
        </p:pic>
        <p:grpSp>
          <p:nvGrpSpPr>
            <p:cNvPr id="63" name="群組 62">
              <a:extLst>
                <a:ext uri="{FF2B5EF4-FFF2-40B4-BE49-F238E27FC236}">
                  <a16:creationId xmlns:a16="http://schemas.microsoft.com/office/drawing/2014/main" id="{EEE6B828-4A16-A341-ADBB-9A3E5E0C3713}"/>
                </a:ext>
              </a:extLst>
            </p:cNvPr>
            <p:cNvGrpSpPr/>
            <p:nvPr/>
          </p:nvGrpSpPr>
          <p:grpSpPr>
            <a:xfrm>
              <a:off x="1479966" y="1619508"/>
              <a:ext cx="6285240" cy="4304692"/>
              <a:chOff x="1479966" y="1619508"/>
              <a:chExt cx="6285240" cy="4304692"/>
            </a:xfrm>
          </p:grpSpPr>
          <p:sp>
            <p:nvSpPr>
              <p:cNvPr id="7" name="橢圓 6">
                <a:extLst>
                  <a:ext uri="{FF2B5EF4-FFF2-40B4-BE49-F238E27FC236}">
                    <a16:creationId xmlns:a16="http://schemas.microsoft.com/office/drawing/2014/main" id="{4363E4FB-4D82-FB4C-806B-0EE4D9351AC2}"/>
                  </a:ext>
                </a:extLst>
              </p:cNvPr>
              <p:cNvSpPr/>
              <p:nvPr/>
            </p:nvSpPr>
            <p:spPr>
              <a:xfrm>
                <a:off x="3059832" y="3342561"/>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橢圓 7">
                <a:extLst>
                  <a:ext uri="{FF2B5EF4-FFF2-40B4-BE49-F238E27FC236}">
                    <a16:creationId xmlns:a16="http://schemas.microsoft.com/office/drawing/2014/main" id="{01BD4E48-B995-7B4F-86EF-43893F769FF2}"/>
                  </a:ext>
                </a:extLst>
              </p:cNvPr>
              <p:cNvSpPr/>
              <p:nvPr/>
            </p:nvSpPr>
            <p:spPr>
              <a:xfrm>
                <a:off x="3347864" y="4086061"/>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橢圓 8">
                <a:extLst>
                  <a:ext uri="{FF2B5EF4-FFF2-40B4-BE49-F238E27FC236}">
                    <a16:creationId xmlns:a16="http://schemas.microsoft.com/office/drawing/2014/main" id="{EFEE7B7C-D218-D14F-8827-B7DE0CE884F2}"/>
                  </a:ext>
                </a:extLst>
              </p:cNvPr>
              <p:cNvSpPr/>
              <p:nvPr/>
            </p:nvSpPr>
            <p:spPr>
              <a:xfrm>
                <a:off x="4039957" y="34290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橢圓 9">
                <a:extLst>
                  <a:ext uri="{FF2B5EF4-FFF2-40B4-BE49-F238E27FC236}">
                    <a16:creationId xmlns:a16="http://schemas.microsoft.com/office/drawing/2014/main" id="{37F4DDC7-47FA-0D48-8824-1650020688A9}"/>
                  </a:ext>
                </a:extLst>
              </p:cNvPr>
              <p:cNvSpPr/>
              <p:nvPr/>
            </p:nvSpPr>
            <p:spPr>
              <a:xfrm>
                <a:off x="4572000" y="4088083"/>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橢圓 10">
                <a:extLst>
                  <a:ext uri="{FF2B5EF4-FFF2-40B4-BE49-F238E27FC236}">
                    <a16:creationId xmlns:a16="http://schemas.microsoft.com/office/drawing/2014/main" id="{690A1A17-5215-AC48-A20B-9DC9AB12294F}"/>
                  </a:ext>
                </a:extLst>
              </p:cNvPr>
              <p:cNvSpPr/>
              <p:nvPr/>
            </p:nvSpPr>
            <p:spPr>
              <a:xfrm>
                <a:off x="4970371" y="3342561"/>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橢圓 11">
                <a:extLst>
                  <a:ext uri="{FF2B5EF4-FFF2-40B4-BE49-F238E27FC236}">
                    <a16:creationId xmlns:a16="http://schemas.microsoft.com/office/drawing/2014/main" id="{0B8998EC-8B62-C94B-BC65-0DDDDC8A3846}"/>
                  </a:ext>
                </a:extLst>
              </p:cNvPr>
              <p:cNvSpPr/>
              <p:nvPr/>
            </p:nvSpPr>
            <p:spPr>
              <a:xfrm>
                <a:off x="5148064" y="2609537"/>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橢圓 12">
                <a:extLst>
                  <a:ext uri="{FF2B5EF4-FFF2-40B4-BE49-F238E27FC236}">
                    <a16:creationId xmlns:a16="http://schemas.microsoft.com/office/drawing/2014/main" id="{314C439C-1671-1E4A-94AA-0D5039DACCCD}"/>
                  </a:ext>
                </a:extLst>
              </p:cNvPr>
              <p:cNvSpPr/>
              <p:nvPr/>
            </p:nvSpPr>
            <p:spPr>
              <a:xfrm>
                <a:off x="6084168" y="3798029"/>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橢圓 13">
                <a:extLst>
                  <a:ext uri="{FF2B5EF4-FFF2-40B4-BE49-F238E27FC236}">
                    <a16:creationId xmlns:a16="http://schemas.microsoft.com/office/drawing/2014/main" id="{45D59DF8-0247-AF4A-8CB3-DDEEB1569DB9}"/>
                  </a:ext>
                </a:extLst>
              </p:cNvPr>
              <p:cNvSpPr/>
              <p:nvPr/>
            </p:nvSpPr>
            <p:spPr>
              <a:xfrm>
                <a:off x="6409184" y="4122636"/>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5CEC321F-F16E-F14F-92EA-739FAAF5C4D1}"/>
                  </a:ext>
                </a:extLst>
              </p:cNvPr>
              <p:cNvSpPr txBox="1"/>
              <p:nvPr/>
            </p:nvSpPr>
            <p:spPr>
              <a:xfrm>
                <a:off x="6698351" y="4122636"/>
                <a:ext cx="576064" cy="369332"/>
              </a:xfrm>
              <a:prstGeom prst="rect">
                <a:avLst/>
              </a:prstGeom>
              <a:noFill/>
            </p:spPr>
            <p:txBody>
              <a:bodyPr wrap="square" rtlCol="0">
                <a:spAutoFit/>
              </a:bodyPr>
              <a:lstStyle/>
              <a:p>
                <a:r>
                  <a:rPr kumimoji="1" lang="en-US" altLang="zh-TW" dirty="0"/>
                  <a:t>R1</a:t>
                </a:r>
                <a:endParaRPr kumimoji="1" lang="zh-TW" altLang="en-US" dirty="0"/>
              </a:p>
            </p:txBody>
          </p:sp>
          <p:sp>
            <p:nvSpPr>
              <p:cNvPr id="16" name="文字方塊 15">
                <a:extLst>
                  <a:ext uri="{FF2B5EF4-FFF2-40B4-BE49-F238E27FC236}">
                    <a16:creationId xmlns:a16="http://schemas.microsoft.com/office/drawing/2014/main" id="{4DB8DA67-FF6C-0C48-90EC-3556FF3D20A0}"/>
                  </a:ext>
                </a:extLst>
              </p:cNvPr>
              <p:cNvSpPr txBox="1"/>
              <p:nvPr/>
            </p:nvSpPr>
            <p:spPr>
              <a:xfrm>
                <a:off x="6156176" y="3284984"/>
                <a:ext cx="576064" cy="369332"/>
              </a:xfrm>
              <a:prstGeom prst="rect">
                <a:avLst/>
              </a:prstGeom>
              <a:noFill/>
            </p:spPr>
            <p:txBody>
              <a:bodyPr wrap="square" rtlCol="0">
                <a:spAutoFit/>
              </a:bodyPr>
              <a:lstStyle/>
              <a:p>
                <a:r>
                  <a:rPr kumimoji="1" lang="en-US" altLang="zh-TW" dirty="0"/>
                  <a:t>R2</a:t>
                </a:r>
                <a:endParaRPr kumimoji="1" lang="zh-TW" altLang="en-US" dirty="0"/>
              </a:p>
            </p:txBody>
          </p:sp>
          <p:sp>
            <p:nvSpPr>
              <p:cNvPr id="17" name="文字方塊 16">
                <a:extLst>
                  <a:ext uri="{FF2B5EF4-FFF2-40B4-BE49-F238E27FC236}">
                    <a16:creationId xmlns:a16="http://schemas.microsoft.com/office/drawing/2014/main" id="{5894A435-3559-5B47-9D0D-9A7105FEDE30}"/>
                  </a:ext>
                </a:extLst>
              </p:cNvPr>
              <p:cNvSpPr txBox="1"/>
              <p:nvPr/>
            </p:nvSpPr>
            <p:spPr>
              <a:xfrm>
                <a:off x="4716016" y="2483604"/>
                <a:ext cx="576064" cy="369332"/>
              </a:xfrm>
              <a:prstGeom prst="rect">
                <a:avLst/>
              </a:prstGeom>
              <a:noFill/>
            </p:spPr>
            <p:txBody>
              <a:bodyPr wrap="square" rtlCol="0">
                <a:spAutoFit/>
              </a:bodyPr>
              <a:lstStyle/>
              <a:p>
                <a:r>
                  <a:rPr kumimoji="1" lang="en-US" altLang="zh-TW" dirty="0"/>
                  <a:t>R3</a:t>
                </a:r>
                <a:endParaRPr kumimoji="1" lang="zh-TW" altLang="en-US" dirty="0"/>
              </a:p>
            </p:txBody>
          </p:sp>
          <p:sp>
            <p:nvSpPr>
              <p:cNvPr id="18" name="文字方塊 17">
                <a:extLst>
                  <a:ext uri="{FF2B5EF4-FFF2-40B4-BE49-F238E27FC236}">
                    <a16:creationId xmlns:a16="http://schemas.microsoft.com/office/drawing/2014/main" id="{FB2C4682-D99F-7447-AA1E-BC21ADEB288F}"/>
                  </a:ext>
                </a:extLst>
              </p:cNvPr>
              <p:cNvSpPr txBox="1"/>
              <p:nvPr/>
            </p:nvSpPr>
            <p:spPr>
              <a:xfrm>
                <a:off x="5020082" y="3691977"/>
                <a:ext cx="576064" cy="369332"/>
              </a:xfrm>
              <a:prstGeom prst="rect">
                <a:avLst/>
              </a:prstGeom>
              <a:noFill/>
            </p:spPr>
            <p:txBody>
              <a:bodyPr wrap="square" rtlCol="0">
                <a:spAutoFit/>
              </a:bodyPr>
              <a:lstStyle/>
              <a:p>
                <a:r>
                  <a:rPr kumimoji="1" lang="en-US" altLang="zh-TW" dirty="0"/>
                  <a:t>R4</a:t>
                </a:r>
                <a:endParaRPr kumimoji="1" lang="zh-TW" altLang="en-US" dirty="0"/>
              </a:p>
            </p:txBody>
          </p:sp>
          <p:sp>
            <p:nvSpPr>
              <p:cNvPr id="19" name="文字方塊 18">
                <a:extLst>
                  <a:ext uri="{FF2B5EF4-FFF2-40B4-BE49-F238E27FC236}">
                    <a16:creationId xmlns:a16="http://schemas.microsoft.com/office/drawing/2014/main" id="{1D02C78C-EA66-874F-A20D-D3BFABFD03D5}"/>
                  </a:ext>
                </a:extLst>
              </p:cNvPr>
              <p:cNvSpPr txBox="1"/>
              <p:nvPr/>
            </p:nvSpPr>
            <p:spPr>
              <a:xfrm>
                <a:off x="4766397" y="4236497"/>
                <a:ext cx="576064" cy="369332"/>
              </a:xfrm>
              <a:prstGeom prst="rect">
                <a:avLst/>
              </a:prstGeom>
              <a:noFill/>
            </p:spPr>
            <p:txBody>
              <a:bodyPr wrap="square" rtlCol="0">
                <a:spAutoFit/>
              </a:bodyPr>
              <a:lstStyle/>
              <a:p>
                <a:r>
                  <a:rPr kumimoji="1" lang="en-US" altLang="zh-TW" dirty="0"/>
                  <a:t>R5</a:t>
                </a:r>
                <a:endParaRPr kumimoji="1" lang="zh-TW" altLang="en-US" dirty="0"/>
              </a:p>
            </p:txBody>
          </p:sp>
          <p:sp>
            <p:nvSpPr>
              <p:cNvPr id="20" name="文字方塊 19">
                <a:extLst>
                  <a:ext uri="{FF2B5EF4-FFF2-40B4-BE49-F238E27FC236}">
                    <a16:creationId xmlns:a16="http://schemas.microsoft.com/office/drawing/2014/main" id="{59AB803F-E7FB-6442-B12C-F41B548599B0}"/>
                  </a:ext>
                </a:extLst>
              </p:cNvPr>
              <p:cNvSpPr txBox="1"/>
              <p:nvPr/>
            </p:nvSpPr>
            <p:spPr>
              <a:xfrm>
                <a:off x="3887924" y="3043333"/>
                <a:ext cx="576064" cy="369332"/>
              </a:xfrm>
              <a:prstGeom prst="rect">
                <a:avLst/>
              </a:prstGeom>
              <a:noFill/>
            </p:spPr>
            <p:txBody>
              <a:bodyPr wrap="square" rtlCol="0">
                <a:spAutoFit/>
              </a:bodyPr>
              <a:lstStyle/>
              <a:p>
                <a:r>
                  <a:rPr kumimoji="1" lang="en-US" altLang="zh-TW" dirty="0"/>
                  <a:t>R6</a:t>
                </a:r>
                <a:endParaRPr kumimoji="1" lang="zh-TW" altLang="en-US" dirty="0"/>
              </a:p>
            </p:txBody>
          </p:sp>
          <p:sp>
            <p:nvSpPr>
              <p:cNvPr id="21" name="文字方塊 20">
                <a:extLst>
                  <a:ext uri="{FF2B5EF4-FFF2-40B4-BE49-F238E27FC236}">
                    <a16:creationId xmlns:a16="http://schemas.microsoft.com/office/drawing/2014/main" id="{66D2E81B-0A6B-2B44-928B-6FD5465E17F7}"/>
                  </a:ext>
                </a:extLst>
              </p:cNvPr>
              <p:cNvSpPr txBox="1"/>
              <p:nvPr/>
            </p:nvSpPr>
            <p:spPr>
              <a:xfrm>
                <a:off x="3606023" y="4191845"/>
                <a:ext cx="576064" cy="369332"/>
              </a:xfrm>
              <a:prstGeom prst="rect">
                <a:avLst/>
              </a:prstGeom>
              <a:noFill/>
            </p:spPr>
            <p:txBody>
              <a:bodyPr wrap="square" rtlCol="0">
                <a:spAutoFit/>
              </a:bodyPr>
              <a:lstStyle/>
              <a:p>
                <a:r>
                  <a:rPr kumimoji="1" lang="en-US" altLang="zh-TW" dirty="0"/>
                  <a:t>R7</a:t>
                </a:r>
                <a:endParaRPr kumimoji="1" lang="zh-TW" altLang="en-US" dirty="0"/>
              </a:p>
            </p:txBody>
          </p:sp>
          <p:sp>
            <p:nvSpPr>
              <p:cNvPr id="22" name="文字方塊 21">
                <a:extLst>
                  <a:ext uri="{FF2B5EF4-FFF2-40B4-BE49-F238E27FC236}">
                    <a16:creationId xmlns:a16="http://schemas.microsoft.com/office/drawing/2014/main" id="{96D08220-7C45-6148-8901-5ED8ABD4998F}"/>
                  </a:ext>
                </a:extLst>
              </p:cNvPr>
              <p:cNvSpPr txBox="1"/>
              <p:nvPr/>
            </p:nvSpPr>
            <p:spPr>
              <a:xfrm>
                <a:off x="3151006" y="2920489"/>
                <a:ext cx="576064" cy="369332"/>
              </a:xfrm>
              <a:prstGeom prst="rect">
                <a:avLst/>
              </a:prstGeom>
              <a:noFill/>
            </p:spPr>
            <p:txBody>
              <a:bodyPr wrap="square" rtlCol="0">
                <a:spAutoFit/>
              </a:bodyPr>
              <a:lstStyle/>
              <a:p>
                <a:r>
                  <a:rPr kumimoji="1" lang="en-US" altLang="zh-TW" dirty="0"/>
                  <a:t>R8</a:t>
                </a:r>
                <a:endParaRPr kumimoji="1" lang="zh-TW" altLang="en-US" dirty="0"/>
              </a:p>
            </p:txBody>
          </p:sp>
          <mc:AlternateContent xmlns:mc="http://schemas.openxmlformats.org/markup-compatibility/2006" xmlns:p14="http://schemas.microsoft.com/office/powerpoint/2010/main">
            <mc:Choice Requires="p14">
              <p:contentPart p14:bwMode="auto" r:id="rId3">
                <p14:nvContentPartPr>
                  <p14:cNvPr id="23" name="筆跡 22">
                    <a:extLst>
                      <a:ext uri="{FF2B5EF4-FFF2-40B4-BE49-F238E27FC236}">
                        <a16:creationId xmlns:a16="http://schemas.microsoft.com/office/drawing/2014/main" id="{A7751FA8-CED4-AB4D-B5FD-408A041ACCED}"/>
                      </a:ext>
                    </a:extLst>
                  </p14:cNvPr>
                  <p14:cNvContentPartPr/>
                  <p14:nvPr/>
                </p14:nvContentPartPr>
                <p14:xfrm>
                  <a:off x="6480366" y="3439120"/>
                  <a:ext cx="1284840" cy="530640"/>
                </p14:xfrm>
              </p:contentPart>
            </mc:Choice>
            <mc:Fallback xmlns="">
              <p:pic>
                <p:nvPicPr>
                  <p:cNvPr id="23" name="筆跡 22">
                    <a:extLst>
                      <a:ext uri="{FF2B5EF4-FFF2-40B4-BE49-F238E27FC236}">
                        <a16:creationId xmlns:a16="http://schemas.microsoft.com/office/drawing/2014/main" id="{A7751FA8-CED4-AB4D-B5FD-408A041ACCED}"/>
                      </a:ext>
                    </a:extLst>
                  </p:cNvPr>
                  <p:cNvPicPr/>
                  <p:nvPr/>
                </p:nvPicPr>
                <p:blipFill>
                  <a:blip r:embed="rId4"/>
                  <a:stretch>
                    <a:fillRect/>
                  </a:stretch>
                </p:blipFill>
                <p:spPr>
                  <a:xfrm>
                    <a:off x="6406388" y="3369141"/>
                    <a:ext cx="1433222" cy="67019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筆跡 23">
                    <a:extLst>
                      <a:ext uri="{FF2B5EF4-FFF2-40B4-BE49-F238E27FC236}">
                        <a16:creationId xmlns:a16="http://schemas.microsoft.com/office/drawing/2014/main" id="{45D0BB6A-73BA-CD4F-8CA0-D0E5B52B700C}"/>
                      </a:ext>
                    </a:extLst>
                  </p14:cNvPr>
                  <p14:cNvContentPartPr/>
                  <p14:nvPr/>
                </p14:nvContentPartPr>
                <p14:xfrm>
                  <a:off x="6752166" y="5448640"/>
                  <a:ext cx="51840" cy="475560"/>
                </p14:xfrm>
              </p:contentPart>
            </mc:Choice>
            <mc:Fallback xmlns="">
              <p:pic>
                <p:nvPicPr>
                  <p:cNvPr id="24" name="筆跡 23">
                    <a:extLst>
                      <a:ext uri="{FF2B5EF4-FFF2-40B4-BE49-F238E27FC236}">
                        <a16:creationId xmlns:a16="http://schemas.microsoft.com/office/drawing/2014/main" id="{45D0BB6A-73BA-CD4F-8CA0-D0E5B52B700C}"/>
                      </a:ext>
                    </a:extLst>
                  </p:cNvPr>
                  <p:cNvPicPr/>
                  <p:nvPr/>
                </p:nvPicPr>
                <p:blipFill>
                  <a:blip r:embed="rId6"/>
                  <a:stretch>
                    <a:fillRect/>
                  </a:stretch>
                </p:blipFill>
                <p:spPr>
                  <a:xfrm>
                    <a:off x="6677805" y="5379046"/>
                    <a:ext cx="200136" cy="61514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筆跡 24">
                    <a:extLst>
                      <a:ext uri="{FF2B5EF4-FFF2-40B4-BE49-F238E27FC236}">
                        <a16:creationId xmlns:a16="http://schemas.microsoft.com/office/drawing/2014/main" id="{CBFA0B58-6E02-4444-9785-98C887AC5FAC}"/>
                      </a:ext>
                    </a:extLst>
                  </p14:cNvPr>
                  <p14:cNvContentPartPr/>
                  <p14:nvPr/>
                </p14:nvContentPartPr>
                <p14:xfrm>
                  <a:off x="6799686" y="4642960"/>
                  <a:ext cx="180000" cy="150480"/>
                </p14:xfrm>
              </p:contentPart>
            </mc:Choice>
            <mc:Fallback xmlns="">
              <p:pic>
                <p:nvPicPr>
                  <p:cNvPr id="25" name="筆跡 24">
                    <a:extLst>
                      <a:ext uri="{FF2B5EF4-FFF2-40B4-BE49-F238E27FC236}">
                        <a16:creationId xmlns:a16="http://schemas.microsoft.com/office/drawing/2014/main" id="{CBFA0B58-6E02-4444-9785-98C887AC5FAC}"/>
                      </a:ext>
                    </a:extLst>
                  </p:cNvPr>
                  <p:cNvPicPr/>
                  <p:nvPr/>
                </p:nvPicPr>
                <p:blipFill>
                  <a:blip r:embed="rId8"/>
                  <a:stretch>
                    <a:fillRect/>
                  </a:stretch>
                </p:blipFill>
                <p:spPr>
                  <a:xfrm>
                    <a:off x="6725394" y="4572923"/>
                    <a:ext cx="328160" cy="29015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筆跡 25">
                    <a:extLst>
                      <a:ext uri="{FF2B5EF4-FFF2-40B4-BE49-F238E27FC236}">
                        <a16:creationId xmlns:a16="http://schemas.microsoft.com/office/drawing/2014/main" id="{3FFAFD61-9CFC-8E47-BF68-EA12D6B12688}"/>
                      </a:ext>
                    </a:extLst>
                  </p14:cNvPr>
                  <p14:cNvContentPartPr/>
                  <p14:nvPr/>
                </p14:nvContentPartPr>
                <p14:xfrm>
                  <a:off x="1947966" y="1865560"/>
                  <a:ext cx="416520" cy="132120"/>
                </p14:xfrm>
              </p:contentPart>
            </mc:Choice>
            <mc:Fallback xmlns="">
              <p:pic>
                <p:nvPicPr>
                  <p:cNvPr id="26" name="筆跡 25">
                    <a:extLst>
                      <a:ext uri="{FF2B5EF4-FFF2-40B4-BE49-F238E27FC236}">
                        <a16:creationId xmlns:a16="http://schemas.microsoft.com/office/drawing/2014/main" id="{3FFAFD61-9CFC-8E47-BF68-EA12D6B12688}"/>
                      </a:ext>
                    </a:extLst>
                  </p:cNvPr>
                  <p:cNvPicPr/>
                  <p:nvPr/>
                </p:nvPicPr>
                <p:blipFill>
                  <a:blip r:embed="rId10"/>
                  <a:stretch>
                    <a:fillRect/>
                  </a:stretch>
                </p:blipFill>
                <p:spPr>
                  <a:xfrm>
                    <a:off x="1873587" y="1795897"/>
                    <a:ext cx="564852" cy="271847"/>
                  </a:xfrm>
                  <a:prstGeom prst="rect">
                    <a:avLst/>
                  </a:prstGeom>
                </p:spPr>
              </p:pic>
            </mc:Fallback>
          </mc:AlternateContent>
          <p:sp>
            <p:nvSpPr>
              <p:cNvPr id="27" name="文字方塊 26">
                <a:extLst>
                  <a:ext uri="{FF2B5EF4-FFF2-40B4-BE49-F238E27FC236}">
                    <a16:creationId xmlns:a16="http://schemas.microsoft.com/office/drawing/2014/main" id="{7BBA29EB-88FC-D848-A955-E6A1B60E5640}"/>
                  </a:ext>
                </a:extLst>
              </p:cNvPr>
              <p:cNvSpPr txBox="1"/>
              <p:nvPr/>
            </p:nvSpPr>
            <p:spPr>
              <a:xfrm>
                <a:off x="1763688" y="1619508"/>
                <a:ext cx="753757" cy="369332"/>
              </a:xfrm>
              <a:prstGeom prst="rect">
                <a:avLst/>
              </a:prstGeom>
              <a:noFill/>
            </p:spPr>
            <p:txBody>
              <a:bodyPr wrap="square" rtlCol="0">
                <a:spAutoFit/>
              </a:bodyPr>
              <a:lstStyle/>
              <a:p>
                <a:r>
                  <a:rPr kumimoji="1" lang="en-US" altLang="zh-TW" dirty="0"/>
                  <a:t>E(T)</a:t>
                </a:r>
                <a:endParaRPr kumimoji="1" lang="zh-TW" altLang="en-US" dirty="0"/>
              </a:p>
            </p:txBody>
          </p:sp>
          <p:sp>
            <p:nvSpPr>
              <p:cNvPr id="28" name="文字方塊 27">
                <a:extLst>
                  <a:ext uri="{FF2B5EF4-FFF2-40B4-BE49-F238E27FC236}">
                    <a16:creationId xmlns:a16="http://schemas.microsoft.com/office/drawing/2014/main" id="{B3485590-4A1D-FE41-9434-92407EF83A15}"/>
                  </a:ext>
                </a:extLst>
              </p:cNvPr>
              <p:cNvSpPr txBox="1"/>
              <p:nvPr/>
            </p:nvSpPr>
            <p:spPr>
              <a:xfrm>
                <a:off x="6697216" y="4470579"/>
                <a:ext cx="753757" cy="369332"/>
              </a:xfrm>
              <a:prstGeom prst="rect">
                <a:avLst/>
              </a:prstGeom>
              <a:noFill/>
            </p:spPr>
            <p:txBody>
              <a:bodyPr wrap="square" rtlCol="0">
                <a:spAutoFit/>
              </a:bodyPr>
              <a:lstStyle/>
              <a:p>
                <a:r>
                  <a:rPr kumimoji="1" lang="en-US" altLang="zh-TW" dirty="0"/>
                  <a:t>T</a:t>
                </a:r>
                <a:endParaRPr kumimoji="1" lang="zh-TW" altLang="en-US" dirty="0"/>
              </a:p>
            </p:txBody>
          </p:sp>
          <mc:AlternateContent xmlns:mc="http://schemas.openxmlformats.org/markup-compatibility/2006" xmlns:p14="http://schemas.microsoft.com/office/powerpoint/2010/main">
            <mc:Choice Requires="p14">
              <p:contentPart p14:bwMode="auto" r:id="rId11">
                <p14:nvContentPartPr>
                  <p14:cNvPr id="45" name="筆跡 44">
                    <a:extLst>
                      <a:ext uri="{FF2B5EF4-FFF2-40B4-BE49-F238E27FC236}">
                        <a16:creationId xmlns:a16="http://schemas.microsoft.com/office/drawing/2014/main" id="{BA224423-F618-6B46-9285-17BD935AC7E3}"/>
                      </a:ext>
                    </a:extLst>
                  </p14:cNvPr>
                  <p14:cNvContentPartPr/>
                  <p14:nvPr/>
                </p14:nvContentPartPr>
                <p14:xfrm>
                  <a:off x="1479966" y="2806240"/>
                  <a:ext cx="474480" cy="1077480"/>
                </p14:xfrm>
              </p:contentPart>
            </mc:Choice>
            <mc:Fallback xmlns="">
              <p:pic>
                <p:nvPicPr>
                  <p:cNvPr id="45" name="筆跡 44">
                    <a:extLst>
                      <a:ext uri="{FF2B5EF4-FFF2-40B4-BE49-F238E27FC236}">
                        <a16:creationId xmlns:a16="http://schemas.microsoft.com/office/drawing/2014/main" id="{BA224423-F618-6B46-9285-17BD935AC7E3}"/>
                      </a:ext>
                    </a:extLst>
                  </p:cNvPr>
                  <p:cNvPicPr/>
                  <p:nvPr/>
                </p:nvPicPr>
                <p:blipFill>
                  <a:blip r:embed="rId12"/>
                  <a:stretch>
                    <a:fillRect/>
                  </a:stretch>
                </p:blipFill>
                <p:spPr>
                  <a:xfrm>
                    <a:off x="1405988" y="2736674"/>
                    <a:ext cx="622861" cy="121701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筆跡 49">
                    <a:extLst>
                      <a:ext uri="{FF2B5EF4-FFF2-40B4-BE49-F238E27FC236}">
                        <a16:creationId xmlns:a16="http://schemas.microsoft.com/office/drawing/2014/main" id="{F4CD4B2B-455D-9E48-A7F6-F7D9C31A6A27}"/>
                      </a:ext>
                    </a:extLst>
                  </p14:cNvPr>
                  <p14:cNvContentPartPr/>
                  <p14:nvPr/>
                </p14:nvContentPartPr>
                <p14:xfrm>
                  <a:off x="3128046" y="4729360"/>
                  <a:ext cx="748440" cy="260280"/>
                </p14:xfrm>
              </p:contentPart>
            </mc:Choice>
            <mc:Fallback xmlns="">
              <p:pic>
                <p:nvPicPr>
                  <p:cNvPr id="50" name="筆跡 49">
                    <a:extLst>
                      <a:ext uri="{FF2B5EF4-FFF2-40B4-BE49-F238E27FC236}">
                        <a16:creationId xmlns:a16="http://schemas.microsoft.com/office/drawing/2014/main" id="{F4CD4B2B-455D-9E48-A7F6-F7D9C31A6A27}"/>
                      </a:ext>
                    </a:extLst>
                  </p:cNvPr>
                  <p:cNvPicPr/>
                  <p:nvPr/>
                </p:nvPicPr>
                <p:blipFill>
                  <a:blip r:embed="rId14"/>
                  <a:stretch>
                    <a:fillRect/>
                  </a:stretch>
                </p:blipFill>
                <p:spPr>
                  <a:xfrm>
                    <a:off x="3054010" y="4659392"/>
                    <a:ext cx="896937" cy="39981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筆跡 55">
                    <a:extLst>
                      <a:ext uri="{FF2B5EF4-FFF2-40B4-BE49-F238E27FC236}">
                        <a16:creationId xmlns:a16="http://schemas.microsoft.com/office/drawing/2014/main" id="{E442B317-D9F2-BA42-B87B-2AA62C67F762}"/>
                      </a:ext>
                    </a:extLst>
                  </p14:cNvPr>
                  <p14:cNvContentPartPr/>
                  <p14:nvPr/>
                </p14:nvContentPartPr>
                <p14:xfrm>
                  <a:off x="2207166" y="3419680"/>
                  <a:ext cx="312480" cy="5040"/>
                </p14:xfrm>
              </p:contentPart>
            </mc:Choice>
            <mc:Fallback xmlns="">
              <p:pic>
                <p:nvPicPr>
                  <p:cNvPr id="56" name="筆跡 55">
                    <a:extLst>
                      <a:ext uri="{FF2B5EF4-FFF2-40B4-BE49-F238E27FC236}">
                        <a16:creationId xmlns:a16="http://schemas.microsoft.com/office/drawing/2014/main" id="{E442B317-D9F2-BA42-B87B-2AA62C67F762}"/>
                      </a:ext>
                    </a:extLst>
                  </p:cNvPr>
                  <p:cNvPicPr/>
                  <p:nvPr/>
                </p:nvPicPr>
                <p:blipFill>
                  <a:blip r:embed="rId16"/>
                  <a:stretch>
                    <a:fillRect/>
                  </a:stretch>
                </p:blipFill>
                <p:spPr>
                  <a:xfrm>
                    <a:off x="2132867" y="3346600"/>
                    <a:ext cx="460653" cy="1516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7" name="筆跡 56">
                    <a:extLst>
                      <a:ext uri="{FF2B5EF4-FFF2-40B4-BE49-F238E27FC236}">
                        <a16:creationId xmlns:a16="http://schemas.microsoft.com/office/drawing/2014/main" id="{0E3A01A1-4592-3941-A748-71BD5F24A23D}"/>
                      </a:ext>
                    </a:extLst>
                  </p14:cNvPr>
                  <p14:cNvContentPartPr/>
                  <p14:nvPr/>
                </p14:nvContentPartPr>
                <p14:xfrm>
                  <a:off x="3011046" y="3882280"/>
                  <a:ext cx="211680" cy="617040"/>
                </p14:xfrm>
              </p:contentPart>
            </mc:Choice>
            <mc:Fallback xmlns="">
              <p:pic>
                <p:nvPicPr>
                  <p:cNvPr id="57" name="筆跡 56">
                    <a:extLst>
                      <a:ext uri="{FF2B5EF4-FFF2-40B4-BE49-F238E27FC236}">
                        <a16:creationId xmlns:a16="http://schemas.microsoft.com/office/drawing/2014/main" id="{0E3A01A1-4592-3941-A748-71BD5F24A23D}"/>
                      </a:ext>
                    </a:extLst>
                  </p:cNvPr>
                  <p:cNvPicPr/>
                  <p:nvPr/>
                </p:nvPicPr>
                <p:blipFill>
                  <a:blip r:embed="rId18"/>
                  <a:stretch>
                    <a:fillRect/>
                  </a:stretch>
                </p:blipFill>
                <p:spPr>
                  <a:xfrm>
                    <a:off x="2936660" y="3812298"/>
                    <a:ext cx="360026" cy="75660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9" name="筆跡 58">
                    <a:extLst>
                      <a:ext uri="{FF2B5EF4-FFF2-40B4-BE49-F238E27FC236}">
                        <a16:creationId xmlns:a16="http://schemas.microsoft.com/office/drawing/2014/main" id="{A3A6874B-F5A4-D246-97D1-D55F14684ED8}"/>
                      </a:ext>
                    </a:extLst>
                  </p14:cNvPr>
                  <p14:cNvContentPartPr/>
                  <p14:nvPr/>
                </p14:nvContentPartPr>
                <p14:xfrm>
                  <a:off x="2865933" y="3415680"/>
                  <a:ext cx="34560" cy="250200"/>
                </p14:xfrm>
              </p:contentPart>
            </mc:Choice>
            <mc:Fallback xmlns="">
              <p:pic>
                <p:nvPicPr>
                  <p:cNvPr id="59" name="筆跡 58">
                    <a:extLst>
                      <a:ext uri="{FF2B5EF4-FFF2-40B4-BE49-F238E27FC236}">
                        <a16:creationId xmlns:a16="http://schemas.microsoft.com/office/drawing/2014/main" id="{A3A6874B-F5A4-D246-97D1-D55F14684ED8}"/>
                      </a:ext>
                    </a:extLst>
                  </p:cNvPr>
                  <p:cNvPicPr/>
                  <p:nvPr/>
                </p:nvPicPr>
                <p:blipFill>
                  <a:blip r:embed="rId20"/>
                  <a:stretch>
                    <a:fillRect/>
                  </a:stretch>
                </p:blipFill>
                <p:spPr>
                  <a:xfrm>
                    <a:off x="2791693" y="3346136"/>
                    <a:ext cx="183467" cy="38968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0" name="筆跡 59">
                    <a:extLst>
                      <a:ext uri="{FF2B5EF4-FFF2-40B4-BE49-F238E27FC236}">
                        <a16:creationId xmlns:a16="http://schemas.microsoft.com/office/drawing/2014/main" id="{B6630A24-36FD-D143-BC8C-4435A8B8D60F}"/>
                      </a:ext>
                    </a:extLst>
                  </p14:cNvPr>
                  <p14:cNvContentPartPr/>
                  <p14:nvPr/>
                </p14:nvContentPartPr>
                <p14:xfrm>
                  <a:off x="2939733" y="3555720"/>
                  <a:ext cx="199080" cy="437400"/>
                </p14:xfrm>
              </p:contentPart>
            </mc:Choice>
            <mc:Fallback xmlns="">
              <p:pic>
                <p:nvPicPr>
                  <p:cNvPr id="60" name="筆跡 59">
                    <a:extLst>
                      <a:ext uri="{FF2B5EF4-FFF2-40B4-BE49-F238E27FC236}">
                        <a16:creationId xmlns:a16="http://schemas.microsoft.com/office/drawing/2014/main" id="{B6630A24-36FD-D143-BC8C-4435A8B8D60F}"/>
                      </a:ext>
                    </a:extLst>
                  </p:cNvPr>
                  <p:cNvPicPr/>
                  <p:nvPr/>
                </p:nvPicPr>
                <p:blipFill>
                  <a:blip r:embed="rId22"/>
                  <a:stretch>
                    <a:fillRect/>
                  </a:stretch>
                </p:blipFill>
                <p:spPr>
                  <a:xfrm>
                    <a:off x="2865716" y="3485752"/>
                    <a:ext cx="347539" cy="57693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1" name="筆跡 60">
                    <a:extLst>
                      <a:ext uri="{FF2B5EF4-FFF2-40B4-BE49-F238E27FC236}">
                        <a16:creationId xmlns:a16="http://schemas.microsoft.com/office/drawing/2014/main" id="{28813415-D3AD-A048-94BE-A30E483E3B11}"/>
                      </a:ext>
                    </a:extLst>
                  </p14:cNvPr>
                  <p14:cNvContentPartPr/>
                  <p14:nvPr/>
                </p14:nvContentPartPr>
                <p14:xfrm>
                  <a:off x="2823453" y="3402360"/>
                  <a:ext cx="114120" cy="120600"/>
                </p14:xfrm>
              </p:contentPart>
            </mc:Choice>
            <mc:Fallback xmlns="">
              <p:pic>
                <p:nvPicPr>
                  <p:cNvPr id="61" name="筆跡 60">
                    <a:extLst>
                      <a:ext uri="{FF2B5EF4-FFF2-40B4-BE49-F238E27FC236}">
                        <a16:creationId xmlns:a16="http://schemas.microsoft.com/office/drawing/2014/main" id="{28813415-D3AD-A048-94BE-A30E483E3B11}"/>
                      </a:ext>
                    </a:extLst>
                  </p:cNvPr>
                  <p:cNvPicPr/>
                  <p:nvPr/>
                </p:nvPicPr>
                <p:blipFill>
                  <a:blip r:embed="rId24"/>
                  <a:stretch>
                    <a:fillRect/>
                  </a:stretch>
                </p:blipFill>
                <p:spPr>
                  <a:xfrm>
                    <a:off x="2748934" y="3332875"/>
                    <a:ext cx="262731" cy="25996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 name="筆跡 61">
                    <a:extLst>
                      <a:ext uri="{FF2B5EF4-FFF2-40B4-BE49-F238E27FC236}">
                        <a16:creationId xmlns:a16="http://schemas.microsoft.com/office/drawing/2014/main" id="{BF577379-E4A7-3844-940E-99501336CF5A}"/>
                      </a:ext>
                    </a:extLst>
                  </p14:cNvPr>
                  <p14:cNvContentPartPr/>
                  <p14:nvPr/>
                </p14:nvContentPartPr>
                <p14:xfrm>
                  <a:off x="7208424" y="3706272"/>
                  <a:ext cx="167040" cy="133560"/>
                </p14:xfrm>
              </p:contentPart>
            </mc:Choice>
            <mc:Fallback xmlns="">
              <p:pic>
                <p:nvPicPr>
                  <p:cNvPr id="62" name="筆跡 61">
                    <a:extLst>
                      <a:ext uri="{FF2B5EF4-FFF2-40B4-BE49-F238E27FC236}">
                        <a16:creationId xmlns:a16="http://schemas.microsoft.com/office/drawing/2014/main" id="{BF577379-E4A7-3844-940E-99501336CF5A}"/>
                      </a:ext>
                    </a:extLst>
                  </p:cNvPr>
                  <p:cNvPicPr/>
                  <p:nvPr/>
                </p:nvPicPr>
                <p:blipFill>
                  <a:blip r:embed="rId26"/>
                  <a:stretch>
                    <a:fillRect/>
                  </a:stretch>
                </p:blipFill>
                <p:spPr>
                  <a:xfrm>
                    <a:off x="7134467" y="3636693"/>
                    <a:ext cx="315378" cy="273118"/>
                  </a:xfrm>
                  <a:prstGeom prst="rect">
                    <a:avLst/>
                  </a:prstGeom>
                </p:spPr>
              </p:pic>
            </mc:Fallback>
          </mc:AlternateContent>
        </p:grpSp>
      </p:grpSp>
      <p:pic>
        <p:nvPicPr>
          <p:cNvPr id="40" name="圖片 39">
            <a:extLst>
              <a:ext uri="{FF2B5EF4-FFF2-40B4-BE49-F238E27FC236}">
                <a16:creationId xmlns:a16="http://schemas.microsoft.com/office/drawing/2014/main" id="{079F6A3A-51C1-084C-B1DB-A212AD7CC230}"/>
              </a:ext>
            </a:extLst>
          </p:cNvPr>
          <p:cNvPicPr>
            <a:picLocks noChangeAspect="1"/>
          </p:cNvPicPr>
          <p:nvPr/>
        </p:nvPicPr>
        <p:blipFill>
          <a:blip r:embed="rId27"/>
          <a:stretch>
            <a:fillRect/>
          </a:stretch>
        </p:blipFill>
        <p:spPr>
          <a:xfrm>
            <a:off x="4760645" y="2051014"/>
            <a:ext cx="4429870" cy="2245985"/>
          </a:xfrm>
          <a:prstGeom prst="rect">
            <a:avLst/>
          </a:prstGeom>
        </p:spPr>
      </p:pic>
      <mc:AlternateContent xmlns:mc="http://schemas.openxmlformats.org/markup-compatibility/2006" xmlns:p14="http://schemas.microsoft.com/office/powerpoint/2010/main">
        <mc:Choice Requires="p14">
          <p:contentPart p14:bwMode="auto" r:id="rId28">
            <p14:nvContentPartPr>
              <p14:cNvPr id="29" name="筆跡 28">
                <a:extLst>
                  <a:ext uri="{FF2B5EF4-FFF2-40B4-BE49-F238E27FC236}">
                    <a16:creationId xmlns:a16="http://schemas.microsoft.com/office/drawing/2014/main" id="{A76BDC0D-F558-C749-BE0D-F22AC52F08C7}"/>
                  </a:ext>
                </a:extLst>
              </p14:cNvPr>
              <p14:cNvContentPartPr/>
              <p14:nvPr/>
            </p14:nvContentPartPr>
            <p14:xfrm>
              <a:off x="8219910" y="3330810"/>
              <a:ext cx="807840" cy="124560"/>
            </p14:xfrm>
          </p:contentPart>
        </mc:Choice>
        <mc:Fallback xmlns="">
          <p:pic>
            <p:nvPicPr>
              <p:cNvPr id="29" name="筆跡 28">
                <a:extLst>
                  <a:ext uri="{FF2B5EF4-FFF2-40B4-BE49-F238E27FC236}">
                    <a16:creationId xmlns:a16="http://schemas.microsoft.com/office/drawing/2014/main" id="{A76BDC0D-F558-C749-BE0D-F22AC52F08C7}"/>
                  </a:ext>
                </a:extLst>
              </p:cNvPr>
              <p:cNvPicPr/>
              <p:nvPr/>
            </p:nvPicPr>
            <p:blipFill>
              <a:blip r:embed="rId29"/>
              <a:stretch>
                <a:fillRect/>
              </a:stretch>
            </p:blipFill>
            <p:spPr>
              <a:xfrm>
                <a:off x="8156910" y="3268170"/>
                <a:ext cx="9334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筆跡 29">
                <a:extLst>
                  <a:ext uri="{FF2B5EF4-FFF2-40B4-BE49-F238E27FC236}">
                    <a16:creationId xmlns:a16="http://schemas.microsoft.com/office/drawing/2014/main" id="{8DE5005A-4BCA-F747-8F74-B813993E65DB}"/>
                  </a:ext>
                </a:extLst>
              </p14:cNvPr>
              <p14:cNvContentPartPr/>
              <p14:nvPr/>
            </p14:nvContentPartPr>
            <p14:xfrm>
              <a:off x="8374710" y="3425850"/>
              <a:ext cx="406080" cy="44280"/>
            </p14:xfrm>
          </p:contentPart>
        </mc:Choice>
        <mc:Fallback xmlns="">
          <p:pic>
            <p:nvPicPr>
              <p:cNvPr id="30" name="筆跡 29">
                <a:extLst>
                  <a:ext uri="{FF2B5EF4-FFF2-40B4-BE49-F238E27FC236}">
                    <a16:creationId xmlns:a16="http://schemas.microsoft.com/office/drawing/2014/main" id="{8DE5005A-4BCA-F747-8F74-B813993E65DB}"/>
                  </a:ext>
                </a:extLst>
              </p:cNvPr>
              <p:cNvPicPr/>
              <p:nvPr/>
            </p:nvPicPr>
            <p:blipFill>
              <a:blip r:embed="rId31"/>
              <a:stretch>
                <a:fillRect/>
              </a:stretch>
            </p:blipFill>
            <p:spPr>
              <a:xfrm>
                <a:off x="8311710" y="3362850"/>
                <a:ext cx="531720" cy="169920"/>
              </a:xfrm>
              <a:prstGeom prst="rect">
                <a:avLst/>
              </a:prstGeom>
            </p:spPr>
          </p:pic>
        </mc:Fallback>
      </mc:AlternateContent>
      <p:pic>
        <p:nvPicPr>
          <p:cNvPr id="43" name="內容版面配置區 42">
            <a:extLst>
              <a:ext uri="{FF2B5EF4-FFF2-40B4-BE49-F238E27FC236}">
                <a16:creationId xmlns:a16="http://schemas.microsoft.com/office/drawing/2014/main" id="{26D04BB0-0371-FC4D-8EC4-D777F71489F1}"/>
              </a:ext>
            </a:extLst>
          </p:cNvPr>
          <p:cNvPicPr>
            <a:picLocks noGrp="1" noChangeAspect="1"/>
          </p:cNvPicPr>
          <p:nvPr>
            <p:ph idx="1"/>
          </p:nvPr>
        </p:nvPicPr>
        <p:blipFill>
          <a:blip r:embed="rId32"/>
          <a:stretch>
            <a:fillRect/>
          </a:stretch>
        </p:blipFill>
        <p:spPr>
          <a:xfrm>
            <a:off x="5799853" y="4317033"/>
            <a:ext cx="3020619" cy="912167"/>
          </a:xfrm>
          <a:prstGeom prst="rect">
            <a:avLst/>
          </a:prstGeom>
        </p:spPr>
      </p:pic>
      <p:sp>
        <p:nvSpPr>
          <p:cNvPr id="31" name="圓角矩形圖說文字 30">
            <a:extLst>
              <a:ext uri="{FF2B5EF4-FFF2-40B4-BE49-F238E27FC236}">
                <a16:creationId xmlns:a16="http://schemas.microsoft.com/office/drawing/2014/main" id="{501CECD1-247C-A441-8D0A-B4C802A49CA8}"/>
              </a:ext>
            </a:extLst>
          </p:cNvPr>
          <p:cNvSpPr/>
          <p:nvPr/>
        </p:nvSpPr>
        <p:spPr>
          <a:xfrm>
            <a:off x="5605647" y="5653889"/>
            <a:ext cx="2614263" cy="637368"/>
          </a:xfrm>
          <a:prstGeom prst="wedgeRoundRectCallout">
            <a:avLst>
              <a:gd name="adj1" fmla="val 38445"/>
              <a:gd name="adj2" fmla="val -15269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TW" dirty="0"/>
              <a:t>Find</a:t>
            </a:r>
            <a:r>
              <a:rPr kumimoji="1" lang="zh-TW" altLang="en-US" dirty="0"/>
              <a:t> </a:t>
            </a:r>
            <a:r>
              <a:rPr kumimoji="1" lang="en-US" altLang="zh-TW" dirty="0"/>
              <a:t>T</a:t>
            </a:r>
            <a:r>
              <a:rPr kumimoji="1" lang="zh-TW" altLang="en-US" dirty="0"/>
              <a:t> </a:t>
            </a:r>
            <a:r>
              <a:rPr kumimoji="1" lang="en-US" altLang="zh-TW" dirty="0"/>
              <a:t>is</a:t>
            </a:r>
            <a:r>
              <a:rPr kumimoji="1" lang="zh-TW" altLang="en-US" dirty="0"/>
              <a:t> </a:t>
            </a:r>
            <a:r>
              <a:rPr kumimoji="1" lang="en-US" altLang="zh-TW" dirty="0"/>
              <a:t>tricky</a:t>
            </a:r>
            <a:endParaRPr kumimoji="1" lang="zh-TW" altLang="en-US" dirty="0"/>
          </a:p>
        </p:txBody>
      </p:sp>
      <p:pic>
        <p:nvPicPr>
          <p:cNvPr id="46" name="圖片 45">
            <a:extLst>
              <a:ext uri="{FF2B5EF4-FFF2-40B4-BE49-F238E27FC236}">
                <a16:creationId xmlns:a16="http://schemas.microsoft.com/office/drawing/2014/main" id="{1E906EA2-0776-AE45-ACA3-D980257F4287}"/>
              </a:ext>
            </a:extLst>
          </p:cNvPr>
          <p:cNvPicPr>
            <a:picLocks noChangeAspect="1"/>
          </p:cNvPicPr>
          <p:nvPr/>
        </p:nvPicPr>
        <p:blipFill>
          <a:blip r:embed="rId33"/>
          <a:stretch>
            <a:fillRect/>
          </a:stretch>
        </p:blipFill>
        <p:spPr>
          <a:xfrm>
            <a:off x="121397" y="4633769"/>
            <a:ext cx="5320840" cy="469752"/>
          </a:xfrm>
          <a:prstGeom prst="rect">
            <a:avLst/>
          </a:prstGeom>
        </p:spPr>
      </p:pic>
      <p:sp>
        <p:nvSpPr>
          <p:cNvPr id="47" name="圓角矩形圖說文字 46">
            <a:extLst>
              <a:ext uri="{FF2B5EF4-FFF2-40B4-BE49-F238E27FC236}">
                <a16:creationId xmlns:a16="http://schemas.microsoft.com/office/drawing/2014/main" id="{7D63EB9B-D5B8-8240-8C69-F37086292D87}"/>
              </a:ext>
            </a:extLst>
          </p:cNvPr>
          <p:cNvSpPr/>
          <p:nvPr/>
        </p:nvSpPr>
        <p:spPr>
          <a:xfrm>
            <a:off x="1110340" y="5634656"/>
            <a:ext cx="2614263" cy="637368"/>
          </a:xfrm>
          <a:prstGeom prst="wedgeRoundRectCallout">
            <a:avLst>
              <a:gd name="adj1" fmla="val 31158"/>
              <a:gd name="adj2" fmla="val -13775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TW" dirty="0"/>
              <a:t>Don’t</a:t>
            </a:r>
            <a:r>
              <a:rPr kumimoji="1" lang="zh-TW" altLang="en-US" dirty="0"/>
              <a:t> </a:t>
            </a:r>
            <a:r>
              <a:rPr kumimoji="1" lang="en-US" altLang="zh-TW" dirty="0"/>
              <a:t>need</a:t>
            </a:r>
            <a:r>
              <a:rPr kumimoji="1" lang="zh-TW" altLang="en-US" dirty="0"/>
              <a:t> </a:t>
            </a:r>
            <a:r>
              <a:rPr kumimoji="1" lang="en-US" altLang="zh-TW" dirty="0"/>
              <a:t>to</a:t>
            </a:r>
            <a:r>
              <a:rPr kumimoji="1" lang="zh-TW" altLang="en-US" dirty="0"/>
              <a:t> </a:t>
            </a:r>
            <a:r>
              <a:rPr kumimoji="1" lang="en-US" altLang="zh-TW" dirty="0"/>
              <a:t>find</a:t>
            </a:r>
            <a:r>
              <a:rPr kumimoji="1" lang="zh-TW" altLang="en-US" dirty="0"/>
              <a:t> </a:t>
            </a:r>
            <a:r>
              <a:rPr kumimoji="1" lang="en-US" altLang="zh-TW" dirty="0"/>
              <a:t>T</a:t>
            </a:r>
            <a:endParaRPr kumimoji="1" lang="zh-TW" altLang="en-US" dirty="0"/>
          </a:p>
        </p:txBody>
      </p:sp>
    </p:spTree>
    <p:extLst>
      <p:ext uri="{BB962C8B-B14F-4D97-AF65-F5344CB8AC3E}">
        <p14:creationId xmlns:p14="http://schemas.microsoft.com/office/powerpoint/2010/main" val="2942696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Replica </a:t>
            </a:r>
            <a:r>
              <a:rPr lang="en-US" altLang="zh-TW" dirty="0"/>
              <a:t>exchange </a:t>
            </a:r>
            <a:r>
              <a:rPr lang="en-US" altLang="zh-TW" dirty="0" smtClean="0"/>
              <a:t>method(cond.)</a:t>
            </a:r>
            <a:endParaRPr lang="zh-TW" altLang="en-US" dirty="0"/>
          </a:p>
        </p:txBody>
      </p:sp>
      <p:sp>
        <p:nvSpPr>
          <p:cNvPr id="3" name="內容版面配置區 2"/>
          <p:cNvSpPr>
            <a:spLocks noGrp="1"/>
          </p:cNvSpPr>
          <p:nvPr>
            <p:ph idx="1"/>
          </p:nvPr>
        </p:nvSpPr>
        <p:spPr/>
        <p:txBody>
          <a:bodyPr/>
          <a:lstStyle/>
          <a:p>
            <a:endParaRPr lang="en-US" altLang="zh-TW" dirty="0" smtClean="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17</a:t>
            </a:fld>
            <a:endParaRPr lang="zh-TW" altLang="en-US"/>
          </a:p>
        </p:txBody>
      </p:sp>
      <p:pic>
        <p:nvPicPr>
          <p:cNvPr id="6" name="圖片 5"/>
          <p:cNvPicPr>
            <a:picLocks noChangeAspect="1"/>
          </p:cNvPicPr>
          <p:nvPr/>
        </p:nvPicPr>
        <p:blipFill>
          <a:blip r:embed="rId2"/>
          <a:stretch>
            <a:fillRect/>
          </a:stretch>
        </p:blipFill>
        <p:spPr>
          <a:xfrm>
            <a:off x="1979712" y="2348685"/>
            <a:ext cx="5878739" cy="3033753"/>
          </a:xfrm>
          <a:prstGeom prst="rect">
            <a:avLst/>
          </a:prstGeom>
        </p:spPr>
      </p:pic>
    </p:spTree>
    <p:extLst>
      <p:ext uri="{BB962C8B-B14F-4D97-AF65-F5344CB8AC3E}">
        <p14:creationId xmlns:p14="http://schemas.microsoft.com/office/powerpoint/2010/main" val="4053762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Behavior </a:t>
            </a:r>
            <a:r>
              <a:rPr lang="en-US" altLang="zh-TW" dirty="0"/>
              <a:t>of solution search by DA</a:t>
            </a:r>
            <a:endParaRPr lang="zh-TW" altLang="en-US" dirty="0"/>
          </a:p>
        </p:txBody>
      </p:sp>
      <p:sp>
        <p:nvSpPr>
          <p:cNvPr id="3" name="內容版面配置區 2"/>
          <p:cNvSpPr>
            <a:spLocks noGrp="1"/>
          </p:cNvSpPr>
          <p:nvPr>
            <p:ph idx="1"/>
          </p:nvPr>
        </p:nvSpPr>
        <p:spPr/>
        <p:txBody>
          <a:bodyPr/>
          <a:lstStyle/>
          <a:p>
            <a:r>
              <a:rPr lang="en-US" altLang="zh-TW" sz="1800" dirty="0"/>
              <a:t>Figure 5 shows the experimental results of the number of replicas that reached the best-known solution over time, when the DA in the replica exchange mode solved a problem 20 times with different seeds of the random </a:t>
            </a:r>
            <a:r>
              <a:rPr lang="en-US" altLang="zh-TW" sz="1800" dirty="0" smtClean="0"/>
              <a:t>number.</a:t>
            </a:r>
          </a:p>
          <a:p>
            <a:r>
              <a:rPr lang="en-US" altLang="zh-TW" sz="1800" dirty="0"/>
              <a:t>The problem instance was G53 from </a:t>
            </a:r>
            <a:r>
              <a:rPr lang="en-US" altLang="zh-TW" sz="1800" dirty="0" err="1"/>
              <a:t>Gset</a:t>
            </a:r>
            <a:r>
              <a:rPr lang="en-US" altLang="zh-TW" sz="1800" dirty="0"/>
              <a:t> [10] which was a standard maximum cut problem (</a:t>
            </a:r>
            <a:r>
              <a:rPr lang="en-US" altLang="zh-TW" sz="1800" dirty="0" err="1"/>
              <a:t>MaxCut</a:t>
            </a:r>
            <a:r>
              <a:rPr lang="en-US" altLang="zh-TW" sz="1800" dirty="0"/>
              <a:t>) library. The number of replicas was 100. In the experimental results, the number of replicas that reached the best-known solution increased over time, with all of them eventually reaching it. This result shows that the behavior of the solution search by DA is almost independent of the seed, and </a:t>
            </a:r>
            <a:r>
              <a:rPr lang="en-US" altLang="zh-TW" sz="1800" b="1" dirty="0"/>
              <a:t>the probability of reaching the optimal solution also increases over time</a:t>
            </a:r>
            <a:r>
              <a:rPr lang="en-US" altLang="zh-TW" sz="1800" dirty="0"/>
              <a:t>.</a:t>
            </a:r>
            <a:endParaRPr lang="zh-TW" altLang="en-US" dirty="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18</a:t>
            </a:fld>
            <a:endParaRPr lang="zh-TW" altLang="en-US"/>
          </a:p>
        </p:txBody>
      </p:sp>
      <p:pic>
        <p:nvPicPr>
          <p:cNvPr id="6" name="圖片 5"/>
          <p:cNvPicPr>
            <a:picLocks noChangeAspect="1"/>
          </p:cNvPicPr>
          <p:nvPr/>
        </p:nvPicPr>
        <p:blipFill>
          <a:blip r:embed="rId2"/>
          <a:stretch>
            <a:fillRect/>
          </a:stretch>
        </p:blipFill>
        <p:spPr>
          <a:xfrm>
            <a:off x="3275856" y="4992231"/>
            <a:ext cx="3105091" cy="1821145"/>
          </a:xfrm>
          <a:prstGeom prst="rect">
            <a:avLst/>
          </a:prstGeom>
        </p:spPr>
      </p:pic>
    </p:spTree>
    <p:extLst>
      <p:ext uri="{BB962C8B-B14F-4D97-AF65-F5344CB8AC3E}">
        <p14:creationId xmlns:p14="http://schemas.microsoft.com/office/powerpoint/2010/main" val="2602563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Algorithm</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19</a:t>
            </a:fld>
            <a:endParaRPr lang="zh-TW" altLang="en-US"/>
          </a:p>
        </p:txBody>
      </p:sp>
      <p:pic>
        <p:nvPicPr>
          <p:cNvPr id="1026" name="Picture 2" descr="https://www.frontiersin.org/files/Articles/444894/fphy-07-00048-HTML/image_m/fphy-07-00048-t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22461"/>
            <a:ext cx="5324475"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52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52400"/>
            <a:ext cx="8229600" cy="1139825"/>
          </a:xfrm>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smtClean="0"/>
              <a:t>Introduction</a:t>
            </a:r>
          </a:p>
          <a:p>
            <a:r>
              <a:rPr lang="en-US" altLang="zh-TW" dirty="0" smtClean="0"/>
              <a:t>Operating principle</a:t>
            </a:r>
          </a:p>
          <a:p>
            <a:r>
              <a:rPr lang="en-US" altLang="zh-TW" dirty="0" smtClean="0"/>
              <a:t>Evaluation Results</a:t>
            </a:r>
          </a:p>
          <a:p>
            <a:r>
              <a:rPr lang="en-US" altLang="zh-TW" dirty="0" smtClean="0"/>
              <a:t>Application Examples</a:t>
            </a:r>
          </a:p>
          <a:p>
            <a:r>
              <a:rPr lang="en-US" altLang="zh-TW" dirty="0" smtClean="0"/>
              <a:t>Conclusion</a:t>
            </a:r>
          </a:p>
          <a:p>
            <a:r>
              <a:rPr lang="en-US" altLang="zh-TW" dirty="0" smtClean="0"/>
              <a:t>Reference</a:t>
            </a:r>
            <a:endParaRPr lang="en-US" altLang="zh-TW" dirty="0"/>
          </a:p>
        </p:txBody>
      </p:sp>
      <p:sp>
        <p:nvSpPr>
          <p:cNvPr id="4" name="日期版面配置區 3"/>
          <p:cNvSpPr>
            <a:spLocks noGrp="1"/>
          </p:cNvSpPr>
          <p:nvPr>
            <p:ph type="dt" sz="half" idx="10"/>
          </p:nvPr>
        </p:nvSpPr>
        <p:spPr>
          <a:xfrm>
            <a:off x="422176" y="6453188"/>
            <a:ext cx="2133600" cy="252412"/>
          </a:xfrm>
        </p:spPr>
        <p:txBody>
          <a:bodyPr/>
          <a:lstStyle/>
          <a:p>
            <a:fld id="{4E5F59F2-AFC6-4CBC-9106-DE8E8FF73E8B}" type="datetime1">
              <a:rPr lang="zh-TW" altLang="en-US" smtClean="0"/>
              <a:t>2020/12/14</a:t>
            </a:fld>
            <a:endParaRPr lang="zh-TW" altLang="en-US" dirty="0"/>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a:t>
            </a:fld>
            <a:endParaRPr lang="zh-TW" altLang="en-US"/>
          </a:p>
        </p:txBody>
      </p:sp>
    </p:spTree>
    <p:extLst>
      <p:ext uri="{BB962C8B-B14F-4D97-AF65-F5344CB8AC3E}">
        <p14:creationId xmlns:p14="http://schemas.microsoft.com/office/powerpoint/2010/main" val="2383828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559942E-EB33-40B1-B8E0-E89945F7D5EA}"/>
              </a:ext>
            </a:extLst>
          </p:cNvPr>
          <p:cNvSpPr>
            <a:spLocks noGrp="1"/>
          </p:cNvSpPr>
          <p:nvPr>
            <p:ph type="title"/>
          </p:nvPr>
        </p:nvSpPr>
        <p:spPr/>
        <p:txBody>
          <a:bodyPr/>
          <a:lstStyle/>
          <a:p>
            <a:r>
              <a:rPr lang="en-US" altLang="zh-TW" dirty="0" err="1" smtClean="0"/>
              <a:t>iII</a:t>
            </a:r>
            <a:r>
              <a:rPr lang="en-US" altLang="zh-TW" dirty="0"/>
              <a:t>. </a:t>
            </a:r>
            <a:r>
              <a:rPr lang="en-US" altLang="zh-TW" dirty="0" smtClean="0"/>
              <a:t>EVALUATION </a:t>
            </a:r>
            <a:r>
              <a:rPr lang="en-US" altLang="zh-TW" dirty="0"/>
              <a:t>RESULTS</a:t>
            </a:r>
            <a:endParaRPr lang="zh-TW" altLang="en-US" dirty="0"/>
          </a:p>
        </p:txBody>
      </p:sp>
      <p:sp>
        <p:nvSpPr>
          <p:cNvPr id="7" name="文字版面配置區 6">
            <a:extLst>
              <a:ext uri="{FF2B5EF4-FFF2-40B4-BE49-F238E27FC236}">
                <a16:creationId xmlns:a16="http://schemas.microsoft.com/office/drawing/2014/main" id="{FD0ADA01-7971-4D4F-A631-E1E316AD88AE}"/>
              </a:ext>
            </a:extLst>
          </p:cNvPr>
          <p:cNvSpPr>
            <a:spLocks noGrp="1"/>
          </p:cNvSpPr>
          <p:nvPr>
            <p:ph type="body" idx="1"/>
          </p:nvPr>
        </p:nvSpPr>
        <p:spPr/>
        <p:txBody>
          <a:bodyPr/>
          <a:lstStyle/>
          <a:p>
            <a:pPr algn="ctr"/>
            <a:endParaRPr lang="zh-TW" altLang="en-US" dirty="0"/>
          </a:p>
        </p:txBody>
      </p:sp>
      <p:sp>
        <p:nvSpPr>
          <p:cNvPr id="4" name="日期版面配置區 3">
            <a:extLst>
              <a:ext uri="{FF2B5EF4-FFF2-40B4-BE49-F238E27FC236}">
                <a16:creationId xmlns:a16="http://schemas.microsoft.com/office/drawing/2014/main" id="{F2DC1E22-6A6E-42F6-91A1-DC329201E9F7}"/>
              </a:ext>
            </a:extLst>
          </p:cNvPr>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a:extLst>
              <a:ext uri="{FF2B5EF4-FFF2-40B4-BE49-F238E27FC236}">
                <a16:creationId xmlns:a16="http://schemas.microsoft.com/office/drawing/2014/main" id="{5FF1AA05-01B1-45A6-B342-9C8F71D1D80C}"/>
              </a:ext>
            </a:extLst>
          </p:cNvPr>
          <p:cNvSpPr>
            <a:spLocks noGrp="1"/>
          </p:cNvSpPr>
          <p:nvPr>
            <p:ph type="sldNum" sz="quarter" idx="12"/>
          </p:nvPr>
        </p:nvSpPr>
        <p:spPr/>
        <p:txBody>
          <a:bodyPr/>
          <a:lstStyle/>
          <a:p>
            <a:fld id="{CE036CB1-5950-409A-BF4D-F587253C7E33}" type="slidenum">
              <a:rPr lang="zh-TW" altLang="en-US" smtClean="0"/>
              <a:t>20</a:t>
            </a:fld>
            <a:endParaRPr lang="zh-TW" altLang="en-US"/>
          </a:p>
        </p:txBody>
      </p:sp>
    </p:spTree>
    <p:extLst>
      <p:ext uri="{BB962C8B-B14F-4D97-AF65-F5344CB8AC3E}">
        <p14:creationId xmlns:p14="http://schemas.microsoft.com/office/powerpoint/2010/main" val="3881051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 Results</a:t>
            </a:r>
            <a:endParaRPr lang="zh-TW" altLang="en-US" dirty="0"/>
          </a:p>
        </p:txBody>
      </p:sp>
      <p:sp>
        <p:nvSpPr>
          <p:cNvPr id="3" name="內容版面配置區 2"/>
          <p:cNvSpPr>
            <a:spLocks noGrp="1"/>
          </p:cNvSpPr>
          <p:nvPr>
            <p:ph idx="1"/>
          </p:nvPr>
        </p:nvSpPr>
        <p:spPr/>
        <p:txBody>
          <a:bodyPr/>
          <a:lstStyle/>
          <a:p>
            <a:r>
              <a:rPr lang="en-US" altLang="zh-TW" sz="2400" dirty="0"/>
              <a:t>Compared with the first generation, the DAU has been extended from 1,024 to 8,192 in bit scale and from 16 bits to a maximum of 64 bits in coupling resolution</a:t>
            </a:r>
            <a:r>
              <a:rPr lang="en-US" altLang="zh-TW" sz="2400" dirty="0" smtClean="0"/>
              <a:t>.</a:t>
            </a:r>
          </a:p>
          <a:p>
            <a:r>
              <a:rPr lang="en-US" altLang="zh-TW" sz="2400" dirty="0" smtClean="0"/>
              <a:t>Problems:</a:t>
            </a:r>
          </a:p>
          <a:p>
            <a:pPr lvl="1"/>
            <a:r>
              <a:rPr lang="en-US" altLang="zh-TW" sz="2000" dirty="0" err="1" smtClean="0"/>
              <a:t>MaxCut</a:t>
            </a:r>
            <a:r>
              <a:rPr lang="en-US" altLang="zh-TW" sz="2000" dirty="0" smtClean="0"/>
              <a:t>, </a:t>
            </a:r>
            <a:r>
              <a:rPr lang="en-US" altLang="zh-TW" sz="2000" dirty="0" err="1" smtClean="0"/>
              <a:t>MinCut</a:t>
            </a:r>
            <a:r>
              <a:rPr lang="en-US" altLang="zh-TW" sz="2000" dirty="0" smtClean="0"/>
              <a:t>, QAP</a:t>
            </a:r>
          </a:p>
          <a:p>
            <a:r>
              <a:rPr lang="en-US" altLang="zh-TW" sz="2400" dirty="0" smtClean="0"/>
              <a:t>Solvers compare:</a:t>
            </a:r>
          </a:p>
          <a:p>
            <a:pPr lvl="1"/>
            <a:r>
              <a:rPr lang="en-US" altLang="zh-TW" sz="2000" dirty="0"/>
              <a:t>DAU, general-purpose solver CPLEX</a:t>
            </a:r>
            <a:r>
              <a:rPr lang="zh-TW" altLang="en-US" sz="2000" dirty="0"/>
              <a:t> </a:t>
            </a:r>
            <a:r>
              <a:rPr lang="en-US" altLang="zh-TW" sz="2000" dirty="0"/>
              <a:t>and a state-of-the-art dedicated solver for each </a:t>
            </a:r>
            <a:r>
              <a:rPr lang="en-US" altLang="zh-TW" sz="2000" dirty="0" smtClean="0"/>
              <a:t>problem</a:t>
            </a:r>
            <a:endParaRPr lang="en-US" altLang="zh-TW" sz="2400" dirty="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21</a:t>
            </a:fld>
            <a:endParaRPr lang="zh-TW" altLang="en-US"/>
          </a:p>
        </p:txBody>
      </p:sp>
    </p:spTree>
    <p:extLst>
      <p:ext uri="{BB962C8B-B14F-4D97-AF65-F5344CB8AC3E}">
        <p14:creationId xmlns:p14="http://schemas.microsoft.com/office/powerpoint/2010/main" val="1047169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Maximum </a:t>
            </a:r>
            <a:r>
              <a:rPr lang="en-US" altLang="zh-TW" dirty="0"/>
              <a:t>cut problem</a:t>
            </a:r>
            <a:endParaRPr lang="zh-TW" altLang="en-US" dirty="0"/>
          </a:p>
        </p:txBody>
      </p:sp>
      <p:sp>
        <p:nvSpPr>
          <p:cNvPr id="3" name="內容版面配置區 2"/>
          <p:cNvSpPr>
            <a:spLocks noGrp="1"/>
          </p:cNvSpPr>
          <p:nvPr>
            <p:ph idx="1"/>
          </p:nvPr>
        </p:nvSpPr>
        <p:spPr/>
        <p:txBody>
          <a:bodyPr/>
          <a:lstStyle/>
          <a:p>
            <a:r>
              <a:rPr lang="en-US" altLang="zh-TW" sz="2000" dirty="0" smtClean="0"/>
              <a:t>Divides </a:t>
            </a:r>
            <a:r>
              <a:rPr lang="en-US" altLang="zh-TW" sz="2000" dirty="0"/>
              <a:t>the vertices of an undirected graph into </a:t>
            </a:r>
            <a:r>
              <a:rPr lang="en-US" altLang="zh-TW" sz="2000" b="1" dirty="0"/>
              <a:t>two subsets</a:t>
            </a:r>
            <a:r>
              <a:rPr lang="en-US" altLang="zh-TW" sz="2000" dirty="0"/>
              <a:t> and </a:t>
            </a:r>
            <a:r>
              <a:rPr lang="en-US" altLang="zh-TW" sz="2000" b="1" dirty="0"/>
              <a:t>maximizes</a:t>
            </a:r>
            <a:r>
              <a:rPr lang="en-US" altLang="zh-TW" sz="2000" dirty="0"/>
              <a:t> the sum of the weights of the edges between the vertices belonging to different subsets</a:t>
            </a:r>
            <a:r>
              <a:rPr lang="en-US" altLang="zh-TW" sz="2000" dirty="0" smtClean="0"/>
              <a:t>.</a:t>
            </a:r>
          </a:p>
          <a:p>
            <a:r>
              <a:rPr lang="en-US" altLang="zh-TW" sz="2000" dirty="0" err="1"/>
              <a:t>MOH:a</a:t>
            </a:r>
            <a:r>
              <a:rPr lang="en-US" altLang="zh-TW" sz="2000" dirty="0"/>
              <a:t> </a:t>
            </a:r>
            <a:r>
              <a:rPr lang="en-US" altLang="zh-TW" sz="2000" dirty="0" err="1"/>
              <a:t>MaxCut</a:t>
            </a:r>
            <a:r>
              <a:rPr lang="en-US" altLang="zh-TW" sz="2000" dirty="0"/>
              <a:t> dedicated algorithm developed by Ma and </a:t>
            </a:r>
            <a:r>
              <a:rPr lang="en-US" altLang="zh-TW" sz="2000" dirty="0" err="1" smtClean="0"/>
              <a:t>Hao</a:t>
            </a:r>
            <a:endParaRPr lang="en-US" altLang="zh-TW" sz="2000" dirty="0" smtClean="0"/>
          </a:p>
          <a:p>
            <a:r>
              <a:rPr lang="en-US" altLang="zh-TW" sz="2000" dirty="0"/>
              <a:t>DAU reached the best-known solution in 62 of 65 </a:t>
            </a:r>
            <a:r>
              <a:rPr lang="en-US" altLang="zh-TW" sz="2000" dirty="0" smtClean="0"/>
              <a:t>instances	</a:t>
            </a:r>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22</a:t>
            </a:fld>
            <a:endParaRPr lang="zh-TW" altLang="en-US"/>
          </a:p>
        </p:txBody>
      </p:sp>
      <p:pic>
        <p:nvPicPr>
          <p:cNvPr id="6" name="圖片 5"/>
          <p:cNvPicPr>
            <a:picLocks noChangeAspect="1"/>
          </p:cNvPicPr>
          <p:nvPr/>
        </p:nvPicPr>
        <p:blipFill rotWithShape="1">
          <a:blip r:embed="rId2"/>
          <a:srcRect r="27190" b="4099"/>
          <a:stretch/>
        </p:blipFill>
        <p:spPr>
          <a:xfrm>
            <a:off x="5796136" y="548680"/>
            <a:ext cx="3072341" cy="576064"/>
          </a:xfrm>
          <a:prstGeom prst="rect">
            <a:avLst/>
          </a:prstGeom>
        </p:spPr>
      </p:pic>
      <p:pic>
        <p:nvPicPr>
          <p:cNvPr id="7" name="圖片 6"/>
          <p:cNvPicPr>
            <a:picLocks noChangeAspect="1"/>
          </p:cNvPicPr>
          <p:nvPr/>
        </p:nvPicPr>
        <p:blipFill rotWithShape="1">
          <a:blip r:embed="rId3"/>
          <a:srcRect t="10914"/>
          <a:stretch/>
        </p:blipFill>
        <p:spPr>
          <a:xfrm>
            <a:off x="3131840" y="3717032"/>
            <a:ext cx="2537089" cy="2924944"/>
          </a:xfrm>
          <a:prstGeom prst="rect">
            <a:avLst/>
          </a:prstGeom>
        </p:spPr>
      </p:pic>
    </p:spTree>
    <p:extLst>
      <p:ext uri="{BB962C8B-B14F-4D97-AF65-F5344CB8AC3E}">
        <p14:creationId xmlns:p14="http://schemas.microsoft.com/office/powerpoint/2010/main" val="3906364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Minimum </a:t>
            </a:r>
            <a:r>
              <a:rPr lang="en-US" altLang="zh-TW" dirty="0"/>
              <a:t>cut problem</a:t>
            </a:r>
            <a:endParaRPr lang="zh-TW" altLang="en-US" dirty="0"/>
          </a:p>
        </p:txBody>
      </p:sp>
      <p:sp>
        <p:nvSpPr>
          <p:cNvPr id="3" name="內容版面配置區 2"/>
          <p:cNvSpPr>
            <a:spLocks noGrp="1"/>
          </p:cNvSpPr>
          <p:nvPr>
            <p:ph idx="1"/>
          </p:nvPr>
        </p:nvSpPr>
        <p:spPr/>
        <p:txBody>
          <a:bodyPr/>
          <a:lstStyle/>
          <a:p>
            <a:r>
              <a:rPr lang="en-US" altLang="zh-TW" sz="2000" dirty="0" smtClean="0"/>
              <a:t>Divides </a:t>
            </a:r>
            <a:r>
              <a:rPr lang="en-US" altLang="zh-TW" sz="2000" dirty="0"/>
              <a:t>the vertices of an undirected graph into </a:t>
            </a:r>
            <a:r>
              <a:rPr lang="en-US" altLang="zh-TW" sz="2000" b="1" dirty="0"/>
              <a:t>two equally sized subsets and minimizes</a:t>
            </a:r>
            <a:r>
              <a:rPr lang="en-US" altLang="zh-TW" sz="2000" dirty="0"/>
              <a:t> the sum of the weights of the edges between the vertices belonging to different subsets</a:t>
            </a:r>
            <a:r>
              <a:rPr lang="en-US" altLang="zh-TW" sz="2000" dirty="0" smtClean="0"/>
              <a:t>.(Used in VLSI)</a:t>
            </a:r>
          </a:p>
          <a:p>
            <a:r>
              <a:rPr lang="en-US" altLang="zh-TW" sz="2000" dirty="0"/>
              <a:t>The execution time is limited to 60 seconds for the </a:t>
            </a:r>
            <a:r>
              <a:rPr lang="en-US" altLang="zh-TW" sz="2000" dirty="0" smtClean="0"/>
              <a:t>DAU</a:t>
            </a:r>
          </a:p>
          <a:p>
            <a:r>
              <a:rPr lang="en-US" altLang="zh-TW" sz="2000" dirty="0"/>
              <a:t>METIS is a set of highly evaluated serial programs for partitioning graphs. METIS using the multilevel recursive bisection paradigm </a:t>
            </a:r>
            <a:r>
              <a:rPr lang="en-US" altLang="zh-TW" sz="2000" dirty="0" smtClean="0"/>
              <a:t>ran on </a:t>
            </a:r>
            <a:r>
              <a:rPr lang="en-US" altLang="zh-TW" sz="2000" dirty="0"/>
              <a:t>a single-core Xeon processor clocked at 3.6 GHz.</a:t>
            </a:r>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23</a:t>
            </a:fld>
            <a:endParaRPr lang="zh-TW" altLang="en-US"/>
          </a:p>
        </p:txBody>
      </p:sp>
      <p:pic>
        <p:nvPicPr>
          <p:cNvPr id="6" name="圖片 5"/>
          <p:cNvPicPr>
            <a:picLocks noChangeAspect="1"/>
          </p:cNvPicPr>
          <p:nvPr/>
        </p:nvPicPr>
        <p:blipFill rotWithShape="1">
          <a:blip r:embed="rId2"/>
          <a:srcRect r="31393"/>
          <a:stretch/>
        </p:blipFill>
        <p:spPr>
          <a:xfrm>
            <a:off x="6249774" y="74655"/>
            <a:ext cx="2592288" cy="1247689"/>
          </a:xfrm>
          <a:prstGeom prst="rect">
            <a:avLst/>
          </a:prstGeom>
        </p:spPr>
      </p:pic>
      <p:pic>
        <p:nvPicPr>
          <p:cNvPr id="7" name="圖片 6"/>
          <p:cNvPicPr>
            <a:picLocks noChangeAspect="1"/>
          </p:cNvPicPr>
          <p:nvPr/>
        </p:nvPicPr>
        <p:blipFill>
          <a:blip r:embed="rId3"/>
          <a:stretch>
            <a:fillRect/>
          </a:stretch>
        </p:blipFill>
        <p:spPr>
          <a:xfrm>
            <a:off x="426699" y="4637729"/>
            <a:ext cx="3051752" cy="1440152"/>
          </a:xfrm>
          <a:prstGeom prst="rect">
            <a:avLst/>
          </a:prstGeom>
        </p:spPr>
      </p:pic>
      <p:pic>
        <p:nvPicPr>
          <p:cNvPr id="8" name="圖片 7"/>
          <p:cNvPicPr>
            <a:picLocks noChangeAspect="1"/>
          </p:cNvPicPr>
          <p:nvPr/>
        </p:nvPicPr>
        <p:blipFill>
          <a:blip r:embed="rId4"/>
          <a:stretch>
            <a:fillRect/>
          </a:stretch>
        </p:blipFill>
        <p:spPr>
          <a:xfrm>
            <a:off x="3806219" y="4487266"/>
            <a:ext cx="3055562" cy="1965922"/>
          </a:xfrm>
          <a:prstGeom prst="rect">
            <a:avLst/>
          </a:prstGeom>
        </p:spPr>
      </p:pic>
      <p:sp>
        <p:nvSpPr>
          <p:cNvPr id="9" name="矩形 8"/>
          <p:cNvSpPr/>
          <p:nvPr/>
        </p:nvSpPr>
        <p:spPr>
          <a:xfrm>
            <a:off x="7020272" y="4797152"/>
            <a:ext cx="1829047" cy="923330"/>
          </a:xfrm>
          <a:prstGeom prst="rect">
            <a:avLst/>
          </a:prstGeom>
        </p:spPr>
        <p:txBody>
          <a:bodyPr wrap="square">
            <a:spAutoFit/>
          </a:bodyPr>
          <a:lstStyle/>
          <a:p>
            <a:r>
              <a:rPr lang="en-US" altLang="zh-TW" dirty="0">
                <a:solidFill>
                  <a:srgbClr val="231F20"/>
                </a:solidFill>
                <a:latin typeface="Times New Roman" panose="02020603050405020304" pitchFamily="18" charset="0"/>
                <a:ea typeface="Times New Roman" panose="02020603050405020304" pitchFamily="18" charset="0"/>
              </a:rPr>
              <a:t>18 times faster </a:t>
            </a:r>
            <a:endParaRPr lang="en-US" altLang="zh-TW" dirty="0" smtClean="0">
              <a:solidFill>
                <a:srgbClr val="231F20"/>
              </a:solidFill>
              <a:latin typeface="Times New Roman" panose="02020603050405020304" pitchFamily="18" charset="0"/>
              <a:ea typeface="Times New Roman" panose="02020603050405020304" pitchFamily="18" charset="0"/>
            </a:endParaRPr>
          </a:p>
          <a:p>
            <a:r>
              <a:rPr lang="en-US" altLang="zh-TW" dirty="0" smtClean="0">
                <a:solidFill>
                  <a:srgbClr val="231F20"/>
                </a:solidFill>
                <a:latin typeface="Times New Roman" panose="02020603050405020304" pitchFamily="18" charset="0"/>
                <a:ea typeface="Times New Roman" panose="02020603050405020304" pitchFamily="18" charset="0"/>
              </a:rPr>
              <a:t>4.0</a:t>
            </a:r>
            <a:r>
              <a:rPr lang="en-US" altLang="zh-TW" dirty="0">
                <a:solidFill>
                  <a:srgbClr val="231F20"/>
                </a:solidFill>
                <a:latin typeface="Times New Roman" panose="02020603050405020304" pitchFamily="18" charset="0"/>
                <a:ea typeface="Times New Roman" panose="02020603050405020304" pitchFamily="18" charset="0"/>
              </a:rPr>
              <a:t>% better than </a:t>
            </a:r>
            <a:endParaRPr lang="en-US" altLang="zh-TW" dirty="0" smtClean="0">
              <a:solidFill>
                <a:srgbClr val="231F20"/>
              </a:solidFill>
              <a:latin typeface="Times New Roman" panose="02020603050405020304" pitchFamily="18" charset="0"/>
              <a:ea typeface="Times New Roman" panose="02020603050405020304" pitchFamily="18" charset="0"/>
            </a:endParaRPr>
          </a:p>
          <a:p>
            <a:r>
              <a:rPr lang="en-US" altLang="zh-TW" dirty="0" smtClean="0">
                <a:solidFill>
                  <a:srgbClr val="231F20"/>
                </a:solidFill>
                <a:latin typeface="Times New Roman" panose="02020603050405020304" pitchFamily="18" charset="0"/>
                <a:ea typeface="Times New Roman" panose="02020603050405020304" pitchFamily="18" charset="0"/>
              </a:rPr>
              <a:t>that </a:t>
            </a:r>
            <a:r>
              <a:rPr lang="en-US" altLang="zh-TW" dirty="0">
                <a:solidFill>
                  <a:srgbClr val="231F20"/>
                </a:solidFill>
                <a:latin typeface="Times New Roman" panose="02020603050405020304" pitchFamily="18" charset="0"/>
                <a:ea typeface="Times New Roman" panose="02020603050405020304" pitchFamily="18" charset="0"/>
              </a:rPr>
              <a:t>of METIS</a:t>
            </a:r>
            <a:endParaRPr lang="zh-TW" altLang="en-US" dirty="0"/>
          </a:p>
        </p:txBody>
      </p:sp>
    </p:spTree>
    <p:extLst>
      <p:ext uri="{BB962C8B-B14F-4D97-AF65-F5344CB8AC3E}">
        <p14:creationId xmlns:p14="http://schemas.microsoft.com/office/powerpoint/2010/main" val="619331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8824" y="128588"/>
            <a:ext cx="8229600" cy="1139825"/>
          </a:xfrm>
        </p:spPr>
        <p:txBody>
          <a:bodyPr/>
          <a:lstStyle/>
          <a:p>
            <a:r>
              <a:rPr lang="en-US" altLang="zh-TW" sz="4000" dirty="0" smtClean="0"/>
              <a:t>Quadratic </a:t>
            </a:r>
            <a:r>
              <a:rPr lang="en-US" altLang="zh-TW" sz="4000" dirty="0"/>
              <a:t>assignment problem</a:t>
            </a:r>
            <a:endParaRPr lang="zh-TW" altLang="en-US" sz="4000" dirty="0"/>
          </a:p>
        </p:txBody>
      </p:sp>
      <p:sp>
        <p:nvSpPr>
          <p:cNvPr id="3" name="內容版面配置區 2"/>
          <p:cNvSpPr>
            <a:spLocks noGrp="1"/>
          </p:cNvSpPr>
          <p:nvPr>
            <p:ph idx="1"/>
          </p:nvPr>
        </p:nvSpPr>
        <p:spPr>
          <a:xfrm>
            <a:off x="395536" y="1595438"/>
            <a:ext cx="8229600" cy="4530725"/>
          </a:xfrm>
        </p:spPr>
        <p:txBody>
          <a:bodyPr/>
          <a:lstStyle/>
          <a:p>
            <a:r>
              <a:rPr lang="en-US" altLang="zh-TW" sz="2400" dirty="0"/>
              <a:t>QAP is the problem of minimizing the sum of the product of the amount of flow and distance for n factories and n locations, given the amount of flow and the distance between factories</a:t>
            </a:r>
            <a:r>
              <a:rPr lang="en-US" altLang="zh-TW" sz="2400" dirty="0" smtClean="0"/>
              <a:t>.</a:t>
            </a:r>
          </a:p>
          <a:p>
            <a:r>
              <a:rPr lang="en-US" altLang="zh-TW" sz="2400" dirty="0"/>
              <a:t>The quality of these solutions is the same because the three solvers including DAU, have reached the best-known solutions for all problem instances.</a:t>
            </a:r>
            <a:endParaRPr lang="zh-TW" altLang="en-US" sz="2400" dirty="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24</a:t>
            </a:fld>
            <a:endParaRPr lang="zh-TW" altLang="en-US"/>
          </a:p>
        </p:txBody>
      </p:sp>
      <p:pic>
        <p:nvPicPr>
          <p:cNvPr id="6" name="圖片 5"/>
          <p:cNvPicPr>
            <a:picLocks noChangeAspect="1"/>
          </p:cNvPicPr>
          <p:nvPr/>
        </p:nvPicPr>
        <p:blipFill rotWithShape="1">
          <a:blip r:embed="rId2"/>
          <a:srcRect r="13915"/>
          <a:stretch/>
        </p:blipFill>
        <p:spPr>
          <a:xfrm>
            <a:off x="6340953" y="183643"/>
            <a:ext cx="2767551" cy="1018616"/>
          </a:xfrm>
          <a:prstGeom prst="rect">
            <a:avLst/>
          </a:prstGeom>
        </p:spPr>
      </p:pic>
      <p:pic>
        <p:nvPicPr>
          <p:cNvPr id="7" name="圖片 6"/>
          <p:cNvPicPr>
            <a:picLocks noChangeAspect="1"/>
          </p:cNvPicPr>
          <p:nvPr/>
        </p:nvPicPr>
        <p:blipFill>
          <a:blip r:embed="rId3"/>
          <a:stretch>
            <a:fillRect/>
          </a:stretch>
        </p:blipFill>
        <p:spPr>
          <a:xfrm>
            <a:off x="2987824" y="4304732"/>
            <a:ext cx="3724667" cy="2400868"/>
          </a:xfrm>
          <a:prstGeom prst="rect">
            <a:avLst/>
          </a:prstGeom>
        </p:spPr>
      </p:pic>
    </p:spTree>
    <p:extLst>
      <p:ext uri="{BB962C8B-B14F-4D97-AF65-F5344CB8AC3E}">
        <p14:creationId xmlns:p14="http://schemas.microsoft.com/office/powerpoint/2010/main" val="4214166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559942E-EB33-40B1-B8E0-E89945F7D5EA}"/>
              </a:ext>
            </a:extLst>
          </p:cNvPr>
          <p:cNvSpPr>
            <a:spLocks noGrp="1"/>
          </p:cNvSpPr>
          <p:nvPr>
            <p:ph type="title"/>
          </p:nvPr>
        </p:nvSpPr>
        <p:spPr/>
        <p:txBody>
          <a:bodyPr/>
          <a:lstStyle/>
          <a:p>
            <a:r>
              <a:rPr lang="en-US" altLang="zh-TW" dirty="0" err="1" smtClean="0"/>
              <a:t>iV</a:t>
            </a:r>
            <a:r>
              <a:rPr lang="en-US" altLang="zh-TW" dirty="0" smtClean="0"/>
              <a:t>. </a:t>
            </a:r>
            <a:r>
              <a:rPr lang="en-US" altLang="zh-TW" dirty="0"/>
              <a:t>APPLICATION EXAMPLES</a:t>
            </a:r>
            <a:r>
              <a:rPr lang="zh-TW" altLang="zh-TW" dirty="0"/>
              <a:t/>
            </a:r>
            <a:br>
              <a:rPr lang="zh-TW" altLang="zh-TW" dirty="0"/>
            </a:br>
            <a:endParaRPr lang="zh-TW" altLang="en-US" dirty="0"/>
          </a:p>
        </p:txBody>
      </p:sp>
      <p:sp>
        <p:nvSpPr>
          <p:cNvPr id="7" name="文字版面配置區 6">
            <a:extLst>
              <a:ext uri="{FF2B5EF4-FFF2-40B4-BE49-F238E27FC236}">
                <a16:creationId xmlns:a16="http://schemas.microsoft.com/office/drawing/2014/main" id="{FD0ADA01-7971-4D4F-A631-E1E316AD88AE}"/>
              </a:ext>
            </a:extLst>
          </p:cNvPr>
          <p:cNvSpPr>
            <a:spLocks noGrp="1"/>
          </p:cNvSpPr>
          <p:nvPr>
            <p:ph type="body" idx="1"/>
          </p:nvPr>
        </p:nvSpPr>
        <p:spPr/>
        <p:txBody>
          <a:bodyPr/>
          <a:lstStyle/>
          <a:p>
            <a:pPr algn="ctr"/>
            <a:endParaRPr lang="zh-TW" altLang="en-US" dirty="0"/>
          </a:p>
        </p:txBody>
      </p:sp>
      <p:sp>
        <p:nvSpPr>
          <p:cNvPr id="4" name="日期版面配置區 3">
            <a:extLst>
              <a:ext uri="{FF2B5EF4-FFF2-40B4-BE49-F238E27FC236}">
                <a16:creationId xmlns:a16="http://schemas.microsoft.com/office/drawing/2014/main" id="{F2DC1E22-6A6E-42F6-91A1-DC329201E9F7}"/>
              </a:ext>
            </a:extLst>
          </p:cNvPr>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a:extLst>
              <a:ext uri="{FF2B5EF4-FFF2-40B4-BE49-F238E27FC236}">
                <a16:creationId xmlns:a16="http://schemas.microsoft.com/office/drawing/2014/main" id="{5FF1AA05-01B1-45A6-B342-9C8F71D1D80C}"/>
              </a:ext>
            </a:extLst>
          </p:cNvPr>
          <p:cNvSpPr>
            <a:spLocks noGrp="1"/>
          </p:cNvSpPr>
          <p:nvPr>
            <p:ph type="sldNum" sz="quarter" idx="12"/>
          </p:nvPr>
        </p:nvSpPr>
        <p:spPr/>
        <p:txBody>
          <a:bodyPr/>
          <a:lstStyle/>
          <a:p>
            <a:fld id="{CE036CB1-5950-409A-BF4D-F587253C7E33}" type="slidenum">
              <a:rPr lang="zh-TW" altLang="en-US" smtClean="0"/>
              <a:t>25</a:t>
            </a:fld>
            <a:endParaRPr lang="zh-TW" altLang="en-US"/>
          </a:p>
        </p:txBody>
      </p:sp>
    </p:spTree>
    <p:extLst>
      <p:ext uri="{BB962C8B-B14F-4D97-AF65-F5344CB8AC3E}">
        <p14:creationId xmlns:p14="http://schemas.microsoft.com/office/powerpoint/2010/main" val="652711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Application </a:t>
            </a:r>
            <a:r>
              <a:rPr lang="en-US" altLang="zh-TW" dirty="0"/>
              <a:t>to middle-molecule drug discovery</a:t>
            </a:r>
            <a:endParaRPr lang="zh-TW" altLang="en-US" dirty="0"/>
          </a:p>
        </p:txBody>
      </p:sp>
      <p:sp>
        <p:nvSpPr>
          <p:cNvPr id="3" name="內容版面配置區 2"/>
          <p:cNvSpPr>
            <a:spLocks noGrp="1"/>
          </p:cNvSpPr>
          <p:nvPr>
            <p:ph idx="1"/>
          </p:nvPr>
        </p:nvSpPr>
        <p:spPr/>
        <p:txBody>
          <a:bodyPr/>
          <a:lstStyle/>
          <a:p>
            <a:r>
              <a:rPr lang="en-US" altLang="zh-TW" dirty="0"/>
              <a:t>In the field of drug discovery, middle-molecular drugs with a molecular weight of about 500 ~ 2000 have recently attracted attention. </a:t>
            </a:r>
            <a:endParaRPr lang="en-US" altLang="zh-TW" dirty="0" smtClean="0"/>
          </a:p>
          <a:p>
            <a:r>
              <a:rPr lang="en-US" altLang="zh-TW" dirty="0"/>
              <a:t>A</a:t>
            </a:r>
            <a:r>
              <a:rPr lang="en-US" altLang="zh-TW" dirty="0" smtClean="0"/>
              <a:t> </a:t>
            </a:r>
            <a:r>
              <a:rPr lang="en-US" altLang="zh-TW" dirty="0"/>
              <a:t>structure in which a few dozen amino acids are linked in a chain </a:t>
            </a:r>
            <a:endParaRPr lang="en-US" altLang="zh-TW" dirty="0" smtClean="0"/>
          </a:p>
          <a:p>
            <a:pPr lvl="1"/>
            <a:r>
              <a:rPr lang="en-US" altLang="zh-TW" dirty="0" smtClean="0"/>
              <a:t>High </a:t>
            </a:r>
            <a:r>
              <a:rPr lang="en-US" altLang="zh-TW" dirty="0"/>
              <a:t>target selectivity and fewer side </a:t>
            </a:r>
            <a:r>
              <a:rPr lang="en-US" altLang="zh-TW" dirty="0" smtClean="0"/>
              <a:t>effects</a:t>
            </a:r>
          </a:p>
          <a:p>
            <a:r>
              <a:rPr lang="en-US" altLang="zh-TW" dirty="0"/>
              <a:t>Here, </a:t>
            </a:r>
            <a:r>
              <a:rPr lang="en-US" altLang="zh-TW" dirty="0" smtClean="0"/>
              <a:t>they </a:t>
            </a:r>
            <a:r>
              <a:rPr lang="en-US" altLang="zh-TW" dirty="0"/>
              <a:t>show an application example of the DA to a stable structure search for the middle-molecule drug candidate having 48- amino acids</a:t>
            </a:r>
            <a:r>
              <a:rPr lang="en-US" altLang="zh-TW" dirty="0" smtClean="0"/>
              <a:t>.</a:t>
            </a:r>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26</a:t>
            </a:fld>
            <a:endParaRPr lang="zh-TW" altLang="en-US"/>
          </a:p>
        </p:txBody>
      </p:sp>
    </p:spTree>
    <p:extLst>
      <p:ext uri="{BB962C8B-B14F-4D97-AF65-F5344CB8AC3E}">
        <p14:creationId xmlns:p14="http://schemas.microsoft.com/office/powerpoint/2010/main" val="1999872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Application </a:t>
            </a:r>
            <a:r>
              <a:rPr lang="en-US" altLang="zh-TW" dirty="0"/>
              <a:t>to middle-molecule drug </a:t>
            </a:r>
            <a:r>
              <a:rPr lang="en-US" altLang="zh-TW" dirty="0" smtClean="0"/>
              <a:t>discovery(cont.)</a:t>
            </a:r>
            <a:endParaRPr lang="zh-TW" altLang="en-US" dirty="0"/>
          </a:p>
        </p:txBody>
      </p:sp>
      <p:sp>
        <p:nvSpPr>
          <p:cNvPr id="3" name="內容版面配置區 2"/>
          <p:cNvSpPr>
            <a:spLocks noGrp="1"/>
          </p:cNvSpPr>
          <p:nvPr>
            <p:ph idx="1"/>
          </p:nvPr>
        </p:nvSpPr>
        <p:spPr/>
        <p:txBody>
          <a:bodyPr/>
          <a:lstStyle/>
          <a:p>
            <a:r>
              <a:rPr lang="en-US" altLang="zh-TW" sz="2000" dirty="0"/>
              <a:t>T</a:t>
            </a:r>
            <a:r>
              <a:rPr lang="en-US" altLang="zh-TW" sz="2000" dirty="0" smtClean="0"/>
              <a:t>he </a:t>
            </a:r>
            <a:r>
              <a:rPr lang="en-US" altLang="zh-TW" sz="2000" dirty="0"/>
              <a:t>linear molecular structure of amino acids is simplified by replacing one amino acid with one pseudo-atom, and the stable structure search based on the Lattice Protein </a:t>
            </a:r>
            <a:r>
              <a:rPr lang="en-US" altLang="zh-TW" sz="2000" dirty="0" smtClean="0"/>
              <a:t>Model </a:t>
            </a:r>
            <a:r>
              <a:rPr lang="en-US" altLang="zh-TW" sz="2000" dirty="0"/>
              <a:t>is performed</a:t>
            </a:r>
            <a:r>
              <a:rPr lang="en-US" altLang="zh-TW" sz="2000" dirty="0" smtClean="0"/>
              <a:t>.</a:t>
            </a:r>
          </a:p>
          <a:p>
            <a:r>
              <a:rPr lang="en-US" altLang="zh-TW" sz="2000" dirty="0"/>
              <a:t>In the formulation, an about 31,000- bit scale is required for a 48-residue amino acid</a:t>
            </a:r>
            <a:r>
              <a:rPr lang="en-US" altLang="zh-TW" sz="2000" dirty="0" smtClean="0"/>
              <a:t>.</a:t>
            </a:r>
          </a:p>
          <a:p>
            <a:pPr lvl="1"/>
            <a:r>
              <a:rPr lang="en-US" altLang="zh-TW" sz="1800" dirty="0"/>
              <a:t>Larger than 8,192 in the DAU, they applied the software dividing technique</a:t>
            </a:r>
            <a:r>
              <a:rPr lang="en-US" altLang="zh-TW" sz="1800" dirty="0" smtClean="0"/>
              <a:t>.</a:t>
            </a:r>
          </a:p>
          <a:p>
            <a:r>
              <a:rPr lang="en-US" altLang="zh-TW" sz="2000" dirty="0" smtClean="0"/>
              <a:t>Speedup </a:t>
            </a:r>
            <a:r>
              <a:rPr lang="en-US" altLang="zh-TW" sz="2000" dirty="0"/>
              <a:t>of about 100 times</a:t>
            </a:r>
            <a:r>
              <a:rPr lang="en-US" altLang="zh-TW" sz="1800" dirty="0" smtClean="0"/>
              <a:t> </a:t>
            </a:r>
          </a:p>
          <a:p>
            <a:pPr lvl="1"/>
            <a:r>
              <a:rPr lang="en-US" altLang="zh-TW" sz="1600" dirty="0"/>
              <a:t>This result shows that the search time for the middle-molecule drug candidate, which takes about 6 months by the conventional method, can be shortened to several days.</a:t>
            </a:r>
            <a:endParaRPr lang="en-US" altLang="zh-TW" sz="1600" dirty="0" smtClean="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27</a:t>
            </a:fld>
            <a:endParaRPr lang="zh-TW" altLang="en-US"/>
          </a:p>
        </p:txBody>
      </p:sp>
      <p:pic>
        <p:nvPicPr>
          <p:cNvPr id="6" name="圖片 5"/>
          <p:cNvPicPr>
            <a:picLocks noChangeAspect="1"/>
          </p:cNvPicPr>
          <p:nvPr/>
        </p:nvPicPr>
        <p:blipFill>
          <a:blip r:embed="rId2"/>
          <a:stretch>
            <a:fillRect/>
          </a:stretch>
        </p:blipFill>
        <p:spPr>
          <a:xfrm>
            <a:off x="4958878" y="5157192"/>
            <a:ext cx="2690714" cy="1676546"/>
          </a:xfrm>
          <a:prstGeom prst="rect">
            <a:avLst/>
          </a:prstGeom>
        </p:spPr>
      </p:pic>
    </p:spTree>
    <p:extLst>
      <p:ext uri="{BB962C8B-B14F-4D97-AF65-F5344CB8AC3E}">
        <p14:creationId xmlns:p14="http://schemas.microsoft.com/office/powerpoint/2010/main" val="1108920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Application to delivery planning </a:t>
            </a:r>
            <a:endParaRPr lang="zh-TW" altLang="en-US" dirty="0"/>
          </a:p>
        </p:txBody>
      </p:sp>
      <p:sp>
        <p:nvSpPr>
          <p:cNvPr id="3" name="內容版面配置區 2"/>
          <p:cNvSpPr>
            <a:spLocks noGrp="1"/>
          </p:cNvSpPr>
          <p:nvPr>
            <p:ph idx="1"/>
          </p:nvPr>
        </p:nvSpPr>
        <p:spPr/>
        <p:txBody>
          <a:bodyPr/>
          <a:lstStyle/>
          <a:p>
            <a:r>
              <a:rPr lang="en-US" altLang="zh-TW" sz="2400" dirty="0"/>
              <a:t>The delivery planning problem is very difficult to solve </a:t>
            </a:r>
            <a:endParaRPr lang="en-US" altLang="zh-TW" sz="2400" dirty="0" smtClean="0"/>
          </a:p>
          <a:p>
            <a:pPr lvl="1"/>
            <a:r>
              <a:rPr lang="en-US" altLang="zh-TW" sz="2000" dirty="0"/>
              <a:t>Various problems settings and constraints </a:t>
            </a:r>
          </a:p>
          <a:p>
            <a:r>
              <a:rPr lang="en-US" altLang="zh-TW" sz="2400" dirty="0" smtClean="0"/>
              <a:t>An </a:t>
            </a:r>
            <a:r>
              <a:rPr lang="en-US" altLang="zh-TW" sz="2400" dirty="0"/>
              <a:t>example of the transportation network optimization in a post office as an application of the DA to delivery planning. </a:t>
            </a:r>
            <a:endParaRPr lang="en-US" altLang="zh-TW" sz="2400" dirty="0" smtClean="0"/>
          </a:p>
          <a:p>
            <a:pPr lvl="1"/>
            <a:r>
              <a:rPr lang="en-US" altLang="zh-TW" sz="2000" dirty="0"/>
              <a:t>A *QUANTUM (A STAR QUANTUM) in Japan Post's Open Innovation Program “POST LOGITECH INNOVATION PROGRAM 2018</a:t>
            </a:r>
            <a:r>
              <a:rPr lang="en-US" altLang="zh-TW" sz="2000" dirty="0" smtClean="0"/>
              <a:t>.”</a:t>
            </a:r>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28</a:t>
            </a:fld>
            <a:endParaRPr lang="zh-TW" altLang="en-US"/>
          </a:p>
        </p:txBody>
      </p:sp>
      <p:pic>
        <p:nvPicPr>
          <p:cNvPr id="6" name="圖片 5"/>
          <p:cNvPicPr>
            <a:picLocks noChangeAspect="1"/>
          </p:cNvPicPr>
          <p:nvPr/>
        </p:nvPicPr>
        <p:blipFill>
          <a:blip r:embed="rId2"/>
          <a:stretch>
            <a:fillRect/>
          </a:stretch>
        </p:blipFill>
        <p:spPr>
          <a:xfrm>
            <a:off x="3635896" y="4754564"/>
            <a:ext cx="2989312" cy="1824830"/>
          </a:xfrm>
          <a:prstGeom prst="rect">
            <a:avLst/>
          </a:prstGeom>
        </p:spPr>
      </p:pic>
    </p:spTree>
    <p:extLst>
      <p:ext uri="{BB962C8B-B14F-4D97-AF65-F5344CB8AC3E}">
        <p14:creationId xmlns:p14="http://schemas.microsoft.com/office/powerpoint/2010/main" val="1993607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28588"/>
            <a:ext cx="8686800" cy="1139825"/>
          </a:xfrm>
        </p:spPr>
        <p:txBody>
          <a:bodyPr/>
          <a:lstStyle/>
          <a:p>
            <a:r>
              <a:rPr lang="en-US" altLang="zh-TW" dirty="0"/>
              <a:t>Application to delivery planning </a:t>
            </a:r>
            <a:r>
              <a:rPr lang="en-US" altLang="zh-TW" dirty="0" smtClean="0"/>
              <a:t>(cont.)</a:t>
            </a:r>
            <a:endParaRPr lang="zh-TW" altLang="en-US" dirty="0"/>
          </a:p>
        </p:txBody>
      </p:sp>
      <p:sp>
        <p:nvSpPr>
          <p:cNvPr id="3" name="內容版面配置區 2"/>
          <p:cNvSpPr>
            <a:spLocks noGrp="1"/>
          </p:cNvSpPr>
          <p:nvPr>
            <p:ph idx="1"/>
          </p:nvPr>
        </p:nvSpPr>
        <p:spPr/>
        <p:txBody>
          <a:bodyPr/>
          <a:lstStyle/>
          <a:p>
            <a:r>
              <a:rPr lang="en-US" altLang="zh-TW" sz="2400" dirty="0" smtClean="0"/>
              <a:t>The </a:t>
            </a:r>
            <a:r>
              <a:rPr lang="en-US" altLang="zh-TW" sz="2400" dirty="0"/>
              <a:t>mandatory requirement for this problem is that trucks departing from the customer site load/unload at the pickup/delivery destination within a specified time range, and that the delivery demand of all the pickup/delivery destinations is </a:t>
            </a:r>
            <a:r>
              <a:rPr lang="en-US" altLang="zh-TW" sz="2400" dirty="0" smtClean="0"/>
              <a:t>satisfied.</a:t>
            </a:r>
          </a:p>
          <a:p>
            <a:r>
              <a:rPr lang="en-US" altLang="zh-TW" sz="2400" dirty="0" smtClean="0"/>
              <a:t>Improves </a:t>
            </a:r>
            <a:r>
              <a:rPr lang="en-US" altLang="zh-TW" sz="2400" dirty="0"/>
              <a:t>the loading ratio of trucks by </a:t>
            </a:r>
            <a:r>
              <a:rPr lang="en-US" altLang="zh-TW" sz="2400" dirty="0" smtClean="0"/>
              <a:t>12%</a:t>
            </a:r>
          </a:p>
          <a:p>
            <a:r>
              <a:rPr lang="en-US" altLang="zh-TW" sz="2400" dirty="0" smtClean="0"/>
              <a:t>Reduce </a:t>
            </a:r>
            <a:r>
              <a:rPr lang="en-US" altLang="zh-TW" sz="2400" dirty="0"/>
              <a:t>the number of vehicles </a:t>
            </a:r>
            <a:r>
              <a:rPr lang="en-US" altLang="zh-TW" sz="2400" dirty="0" smtClean="0"/>
              <a:t>required </a:t>
            </a:r>
            <a:r>
              <a:rPr lang="en-US" altLang="zh-TW" sz="2400" dirty="0"/>
              <a:t>to satisfy all the loads from 52 to </a:t>
            </a:r>
            <a:r>
              <a:rPr lang="en-US" altLang="zh-TW" sz="2400" dirty="0" smtClean="0"/>
              <a:t>48</a:t>
            </a:r>
          </a:p>
          <a:p>
            <a:r>
              <a:rPr lang="en-US" altLang="zh-TW" sz="2400" dirty="0" smtClean="0"/>
              <a:t>Reduce </a:t>
            </a:r>
            <a:r>
              <a:rPr lang="en-US" altLang="zh-TW" sz="2400" dirty="0"/>
              <a:t>delivery cost by 7%</a:t>
            </a:r>
            <a:endParaRPr lang="en-US" altLang="zh-TW" sz="2400" dirty="0" smtClean="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29</a:t>
            </a:fld>
            <a:endParaRPr lang="zh-TW" altLang="en-US"/>
          </a:p>
        </p:txBody>
      </p:sp>
    </p:spTree>
    <p:extLst>
      <p:ext uri="{BB962C8B-B14F-4D97-AF65-F5344CB8AC3E}">
        <p14:creationId xmlns:p14="http://schemas.microsoft.com/office/powerpoint/2010/main" val="221207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559942E-EB33-40B1-B8E0-E89945F7D5EA}"/>
              </a:ext>
            </a:extLst>
          </p:cNvPr>
          <p:cNvSpPr>
            <a:spLocks noGrp="1"/>
          </p:cNvSpPr>
          <p:nvPr>
            <p:ph type="title"/>
          </p:nvPr>
        </p:nvSpPr>
        <p:spPr/>
        <p:txBody>
          <a:bodyPr/>
          <a:lstStyle/>
          <a:p>
            <a:r>
              <a:rPr lang="en-US" altLang="zh-TW" dirty="0" err="1" smtClean="0"/>
              <a:t>i</a:t>
            </a:r>
            <a:r>
              <a:rPr lang="en-US" altLang="zh-TW" dirty="0" smtClean="0"/>
              <a:t>. </a:t>
            </a:r>
            <a:r>
              <a:rPr lang="en-US" altLang="zh-TW" dirty="0" err="1" smtClean="0"/>
              <a:t>INtroduction</a:t>
            </a:r>
            <a:endParaRPr lang="zh-TW" altLang="en-US" dirty="0"/>
          </a:p>
        </p:txBody>
      </p:sp>
      <p:sp>
        <p:nvSpPr>
          <p:cNvPr id="7" name="文字版面配置區 6">
            <a:extLst>
              <a:ext uri="{FF2B5EF4-FFF2-40B4-BE49-F238E27FC236}">
                <a16:creationId xmlns:a16="http://schemas.microsoft.com/office/drawing/2014/main" id="{FD0ADA01-7971-4D4F-A631-E1E316AD88AE}"/>
              </a:ext>
            </a:extLst>
          </p:cNvPr>
          <p:cNvSpPr>
            <a:spLocks noGrp="1"/>
          </p:cNvSpPr>
          <p:nvPr>
            <p:ph type="body" idx="1"/>
          </p:nvPr>
        </p:nvSpPr>
        <p:spPr/>
        <p:txBody>
          <a:bodyPr/>
          <a:lstStyle/>
          <a:p>
            <a:pPr algn="ctr"/>
            <a:endParaRPr lang="zh-TW" altLang="en-US" dirty="0"/>
          </a:p>
        </p:txBody>
      </p:sp>
      <p:sp>
        <p:nvSpPr>
          <p:cNvPr id="4" name="日期版面配置區 3">
            <a:extLst>
              <a:ext uri="{FF2B5EF4-FFF2-40B4-BE49-F238E27FC236}">
                <a16:creationId xmlns:a16="http://schemas.microsoft.com/office/drawing/2014/main" id="{F2DC1E22-6A6E-42F6-91A1-DC329201E9F7}"/>
              </a:ext>
            </a:extLst>
          </p:cNvPr>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a:extLst>
              <a:ext uri="{FF2B5EF4-FFF2-40B4-BE49-F238E27FC236}">
                <a16:creationId xmlns:a16="http://schemas.microsoft.com/office/drawing/2014/main" id="{5FF1AA05-01B1-45A6-B342-9C8F71D1D80C}"/>
              </a:ext>
            </a:extLst>
          </p:cNvPr>
          <p:cNvSpPr>
            <a:spLocks noGrp="1"/>
          </p:cNvSpPr>
          <p:nvPr>
            <p:ph type="sldNum" sz="quarter" idx="12"/>
          </p:nvPr>
        </p:nvSpPr>
        <p:spPr/>
        <p:txBody>
          <a:bodyPr/>
          <a:lstStyle/>
          <a:p>
            <a:fld id="{CE036CB1-5950-409A-BF4D-F587253C7E33}" type="slidenum">
              <a:rPr lang="zh-TW" altLang="en-US" smtClean="0"/>
              <a:t>3</a:t>
            </a:fld>
            <a:endParaRPr lang="zh-TW" altLang="en-US"/>
          </a:p>
        </p:txBody>
      </p:sp>
    </p:spTree>
    <p:extLst>
      <p:ext uri="{BB962C8B-B14F-4D97-AF65-F5344CB8AC3E}">
        <p14:creationId xmlns:p14="http://schemas.microsoft.com/office/powerpoint/2010/main" val="2889566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559942E-EB33-40B1-B8E0-E89945F7D5EA}"/>
              </a:ext>
            </a:extLst>
          </p:cNvPr>
          <p:cNvSpPr>
            <a:spLocks noGrp="1"/>
          </p:cNvSpPr>
          <p:nvPr>
            <p:ph type="title"/>
          </p:nvPr>
        </p:nvSpPr>
        <p:spPr>
          <a:xfrm>
            <a:off x="722312" y="4406900"/>
            <a:ext cx="8170167" cy="1362075"/>
          </a:xfrm>
        </p:spPr>
        <p:txBody>
          <a:bodyPr/>
          <a:lstStyle/>
          <a:p>
            <a:r>
              <a:rPr lang="en-US" altLang="zh-TW" dirty="0" smtClean="0"/>
              <a:t>v. </a:t>
            </a:r>
            <a:r>
              <a:rPr lang="en-US" altLang="zh-TW" dirty="0"/>
              <a:t>Conclusion</a:t>
            </a:r>
            <a:endParaRPr lang="zh-TW" altLang="en-US" dirty="0"/>
          </a:p>
        </p:txBody>
      </p:sp>
      <p:sp>
        <p:nvSpPr>
          <p:cNvPr id="7" name="文字版面配置區 6">
            <a:extLst>
              <a:ext uri="{FF2B5EF4-FFF2-40B4-BE49-F238E27FC236}">
                <a16:creationId xmlns:a16="http://schemas.microsoft.com/office/drawing/2014/main" id="{FD0ADA01-7971-4D4F-A631-E1E316AD88AE}"/>
              </a:ext>
            </a:extLst>
          </p:cNvPr>
          <p:cNvSpPr>
            <a:spLocks noGrp="1"/>
          </p:cNvSpPr>
          <p:nvPr>
            <p:ph type="body" idx="1"/>
          </p:nvPr>
        </p:nvSpPr>
        <p:spPr/>
        <p:txBody>
          <a:bodyPr/>
          <a:lstStyle/>
          <a:p>
            <a:pPr algn="ctr"/>
            <a:endParaRPr lang="zh-TW" altLang="en-US" dirty="0"/>
          </a:p>
        </p:txBody>
      </p:sp>
      <p:sp>
        <p:nvSpPr>
          <p:cNvPr id="4" name="日期版面配置區 3">
            <a:extLst>
              <a:ext uri="{FF2B5EF4-FFF2-40B4-BE49-F238E27FC236}">
                <a16:creationId xmlns:a16="http://schemas.microsoft.com/office/drawing/2014/main" id="{F2DC1E22-6A6E-42F6-91A1-DC329201E9F7}"/>
              </a:ext>
            </a:extLst>
          </p:cNvPr>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a:extLst>
              <a:ext uri="{FF2B5EF4-FFF2-40B4-BE49-F238E27FC236}">
                <a16:creationId xmlns:a16="http://schemas.microsoft.com/office/drawing/2014/main" id="{5FF1AA05-01B1-45A6-B342-9C8F71D1D80C}"/>
              </a:ext>
            </a:extLst>
          </p:cNvPr>
          <p:cNvSpPr>
            <a:spLocks noGrp="1"/>
          </p:cNvSpPr>
          <p:nvPr>
            <p:ph type="sldNum" sz="quarter" idx="12"/>
          </p:nvPr>
        </p:nvSpPr>
        <p:spPr/>
        <p:txBody>
          <a:bodyPr/>
          <a:lstStyle/>
          <a:p>
            <a:fld id="{CE036CB1-5950-409A-BF4D-F587253C7E33}" type="slidenum">
              <a:rPr lang="zh-TW" altLang="en-US" smtClean="0"/>
              <a:t>30</a:t>
            </a:fld>
            <a:endParaRPr lang="zh-TW" altLang="en-US"/>
          </a:p>
        </p:txBody>
      </p:sp>
    </p:spTree>
    <p:extLst>
      <p:ext uri="{BB962C8B-B14F-4D97-AF65-F5344CB8AC3E}">
        <p14:creationId xmlns:p14="http://schemas.microsoft.com/office/powerpoint/2010/main" val="1377990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lstStyle/>
          <a:p>
            <a:r>
              <a:rPr lang="en-US" altLang="zh-TW" sz="2400" dirty="0" smtClean="0"/>
              <a:t>Overview of DAU</a:t>
            </a:r>
          </a:p>
          <a:p>
            <a:pPr lvl="1"/>
            <a:r>
              <a:rPr lang="en-US" altLang="zh-TW" sz="2000" dirty="0"/>
              <a:t>Multiple speed-enhancement </a:t>
            </a:r>
            <a:r>
              <a:rPr lang="en-US" altLang="zh-TW" sz="2000" dirty="0" smtClean="0"/>
              <a:t>techniques</a:t>
            </a:r>
          </a:p>
          <a:p>
            <a:pPr lvl="1"/>
            <a:r>
              <a:rPr lang="en-US" altLang="zh-TW" sz="2000" dirty="0"/>
              <a:t>the second-generation DA can handle problems up to 8,192-bit scale with fully coupled connectivity and high coupling resolution</a:t>
            </a:r>
            <a:endParaRPr lang="en-US" altLang="zh-TW" sz="2000" dirty="0" smtClean="0"/>
          </a:p>
          <a:p>
            <a:r>
              <a:rPr lang="en-US" altLang="zh-TW" sz="2400" dirty="0"/>
              <a:t>Benchmark results revealed that the DA performed comparably or superiorly to the general-purpose solver CPLEX and the state-of-the-art dedicated solvers in terms of speed and solution quality</a:t>
            </a:r>
            <a:r>
              <a:rPr lang="en-US" altLang="zh-TW" sz="2400" dirty="0" smtClean="0"/>
              <a:t>.</a:t>
            </a:r>
            <a:endParaRPr lang="en-US" altLang="zh-TW" sz="2000" dirty="0" smtClean="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31</a:t>
            </a:fld>
            <a:endParaRPr lang="zh-TW" altLang="en-US"/>
          </a:p>
        </p:txBody>
      </p:sp>
    </p:spTree>
    <p:extLst>
      <p:ext uri="{BB962C8B-B14F-4D97-AF65-F5344CB8AC3E}">
        <p14:creationId xmlns:p14="http://schemas.microsoft.com/office/powerpoint/2010/main" val="1866915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p:txBody>
          <a:bodyPr/>
          <a:lstStyle/>
          <a:p>
            <a:r>
              <a:rPr lang="en-US" altLang="zh-TW" sz="1200" dirty="0"/>
              <a:t>[</a:t>
            </a:r>
            <a:r>
              <a:rPr lang="en-US" altLang="zh-TW" sz="1200" dirty="0" smtClean="0"/>
              <a:t>1]R</a:t>
            </a:r>
            <a:r>
              <a:rPr lang="en-US" altLang="zh-TW" sz="1200" dirty="0"/>
              <a:t>. Colwell, “The Chip Design Game at the End of Moore's Law</a:t>
            </a:r>
            <a:r>
              <a:rPr lang="en-US" altLang="zh-TW" sz="1200" dirty="0" smtClean="0"/>
              <a:t>,” Hot </a:t>
            </a:r>
            <a:r>
              <a:rPr lang="en-US" altLang="zh-TW" sz="1200" dirty="0"/>
              <a:t>Chips 27, 2015.</a:t>
            </a:r>
          </a:p>
          <a:p>
            <a:r>
              <a:rPr lang="en-US" altLang="zh-TW" sz="1200" dirty="0"/>
              <a:t>[</a:t>
            </a:r>
            <a:r>
              <a:rPr lang="en-US" altLang="zh-TW" sz="1200" dirty="0" smtClean="0"/>
              <a:t>2]https</a:t>
            </a:r>
            <a:r>
              <a:rPr lang="en-US" altLang="zh-TW" sz="1200" dirty="0"/>
              <a:t>://www.dwavesys.com/press-releases/d-wave-previews-next- generation-quantum-computing-platform</a:t>
            </a:r>
          </a:p>
          <a:p>
            <a:r>
              <a:rPr lang="en-US" altLang="zh-TW" sz="1200" dirty="0"/>
              <a:t>[</a:t>
            </a:r>
            <a:r>
              <a:rPr lang="en-US" altLang="zh-TW" sz="1200" dirty="0" smtClean="0"/>
              <a:t>3]Paul</a:t>
            </a:r>
            <a:r>
              <a:rPr lang="en-US" altLang="zh-TW" sz="1200" dirty="0"/>
              <a:t>. I. </a:t>
            </a:r>
            <a:r>
              <a:rPr lang="en-US" altLang="zh-TW" sz="1200" dirty="0" err="1"/>
              <a:t>Bunyk</a:t>
            </a:r>
            <a:r>
              <a:rPr lang="en-US" altLang="zh-TW" sz="1200" dirty="0"/>
              <a:t>, Emile M. </a:t>
            </a:r>
            <a:r>
              <a:rPr lang="en-US" altLang="zh-TW" sz="1200" dirty="0" err="1"/>
              <a:t>Hoskinson</a:t>
            </a:r>
            <a:r>
              <a:rPr lang="en-US" altLang="zh-TW" sz="1200" dirty="0"/>
              <a:t>, Mark W. Johnson, E. </a:t>
            </a:r>
            <a:r>
              <a:rPr lang="en-US" altLang="zh-TW" sz="1200" dirty="0" err="1"/>
              <a:t>Tolkacheva</a:t>
            </a:r>
            <a:r>
              <a:rPr lang="en-US" altLang="zh-TW" sz="1200" dirty="0"/>
              <a:t>, F. </a:t>
            </a:r>
            <a:r>
              <a:rPr lang="en-US" altLang="zh-TW" sz="1200" dirty="0" err="1"/>
              <a:t>Altomare</a:t>
            </a:r>
            <a:r>
              <a:rPr lang="en-US" altLang="zh-TW" sz="1200" dirty="0"/>
              <a:t>, Andrew. J. Berkley, R. Harris, </a:t>
            </a:r>
            <a:r>
              <a:rPr lang="en-US" altLang="zh-TW" sz="1200" dirty="0" err="1"/>
              <a:t>Jelemy</a:t>
            </a:r>
            <a:r>
              <a:rPr lang="en-US" altLang="zh-TW" sz="1200" dirty="0"/>
              <a:t>. P. Hilton, T. </a:t>
            </a:r>
            <a:r>
              <a:rPr lang="en-US" altLang="zh-TW" sz="1200" dirty="0" err="1"/>
              <a:t>Lanting</a:t>
            </a:r>
            <a:r>
              <a:rPr lang="en-US" altLang="zh-TW" sz="1200" dirty="0"/>
              <a:t>, Anthony J. </a:t>
            </a:r>
            <a:r>
              <a:rPr lang="en-US" altLang="zh-TW" sz="1200" dirty="0" err="1"/>
              <a:t>Przybysz</a:t>
            </a:r>
            <a:r>
              <a:rPr lang="en-US" altLang="zh-TW" sz="1200" dirty="0"/>
              <a:t>, and J. Whittaker, “Architectural Considerations in the Design of a Superconducting Quantum Annealing Processor,” IEEE Transactions on Applied Superconductivity, Vol. 24, p. 1, August, 2014.</a:t>
            </a:r>
          </a:p>
          <a:p>
            <a:r>
              <a:rPr lang="en-US" altLang="zh-TW" sz="1200" dirty="0"/>
              <a:t>[</a:t>
            </a:r>
            <a:r>
              <a:rPr lang="en-US" altLang="zh-TW" sz="1200" dirty="0" smtClean="0"/>
              <a:t>4]T</a:t>
            </a:r>
            <a:r>
              <a:rPr lang="en-US" altLang="zh-TW" sz="1200" dirty="0"/>
              <a:t>. Takemoto, M. Hayashi, C. Yoshimura, and M. Yamaoka, “A 2×30k-Spin Multichip </a:t>
            </a:r>
            <a:r>
              <a:rPr lang="en-US" altLang="zh-TW" sz="1200" dirty="0" smtClean="0"/>
              <a:t>Scalable Annealing </a:t>
            </a:r>
            <a:r>
              <a:rPr lang="en-US" altLang="zh-TW" sz="1200" dirty="0"/>
              <a:t>Processor Based on a Processing-In-Memory Approach for Solving </a:t>
            </a:r>
            <a:r>
              <a:rPr lang="en-US" altLang="zh-TW" sz="1200" dirty="0" smtClean="0"/>
              <a:t>Large-Scale Combinatorial </a:t>
            </a:r>
            <a:r>
              <a:rPr lang="en-US" altLang="zh-TW" sz="1200" dirty="0"/>
              <a:t>Optimization Problems,” ISSCC, pp. 52–54, 2019.</a:t>
            </a:r>
          </a:p>
          <a:p>
            <a:r>
              <a:rPr lang="en-US" altLang="zh-TW" sz="1200" dirty="0"/>
              <a:t>[</a:t>
            </a:r>
            <a:r>
              <a:rPr lang="en-US" altLang="zh-TW" sz="1200" dirty="0" smtClean="0"/>
              <a:t>5]S</a:t>
            </a:r>
            <a:r>
              <a:rPr lang="en-US" altLang="zh-TW" sz="1200" dirty="0"/>
              <a:t>. Kirkpatrick, C. D. </a:t>
            </a:r>
            <a:r>
              <a:rPr lang="en-US" altLang="zh-TW" sz="1200" dirty="0" err="1"/>
              <a:t>Gelatt</a:t>
            </a:r>
            <a:r>
              <a:rPr lang="en-US" altLang="zh-TW" sz="1200" dirty="0"/>
              <a:t>, Jr., and M. P. </a:t>
            </a:r>
            <a:r>
              <a:rPr lang="en-US" altLang="zh-TW" sz="1200" dirty="0" err="1"/>
              <a:t>Vecchi</a:t>
            </a:r>
            <a:r>
              <a:rPr lang="en-US" altLang="zh-TW" sz="1200" dirty="0"/>
              <a:t>, “Optimization by simulated annealing,” Science, New Series, Vol. 220, pp. 671- 680, May, 1983.</a:t>
            </a:r>
          </a:p>
          <a:p>
            <a:r>
              <a:rPr lang="en-US" altLang="zh-TW" sz="1200" dirty="0"/>
              <a:t>[</a:t>
            </a:r>
            <a:r>
              <a:rPr lang="en-US" altLang="zh-TW" sz="1200" dirty="0" smtClean="0"/>
              <a:t>6]T</a:t>
            </a:r>
            <a:r>
              <a:rPr lang="en-US" altLang="zh-TW" sz="1200" dirty="0"/>
              <a:t>. Inagaki, Y. </a:t>
            </a:r>
            <a:r>
              <a:rPr lang="en-US" altLang="zh-TW" sz="1200" dirty="0" err="1"/>
              <a:t>Haribara</a:t>
            </a:r>
            <a:r>
              <a:rPr lang="en-US" altLang="zh-TW" sz="1200" dirty="0"/>
              <a:t>, K. Igarashi, T. </a:t>
            </a:r>
            <a:r>
              <a:rPr lang="en-US" altLang="zh-TW" sz="1200" dirty="0" err="1"/>
              <a:t>Sonobe</a:t>
            </a:r>
            <a:r>
              <a:rPr lang="en-US" altLang="zh-TW" sz="1200" dirty="0"/>
              <a:t>, S. </a:t>
            </a:r>
            <a:r>
              <a:rPr lang="en-US" altLang="zh-TW" sz="1200" dirty="0" err="1"/>
              <a:t>Tamate</a:t>
            </a:r>
            <a:r>
              <a:rPr lang="en-US" altLang="zh-TW" sz="1200" dirty="0"/>
              <a:t>, T. </a:t>
            </a:r>
            <a:r>
              <a:rPr lang="en-US" altLang="zh-TW" sz="1200" dirty="0" err="1" smtClean="0"/>
              <a:t>Honjo</a:t>
            </a:r>
            <a:r>
              <a:rPr lang="en-US" altLang="zh-TW" sz="1200" dirty="0" smtClean="0"/>
              <a:t>, A. </a:t>
            </a:r>
            <a:r>
              <a:rPr lang="en-US" altLang="zh-TW" sz="1200" dirty="0" err="1" smtClean="0"/>
              <a:t>Marandi</a:t>
            </a:r>
            <a:r>
              <a:rPr lang="en-US" altLang="zh-TW" sz="1200" dirty="0"/>
              <a:t>, Peter. L. McMahon, T. </a:t>
            </a:r>
            <a:r>
              <a:rPr lang="en-US" altLang="zh-TW" sz="1200" dirty="0" err="1"/>
              <a:t>Umeki</a:t>
            </a:r>
            <a:r>
              <a:rPr lang="en-US" altLang="zh-TW" sz="1200" dirty="0"/>
              <a:t>, K. </a:t>
            </a:r>
            <a:r>
              <a:rPr lang="en-US" altLang="zh-TW" sz="1200" dirty="0" err="1"/>
              <a:t>Enbutsu</a:t>
            </a:r>
            <a:r>
              <a:rPr lang="en-US" altLang="zh-TW" sz="1200" dirty="0"/>
              <a:t>, O. </a:t>
            </a:r>
            <a:r>
              <a:rPr lang="en-US" altLang="zh-TW" sz="1200" dirty="0" err="1"/>
              <a:t>Tadanaga</a:t>
            </a:r>
            <a:r>
              <a:rPr lang="en-US" altLang="zh-TW" sz="1200" dirty="0"/>
              <a:t>, H. </a:t>
            </a:r>
            <a:r>
              <a:rPr lang="en-US" altLang="zh-TW" sz="1200" dirty="0" err="1"/>
              <a:t>Takenouchi</a:t>
            </a:r>
            <a:r>
              <a:rPr lang="en-US" altLang="zh-TW" sz="1200" dirty="0"/>
              <a:t>, K. </a:t>
            </a:r>
            <a:r>
              <a:rPr lang="en-US" altLang="zh-TW" sz="1200" dirty="0" err="1"/>
              <a:t>Aihara</a:t>
            </a:r>
            <a:r>
              <a:rPr lang="en-US" altLang="zh-TW" sz="1200" dirty="0"/>
              <a:t>, K. </a:t>
            </a:r>
            <a:r>
              <a:rPr lang="en-US" altLang="zh-TW" sz="1200" dirty="0" err="1"/>
              <a:t>Kawarabayashi</a:t>
            </a:r>
            <a:r>
              <a:rPr lang="en-US" altLang="zh-TW" sz="1200" dirty="0"/>
              <a:t>, K. Inoue</a:t>
            </a:r>
            <a:r>
              <a:rPr lang="en-US" altLang="zh-TW" sz="1200" dirty="0" smtClean="0"/>
              <a:t>, S</a:t>
            </a:r>
            <a:r>
              <a:rPr lang="en-US" altLang="zh-TW" sz="1200" dirty="0"/>
              <a:t>. Utsunomiya, and H. </a:t>
            </a:r>
            <a:r>
              <a:rPr lang="en-US" altLang="zh-TW" sz="1200" dirty="0" err="1"/>
              <a:t>Takesue</a:t>
            </a:r>
            <a:r>
              <a:rPr lang="en-US" altLang="zh-TW" sz="1200" dirty="0"/>
              <a:t>, “A coherent </a:t>
            </a:r>
            <a:r>
              <a:rPr lang="en-US" altLang="zh-TW" sz="1200" dirty="0" err="1"/>
              <a:t>Ising</a:t>
            </a:r>
            <a:r>
              <a:rPr lang="en-US" altLang="zh-TW" sz="1200" dirty="0"/>
              <a:t> machine for 2000-node optimization problems,” Science 04 Nov 2016: Vol. 354, pp. 603-606, 2016</a:t>
            </a:r>
            <a:r>
              <a:rPr lang="en-US" altLang="zh-TW" sz="1200" dirty="0" smtClean="0"/>
              <a:t>.</a:t>
            </a:r>
          </a:p>
          <a:p>
            <a:r>
              <a:rPr lang="en-US" altLang="zh-TW" sz="1200" dirty="0"/>
              <a:t>[</a:t>
            </a:r>
            <a:r>
              <a:rPr lang="en-US" altLang="zh-TW" sz="1200" dirty="0" smtClean="0"/>
              <a:t>7]H</a:t>
            </a:r>
            <a:r>
              <a:rPr lang="en-US" altLang="zh-TW" sz="1200" dirty="0"/>
              <a:t>. </a:t>
            </a:r>
            <a:r>
              <a:rPr lang="en-US" altLang="zh-TW" sz="1200" dirty="0" err="1"/>
              <a:t>Goto</a:t>
            </a:r>
            <a:r>
              <a:rPr lang="en-US" altLang="zh-TW" sz="1200" dirty="0"/>
              <a:t>, K. </a:t>
            </a:r>
            <a:r>
              <a:rPr lang="en-US" altLang="zh-TW" sz="1200" dirty="0" err="1"/>
              <a:t>Tatsumura</a:t>
            </a:r>
            <a:r>
              <a:rPr lang="en-US" altLang="zh-TW" sz="1200" dirty="0"/>
              <a:t> and A. R. Dixon, “Combinatorial optimization by simulating adiabatic bifurcations in nonlinear Hamiltonian systems,” Science Advances Vol. 5, eaav2372., 2019.</a:t>
            </a:r>
          </a:p>
          <a:p>
            <a:r>
              <a:rPr lang="en-US" altLang="zh-TW" sz="1200" dirty="0"/>
              <a:t>[</a:t>
            </a:r>
            <a:r>
              <a:rPr lang="en-US" altLang="zh-TW" sz="1200" dirty="0" smtClean="0"/>
              <a:t>8]https</a:t>
            </a:r>
            <a:r>
              <a:rPr lang="en-US" altLang="zh-TW" sz="1200" dirty="0"/>
              <a:t>://www.fujitsu.com/digitalannealer/</a:t>
            </a:r>
          </a:p>
          <a:p>
            <a:r>
              <a:rPr lang="en-US" altLang="zh-TW" sz="1200" dirty="0"/>
              <a:t>[</a:t>
            </a:r>
            <a:r>
              <a:rPr lang="en-US" altLang="zh-TW" sz="1200" dirty="0" smtClean="0"/>
              <a:t>9]K</a:t>
            </a:r>
            <a:r>
              <a:rPr lang="en-US" altLang="zh-TW" sz="1200" dirty="0"/>
              <a:t>. </a:t>
            </a:r>
            <a:r>
              <a:rPr lang="en-US" altLang="zh-TW" sz="1200" dirty="0" err="1"/>
              <a:t>Hukushima</a:t>
            </a:r>
            <a:r>
              <a:rPr lang="en-US" altLang="zh-TW" sz="1200" dirty="0"/>
              <a:t> and K. </a:t>
            </a:r>
            <a:r>
              <a:rPr lang="en-US" altLang="zh-TW" sz="1200" dirty="0" err="1"/>
              <a:t>Nemoto</a:t>
            </a:r>
            <a:r>
              <a:rPr lang="en-US" altLang="zh-TW" sz="1200" dirty="0"/>
              <a:t>, “Exchange Monte Carlo method and application to spin glass simulations,” Journal of the Physical Society of Japan, Vol. 65, pp. 1604-1608, June, 1996.</a:t>
            </a:r>
          </a:p>
          <a:p>
            <a:r>
              <a:rPr lang="en-US" altLang="zh-TW" sz="1200" dirty="0"/>
              <a:t>[</a:t>
            </a:r>
            <a:r>
              <a:rPr lang="en-US" altLang="zh-TW" sz="1200" dirty="0" smtClean="0"/>
              <a:t>10]http</a:t>
            </a:r>
            <a:r>
              <a:rPr lang="en-US" altLang="zh-TW" sz="1200" dirty="0"/>
              <a:t>://www.stanford.edu/~yyye/yyye/Gset</a:t>
            </a:r>
          </a:p>
          <a:p>
            <a:endParaRPr lang="en-US" altLang="zh-TW" sz="1200" dirty="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dirty="0"/>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32</a:t>
            </a:fld>
            <a:endParaRPr lang="zh-TW" altLang="en-US"/>
          </a:p>
        </p:txBody>
      </p:sp>
    </p:spTree>
    <p:extLst>
      <p:ext uri="{BB962C8B-B14F-4D97-AF65-F5344CB8AC3E}">
        <p14:creationId xmlns:p14="http://schemas.microsoft.com/office/powerpoint/2010/main" val="2597197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a:xfrm>
            <a:off x="457200" y="1484784"/>
            <a:ext cx="8229600" cy="4530725"/>
          </a:xfrm>
        </p:spPr>
        <p:txBody>
          <a:bodyPr/>
          <a:lstStyle/>
          <a:p>
            <a:r>
              <a:rPr lang="en-US" altLang="zh-TW" sz="1200" dirty="0"/>
              <a:t>[11]	A. Lucas, “</a:t>
            </a:r>
            <a:r>
              <a:rPr lang="en-US" altLang="zh-TW" sz="1200" dirty="0" err="1"/>
              <a:t>Ising</a:t>
            </a:r>
            <a:r>
              <a:rPr lang="en-US" altLang="zh-TW" sz="1200" dirty="0"/>
              <a:t> formulations of many np problems,” Frontiers in Physics, Vol. 2, February, 2014.</a:t>
            </a:r>
          </a:p>
          <a:p>
            <a:r>
              <a:rPr lang="en-US" altLang="zh-TW" sz="1200" dirty="0"/>
              <a:t>[12]	</a:t>
            </a:r>
            <a:r>
              <a:rPr lang="en-US" altLang="zh-TW" sz="1200" dirty="0" err="1"/>
              <a:t>Fuda</a:t>
            </a:r>
            <a:r>
              <a:rPr lang="en-US" altLang="zh-TW" sz="1200" dirty="0"/>
              <a:t> Ma and </a:t>
            </a:r>
            <a:r>
              <a:rPr lang="en-US" altLang="zh-TW" sz="1200" dirty="0" err="1"/>
              <a:t>Jin</a:t>
            </a:r>
            <a:r>
              <a:rPr lang="en-US" altLang="zh-TW" sz="1200" dirty="0"/>
              <a:t>-Kao </a:t>
            </a:r>
            <a:r>
              <a:rPr lang="en-US" altLang="zh-TW" sz="1200" dirty="0" err="1"/>
              <a:t>Hao</a:t>
            </a:r>
            <a:r>
              <a:rPr lang="en-US" altLang="zh-TW" sz="1200" dirty="0"/>
              <a:t>., “A multiple search operator heuristic for the Max-k-cut problem,” </a:t>
            </a:r>
            <a:r>
              <a:rPr lang="en-US" altLang="zh-TW" sz="1200" dirty="0" err="1"/>
              <a:t>CoRR</a:t>
            </a:r>
            <a:r>
              <a:rPr lang="en-US" altLang="zh-TW" sz="1200" dirty="0"/>
              <a:t> abs/1510.09156.</a:t>
            </a:r>
          </a:p>
          <a:p>
            <a:r>
              <a:rPr lang="en-US" altLang="zh-TW" sz="1200" dirty="0"/>
              <a:t>[13]	T. Ikuta, H, Imai, and Y. Yano, Research Institute for Mathematical Sciences, Vol. 1941, pp. 49–56, 2015. (in Japanese).</a:t>
            </a:r>
          </a:p>
          <a:p>
            <a:r>
              <a:rPr lang="en-US" altLang="zh-TW" sz="1200" dirty="0"/>
              <a:t>[14]	http://chriswalshaw.co.uk/partition</a:t>
            </a:r>
          </a:p>
          <a:p>
            <a:r>
              <a:rPr lang="en-US" altLang="zh-TW" sz="1200" dirty="0"/>
              <a:t>[15]	H. Ushijima-</a:t>
            </a:r>
            <a:r>
              <a:rPr lang="en-US" altLang="zh-TW" sz="1200" dirty="0" err="1"/>
              <a:t>Mwesigwa</a:t>
            </a:r>
            <a:r>
              <a:rPr lang="en-US" altLang="zh-TW" sz="1200" dirty="0"/>
              <a:t>, Christian F. A. </a:t>
            </a:r>
            <a:r>
              <a:rPr lang="en-US" altLang="zh-TW" sz="1200" dirty="0" err="1"/>
              <a:t>Negre</a:t>
            </a:r>
            <a:r>
              <a:rPr lang="en-US" altLang="zh-TW" sz="1200" dirty="0"/>
              <a:t>, and Susan M. </a:t>
            </a:r>
            <a:r>
              <a:rPr lang="en-US" altLang="zh-TW" sz="1200" dirty="0" err="1"/>
              <a:t>Mniszewski</a:t>
            </a:r>
            <a:r>
              <a:rPr lang="en-US" altLang="zh-TW" sz="1200" dirty="0"/>
              <a:t>, “Graph Partitioning using Quantum Annealing on the D-Wave System,” arXiv:1705.03082, 2017.</a:t>
            </a:r>
          </a:p>
          <a:p>
            <a:r>
              <a:rPr lang="en-US" altLang="zh-TW" sz="1200" dirty="0"/>
              <a:t>[16]	http://glaros.dtc.umn.edu/gkhome/metis/metis/overiew</a:t>
            </a:r>
          </a:p>
          <a:p>
            <a:r>
              <a:rPr lang="en-US" altLang="zh-TW" sz="1200" dirty="0"/>
              <a:t>[17]	P. Sanders and C. Schulz, “Think locally, act globally, Highly balanced graph partitioning,” Proceedings of the 12th International Symposium on Experimental Algorithms, pp. 164- 175, October, 2012.</a:t>
            </a:r>
          </a:p>
          <a:p>
            <a:r>
              <a:rPr lang="en-US" altLang="zh-TW" sz="1200" dirty="0"/>
              <a:t>[18]	Y. Wang, Z. Lu, F. Glover, and J. </a:t>
            </a:r>
            <a:r>
              <a:rPr lang="en-US" altLang="zh-TW" sz="1200" dirty="0" err="1"/>
              <a:t>Hao</a:t>
            </a:r>
            <a:r>
              <a:rPr lang="en-US" altLang="zh-TW" sz="1200" dirty="0"/>
              <a:t>, “Path Relinking for Unconstrained Binary Quadratic Programming,” European Journal of Operational Research, Vol. 223, pp.595-604, December, 2012.</a:t>
            </a:r>
          </a:p>
          <a:p>
            <a:r>
              <a:rPr lang="en-US" altLang="zh-TW" sz="1200" dirty="0"/>
              <a:t>[19]	S. Feld, C. </a:t>
            </a:r>
            <a:r>
              <a:rPr lang="en-US" altLang="zh-TW" sz="1200" dirty="0" err="1"/>
              <a:t>Roch</a:t>
            </a:r>
            <a:r>
              <a:rPr lang="en-US" altLang="zh-TW" sz="1200" dirty="0"/>
              <a:t>, T. Gabor, C. Seidel, F. </a:t>
            </a:r>
            <a:r>
              <a:rPr lang="en-US" altLang="zh-TW" sz="1200" dirty="0" err="1"/>
              <a:t>Neukart</a:t>
            </a:r>
            <a:r>
              <a:rPr lang="en-US" altLang="zh-TW" sz="1200" dirty="0"/>
              <a:t>, I. </a:t>
            </a:r>
            <a:r>
              <a:rPr lang="en-US" altLang="zh-TW" sz="1200" dirty="0" err="1"/>
              <a:t>Galter</a:t>
            </a:r>
            <a:r>
              <a:rPr lang="en-US" altLang="zh-TW" sz="1200" dirty="0"/>
              <a:t>, W. </a:t>
            </a:r>
            <a:r>
              <a:rPr lang="en-US" altLang="zh-TW" sz="1200" dirty="0" err="1"/>
              <a:t>Mauerer</a:t>
            </a:r>
            <a:r>
              <a:rPr lang="en-US" altLang="zh-TW" sz="1200" dirty="0"/>
              <a:t>, and Claudia L. </a:t>
            </a:r>
            <a:r>
              <a:rPr lang="en-US" altLang="zh-TW" sz="1200" dirty="0" err="1"/>
              <a:t>Popien</a:t>
            </a:r>
            <a:r>
              <a:rPr lang="en-US" altLang="zh-TW" sz="1200" dirty="0"/>
              <a:t>, “A Hybrid Solution Method for the Capacitated Vehicle Routing Problem Using a Quantum </a:t>
            </a:r>
            <a:r>
              <a:rPr lang="en-US" altLang="zh-TW" sz="1200" dirty="0" err="1"/>
              <a:t>Annealer</a:t>
            </a:r>
            <a:r>
              <a:rPr lang="en-US" altLang="zh-TW" sz="1200" dirty="0"/>
              <a:t>,” Frontiers in ICT, Vol. 6, June, 2019.</a:t>
            </a:r>
          </a:p>
          <a:p>
            <a:r>
              <a:rPr lang="en-US" altLang="zh-TW" sz="1200" dirty="0"/>
              <a:t>[20]	</a:t>
            </a:r>
            <a:r>
              <a:rPr lang="en-US" altLang="zh-TW" sz="1200" dirty="0" err="1"/>
              <a:t>Eranda</a:t>
            </a:r>
            <a:r>
              <a:rPr lang="en-US" altLang="zh-TW" sz="1200" dirty="0"/>
              <a:t> </a:t>
            </a:r>
            <a:r>
              <a:rPr lang="en-US" altLang="zh-TW" sz="1200" dirty="0" err="1"/>
              <a:t>Cela</a:t>
            </a:r>
            <a:r>
              <a:rPr lang="en-US" altLang="zh-TW" sz="1200" dirty="0"/>
              <a:t>, “The Quadratic Assignment Problem Theory and Algorithm”, Springer, NewYork,1998.</a:t>
            </a:r>
          </a:p>
          <a:p>
            <a:r>
              <a:rPr lang="en-US" altLang="zh-TW" sz="1200" dirty="0"/>
              <a:t>[21]	Edward, K., “Performance Tuning for </a:t>
            </a:r>
            <a:r>
              <a:rPr lang="en-US" altLang="zh-TW" sz="1200" dirty="0" err="1"/>
              <a:t>Cplex’s</a:t>
            </a:r>
            <a:r>
              <a:rPr lang="en-US" altLang="zh-TW" sz="1200" dirty="0"/>
              <a:t> Spatial Branch- and-Bound Solver for Global Nonconvex (Mixed Integer) Quadratic Programs,” Informs optimization Society Meeting, 2017.</a:t>
            </a:r>
          </a:p>
          <a:p>
            <a:r>
              <a:rPr lang="en-US" altLang="zh-TW" sz="1200" dirty="0"/>
              <a:t>[22]	</a:t>
            </a:r>
            <a:r>
              <a:rPr lang="en-US" altLang="zh-TW" sz="1200" dirty="0" err="1"/>
              <a:t>Munera</a:t>
            </a:r>
            <a:r>
              <a:rPr lang="en-US" altLang="zh-TW" sz="1200" dirty="0"/>
              <a:t>, D., Diaz, D., and Abreu, S., “Solving the Quadratic Assignment Problem with Cooperative Parallel Extremal Optimization,” the 16th European Conference on Evolutionary Computation in Combinatorial Optimization. Porto, 2016.</a:t>
            </a:r>
          </a:p>
          <a:p>
            <a:endParaRPr lang="en-US" altLang="zh-TW" sz="1200" dirty="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dirty="0"/>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33</a:t>
            </a:fld>
            <a:endParaRPr lang="zh-TW" altLang="en-US" dirty="0"/>
          </a:p>
        </p:txBody>
      </p:sp>
    </p:spTree>
    <p:extLst>
      <p:ext uri="{BB962C8B-B14F-4D97-AF65-F5344CB8AC3E}">
        <p14:creationId xmlns:p14="http://schemas.microsoft.com/office/powerpoint/2010/main" val="28321471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en-US" altLang="zh-TW" sz="1100" dirty="0"/>
              <a:t>[</a:t>
            </a:r>
            <a:r>
              <a:rPr lang="en-US" altLang="zh-TW" sz="1100" dirty="0" smtClean="0"/>
              <a:t>23]http</a:t>
            </a:r>
            <a:r>
              <a:rPr lang="en-US" altLang="zh-TW" sz="1100" dirty="0"/>
              <a:t>://anjos.mgi.polymtl.ca/qaplib/</a:t>
            </a:r>
          </a:p>
          <a:p>
            <a:r>
              <a:rPr lang="en-US" altLang="zh-TW" sz="1100" dirty="0"/>
              <a:t>[</a:t>
            </a:r>
            <a:r>
              <a:rPr lang="en-US" altLang="zh-TW" sz="1100" dirty="0" smtClean="0"/>
              <a:t>24]K</a:t>
            </a:r>
            <a:r>
              <a:rPr lang="en-US" altLang="zh-TW" sz="1100" dirty="0"/>
              <a:t>. F. Lau and Ken A. Dill, “A lattice statistical mechanics model of the conformational and sequence spaces of proteins,” Macromolecules, Vol.22, No.10, pp.3986-3997, 1989.</a:t>
            </a:r>
          </a:p>
          <a:p>
            <a:r>
              <a:rPr lang="en-US" altLang="zh-TW" sz="1100" dirty="0"/>
              <a:t>[</a:t>
            </a:r>
            <a:r>
              <a:rPr lang="en-US" altLang="zh-TW" sz="1100" dirty="0" smtClean="0"/>
              <a:t>25]B</a:t>
            </a:r>
            <a:r>
              <a:rPr lang="en-US" altLang="zh-TW" sz="1100" dirty="0"/>
              <a:t>. Maher, A. A. Albrecht, M. </a:t>
            </a:r>
            <a:r>
              <a:rPr lang="en-US" altLang="zh-TW" sz="1100" dirty="0" err="1"/>
              <a:t>Loomes</a:t>
            </a:r>
            <a:r>
              <a:rPr lang="en-US" altLang="zh-TW" sz="1100" dirty="0"/>
              <a:t>, X.-S. Yang and Kathleen </a:t>
            </a:r>
            <a:r>
              <a:rPr lang="en-US" altLang="zh-TW" sz="1100" dirty="0" err="1"/>
              <a:t>Steinhöfel</a:t>
            </a:r>
            <a:r>
              <a:rPr lang="en-US" altLang="zh-TW" sz="1100" dirty="0"/>
              <a:t>, “A firefly-inspired method for protein structure prediction in lattice models,” Biomolecules, Vol.4, pp.56-75, 2014.</a:t>
            </a:r>
          </a:p>
          <a:p>
            <a:endParaRPr lang="zh-TW" altLang="en-US" dirty="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34</a:t>
            </a:fld>
            <a:endParaRPr lang="zh-TW" altLang="en-US"/>
          </a:p>
        </p:txBody>
      </p:sp>
    </p:spTree>
    <p:extLst>
      <p:ext uri="{BB962C8B-B14F-4D97-AF65-F5344CB8AC3E}">
        <p14:creationId xmlns:p14="http://schemas.microsoft.com/office/powerpoint/2010/main" val="1780194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559942E-EB33-40B1-B8E0-E89945F7D5EA}"/>
              </a:ext>
            </a:extLst>
          </p:cNvPr>
          <p:cNvSpPr>
            <a:spLocks noGrp="1"/>
          </p:cNvSpPr>
          <p:nvPr>
            <p:ph type="title"/>
          </p:nvPr>
        </p:nvSpPr>
        <p:spPr/>
        <p:txBody>
          <a:bodyPr/>
          <a:lstStyle/>
          <a:p>
            <a:r>
              <a:rPr lang="en-US" altLang="zh-TW" dirty="0"/>
              <a:t>THANK YOU</a:t>
            </a:r>
          </a:p>
        </p:txBody>
      </p:sp>
      <p:sp>
        <p:nvSpPr>
          <p:cNvPr id="7" name="文字版面配置區 6">
            <a:extLst>
              <a:ext uri="{FF2B5EF4-FFF2-40B4-BE49-F238E27FC236}">
                <a16:creationId xmlns:a16="http://schemas.microsoft.com/office/drawing/2014/main" id="{FD0ADA01-7971-4D4F-A631-E1E316AD88AE}"/>
              </a:ext>
            </a:extLst>
          </p:cNvPr>
          <p:cNvSpPr>
            <a:spLocks noGrp="1"/>
          </p:cNvSpPr>
          <p:nvPr>
            <p:ph type="body" idx="1"/>
          </p:nvPr>
        </p:nvSpPr>
        <p:spPr/>
        <p:txBody>
          <a:bodyPr/>
          <a:lstStyle/>
          <a:p>
            <a:pPr algn="ctr"/>
            <a:endParaRPr lang="zh-TW" altLang="en-US" dirty="0"/>
          </a:p>
        </p:txBody>
      </p:sp>
      <p:sp>
        <p:nvSpPr>
          <p:cNvPr id="4" name="日期版面配置區 3">
            <a:extLst>
              <a:ext uri="{FF2B5EF4-FFF2-40B4-BE49-F238E27FC236}">
                <a16:creationId xmlns:a16="http://schemas.microsoft.com/office/drawing/2014/main" id="{F2DC1E22-6A6E-42F6-91A1-DC329201E9F7}"/>
              </a:ext>
            </a:extLst>
          </p:cNvPr>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a:extLst>
              <a:ext uri="{FF2B5EF4-FFF2-40B4-BE49-F238E27FC236}">
                <a16:creationId xmlns:a16="http://schemas.microsoft.com/office/drawing/2014/main" id="{5FF1AA05-01B1-45A6-B342-9C8F71D1D80C}"/>
              </a:ext>
            </a:extLst>
          </p:cNvPr>
          <p:cNvSpPr>
            <a:spLocks noGrp="1"/>
          </p:cNvSpPr>
          <p:nvPr>
            <p:ph type="sldNum" sz="quarter" idx="12"/>
          </p:nvPr>
        </p:nvSpPr>
        <p:spPr/>
        <p:txBody>
          <a:bodyPr/>
          <a:lstStyle/>
          <a:p>
            <a:fld id="{CE036CB1-5950-409A-BF4D-F587253C7E33}" type="slidenum">
              <a:rPr lang="zh-TW" altLang="en-US" smtClean="0"/>
              <a:t>35</a:t>
            </a:fld>
            <a:endParaRPr lang="zh-TW" altLang="en-US"/>
          </a:p>
        </p:txBody>
      </p:sp>
    </p:spTree>
    <p:extLst>
      <p:ext uri="{BB962C8B-B14F-4D97-AF65-F5344CB8AC3E}">
        <p14:creationId xmlns:p14="http://schemas.microsoft.com/office/powerpoint/2010/main" val="264654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r>
              <a:rPr lang="en-US" altLang="zh-TW" sz="2000" dirty="0"/>
              <a:t>A </a:t>
            </a:r>
            <a:r>
              <a:rPr lang="en-US" altLang="zh-TW" sz="2000" b="1" dirty="0"/>
              <a:t>Digital </a:t>
            </a:r>
            <a:r>
              <a:rPr lang="en-US" altLang="zh-TW" sz="2000" b="1" dirty="0" err="1"/>
              <a:t>Annealer</a:t>
            </a:r>
            <a:r>
              <a:rPr lang="en-US" altLang="zh-TW" sz="2000" b="1" dirty="0"/>
              <a:t> </a:t>
            </a:r>
            <a:r>
              <a:rPr lang="en-US" altLang="zh-TW" sz="2000" dirty="0"/>
              <a:t>(DA) is a dedicated architecture for </a:t>
            </a:r>
            <a:r>
              <a:rPr lang="en-US" altLang="zh-TW" sz="2000" b="1" dirty="0"/>
              <a:t>high-speed</a:t>
            </a:r>
            <a:r>
              <a:rPr lang="en-US" altLang="zh-TW" sz="2000" dirty="0"/>
              <a:t> solving of combinatorial optimization problems mapped to an </a:t>
            </a:r>
            <a:r>
              <a:rPr lang="en-US" altLang="zh-TW" sz="2000" b="1" dirty="0" err="1"/>
              <a:t>Ising</a:t>
            </a:r>
            <a:r>
              <a:rPr lang="en-US" altLang="zh-TW" sz="2000" b="1" dirty="0"/>
              <a:t> model</a:t>
            </a:r>
            <a:r>
              <a:rPr lang="en-US" altLang="zh-TW" sz="2000" dirty="0" smtClean="0"/>
              <a:t>.</a:t>
            </a:r>
            <a:endParaRPr lang="en-US" altLang="zh-TW" sz="2000" dirty="0"/>
          </a:p>
          <a:p>
            <a:pPr lvl="1"/>
            <a:r>
              <a:rPr lang="en-US" altLang="zh-TW" sz="1800" dirty="0" smtClean="0"/>
              <a:t>Fully </a:t>
            </a:r>
            <a:r>
              <a:rPr lang="en-US" altLang="zh-TW" sz="1800" dirty="0"/>
              <a:t>coupled bit </a:t>
            </a:r>
            <a:r>
              <a:rPr lang="en-US" altLang="zh-TW" sz="1800" dirty="0" smtClean="0"/>
              <a:t>connectivity</a:t>
            </a:r>
          </a:p>
          <a:p>
            <a:pPr lvl="1"/>
            <a:r>
              <a:rPr lang="en-US" altLang="zh-TW" sz="1800" dirty="0"/>
              <a:t>H</a:t>
            </a:r>
            <a:r>
              <a:rPr lang="en-US" altLang="zh-TW" sz="1800" dirty="0" smtClean="0"/>
              <a:t>igh </a:t>
            </a:r>
            <a:r>
              <a:rPr lang="en-US" altLang="zh-TW" sz="1800" dirty="0"/>
              <a:t>coupling resolution</a:t>
            </a:r>
          </a:p>
          <a:p>
            <a:r>
              <a:rPr lang="en-US" altLang="zh-TW" sz="2000" dirty="0" smtClean="0"/>
              <a:t>Uses </a:t>
            </a:r>
            <a:r>
              <a:rPr lang="en-US" altLang="zh-TW" sz="2000" dirty="0"/>
              <a:t>Markov Chain Monte Carlo as a basic search </a:t>
            </a:r>
            <a:r>
              <a:rPr lang="en-US" altLang="zh-TW" sz="2000" dirty="0" smtClean="0"/>
              <a:t>mechanism</a:t>
            </a:r>
          </a:p>
          <a:p>
            <a:r>
              <a:rPr lang="en-US" altLang="zh-TW" sz="2000" dirty="0" smtClean="0"/>
              <a:t>Accelerated </a:t>
            </a:r>
            <a:r>
              <a:rPr lang="en-US" altLang="zh-TW" sz="2000" dirty="0"/>
              <a:t>by the hardware implementation of multiple speed-enhancement techniques </a:t>
            </a:r>
            <a:endParaRPr lang="en-US" altLang="zh-TW" sz="2000" dirty="0" smtClean="0"/>
          </a:p>
          <a:p>
            <a:pPr lvl="1"/>
            <a:r>
              <a:rPr lang="en-US" altLang="zh-TW" sz="1800" dirty="0"/>
              <a:t>P</a:t>
            </a:r>
            <a:r>
              <a:rPr lang="en-US" altLang="zh-TW" sz="1800" dirty="0" smtClean="0"/>
              <a:t>arallel search</a:t>
            </a:r>
          </a:p>
          <a:p>
            <a:pPr lvl="1"/>
            <a:r>
              <a:rPr lang="en-US" altLang="zh-TW" sz="1800" dirty="0"/>
              <a:t>E</a:t>
            </a:r>
            <a:r>
              <a:rPr lang="en-US" altLang="zh-TW" sz="1800" dirty="0" smtClean="0"/>
              <a:t>scape </a:t>
            </a:r>
            <a:r>
              <a:rPr lang="en-US" altLang="zh-TW" sz="1800" dirty="0"/>
              <a:t>from a local </a:t>
            </a:r>
            <a:r>
              <a:rPr lang="en-US" altLang="zh-TW" sz="1800" dirty="0" smtClean="0"/>
              <a:t>solution</a:t>
            </a:r>
          </a:p>
          <a:p>
            <a:pPr lvl="1"/>
            <a:r>
              <a:rPr lang="en-US" altLang="zh-TW" sz="1800" dirty="0" smtClean="0"/>
              <a:t>Replica exchange</a:t>
            </a:r>
          </a:p>
          <a:p>
            <a:r>
              <a:rPr lang="en-US" altLang="zh-TW" sz="2000" dirty="0"/>
              <a:t>O</a:t>
            </a:r>
            <a:r>
              <a:rPr lang="en-US" altLang="zh-TW" sz="2000" dirty="0" smtClean="0"/>
              <a:t>ffered </a:t>
            </a:r>
            <a:r>
              <a:rPr lang="en-US" altLang="zh-TW" sz="2000" dirty="0"/>
              <a:t>as a cloud service using a second-generation chip operating on a scale of 8,192 bits</a:t>
            </a:r>
            <a:endParaRPr lang="en-US" altLang="zh-TW" sz="2000" dirty="0" smtClean="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4</a:t>
            </a:fld>
            <a:endParaRPr lang="zh-TW" altLang="en-US"/>
          </a:p>
        </p:txBody>
      </p:sp>
    </p:spTree>
    <p:extLst>
      <p:ext uri="{BB962C8B-B14F-4D97-AF65-F5344CB8AC3E}">
        <p14:creationId xmlns:p14="http://schemas.microsoft.com/office/powerpoint/2010/main" val="3057472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(cond.)</a:t>
            </a:r>
            <a:endParaRPr lang="zh-TW" altLang="en-US" dirty="0"/>
          </a:p>
        </p:txBody>
      </p:sp>
      <p:sp>
        <p:nvSpPr>
          <p:cNvPr id="3" name="內容版面配置區 2"/>
          <p:cNvSpPr>
            <a:spLocks noGrp="1"/>
          </p:cNvSpPr>
          <p:nvPr>
            <p:ph idx="1"/>
          </p:nvPr>
        </p:nvSpPr>
        <p:spPr/>
        <p:txBody>
          <a:bodyPr/>
          <a:lstStyle/>
          <a:p>
            <a:r>
              <a:rPr lang="en-US" altLang="zh-TW" sz="2400" dirty="0"/>
              <a:t>As Moore's </a:t>
            </a:r>
            <a:r>
              <a:rPr lang="en-US" altLang="zh-TW" sz="2400" dirty="0" smtClean="0"/>
              <a:t>Law, </a:t>
            </a:r>
            <a:r>
              <a:rPr lang="en-US" altLang="zh-TW" sz="2400" dirty="0"/>
              <a:t>the performance improvement of general- purpose processors is slowing </a:t>
            </a:r>
            <a:r>
              <a:rPr lang="en-US" altLang="zh-TW" sz="2400" dirty="0" smtClean="0"/>
              <a:t>down</a:t>
            </a:r>
          </a:p>
          <a:p>
            <a:pPr lvl="1"/>
            <a:r>
              <a:rPr lang="en-US" altLang="zh-TW" sz="1800" dirty="0" smtClean="0"/>
              <a:t>Specific </a:t>
            </a:r>
            <a:r>
              <a:rPr lang="en-US" altLang="zh-TW" sz="1800" dirty="0"/>
              <a:t>computing that improves the performance by applying dedicated hardware and algorithms to specific application domains is gaining attention</a:t>
            </a:r>
            <a:r>
              <a:rPr lang="en-US" altLang="zh-TW" sz="1800" dirty="0" smtClean="0"/>
              <a:t>.</a:t>
            </a:r>
          </a:p>
          <a:p>
            <a:pPr lvl="1"/>
            <a:r>
              <a:rPr lang="en-US" altLang="zh-TW" sz="1800" dirty="0" smtClean="0"/>
              <a:t>However</a:t>
            </a:r>
            <a:r>
              <a:rPr lang="en-US" altLang="zh-TW" sz="1800" dirty="0"/>
              <a:t>, even the slightest change in the application could lead to a system needing to be redesigned.</a:t>
            </a:r>
          </a:p>
          <a:p>
            <a:r>
              <a:rPr lang="en-US" altLang="zh-TW" sz="2400" dirty="0" smtClean="0"/>
              <a:t>Having </a:t>
            </a:r>
            <a:r>
              <a:rPr lang="en-US" altLang="zh-TW" sz="2400" dirty="0"/>
              <a:t>a compelling range of </a:t>
            </a:r>
            <a:r>
              <a:rPr lang="en-US" altLang="zh-TW" sz="2400" dirty="0" smtClean="0"/>
              <a:t>applications</a:t>
            </a:r>
          </a:p>
          <a:p>
            <a:r>
              <a:rPr lang="en-US" altLang="zh-TW" sz="2400" dirty="0" smtClean="0"/>
              <a:t>Allowing </a:t>
            </a:r>
            <a:r>
              <a:rPr lang="en-US" altLang="zh-TW" sz="2400" dirty="0"/>
              <a:t>specialization to achieve significant performance </a:t>
            </a:r>
            <a:r>
              <a:rPr lang="en-US" altLang="zh-TW" sz="2400" dirty="0" smtClean="0"/>
              <a:t>gain</a:t>
            </a:r>
          </a:p>
          <a:p>
            <a:r>
              <a:rPr lang="en-US" altLang="zh-TW" sz="2400" dirty="0" smtClean="0"/>
              <a:t>Combinatorial </a:t>
            </a:r>
            <a:r>
              <a:rPr lang="en-US" altLang="zh-TW" sz="2400" dirty="0"/>
              <a:t>optimization </a:t>
            </a:r>
            <a:r>
              <a:rPr lang="en-US" altLang="zh-TW" sz="2400" dirty="0" smtClean="0"/>
              <a:t>problem</a:t>
            </a:r>
          </a:p>
          <a:p>
            <a:pPr lvl="1"/>
            <a:r>
              <a:rPr lang="en-US" altLang="zh-TW" sz="2000" dirty="0" err="1" smtClean="0"/>
              <a:t>Ising</a:t>
            </a:r>
            <a:r>
              <a:rPr lang="en-US" altLang="zh-TW" sz="2000" dirty="0" smtClean="0"/>
              <a:t> model</a:t>
            </a:r>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5</a:t>
            </a:fld>
            <a:endParaRPr lang="zh-TW" altLang="en-US"/>
          </a:p>
        </p:txBody>
      </p:sp>
    </p:spTree>
    <p:extLst>
      <p:ext uri="{BB962C8B-B14F-4D97-AF65-F5344CB8AC3E}">
        <p14:creationId xmlns:p14="http://schemas.microsoft.com/office/powerpoint/2010/main" val="1869021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Ising</a:t>
            </a:r>
            <a:r>
              <a:rPr lang="en-US" altLang="zh-TW" dirty="0" smtClean="0"/>
              <a:t> model</a:t>
            </a:r>
            <a:endParaRPr lang="zh-TW" altLang="en-US" dirty="0"/>
          </a:p>
        </p:txBody>
      </p:sp>
      <p:sp>
        <p:nvSpPr>
          <p:cNvPr id="3" name="內容版面配置區 2"/>
          <p:cNvSpPr>
            <a:spLocks noGrp="1"/>
          </p:cNvSpPr>
          <p:nvPr>
            <p:ph idx="1"/>
          </p:nvPr>
        </p:nvSpPr>
        <p:spPr/>
        <p:txBody>
          <a:bodyPr/>
          <a:lstStyle/>
          <a:p>
            <a:r>
              <a:rPr lang="en-US" altLang="zh-TW" dirty="0"/>
              <a:t>The optimization methods using the </a:t>
            </a:r>
            <a:r>
              <a:rPr lang="en-US" altLang="zh-TW" dirty="0" err="1"/>
              <a:t>Ising</a:t>
            </a:r>
            <a:r>
              <a:rPr lang="en-US" altLang="zh-TW" dirty="0"/>
              <a:t> </a:t>
            </a:r>
            <a:r>
              <a:rPr lang="en-US" altLang="zh-TW" dirty="0" smtClean="0"/>
              <a:t>model:</a:t>
            </a:r>
          </a:p>
          <a:p>
            <a:pPr lvl="1"/>
            <a:r>
              <a:rPr lang="en-US" altLang="zh-TW" dirty="0" smtClean="0"/>
              <a:t>Annealing</a:t>
            </a:r>
          </a:p>
          <a:p>
            <a:pPr lvl="2"/>
            <a:r>
              <a:rPr lang="en-US" altLang="zh-TW" dirty="0" smtClean="0"/>
              <a:t>Quantum </a:t>
            </a:r>
            <a:r>
              <a:rPr lang="en-US" altLang="zh-TW" dirty="0"/>
              <a:t>or classical </a:t>
            </a:r>
            <a:r>
              <a:rPr lang="en-US" altLang="zh-TW" dirty="0" smtClean="0"/>
              <a:t>computation</a:t>
            </a:r>
          </a:p>
          <a:p>
            <a:pPr lvl="3"/>
            <a:r>
              <a:rPr lang="en-US" altLang="zh-TW" dirty="0"/>
              <a:t>Guaranteed to provide a solution in ideal situations, but its operation requires sensitive hardware </a:t>
            </a:r>
            <a:r>
              <a:rPr lang="en-US" altLang="zh-TW" dirty="0" smtClean="0"/>
              <a:t>control</a:t>
            </a:r>
          </a:p>
          <a:p>
            <a:pPr lvl="4"/>
            <a:r>
              <a:rPr lang="en-US" altLang="zh-TW" dirty="0" smtClean="0"/>
              <a:t>E.g</a:t>
            </a:r>
            <a:r>
              <a:rPr lang="en-US" altLang="zh-TW" dirty="0"/>
              <a:t>. D-Wave </a:t>
            </a:r>
            <a:r>
              <a:rPr lang="en-US" altLang="zh-TW" dirty="0" smtClean="0"/>
              <a:t>Systems</a:t>
            </a:r>
            <a:endParaRPr lang="en-US" altLang="zh-TW" dirty="0"/>
          </a:p>
          <a:p>
            <a:pPr lvl="1"/>
            <a:r>
              <a:rPr lang="en-US" altLang="zh-TW" dirty="0" smtClean="0"/>
              <a:t>Nonlinear oscillation</a:t>
            </a:r>
          </a:p>
          <a:p>
            <a:pPr lvl="2"/>
            <a:r>
              <a:rPr lang="en-US" altLang="zh-TW" dirty="0" smtClean="0"/>
              <a:t>Having </a:t>
            </a:r>
            <a:r>
              <a:rPr lang="en-US" altLang="zh-TW" dirty="0"/>
              <a:t>physical devices or </a:t>
            </a:r>
            <a:r>
              <a:rPr lang="en-US" altLang="zh-TW" dirty="0" smtClean="0"/>
              <a:t>not</a:t>
            </a:r>
          </a:p>
          <a:p>
            <a:pPr lvl="4"/>
            <a:r>
              <a:rPr lang="en-US" altLang="zh-TW" dirty="0" smtClean="0"/>
              <a:t>E.g</a:t>
            </a:r>
            <a:r>
              <a:rPr lang="en-US" altLang="zh-TW" dirty="0"/>
              <a:t>. Coherent-</a:t>
            </a:r>
            <a:r>
              <a:rPr lang="en-US" altLang="zh-TW" dirty="0" err="1"/>
              <a:t>Ising</a:t>
            </a:r>
            <a:r>
              <a:rPr lang="en-US" altLang="zh-TW" dirty="0"/>
              <a:t> </a:t>
            </a:r>
            <a:r>
              <a:rPr lang="en-US" altLang="zh-TW" dirty="0" smtClean="0"/>
              <a:t>Machine and </a:t>
            </a:r>
            <a:r>
              <a:rPr lang="en-US" altLang="zh-TW" dirty="0"/>
              <a:t>Simulated Bifurcation</a:t>
            </a:r>
            <a:endParaRPr lang="en-US" altLang="zh-TW" dirty="0" smtClean="0"/>
          </a:p>
          <a:p>
            <a:pPr lvl="3"/>
            <a:endParaRPr lang="en-US" altLang="zh-TW" dirty="0"/>
          </a:p>
          <a:p>
            <a:pPr marL="0" indent="0">
              <a:buNone/>
            </a:pPr>
            <a:endParaRPr lang="en-US" altLang="zh-TW" dirty="0" smtClean="0"/>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6</a:t>
            </a:fld>
            <a:endParaRPr lang="zh-TW" altLang="en-US"/>
          </a:p>
        </p:txBody>
      </p:sp>
    </p:spTree>
    <p:extLst>
      <p:ext uri="{BB962C8B-B14F-4D97-AF65-F5344CB8AC3E}">
        <p14:creationId xmlns:p14="http://schemas.microsoft.com/office/powerpoint/2010/main" val="2156899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9B913991-F42A-9A44-9EC4-2CE44D364A5A}"/>
              </a:ext>
            </a:extLst>
          </p:cNvPr>
          <p:cNvPicPr>
            <a:picLocks noChangeAspect="1"/>
          </p:cNvPicPr>
          <p:nvPr/>
        </p:nvPicPr>
        <p:blipFill>
          <a:blip r:embed="rId3"/>
          <a:stretch>
            <a:fillRect/>
          </a:stretch>
        </p:blipFill>
        <p:spPr>
          <a:xfrm>
            <a:off x="5436096" y="2852936"/>
            <a:ext cx="1868676" cy="1333515"/>
          </a:xfrm>
          <a:prstGeom prst="rect">
            <a:avLst/>
          </a:prstGeom>
        </p:spPr>
      </p:pic>
      <p:sp>
        <p:nvSpPr>
          <p:cNvPr id="2" name="標題 1">
            <a:extLst>
              <a:ext uri="{FF2B5EF4-FFF2-40B4-BE49-F238E27FC236}">
                <a16:creationId xmlns:a16="http://schemas.microsoft.com/office/drawing/2014/main" id="{17FCDEB1-FCAA-0540-95F0-4A5659538D1E}"/>
              </a:ext>
            </a:extLst>
          </p:cNvPr>
          <p:cNvSpPr>
            <a:spLocks noGrp="1"/>
          </p:cNvSpPr>
          <p:nvPr>
            <p:ph type="title"/>
          </p:nvPr>
        </p:nvSpPr>
        <p:spPr/>
        <p:txBody>
          <a:bodyPr/>
          <a:lstStyle/>
          <a:p>
            <a:r>
              <a:rPr lang="en-US" altLang="zh-TW" dirty="0" err="1"/>
              <a:t>Ising</a:t>
            </a:r>
            <a:r>
              <a:rPr lang="zh-TW" altLang="en-US" dirty="0"/>
              <a:t> </a:t>
            </a:r>
            <a:r>
              <a:rPr lang="en-US" altLang="zh-TW" dirty="0"/>
              <a:t>model</a:t>
            </a:r>
            <a:endParaRPr kumimoji="1" lang="zh-TW" altLang="en-US" dirty="0"/>
          </a:p>
        </p:txBody>
      </p:sp>
      <p:sp>
        <p:nvSpPr>
          <p:cNvPr id="3" name="內容版面配置區 2">
            <a:extLst>
              <a:ext uri="{FF2B5EF4-FFF2-40B4-BE49-F238E27FC236}">
                <a16:creationId xmlns:a16="http://schemas.microsoft.com/office/drawing/2014/main" id="{6383B199-C15D-274C-B5D4-0ED12067009B}"/>
              </a:ext>
            </a:extLst>
          </p:cNvPr>
          <p:cNvSpPr>
            <a:spLocks noGrp="1"/>
          </p:cNvSpPr>
          <p:nvPr>
            <p:ph idx="1"/>
          </p:nvPr>
        </p:nvSpPr>
        <p:spPr>
          <a:xfrm>
            <a:off x="395536" y="1556792"/>
            <a:ext cx="8229600" cy="4530725"/>
          </a:xfrm>
        </p:spPr>
        <p:txBody>
          <a:bodyPr/>
          <a:lstStyle/>
          <a:p>
            <a:r>
              <a:rPr lang="en-US" altLang="zh-TW" dirty="0"/>
              <a:t>Statistical model representing the spin</a:t>
            </a:r>
          </a:p>
          <a:p>
            <a:r>
              <a:rPr lang="en-US" altLang="zh-TW" dirty="0"/>
              <a:t>Atomic spins in two states(</a:t>
            </a:r>
            <a:r>
              <a:rPr lang="en-US" altLang="zh-TW" dirty="0">
                <a:solidFill>
                  <a:srgbClr val="FF0000"/>
                </a:solidFill>
              </a:rPr>
              <a:t>+1 </a:t>
            </a:r>
            <a:r>
              <a:rPr lang="en-US" altLang="zh-TW" dirty="0"/>
              <a:t>or </a:t>
            </a:r>
            <a:r>
              <a:rPr lang="en-US" altLang="zh-TW" dirty="0">
                <a:solidFill>
                  <a:srgbClr val="0050F4"/>
                </a:solidFill>
              </a:rPr>
              <a:t>-1</a:t>
            </a:r>
            <a:r>
              <a:rPr lang="en-US" altLang="zh-TW" dirty="0" smtClean="0"/>
              <a:t>)</a:t>
            </a:r>
          </a:p>
          <a:p>
            <a:pPr lvl="1"/>
            <a:r>
              <a:rPr lang="en-US" altLang="zh-TW" dirty="0">
                <a:solidFill>
                  <a:srgbClr val="FF0000"/>
                </a:solidFill>
              </a:rPr>
              <a:t>+1 </a:t>
            </a:r>
            <a:r>
              <a:rPr lang="en-US" altLang="zh-TW" dirty="0"/>
              <a:t>: up</a:t>
            </a:r>
          </a:p>
          <a:p>
            <a:pPr lvl="1"/>
            <a:r>
              <a:rPr lang="en-US" altLang="zh-TW" dirty="0"/>
              <a:t> </a:t>
            </a:r>
            <a:r>
              <a:rPr lang="en-US" altLang="zh-TW" dirty="0">
                <a:solidFill>
                  <a:srgbClr val="0050F4"/>
                </a:solidFill>
              </a:rPr>
              <a:t>-1</a:t>
            </a:r>
            <a:r>
              <a:rPr lang="en-US" altLang="zh-TW" dirty="0"/>
              <a:t> : </a:t>
            </a:r>
            <a:r>
              <a:rPr lang="en-US" altLang="zh-TW" dirty="0" smtClean="0"/>
              <a:t>down</a:t>
            </a:r>
          </a:p>
          <a:p>
            <a:r>
              <a:rPr lang="en-US" altLang="zh-TW" dirty="0" smtClean="0"/>
              <a:t>Two procedures:</a:t>
            </a:r>
          </a:p>
          <a:p>
            <a:pPr lvl="1"/>
            <a:r>
              <a:rPr lang="en-US" altLang="zh-TW" dirty="0" err="1"/>
              <a:t>Anneling</a:t>
            </a:r>
            <a:r>
              <a:rPr lang="en-US" altLang="zh-TW" dirty="0" smtClean="0"/>
              <a:t>: </a:t>
            </a:r>
          </a:p>
          <a:p>
            <a:pPr lvl="2"/>
            <a:r>
              <a:rPr lang="en-US" altLang="zh-TW" dirty="0" smtClean="0"/>
              <a:t>State transition </a:t>
            </a:r>
            <a:r>
              <a:rPr lang="en-US" altLang="zh-TW" dirty="0"/>
              <a:t>that lowers the local energy by the interaction with adjacent spins</a:t>
            </a:r>
            <a:endParaRPr lang="en-US" altLang="zh-TW" dirty="0" smtClean="0"/>
          </a:p>
          <a:p>
            <a:pPr lvl="1"/>
            <a:r>
              <a:rPr lang="en-US" altLang="zh-TW" dirty="0" smtClean="0"/>
              <a:t>Random flip:</a:t>
            </a:r>
          </a:p>
          <a:p>
            <a:pPr lvl="2"/>
            <a:r>
              <a:rPr lang="en-US" altLang="zh-TW" dirty="0"/>
              <a:t> A</a:t>
            </a:r>
            <a:r>
              <a:rPr lang="en-US" altLang="zh-TW" dirty="0" smtClean="0"/>
              <a:t> </a:t>
            </a:r>
            <a:r>
              <a:rPr lang="en-US" altLang="zh-TW" dirty="0"/>
              <a:t>stochastic state transition to help </a:t>
            </a:r>
            <a:r>
              <a:rPr lang="en-US" altLang="zh-TW" dirty="0" smtClean="0"/>
              <a:t>escape from </a:t>
            </a:r>
            <a:r>
              <a:rPr lang="en-US" altLang="zh-TW" dirty="0"/>
              <a:t>local minima</a:t>
            </a:r>
            <a:endParaRPr lang="en-US" altLang="zh-TW" dirty="0" smtClean="0"/>
          </a:p>
          <a:p>
            <a:pPr lvl="2"/>
            <a:endParaRPr lang="en-US" altLang="zh-TW" dirty="0" smtClean="0"/>
          </a:p>
          <a:p>
            <a:endParaRPr lang="en-US" altLang="zh-TW" dirty="0"/>
          </a:p>
          <a:p>
            <a:pPr lvl="1"/>
            <a:endParaRPr lang="en" altLang="zh-TW" dirty="0"/>
          </a:p>
          <a:p>
            <a:pPr lvl="1"/>
            <a:endParaRPr lang="zh-TW" altLang="en-US" dirty="0"/>
          </a:p>
          <a:p>
            <a:pPr lvl="1"/>
            <a:endParaRPr lang="en-US" altLang="zh-TW" dirty="0"/>
          </a:p>
          <a:p>
            <a:pPr lvl="1"/>
            <a:endParaRPr lang="en-US" altLang="zh-TW" dirty="0"/>
          </a:p>
          <a:p>
            <a:endParaRPr lang="en-US" altLang="zh-TW" dirty="0"/>
          </a:p>
        </p:txBody>
      </p:sp>
      <p:sp>
        <p:nvSpPr>
          <p:cNvPr id="4" name="日期版面配置區 3">
            <a:extLst>
              <a:ext uri="{FF2B5EF4-FFF2-40B4-BE49-F238E27FC236}">
                <a16:creationId xmlns:a16="http://schemas.microsoft.com/office/drawing/2014/main" id="{BF6FEDCB-96F4-FD47-B8F9-785B1CE4B8FC}"/>
              </a:ext>
            </a:extLst>
          </p:cNvPr>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a:extLst>
              <a:ext uri="{FF2B5EF4-FFF2-40B4-BE49-F238E27FC236}">
                <a16:creationId xmlns:a16="http://schemas.microsoft.com/office/drawing/2014/main" id="{74ACE8F7-6993-8043-ACD7-66F26A0466AF}"/>
              </a:ext>
            </a:extLst>
          </p:cNvPr>
          <p:cNvSpPr>
            <a:spLocks noGrp="1"/>
          </p:cNvSpPr>
          <p:nvPr>
            <p:ph type="sldNum" sz="quarter" idx="12"/>
          </p:nvPr>
        </p:nvSpPr>
        <p:spPr/>
        <p:txBody>
          <a:bodyPr/>
          <a:lstStyle/>
          <a:p>
            <a:fld id="{CE036CB1-5950-409A-BF4D-F587253C7E33}" type="slidenum">
              <a:rPr lang="zh-TW" altLang="en-US" smtClean="0"/>
              <a:t>7</a:t>
            </a:fld>
            <a:endParaRPr lang="zh-TW" altLang="en-US" dirty="0"/>
          </a:p>
        </p:txBody>
      </p:sp>
      <p:sp>
        <p:nvSpPr>
          <p:cNvPr id="6" name="文字方塊 5">
            <a:extLst>
              <a:ext uri="{FF2B5EF4-FFF2-40B4-BE49-F238E27FC236}">
                <a16:creationId xmlns:a16="http://schemas.microsoft.com/office/drawing/2014/main" id="{59345160-AC2A-6E4F-9ECB-36B4207A3DDB}"/>
              </a:ext>
            </a:extLst>
          </p:cNvPr>
          <p:cNvSpPr txBox="1"/>
          <p:nvPr/>
        </p:nvSpPr>
        <p:spPr>
          <a:xfrm>
            <a:off x="-4814371" y="-705080"/>
            <a:ext cx="184731"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3122031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559942E-EB33-40B1-B8E0-E89945F7D5EA}"/>
              </a:ext>
            </a:extLst>
          </p:cNvPr>
          <p:cNvSpPr>
            <a:spLocks noGrp="1"/>
          </p:cNvSpPr>
          <p:nvPr>
            <p:ph type="title"/>
          </p:nvPr>
        </p:nvSpPr>
        <p:spPr/>
        <p:txBody>
          <a:bodyPr/>
          <a:lstStyle/>
          <a:p>
            <a:r>
              <a:rPr lang="en-US" altLang="zh-TW" dirty="0" err="1" smtClean="0"/>
              <a:t>iI</a:t>
            </a:r>
            <a:r>
              <a:rPr lang="en-US" altLang="zh-TW" dirty="0" smtClean="0"/>
              <a:t>. Operating principle</a:t>
            </a:r>
            <a:endParaRPr lang="zh-TW" altLang="en-US" dirty="0"/>
          </a:p>
        </p:txBody>
      </p:sp>
      <p:sp>
        <p:nvSpPr>
          <p:cNvPr id="7" name="文字版面配置區 6">
            <a:extLst>
              <a:ext uri="{FF2B5EF4-FFF2-40B4-BE49-F238E27FC236}">
                <a16:creationId xmlns:a16="http://schemas.microsoft.com/office/drawing/2014/main" id="{FD0ADA01-7971-4D4F-A631-E1E316AD88AE}"/>
              </a:ext>
            </a:extLst>
          </p:cNvPr>
          <p:cNvSpPr>
            <a:spLocks noGrp="1"/>
          </p:cNvSpPr>
          <p:nvPr>
            <p:ph type="body" idx="1"/>
          </p:nvPr>
        </p:nvSpPr>
        <p:spPr/>
        <p:txBody>
          <a:bodyPr/>
          <a:lstStyle/>
          <a:p>
            <a:pPr algn="ctr"/>
            <a:endParaRPr lang="zh-TW" altLang="en-US" dirty="0"/>
          </a:p>
        </p:txBody>
      </p:sp>
      <p:sp>
        <p:nvSpPr>
          <p:cNvPr id="4" name="日期版面配置區 3">
            <a:extLst>
              <a:ext uri="{FF2B5EF4-FFF2-40B4-BE49-F238E27FC236}">
                <a16:creationId xmlns:a16="http://schemas.microsoft.com/office/drawing/2014/main" id="{F2DC1E22-6A6E-42F6-91A1-DC329201E9F7}"/>
              </a:ext>
            </a:extLst>
          </p:cNvPr>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a:extLst>
              <a:ext uri="{FF2B5EF4-FFF2-40B4-BE49-F238E27FC236}">
                <a16:creationId xmlns:a16="http://schemas.microsoft.com/office/drawing/2014/main" id="{5FF1AA05-01B1-45A6-B342-9C8F71D1D80C}"/>
              </a:ext>
            </a:extLst>
          </p:cNvPr>
          <p:cNvSpPr>
            <a:spLocks noGrp="1"/>
          </p:cNvSpPr>
          <p:nvPr>
            <p:ph type="sldNum" sz="quarter" idx="12"/>
          </p:nvPr>
        </p:nvSpPr>
        <p:spPr/>
        <p:txBody>
          <a:bodyPr/>
          <a:lstStyle/>
          <a:p>
            <a:fld id="{CE036CB1-5950-409A-BF4D-F587253C7E33}" type="slidenum">
              <a:rPr lang="zh-TW" altLang="en-US" smtClean="0"/>
              <a:t>8</a:t>
            </a:fld>
            <a:endParaRPr lang="zh-TW" altLang="en-US"/>
          </a:p>
        </p:txBody>
      </p:sp>
    </p:spTree>
    <p:extLst>
      <p:ext uri="{BB962C8B-B14F-4D97-AF65-F5344CB8AC3E}">
        <p14:creationId xmlns:p14="http://schemas.microsoft.com/office/powerpoint/2010/main" val="117610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Ising</a:t>
            </a:r>
            <a:r>
              <a:rPr lang="en-US" altLang="zh-TW" dirty="0" smtClean="0"/>
              <a:t> </a:t>
            </a:r>
            <a:r>
              <a:rPr lang="en-US" altLang="zh-TW" dirty="0"/>
              <a:t>energy function search method</a:t>
            </a:r>
            <a:endParaRPr lang="zh-TW" altLang="en-US" dirty="0"/>
          </a:p>
        </p:txBody>
      </p:sp>
      <p:sp>
        <p:nvSpPr>
          <p:cNvPr id="3" name="內容版面配置區 2"/>
          <p:cNvSpPr>
            <a:spLocks noGrp="1"/>
          </p:cNvSpPr>
          <p:nvPr>
            <p:ph idx="1"/>
          </p:nvPr>
        </p:nvSpPr>
        <p:spPr/>
        <p:txBody>
          <a:bodyPr/>
          <a:lstStyle/>
          <a:p>
            <a:r>
              <a:rPr lang="en-US" altLang="zh-TW" dirty="0"/>
              <a:t>The DA searches the lowest value of the energy function expressed in binary quadratic form on the basis of the Markov Chain Monte Carlo (MCMC) method</a:t>
            </a:r>
            <a:r>
              <a:rPr lang="en-US" altLang="zh-TW" dirty="0" smtClean="0"/>
              <a:t>.</a:t>
            </a:r>
          </a:p>
          <a:p>
            <a:pPr lvl="1"/>
            <a:r>
              <a:rPr lang="en-US" altLang="zh-TW" dirty="0"/>
              <a:t>The energy function</a:t>
            </a:r>
            <a:r>
              <a:rPr lang="en-US" altLang="zh-TW" dirty="0" smtClean="0"/>
              <a:t>:</a:t>
            </a:r>
            <a:endParaRPr lang="en-US" altLang="zh-TW" dirty="0"/>
          </a:p>
          <a:p>
            <a:endParaRPr lang="en-US" altLang="zh-TW" dirty="0" smtClean="0"/>
          </a:p>
          <a:p>
            <a:r>
              <a:rPr lang="en-US" altLang="zh-TW" dirty="0" smtClean="0"/>
              <a:t>With </a:t>
            </a:r>
            <a:r>
              <a:rPr lang="en-US" altLang="zh-TW" dirty="0"/>
              <a:t>fully coupled connectivity and high resolution of coupling coefficient, a wide variety of combinatorial optimization problems expressed in </a:t>
            </a:r>
            <a:r>
              <a:rPr lang="en-US" altLang="zh-TW" dirty="0" err="1"/>
              <a:t>Ising</a:t>
            </a:r>
            <a:r>
              <a:rPr lang="en-US" altLang="zh-TW" dirty="0"/>
              <a:t> models can be easily mapped to the </a:t>
            </a:r>
            <a:r>
              <a:rPr lang="en-US" altLang="zh-TW" dirty="0" smtClean="0"/>
              <a:t>DA.</a:t>
            </a:r>
          </a:p>
        </p:txBody>
      </p:sp>
      <p:sp>
        <p:nvSpPr>
          <p:cNvPr id="4" name="日期版面配置區 3"/>
          <p:cNvSpPr>
            <a:spLocks noGrp="1"/>
          </p:cNvSpPr>
          <p:nvPr>
            <p:ph type="dt" sz="half" idx="10"/>
          </p:nvPr>
        </p:nvSpPr>
        <p:spPr/>
        <p:txBody>
          <a:bodyPr/>
          <a:lstStyle/>
          <a:p>
            <a:fld id="{4E5F59F2-AFC6-4CBC-9106-DE8E8FF73E8B}" type="datetime1">
              <a:rPr lang="zh-TW" altLang="en-US" smtClean="0"/>
              <a:t>2020/12/14</a:t>
            </a:fld>
            <a:endParaRPr lang="zh-TW" altLang="en-US"/>
          </a:p>
        </p:txBody>
      </p:sp>
      <p:sp>
        <p:nvSpPr>
          <p:cNvPr id="5" name="投影片編號版面配置區 4"/>
          <p:cNvSpPr>
            <a:spLocks noGrp="1"/>
          </p:cNvSpPr>
          <p:nvPr>
            <p:ph type="sldNum" sz="quarter" idx="12"/>
          </p:nvPr>
        </p:nvSpPr>
        <p:spPr/>
        <p:txBody>
          <a:bodyPr/>
          <a:lstStyle/>
          <a:p>
            <a:fld id="{CE036CB1-5950-409A-BF4D-F587253C7E33}" type="slidenum">
              <a:rPr lang="zh-TW" altLang="en-US" smtClean="0"/>
              <a:t>9</a:t>
            </a:fld>
            <a:endParaRPr lang="zh-TW" altLang="en-US"/>
          </a:p>
        </p:txBody>
      </p:sp>
      <p:pic>
        <p:nvPicPr>
          <p:cNvPr id="6" name="圖片 5"/>
          <p:cNvPicPr>
            <a:picLocks noChangeAspect="1"/>
          </p:cNvPicPr>
          <p:nvPr/>
        </p:nvPicPr>
        <p:blipFill>
          <a:blip r:embed="rId2"/>
          <a:stretch>
            <a:fillRect/>
          </a:stretch>
        </p:blipFill>
        <p:spPr>
          <a:xfrm>
            <a:off x="4499992" y="3501168"/>
            <a:ext cx="3966825" cy="728788"/>
          </a:xfrm>
          <a:prstGeom prst="rect">
            <a:avLst/>
          </a:prstGeom>
        </p:spPr>
      </p:pic>
    </p:spTree>
    <p:extLst>
      <p:ext uri="{BB962C8B-B14F-4D97-AF65-F5344CB8AC3E}">
        <p14:creationId xmlns:p14="http://schemas.microsoft.com/office/powerpoint/2010/main" val="3125308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ALCOM">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ALCOM</Template>
  <TotalTime>17655</TotalTime>
  <Words>2569</Words>
  <Application>Microsoft Office PowerPoint</Application>
  <PresentationFormat>如螢幕大小 (4:3)</PresentationFormat>
  <Paragraphs>265</Paragraphs>
  <Slides>35</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35</vt:i4>
      </vt:variant>
    </vt:vector>
  </HeadingPairs>
  <TitlesOfParts>
    <vt:vector size="44" baseType="lpstr">
      <vt:lpstr>新細明體</vt:lpstr>
      <vt:lpstr>Calibri</vt:lpstr>
      <vt:lpstr>Cambria Math</vt:lpstr>
      <vt:lpstr>Comic Sans MS</vt:lpstr>
      <vt:lpstr>Garamond</vt:lpstr>
      <vt:lpstr>Times New Roman</vt:lpstr>
      <vt:lpstr>Verdana</vt:lpstr>
      <vt:lpstr>Wingdings</vt:lpstr>
      <vt:lpstr>ALCOM</vt:lpstr>
      <vt:lpstr>Digital Annealer for High-Speed Solving of Combinatorial Optimization Problems and Its Applications</vt:lpstr>
      <vt:lpstr>Outline</vt:lpstr>
      <vt:lpstr>i. INtroduction</vt:lpstr>
      <vt:lpstr>Introduction</vt:lpstr>
      <vt:lpstr>Introduction (cond.)</vt:lpstr>
      <vt:lpstr>Ising model</vt:lpstr>
      <vt:lpstr>Ising model</vt:lpstr>
      <vt:lpstr>iI. Operating principle</vt:lpstr>
      <vt:lpstr>Ising energy function search method</vt:lpstr>
      <vt:lpstr>Speed-up by parallel search</vt:lpstr>
      <vt:lpstr>Speed-up by parallel search</vt:lpstr>
      <vt:lpstr>Escape technique from local minimum</vt:lpstr>
      <vt:lpstr>Replica exchange method</vt:lpstr>
      <vt:lpstr>Replica exchange scheme (cont’d)</vt:lpstr>
      <vt:lpstr>Replica exchange scheme (cont’d) </vt:lpstr>
      <vt:lpstr>Replica exchange scheme (cont’d) </vt:lpstr>
      <vt:lpstr>Replica exchange method(cond.)</vt:lpstr>
      <vt:lpstr>Behavior of solution search by DA</vt:lpstr>
      <vt:lpstr>Algorithm</vt:lpstr>
      <vt:lpstr>iII. EVALUATION RESULTS</vt:lpstr>
      <vt:lpstr>Evaluation Results</vt:lpstr>
      <vt:lpstr>Maximum cut problem</vt:lpstr>
      <vt:lpstr>Minimum cut problem</vt:lpstr>
      <vt:lpstr>Quadratic assignment problem</vt:lpstr>
      <vt:lpstr>iV. APPLICATION EXAMPLES </vt:lpstr>
      <vt:lpstr>Application to middle-molecule drug discovery</vt:lpstr>
      <vt:lpstr>Application to middle-molecule drug discovery(cont.)</vt:lpstr>
      <vt:lpstr>Application to delivery planning </vt:lpstr>
      <vt:lpstr>Application to delivery planning (cont.)</vt:lpstr>
      <vt:lpstr>v. Conclusion</vt:lpstr>
      <vt:lpstr>Conclusion</vt:lpstr>
      <vt:lpstr>Reference</vt:lpstr>
      <vt:lpstr>Reference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Automata from Recurrent Neural Networks Using Queries and Counterexamples</dc:title>
  <dc:creator>TYWU</dc:creator>
  <cp:lastModifiedBy>TING YI WU</cp:lastModifiedBy>
  <cp:revision>272</cp:revision>
  <dcterms:created xsi:type="dcterms:W3CDTF">2015-10-09T07:47:48Z</dcterms:created>
  <dcterms:modified xsi:type="dcterms:W3CDTF">2020-12-14T15:50:47Z</dcterms:modified>
</cp:coreProperties>
</file>