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tiff" ContentType="image/tif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3"/>
  </p:notesMasterIdLst>
  <p:sldIdLst>
    <p:sldId id="256" r:id="rId2"/>
    <p:sldId id="427" r:id="rId3"/>
    <p:sldId id="398" r:id="rId4"/>
    <p:sldId id="428" r:id="rId5"/>
    <p:sldId id="429" r:id="rId6"/>
    <p:sldId id="431" r:id="rId7"/>
    <p:sldId id="449" r:id="rId8"/>
    <p:sldId id="450" r:id="rId9"/>
    <p:sldId id="451" r:id="rId10"/>
    <p:sldId id="452" r:id="rId11"/>
    <p:sldId id="434" r:id="rId12"/>
    <p:sldId id="453" r:id="rId13"/>
    <p:sldId id="454" r:id="rId14"/>
    <p:sldId id="478" r:id="rId15"/>
    <p:sldId id="480" r:id="rId16"/>
    <p:sldId id="477" r:id="rId17"/>
    <p:sldId id="455" r:id="rId18"/>
    <p:sldId id="448" r:id="rId19"/>
    <p:sldId id="436" r:id="rId20"/>
    <p:sldId id="442" r:id="rId21"/>
    <p:sldId id="439" r:id="rId22"/>
    <p:sldId id="440" r:id="rId23"/>
    <p:sldId id="441" r:id="rId24"/>
    <p:sldId id="447" r:id="rId25"/>
    <p:sldId id="437" r:id="rId26"/>
    <p:sldId id="456" r:id="rId27"/>
    <p:sldId id="458" r:id="rId28"/>
    <p:sldId id="460" r:id="rId29"/>
    <p:sldId id="462" r:id="rId30"/>
    <p:sldId id="464" r:id="rId31"/>
    <p:sldId id="465" r:id="rId32"/>
    <p:sldId id="474" r:id="rId33"/>
    <p:sldId id="467" r:id="rId34"/>
    <p:sldId id="469" r:id="rId35"/>
    <p:sldId id="471" r:id="rId36"/>
    <p:sldId id="472" r:id="rId37"/>
    <p:sldId id="473" r:id="rId38"/>
    <p:sldId id="457" r:id="rId39"/>
    <p:sldId id="443" r:id="rId40"/>
    <p:sldId id="444" r:id="rId41"/>
    <p:sldId id="377" r:id="rId4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0F4"/>
    <a:srgbClr val="CB9A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36" autoAdjust="0"/>
    <p:restoredTop sz="81404" autoAdjust="0"/>
  </p:normalViewPr>
  <p:slideViewPr>
    <p:cSldViewPr>
      <p:cViewPr varScale="1">
        <p:scale>
          <a:sx n="84" d="100"/>
          <a:sy n="84" d="100"/>
        </p:scale>
        <p:origin x="1161" y="45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3.wmf"/><Relationship Id="rId1" Type="http://schemas.openxmlformats.org/officeDocument/2006/relationships/image" Target="../media/image4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6C4038-6672-4F7E-9629-41FC047C8FB2}" type="datetimeFigureOut">
              <a:rPr lang="zh-TW" altLang="en-US" smtClean="0"/>
              <a:t>2021/1/20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E1BF83-2DBA-4E43-B839-2AC64DD607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6135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E1BF83-2DBA-4E43-B839-2AC64DD607C3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30920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E1BF83-2DBA-4E43-B839-2AC64DD607C3}" type="slidenum">
              <a:rPr lang="zh-TW" altLang="en-US" smtClean="0"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01131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E1BF83-2DBA-4E43-B839-2AC64DD607C3}" type="slidenum">
              <a:rPr lang="zh-TW" altLang="en-US" smtClean="0"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55338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E1BF83-2DBA-4E43-B839-2AC64DD607C3}" type="slidenum">
              <a:rPr lang="zh-TW" altLang="en-US" smtClean="0"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91431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E1BF83-2DBA-4E43-B839-2AC64DD607C3}" type="slidenum">
              <a:rPr lang="zh-TW" altLang="en-US" smtClean="0"/>
              <a:t>37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95037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E1BF83-2DBA-4E43-B839-2AC64DD607C3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57202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選擇滿足驗收標準的狀態變量更改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E1BF83-2DBA-4E43-B839-2AC64DD607C3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51230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E1BF83-2DBA-4E43-B839-2AC64DD607C3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75013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E1BF83-2DBA-4E43-B839-2AC64DD607C3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70602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我們將繞線的問題分為</a:t>
            </a:r>
            <a:r>
              <a:rPr lang="en-US" altLang="zh-TW" dirty="0" smtClean="0"/>
              <a:t>global routing</a:t>
            </a:r>
            <a:r>
              <a:rPr lang="zh-TW" altLang="en-US" dirty="0" smtClean="0"/>
              <a:t>跟</a:t>
            </a:r>
            <a:r>
              <a:rPr lang="en-US" altLang="zh-TW" dirty="0" smtClean="0"/>
              <a:t>detail routing</a:t>
            </a:r>
            <a:r>
              <a:rPr lang="zh-TW" altLang="en-US" dirty="0" smtClean="0"/>
              <a:t>兩個階段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 我們在</a:t>
            </a:r>
            <a:r>
              <a:rPr lang="en-US" altLang="zh-TW" dirty="0" smtClean="0"/>
              <a:t>routing</a:t>
            </a:r>
            <a:r>
              <a:rPr lang="zh-TW" altLang="en-US" dirty="0" smtClean="0"/>
              <a:t>開始前 會對</a:t>
            </a:r>
            <a:r>
              <a:rPr lang="en-US" altLang="zh-TW" dirty="0" smtClean="0"/>
              <a:t>netlist</a:t>
            </a:r>
            <a:r>
              <a:rPr lang="zh-TW" altLang="en-US" dirty="0" smtClean="0"/>
              <a:t>進行排序</a:t>
            </a:r>
            <a:endParaRPr lang="en-US" altLang="zh-TW" dirty="0" smtClean="0"/>
          </a:p>
          <a:p>
            <a:r>
              <a:rPr lang="zh-TW" altLang="en-US" dirty="0" smtClean="0"/>
              <a:t>排序依據為每一條</a:t>
            </a:r>
            <a:r>
              <a:rPr lang="en-US" altLang="zh-TW" dirty="0" smtClean="0"/>
              <a:t>net</a:t>
            </a:r>
            <a:r>
              <a:rPr lang="zh-TW" altLang="en-US" dirty="0" smtClean="0"/>
              <a:t>上面所有</a:t>
            </a:r>
            <a:r>
              <a:rPr lang="en-US" altLang="zh-TW" dirty="0" smtClean="0"/>
              <a:t>pin</a:t>
            </a:r>
            <a:r>
              <a:rPr lang="zh-TW" altLang="en-US" dirty="0" smtClean="0"/>
              <a:t>的</a:t>
            </a:r>
            <a:r>
              <a:rPr lang="en-US" altLang="zh-TW" dirty="0" smtClean="0"/>
              <a:t>HPWL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global routing</a:t>
            </a:r>
            <a:r>
              <a:rPr lang="zh-TW" altLang="en-US" dirty="0" smtClean="0"/>
              <a:t>的目標是要為</a:t>
            </a:r>
            <a:r>
              <a:rPr lang="en-US" altLang="zh-TW" dirty="0" smtClean="0"/>
              <a:t>netlist</a:t>
            </a:r>
            <a:r>
              <a:rPr lang="zh-TW" altLang="en-US" dirty="0" smtClean="0"/>
              <a:t>中的每一條</a:t>
            </a:r>
            <a:r>
              <a:rPr lang="en-US" altLang="zh-TW" dirty="0" smtClean="0"/>
              <a:t>net</a:t>
            </a:r>
            <a:r>
              <a:rPr lang="zh-TW" altLang="en-US" dirty="0" smtClean="0"/>
              <a:t>找到一個</a:t>
            </a:r>
            <a:r>
              <a:rPr lang="en-US" altLang="zh-TW" dirty="0" err="1" smtClean="0"/>
              <a:t>steiner</a:t>
            </a:r>
            <a:r>
              <a:rPr lang="en-US" altLang="zh-TW" dirty="0" smtClean="0"/>
              <a:t> tree</a:t>
            </a:r>
          </a:p>
          <a:p>
            <a:r>
              <a:rPr lang="zh-TW" altLang="en-US" dirty="0" smtClean="0"/>
              <a:t>建立</a:t>
            </a:r>
            <a:r>
              <a:rPr lang="en-US" altLang="zh-TW" dirty="0" err="1" smtClean="0"/>
              <a:t>steiner</a:t>
            </a:r>
            <a:r>
              <a:rPr lang="en-US" altLang="zh-TW" dirty="0" smtClean="0"/>
              <a:t> tree</a:t>
            </a:r>
            <a:r>
              <a:rPr lang="zh-TW" altLang="en-US" dirty="0" smtClean="0"/>
              <a:t>分兩個階段</a:t>
            </a:r>
            <a:endParaRPr lang="en-US" altLang="zh-TW" dirty="0" smtClean="0"/>
          </a:p>
          <a:p>
            <a:r>
              <a:rPr lang="zh-TW" altLang="en-US" dirty="0" smtClean="0"/>
              <a:t>首先會根據目前</a:t>
            </a:r>
            <a:r>
              <a:rPr lang="en-US" altLang="zh-TW" dirty="0" smtClean="0"/>
              <a:t>pin</a:t>
            </a:r>
            <a:r>
              <a:rPr lang="zh-TW" altLang="en-US" dirty="0" smtClean="0"/>
              <a:t>的位置 由</a:t>
            </a:r>
            <a:r>
              <a:rPr lang="en-US" altLang="zh-TW" dirty="0" err="1" smtClean="0"/>
              <a:t>Hanan's</a:t>
            </a:r>
            <a:r>
              <a:rPr lang="en-US" altLang="zh-TW" dirty="0" smtClean="0"/>
              <a:t> Theorem</a:t>
            </a:r>
            <a:r>
              <a:rPr lang="zh-TW" altLang="en-US" dirty="0" smtClean="0"/>
              <a:t>找出可能的</a:t>
            </a:r>
            <a:r>
              <a:rPr lang="en-US" altLang="zh-TW" dirty="0" err="1" smtClean="0"/>
              <a:t>steiner</a:t>
            </a:r>
            <a:r>
              <a:rPr lang="en-US" altLang="zh-TW" dirty="0" smtClean="0"/>
              <a:t> point</a:t>
            </a:r>
          </a:p>
          <a:p>
            <a:endParaRPr lang="en-US" altLang="zh-TW" dirty="0" smtClean="0"/>
          </a:p>
          <a:p>
            <a:r>
              <a:rPr lang="zh-TW" altLang="en-US" dirty="0" smtClean="0"/>
              <a:t>原本的理論是 任兩個</a:t>
            </a:r>
            <a:r>
              <a:rPr lang="en-US" altLang="zh-TW" dirty="0" smtClean="0"/>
              <a:t>pin</a:t>
            </a:r>
            <a:r>
              <a:rPr lang="zh-TW" altLang="en-US" dirty="0" smtClean="0"/>
              <a:t>在座標上水平與鉛質線的交會點 就是可能的</a:t>
            </a:r>
            <a:r>
              <a:rPr lang="en-US" altLang="zh-TW" dirty="0" smtClean="0"/>
              <a:t>Steiner point </a:t>
            </a:r>
            <a:r>
              <a:rPr lang="zh-TW" altLang="en-US" dirty="0" smtClean="0"/>
              <a:t>由於我們是再</a:t>
            </a:r>
            <a:r>
              <a:rPr lang="en-US" altLang="zh-TW" dirty="0" smtClean="0"/>
              <a:t>3D</a:t>
            </a:r>
            <a:r>
              <a:rPr lang="zh-TW" altLang="en-US" dirty="0" smtClean="0"/>
              <a:t>空間尋找 因此</a:t>
            </a:r>
            <a:r>
              <a:rPr lang="en-US" altLang="zh-TW" dirty="0" smtClean="0"/>
              <a:t>Steiner point</a:t>
            </a:r>
            <a:r>
              <a:rPr lang="zh-TW" altLang="en-US" dirty="0" smtClean="0"/>
              <a:t>必須符合兩個條件</a:t>
            </a:r>
            <a:endParaRPr lang="en-US" altLang="zh-TW" dirty="0" smtClean="0"/>
          </a:p>
          <a:p>
            <a:pPr marL="228600" indent="-228600">
              <a:buAutoNum type="arabicPeriod"/>
            </a:pPr>
            <a:r>
              <a:rPr lang="en-US" altLang="zh-TW" dirty="0" smtClean="0"/>
              <a:t>Steiner point</a:t>
            </a:r>
            <a:r>
              <a:rPr lang="zh-TW" altLang="en-US" dirty="0" smtClean="0"/>
              <a:t>會出現在兩個</a:t>
            </a:r>
            <a:r>
              <a:rPr lang="en-US" altLang="zh-TW" dirty="0" smtClean="0"/>
              <a:t>pin</a:t>
            </a:r>
            <a:r>
              <a:rPr lang="zh-TW" altLang="en-US" dirty="0" smtClean="0"/>
              <a:t>的共同平面上</a:t>
            </a:r>
            <a:endParaRPr lang="en-US" altLang="zh-TW" dirty="0" smtClean="0"/>
          </a:p>
          <a:p>
            <a:pPr marL="228600" indent="-228600">
              <a:buAutoNum type="arabicPeriod"/>
            </a:pPr>
            <a:r>
              <a:rPr lang="zh-TW" altLang="en-US" dirty="0" smtClean="0"/>
              <a:t>若兩個</a:t>
            </a:r>
            <a:r>
              <a:rPr lang="en-US" altLang="zh-TW" dirty="0" smtClean="0"/>
              <a:t>pin</a:t>
            </a:r>
            <a:r>
              <a:rPr lang="zh-TW" altLang="en-US" dirty="0" smtClean="0"/>
              <a:t>共線 就不會有</a:t>
            </a:r>
            <a:r>
              <a:rPr lang="en-US" altLang="zh-TW" dirty="0" err="1" smtClean="0"/>
              <a:t>steiner</a:t>
            </a:r>
            <a:r>
              <a:rPr lang="en-US" altLang="zh-TW" dirty="0" smtClean="0"/>
              <a:t> point</a:t>
            </a:r>
          </a:p>
          <a:p>
            <a:pPr marL="0" indent="0">
              <a:buNone/>
            </a:pPr>
            <a:r>
              <a:rPr lang="en-US" altLang="zh-TW" dirty="0" smtClean="0"/>
              <a:t>(</a:t>
            </a:r>
            <a:r>
              <a:rPr lang="zh-TW" altLang="en-US" dirty="0" smtClean="0"/>
              <a:t>就不會有對減少</a:t>
            </a:r>
            <a:r>
              <a:rPr lang="en-US" altLang="zh-TW" dirty="0" smtClean="0"/>
              <a:t>wire length</a:t>
            </a:r>
            <a:r>
              <a:rPr lang="zh-TW" altLang="en-US" dirty="0" smtClean="0"/>
              <a:t>有幫助的</a:t>
            </a:r>
            <a:r>
              <a:rPr lang="en-US" altLang="zh-TW" dirty="0" err="1" smtClean="0"/>
              <a:t>steiner</a:t>
            </a:r>
            <a:r>
              <a:rPr lang="en-US" altLang="zh-TW" dirty="0" smtClean="0"/>
              <a:t> point</a:t>
            </a:r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E1BF83-2DBA-4E43-B839-2AC64DD607C3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44279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global route</a:t>
            </a:r>
            <a:r>
              <a:rPr lang="zh-TW" altLang="en-US" dirty="0" smtClean="0"/>
              <a:t>第二個階段是根據剛剛蒐集的</a:t>
            </a:r>
            <a:r>
              <a:rPr lang="en-US" altLang="zh-TW" dirty="0" err="1" smtClean="0"/>
              <a:t>steiner</a:t>
            </a:r>
            <a:r>
              <a:rPr lang="en-US" altLang="zh-TW" dirty="0" smtClean="0"/>
              <a:t> point </a:t>
            </a:r>
            <a:r>
              <a:rPr lang="zh-TW" altLang="en-US" dirty="0" smtClean="0"/>
              <a:t>建立出最後的</a:t>
            </a:r>
            <a:r>
              <a:rPr lang="en-US" altLang="zh-TW" dirty="0" err="1" smtClean="0"/>
              <a:t>steiner</a:t>
            </a:r>
            <a:r>
              <a:rPr lang="en-US" altLang="zh-TW" dirty="0" smtClean="0"/>
              <a:t> tree</a:t>
            </a:r>
          </a:p>
          <a:p>
            <a:r>
              <a:rPr lang="zh-TW" altLang="en-US" dirty="0" smtClean="0"/>
              <a:t>我們使用上課教的</a:t>
            </a:r>
            <a:r>
              <a:rPr lang="en-US" altLang="zh-TW" dirty="0" smtClean="0"/>
              <a:t>Iterated 1-Steiner </a:t>
            </a:r>
            <a:r>
              <a:rPr lang="en-US" altLang="zh-TW" dirty="0" err="1" smtClean="0"/>
              <a:t>Heuristeic</a:t>
            </a:r>
            <a:endParaRPr lang="en-US" altLang="zh-TW" dirty="0" smtClean="0"/>
          </a:p>
          <a:p>
            <a:r>
              <a:rPr lang="zh-TW" altLang="en-US" dirty="0" smtClean="0"/>
              <a:t>如果一個</a:t>
            </a:r>
            <a:r>
              <a:rPr lang="en-US" altLang="zh-TW" dirty="0" err="1" smtClean="0"/>
              <a:t>steiner</a:t>
            </a:r>
            <a:r>
              <a:rPr lang="en-US" altLang="zh-TW" dirty="0" smtClean="0"/>
              <a:t> point</a:t>
            </a:r>
            <a:r>
              <a:rPr lang="zh-TW" altLang="en-US" dirty="0" smtClean="0"/>
              <a:t>建出來的</a:t>
            </a:r>
            <a:r>
              <a:rPr lang="en-US" altLang="zh-TW" dirty="0" smtClean="0"/>
              <a:t>MST</a:t>
            </a:r>
            <a:r>
              <a:rPr lang="zh-TW" altLang="en-US" dirty="0" smtClean="0"/>
              <a:t>對減少</a:t>
            </a:r>
            <a:r>
              <a:rPr lang="en-US" altLang="zh-TW" dirty="0" smtClean="0"/>
              <a:t>wire length</a:t>
            </a:r>
            <a:r>
              <a:rPr lang="zh-TW" altLang="en-US" dirty="0" smtClean="0"/>
              <a:t>有幫助 就保留 沒幫助就刪除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E1BF83-2DBA-4E43-B839-2AC64DD607C3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18742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E1BF83-2DBA-4E43-B839-2AC64DD607C3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16700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對所有</a:t>
            </a:r>
            <a:r>
              <a:rPr lang="en-US" altLang="zh-TW" dirty="0" smtClean="0"/>
              <a:t>net</a:t>
            </a:r>
            <a:r>
              <a:rPr lang="zh-TW" altLang="en-US" dirty="0" smtClean="0"/>
              <a:t>建出個別的</a:t>
            </a:r>
            <a:r>
              <a:rPr lang="en-US" altLang="zh-TW" dirty="0" smtClean="0"/>
              <a:t>Steiner tree</a:t>
            </a:r>
            <a:r>
              <a:rPr lang="zh-TW" altLang="en-US" dirty="0" smtClean="0"/>
              <a:t>後 會進入</a:t>
            </a:r>
            <a:r>
              <a:rPr lang="en-US" altLang="zh-TW" dirty="0" smtClean="0"/>
              <a:t>detail routing</a:t>
            </a:r>
            <a:r>
              <a:rPr lang="zh-TW" altLang="en-US" dirty="0" smtClean="0"/>
              <a:t>階段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detail route</a:t>
            </a:r>
            <a:r>
              <a:rPr lang="zh-TW" altLang="en-US" dirty="0" smtClean="0"/>
              <a:t>目的是根據建立的</a:t>
            </a:r>
            <a:r>
              <a:rPr lang="en-US" altLang="zh-TW" dirty="0" err="1" smtClean="0"/>
              <a:t>steiner</a:t>
            </a:r>
            <a:r>
              <a:rPr lang="en-US" altLang="zh-TW" dirty="0" smtClean="0"/>
              <a:t> tree</a:t>
            </a:r>
            <a:r>
              <a:rPr lang="zh-TW" altLang="en-US" dirty="0" smtClean="0"/>
              <a:t>上的每個</a:t>
            </a:r>
            <a:r>
              <a:rPr lang="en-US" altLang="zh-TW" dirty="0" smtClean="0"/>
              <a:t>edge </a:t>
            </a:r>
            <a:r>
              <a:rPr lang="zh-TW" altLang="en-US" dirty="0" smtClean="0"/>
              <a:t>在</a:t>
            </a:r>
            <a:r>
              <a:rPr lang="en-US" altLang="zh-TW" dirty="0" smtClean="0"/>
              <a:t>chip</a:t>
            </a:r>
            <a:r>
              <a:rPr lang="zh-TW" altLang="en-US" dirty="0" smtClean="0"/>
              <a:t>上面找到由</a:t>
            </a:r>
            <a:r>
              <a:rPr lang="en-US" altLang="zh-TW" dirty="0" smtClean="0"/>
              <a:t>grid</a:t>
            </a:r>
            <a:r>
              <a:rPr lang="zh-TW" altLang="en-US" dirty="0" smtClean="0"/>
              <a:t>組成的確切路徑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我們使用</a:t>
            </a:r>
            <a:r>
              <a:rPr lang="en-US" altLang="zh-TW" dirty="0" smtClean="0"/>
              <a:t>A*Search</a:t>
            </a:r>
            <a:r>
              <a:rPr lang="zh-TW" altLang="en-US" dirty="0" smtClean="0"/>
              <a:t>演算法來達成這件事 他的</a:t>
            </a:r>
            <a:r>
              <a:rPr lang="en-US" altLang="zh-TW" dirty="0" smtClean="0"/>
              <a:t>cost function</a:t>
            </a:r>
            <a:r>
              <a:rPr lang="zh-TW" altLang="en-US" dirty="0" smtClean="0"/>
              <a:t>定義為目前的</a:t>
            </a:r>
            <a:r>
              <a:rPr lang="en-US" altLang="zh-TW" dirty="0" smtClean="0"/>
              <a:t>route</a:t>
            </a:r>
            <a:r>
              <a:rPr lang="zh-TW" altLang="en-US" dirty="0" smtClean="0"/>
              <a:t>佔用的</a:t>
            </a:r>
            <a:r>
              <a:rPr lang="en-US" altLang="zh-TW" dirty="0" smtClean="0"/>
              <a:t>grid</a:t>
            </a:r>
            <a:r>
              <a:rPr lang="zh-TW" altLang="en-US" dirty="0" smtClean="0"/>
              <a:t>數量 加上目前</a:t>
            </a:r>
            <a:r>
              <a:rPr lang="en-US" altLang="zh-TW" dirty="0" smtClean="0"/>
              <a:t>route</a:t>
            </a:r>
            <a:r>
              <a:rPr lang="zh-TW" altLang="en-US" dirty="0" smtClean="0"/>
              <a:t>的新起點距離目標的</a:t>
            </a:r>
            <a:r>
              <a:rPr lang="en-US" altLang="zh-TW" dirty="0" smtClean="0"/>
              <a:t>Manhattan distance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E1BF83-2DBA-4E43-B839-2AC64DD607C3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27057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 algn="ctr">
              <a:defRPr sz="5800">
                <a:solidFill>
                  <a:srgbClr val="6600CC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altLang="zh-TW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609975"/>
            <a:ext cx="6400800" cy="2411413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000">
                <a:solidFill>
                  <a:srgbClr val="292929"/>
                </a:solidFill>
              </a:defRPr>
            </a:lvl1pPr>
          </a:lstStyle>
          <a:p>
            <a:r>
              <a:rPr lang="zh-TW" altLang="en-US"/>
              <a:t>按一下以編輯母片副標題樣式</a:t>
            </a:r>
            <a:endParaRPr lang="en-US" altLang="zh-TW"/>
          </a:p>
        </p:txBody>
      </p:sp>
      <p:sp>
        <p:nvSpPr>
          <p:cNvPr id="5131" name="Rectangle 11"/>
          <p:cNvSpPr>
            <a:spLocks noChangeArrowheads="1"/>
          </p:cNvSpPr>
          <p:nvPr/>
        </p:nvSpPr>
        <p:spPr bwMode="auto">
          <a:xfrm>
            <a:off x="3132138" y="2995613"/>
            <a:ext cx="2879725" cy="217487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132" name="Rectangle 12"/>
          <p:cNvSpPr>
            <a:spLocks noChangeArrowheads="1"/>
          </p:cNvSpPr>
          <p:nvPr/>
        </p:nvSpPr>
        <p:spPr bwMode="auto">
          <a:xfrm>
            <a:off x="250825" y="2997200"/>
            <a:ext cx="2881313" cy="2159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133" name="Rectangle 13"/>
          <p:cNvSpPr>
            <a:spLocks noChangeArrowheads="1"/>
          </p:cNvSpPr>
          <p:nvPr/>
        </p:nvSpPr>
        <p:spPr bwMode="auto">
          <a:xfrm>
            <a:off x="6011863" y="2997200"/>
            <a:ext cx="2879725" cy="215900"/>
          </a:xfrm>
          <a:prstGeom prst="rect">
            <a:avLst/>
          </a:prstGeom>
          <a:solidFill>
            <a:srgbClr val="FFCC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134" name="Rectangle 14"/>
          <p:cNvSpPr>
            <a:spLocks noChangeArrowheads="1"/>
          </p:cNvSpPr>
          <p:nvPr/>
        </p:nvSpPr>
        <p:spPr bwMode="auto">
          <a:xfrm rot="-5068141">
            <a:off x="8536781" y="2567782"/>
            <a:ext cx="496887" cy="215900"/>
          </a:xfrm>
          <a:prstGeom prst="rect">
            <a:avLst/>
          </a:prstGeom>
          <a:solidFill>
            <a:srgbClr val="6699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F8694A84-47E1-4E4D-A00D-F96E57AC9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503B358-B3A4-44DD-80EA-F1EBAB2BC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36CB1-5950-409A-BF4D-F587253C7E3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30396BA-971D-4A04-A76F-F858AB0B9E9B}" type="datetime1">
              <a:rPr lang="zh-TW" altLang="en-US" smtClean="0"/>
              <a:t>2021/1/20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036CB1-5950-409A-BF4D-F587253C7E3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128588"/>
            <a:ext cx="2057400" cy="6002337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28588"/>
            <a:ext cx="6019800" cy="6002337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BCC4234-C9E0-457C-AE6C-2B7A2EC44D03}" type="datetime1">
              <a:rPr lang="zh-TW" altLang="en-US" smtClean="0"/>
              <a:t>2021/1/20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036CB1-5950-409A-BF4D-F587253C7E3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標題，文字及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28588"/>
            <a:ext cx="8229600" cy="11398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日期版面配置區 5"/>
          <p:cNvSpPr>
            <a:spLocks noGrp="1"/>
          </p:cNvSpPr>
          <p:nvPr>
            <p:ph type="dt" sz="half" idx="10"/>
          </p:nvPr>
        </p:nvSpPr>
        <p:spPr>
          <a:xfrm>
            <a:off x="457200" y="6453188"/>
            <a:ext cx="2133600" cy="252412"/>
          </a:xfrm>
        </p:spPr>
        <p:txBody>
          <a:bodyPr/>
          <a:lstStyle>
            <a:lvl1pPr>
              <a:defRPr/>
            </a:lvl1pPr>
          </a:lstStyle>
          <a:p>
            <a:fld id="{53D9EB28-8664-4481-AAFB-28AD19BD26C6}" type="datetime1">
              <a:rPr lang="zh-TW" altLang="en-US" smtClean="0"/>
              <a:t>2021/1/20</a:t>
            </a:fld>
            <a:endParaRPr lang="zh-TW" altLang="en-US"/>
          </a:p>
        </p:txBody>
      </p:sp>
      <p:sp>
        <p:nvSpPr>
          <p:cNvPr id="7" name="頁尾版面配置區 6"/>
          <p:cNvSpPr>
            <a:spLocks noGrp="1"/>
          </p:cNvSpPr>
          <p:nvPr>
            <p:ph type="ftr" sz="quarter" idx="11"/>
          </p:nvPr>
        </p:nvSpPr>
        <p:spPr>
          <a:xfrm>
            <a:off x="3124200" y="6453188"/>
            <a:ext cx="2895600" cy="252412"/>
          </a:xfrm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>
          <a:xfrm>
            <a:off x="6553200" y="6453188"/>
            <a:ext cx="2133600" cy="252412"/>
          </a:xfrm>
        </p:spPr>
        <p:txBody>
          <a:bodyPr/>
          <a:lstStyle>
            <a:lvl1pPr>
              <a:defRPr/>
            </a:lvl1pPr>
          </a:lstStyle>
          <a:p>
            <a:fld id="{CE036CB1-5950-409A-BF4D-F587253C7E3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E5F59F2-AFC6-4CBC-9106-DE8E8FF73E8B}" type="datetime1">
              <a:rPr lang="zh-TW" altLang="en-US" smtClean="0"/>
              <a:t>2021/1/20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036CB1-5950-409A-BF4D-F587253C7E3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B3ED6C8-9D49-4240-B6B0-4B9813FEFF73}" type="datetime1">
              <a:rPr lang="zh-TW" altLang="en-US" smtClean="0"/>
              <a:t>2021/1/20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036CB1-5950-409A-BF4D-F587253C7E3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DF91AAB-06A6-4C37-A975-37C7439077F3}" type="datetime1">
              <a:rPr lang="zh-TW" altLang="en-US" smtClean="0"/>
              <a:t>2021/1/20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036CB1-5950-409A-BF4D-F587253C7E3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1C703C3-8DC6-4D45-BEB9-8B632EDA5ADF}" type="datetime1">
              <a:rPr lang="zh-TW" altLang="en-US" smtClean="0"/>
              <a:t>2021/1/20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036CB1-5950-409A-BF4D-F587253C7E3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742CE55-CCB3-4B6E-8D50-1461DEB93093}" type="datetime1">
              <a:rPr lang="zh-TW" altLang="en-US" smtClean="0"/>
              <a:t>2021/1/20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036CB1-5950-409A-BF4D-F587253C7E3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1CD43D9-F0A5-47DF-831C-917D2F4D3015}" type="datetime1">
              <a:rPr lang="zh-TW" altLang="en-US" smtClean="0"/>
              <a:t>2021/1/20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036CB1-5950-409A-BF4D-F587253C7E3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5F29AAF-0D3F-48EF-A6B5-75E70527817F}" type="datetime1">
              <a:rPr lang="zh-TW" altLang="en-US" smtClean="0"/>
              <a:t>2021/1/20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036CB1-5950-409A-BF4D-F587253C7E3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D978F2-F367-4232-8A0A-5BF678A08BB5}" type="datetime1">
              <a:rPr lang="zh-TW" altLang="en-US" smtClean="0"/>
              <a:t>2021/1/20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036CB1-5950-409A-BF4D-F587253C7E3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8588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  <a:endParaRPr lang="en-US" altLang="zh-TW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altLang="zh-TW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53188"/>
            <a:ext cx="2133600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200"/>
            </a:lvl1pPr>
          </a:lstStyle>
          <a:p>
            <a:fld id="{8E0FE3F4-E2B0-4F50-A9F8-684B46DD9545}" type="datetime1">
              <a:rPr lang="zh-TW" altLang="en-US" smtClean="0"/>
              <a:t>2021/1/20</a:t>
            </a:fld>
            <a:endParaRPr lang="zh-TW" alt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53188"/>
            <a:ext cx="2895600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200"/>
            </a:lvl1pPr>
          </a:lstStyle>
          <a:p>
            <a:endParaRPr lang="zh-TW" alt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53188"/>
            <a:ext cx="2133600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200"/>
            </a:lvl1pPr>
          </a:lstStyle>
          <a:p>
            <a:fld id="{CE036CB1-5950-409A-BF4D-F587253C7E3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4107" name="Rectangle 11"/>
          <p:cNvSpPr>
            <a:spLocks noChangeArrowheads="1"/>
          </p:cNvSpPr>
          <p:nvPr/>
        </p:nvSpPr>
        <p:spPr bwMode="auto">
          <a:xfrm>
            <a:off x="8172450" y="1412875"/>
            <a:ext cx="503238" cy="71438"/>
          </a:xfrm>
          <a:prstGeom prst="rect">
            <a:avLst/>
          </a:prstGeom>
          <a:solidFill>
            <a:srgbClr val="6699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108" name="Rectangle 12"/>
          <p:cNvSpPr>
            <a:spLocks noChangeArrowheads="1"/>
          </p:cNvSpPr>
          <p:nvPr/>
        </p:nvSpPr>
        <p:spPr bwMode="auto">
          <a:xfrm rot="-5400000">
            <a:off x="-1441451" y="1377950"/>
            <a:ext cx="2881313" cy="71438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109" name="Rectangle 13"/>
          <p:cNvSpPr>
            <a:spLocks noChangeArrowheads="1"/>
          </p:cNvSpPr>
          <p:nvPr/>
        </p:nvSpPr>
        <p:spPr bwMode="auto">
          <a:xfrm>
            <a:off x="468313" y="1341438"/>
            <a:ext cx="8207375" cy="71437"/>
          </a:xfrm>
          <a:prstGeom prst="rect">
            <a:avLst/>
          </a:prstGeom>
          <a:solidFill>
            <a:srgbClr val="FFCC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/>
  <p:txStyles>
    <p:titleStyle>
      <a:lvl1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Garamond" pitchFamily="18" charset="0"/>
          <a:ea typeface="新細明體" charset="-12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Garamond" pitchFamily="18" charset="0"/>
          <a:ea typeface="新細明體" charset="-12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Garamond" pitchFamily="18" charset="0"/>
          <a:ea typeface="新細明體" charset="-12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Garamond" pitchFamily="18" charset="0"/>
          <a:ea typeface="新細明體" charset="-120"/>
        </a:defRPr>
      </a:lvl5pPr>
      <a:lvl6pPr marL="4572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Garamond" pitchFamily="18" charset="0"/>
          <a:ea typeface="新細明體" charset="-120"/>
        </a:defRPr>
      </a:lvl6pPr>
      <a:lvl7pPr marL="9144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Garamond" pitchFamily="18" charset="0"/>
          <a:ea typeface="新細明體" charset="-120"/>
        </a:defRPr>
      </a:lvl7pPr>
      <a:lvl8pPr marL="13716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Garamond" pitchFamily="18" charset="0"/>
          <a:ea typeface="新細明體" charset="-120"/>
        </a:defRPr>
      </a:lvl8pPr>
      <a:lvl9pPr marL="18288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Garamond" pitchFamily="18" charset="0"/>
          <a:ea typeface="新細明體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669900"/>
        </a:buClr>
        <a:buFont typeface="Wingdings" pitchFamily="2" charset="2"/>
        <a:buChar char="p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669900"/>
        </a:buClr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669900"/>
        </a:buClr>
        <a:buFont typeface="Wingdings" pitchFamily="2" charset="2"/>
        <a:buChar char="p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669900"/>
        </a:buClr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669900"/>
        </a:buClr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669900"/>
        </a:buClr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669900"/>
        </a:buClr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669900"/>
        </a:buClr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669900"/>
        </a:buClr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24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0.wmf"/><Relationship Id="rId4" Type="http://schemas.openxmlformats.org/officeDocument/2006/relationships/oleObject" Target="../embeddings/oleObject1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4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42.wmf"/><Relationship Id="rId4" Type="http://schemas.openxmlformats.org/officeDocument/2006/relationships/oleObject" Target="../embeddings/oleObject2.bin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4.emf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z="4800" dirty="0" smtClean="0"/>
              <a:t>Digital </a:t>
            </a:r>
            <a:r>
              <a:rPr lang="en-US" altLang="zh-TW" sz="4800" dirty="0" err="1" smtClean="0"/>
              <a:t>Annealer</a:t>
            </a:r>
            <a:r>
              <a:rPr lang="en-US" altLang="zh-TW" sz="4800" dirty="0"/>
              <a:t> </a:t>
            </a:r>
            <a:r>
              <a:rPr lang="en-US" altLang="zh-TW" sz="4800" dirty="0" smtClean="0"/>
              <a:t/>
            </a:r>
            <a:br>
              <a:rPr lang="en-US" altLang="zh-TW" sz="4800" dirty="0" smtClean="0"/>
            </a:br>
            <a:r>
              <a:rPr lang="en-US" altLang="zh-TW" sz="4800" dirty="0" smtClean="0"/>
              <a:t>and </a:t>
            </a:r>
            <a:r>
              <a:rPr lang="en-US" altLang="zh-TW" sz="4800" dirty="0"/>
              <a:t>Its Applications </a:t>
            </a:r>
            <a:endParaRPr lang="zh-TW" altLang="en-US" sz="48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011560" y="3609975"/>
            <a:ext cx="7232848" cy="2411413"/>
          </a:xfrm>
        </p:spPr>
        <p:txBody>
          <a:bodyPr/>
          <a:lstStyle/>
          <a:p>
            <a:r>
              <a:rPr lang="en-US" altLang="zh-TW" sz="2400" dirty="0"/>
              <a:t>Presenter</a:t>
            </a:r>
            <a:r>
              <a:rPr lang="en-US" altLang="zh-TW" sz="2400" dirty="0">
                <a:solidFill>
                  <a:schemeClr val="tx1"/>
                </a:solidFill>
              </a:rPr>
              <a:t>: </a:t>
            </a:r>
            <a:r>
              <a:rPr lang="en-US" altLang="zh-TW" sz="2400" dirty="0" smtClean="0">
                <a:solidFill>
                  <a:schemeClr val="tx1"/>
                </a:solidFill>
              </a:rPr>
              <a:t>Ting-Yi </a:t>
            </a:r>
            <a:r>
              <a:rPr lang="en-US" altLang="zh-TW" sz="2400" dirty="0" smtClean="0"/>
              <a:t>Wu</a:t>
            </a:r>
          </a:p>
          <a:p>
            <a:r>
              <a:rPr lang="en-US" altLang="zh-TW" sz="2400" dirty="0"/>
              <a:t>Instructor</a:t>
            </a:r>
            <a:r>
              <a:rPr lang="en-US" altLang="zh-TW" sz="2400" dirty="0" smtClean="0"/>
              <a:t>: </a:t>
            </a:r>
            <a:r>
              <a:rPr lang="en-US" altLang="zh-TW" sz="2400" dirty="0" err="1"/>
              <a:t>Jie</a:t>
            </a:r>
            <a:r>
              <a:rPr lang="en-US" altLang="zh-TW" sz="2400" dirty="0"/>
              <a:t>-Hong Roland Jiang</a:t>
            </a:r>
          </a:p>
          <a:p>
            <a:endParaRPr lang="en-US" altLang="zh-TW" sz="2400" dirty="0"/>
          </a:p>
          <a:p>
            <a:r>
              <a:rPr lang="en-US" altLang="zh-TW" sz="2400" dirty="0" smtClean="0"/>
              <a:t>Team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28</a:t>
            </a:r>
            <a:endParaRPr lang="en-US" altLang="zh-TW" sz="2400" dirty="0"/>
          </a:p>
          <a:p>
            <a:endParaRPr lang="zh-TW" altLang="en-US" sz="2400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6553200" y="6453188"/>
            <a:ext cx="2133600" cy="252412"/>
          </a:xfrm>
        </p:spPr>
        <p:txBody>
          <a:bodyPr/>
          <a:lstStyle/>
          <a:p>
            <a:fld id="{CE036CB1-5950-409A-BF4D-F587253C7E33}" type="slidenum">
              <a:rPr lang="zh-TW" altLang="en-US" smtClean="0"/>
              <a:t>1</a:t>
            </a:fld>
            <a:endParaRPr lang="zh-TW" altLang="en-US"/>
          </a:p>
        </p:txBody>
      </p:sp>
      <p:pic>
        <p:nvPicPr>
          <p:cNvPr id="6" name="Picture 4" descr="alcom-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66546" y="3501008"/>
            <a:ext cx="869950" cy="936625"/>
          </a:xfrm>
          <a:prstGeom prst="rect">
            <a:avLst/>
          </a:prstGeom>
          <a:noFill/>
        </p:spPr>
      </p:pic>
      <p:pic>
        <p:nvPicPr>
          <p:cNvPr id="7" name="Picture 5" descr="ntulogo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82408" y="4931142"/>
            <a:ext cx="954088" cy="9540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650516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Update </a:t>
            </a:r>
            <a:r>
              <a:rPr lang="en-US" altLang="zh-TW" dirty="0" smtClean="0"/>
              <a:t>phase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At  </a:t>
            </a:r>
            <a:r>
              <a:rPr lang="en-US" altLang="zh-TW" dirty="0"/>
              <a:t>most  one  state  variable </a:t>
            </a:r>
            <a:r>
              <a:rPr lang="en-US" altLang="zh-TW" dirty="0" smtClean="0"/>
              <a:t>changes </a:t>
            </a:r>
            <a:r>
              <a:rPr lang="en-US" altLang="zh-TW" dirty="0"/>
              <a:t>its value during the update phase, and local </a:t>
            </a:r>
            <a:r>
              <a:rPr lang="en-US" altLang="zh-TW" dirty="0" smtClean="0"/>
              <a:t>field  </a:t>
            </a:r>
            <a:r>
              <a:rPr lang="en-US" altLang="zh-TW" dirty="0"/>
              <a:t>values  </a:t>
            </a:r>
            <a:r>
              <a:rPr lang="en-US" altLang="zh-TW" dirty="0" smtClean="0"/>
              <a:t>h</a:t>
            </a:r>
            <a:r>
              <a:rPr lang="en-US" altLang="zh-TW" baseline="-25000" dirty="0" smtClean="0"/>
              <a:t>i</a:t>
            </a:r>
            <a:r>
              <a:rPr lang="en-US" altLang="zh-TW" dirty="0" smtClean="0"/>
              <a:t>   </a:t>
            </a:r>
            <a:r>
              <a:rPr lang="en-US" altLang="zh-TW" dirty="0"/>
              <a:t>(</a:t>
            </a:r>
            <a:r>
              <a:rPr lang="en-US" altLang="zh-TW" dirty="0" err="1"/>
              <a:t>i</a:t>
            </a:r>
            <a:r>
              <a:rPr lang="en-US" altLang="zh-TW" dirty="0"/>
              <a:t>=1,2,···,N)  are  stored  in  </a:t>
            </a:r>
            <a:r>
              <a:rPr lang="en-US" altLang="zh-TW" dirty="0" smtClean="0"/>
              <a:t>registers</a:t>
            </a:r>
          </a:p>
          <a:p>
            <a:r>
              <a:rPr lang="en-US" altLang="zh-TW" dirty="0"/>
              <a:t>When a state variable is updated, each local field is updated accordingly by adding its increment </a:t>
            </a:r>
            <a:r>
              <a:rPr lang="en-US" altLang="zh-TW" dirty="0" err="1" smtClean="0"/>
              <a:t>δh</a:t>
            </a:r>
            <a:r>
              <a:rPr lang="en-US" altLang="zh-TW" baseline="-25000" dirty="0" err="1" smtClean="0"/>
              <a:t>i</a:t>
            </a:r>
            <a:r>
              <a:rPr lang="en-US" altLang="zh-TW" dirty="0" smtClean="0"/>
              <a:t> to </a:t>
            </a:r>
            <a:r>
              <a:rPr lang="en-US" altLang="zh-TW" dirty="0"/>
              <a:t>its current </a:t>
            </a:r>
            <a:r>
              <a:rPr lang="en-US" altLang="zh-TW" dirty="0" smtClean="0"/>
              <a:t>value</a:t>
            </a:r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F59F2-AFC6-4CBC-9106-DE8E8FF73E8B}" type="datetime1">
              <a:rPr lang="zh-TW" altLang="en-US" smtClean="0"/>
              <a:t>2021/1/20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36CB1-5950-409A-BF4D-F587253C7E33}" type="slidenum">
              <a:rPr lang="zh-TW" altLang="en-US" smtClean="0"/>
              <a:t>10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7864" y="5056180"/>
            <a:ext cx="2725942" cy="823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4407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Escape from a local </a:t>
            </a:r>
            <a:r>
              <a:rPr lang="en-US" altLang="zh-TW" dirty="0" smtClean="0"/>
              <a:t>solution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/>
              <a:t>When the state is at a local minimum of the </a:t>
            </a:r>
            <a:r>
              <a:rPr lang="en-US" altLang="zh-TW" sz="2400" dirty="0" err="1"/>
              <a:t>Ising</a:t>
            </a:r>
            <a:r>
              <a:rPr lang="en-US" altLang="zh-TW" sz="2400" dirty="0"/>
              <a:t> energy  function,  the probability  of  moving  to  a  new state  is  small.</a:t>
            </a:r>
          </a:p>
          <a:p>
            <a:pPr lvl="1"/>
            <a:r>
              <a:rPr lang="en-US" altLang="zh-TW" sz="2000" dirty="0"/>
              <a:t>Slows convergence</a:t>
            </a:r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F59F2-AFC6-4CBC-9106-DE8E8FF73E8B}" type="datetime1">
              <a:rPr lang="zh-TW" altLang="en-US" smtClean="0"/>
              <a:t>2021/1/20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36CB1-5950-409A-BF4D-F587253C7E33}" type="slidenum">
              <a:rPr lang="zh-TW" altLang="en-US" smtClean="0"/>
              <a:t>11</a:t>
            </a:fld>
            <a:endParaRPr lang="zh-TW" altLang="en-US"/>
          </a:p>
        </p:txBody>
      </p:sp>
      <p:pic>
        <p:nvPicPr>
          <p:cNvPr id="7" name="圖片 6"/>
          <p:cNvPicPr/>
          <p:nvPr/>
        </p:nvPicPr>
        <p:blipFill rotWithShape="1">
          <a:blip r:embed="rId2"/>
          <a:srcRect b="15019"/>
          <a:stretch/>
        </p:blipFill>
        <p:spPr>
          <a:xfrm>
            <a:off x="2483768" y="3645024"/>
            <a:ext cx="4246651" cy="208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7811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Replica exchange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/>
              <a:t>In stochastic search, there are various speedup methods using multiple </a:t>
            </a:r>
            <a:r>
              <a:rPr lang="en-US" altLang="zh-TW" sz="2400" b="1" dirty="0"/>
              <a:t>replicas</a:t>
            </a:r>
            <a:r>
              <a:rPr lang="en-US" altLang="zh-TW" sz="2400" dirty="0"/>
              <a:t> defined as MCMC search processes specified by state variables and temperature. </a:t>
            </a:r>
            <a:endParaRPr lang="en-US" altLang="zh-TW" sz="2400" dirty="0" smtClean="0"/>
          </a:p>
          <a:p>
            <a:pPr lvl="1"/>
            <a:r>
              <a:rPr lang="en-US" altLang="zh-TW" sz="2000" dirty="0"/>
              <a:t>One of the simplest methods is a simple parallel annealing</a:t>
            </a:r>
          </a:p>
          <a:p>
            <a:r>
              <a:rPr lang="en-US" altLang="zh-TW" sz="2400" dirty="0" smtClean="0"/>
              <a:t>When </a:t>
            </a:r>
            <a:r>
              <a:rPr lang="en-US" altLang="zh-TW" sz="2400" dirty="0"/>
              <a:t>the lowest energy state obtained by multiple replicas is used as a solution, the target accuracy rate of each search may be small. Therefore, the time required to obtain the lowest energy state can be expected to be shortened.</a:t>
            </a:r>
            <a:endParaRPr lang="zh-TW" altLang="zh-TW" sz="2400" dirty="0"/>
          </a:p>
          <a:p>
            <a:endParaRPr lang="en-US" altLang="zh-TW" dirty="0" smtClean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F59F2-AFC6-4CBC-9106-DE8E8FF73E8B}" type="datetime1">
              <a:rPr lang="zh-TW" altLang="en-US" smtClean="0"/>
              <a:t>2021/1/20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36CB1-5950-409A-BF4D-F587253C7E33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3536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67AA56-E470-6942-9F99-A68D96FA9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TW" dirty="0"/>
              <a:t>Replica </a:t>
            </a:r>
            <a:r>
              <a:rPr lang="en" altLang="zh-TW" dirty="0" smtClean="0"/>
              <a:t>exchange </a:t>
            </a:r>
            <a:r>
              <a:rPr lang="en-US" altLang="zh-TW" dirty="0"/>
              <a:t>(c</a:t>
            </a:r>
            <a:r>
              <a:rPr lang="en" altLang="zh-TW" dirty="0" smtClean="0"/>
              <a:t>ont</a:t>
            </a:r>
            <a:r>
              <a:rPr lang="en" altLang="zh-TW" dirty="0"/>
              <a:t>.</a:t>
            </a:r>
            <a:r>
              <a:rPr lang="en-US" altLang="zh-TW" dirty="0" smtClean="0"/>
              <a:t>)</a:t>
            </a:r>
            <a:endParaRPr kumimoji="1"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6987F089-00F7-8247-A47F-0BBF9A7E74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435280" cy="4530725"/>
              </a:xfrm>
            </p:spPr>
            <p:txBody>
              <a:bodyPr/>
              <a:lstStyle/>
              <a:p>
                <a:r>
                  <a:rPr lang="en-US" altLang="zh-TW" dirty="0"/>
                  <a:t>Multiple replica run at different temperature with a criterion based on the Metropolis</a:t>
                </a:r>
              </a:p>
              <a:p>
                <a:r>
                  <a:rPr lang="en-US" altLang="zh-TW" dirty="0"/>
                  <a:t>Exchange transition probability</a:t>
                </a:r>
              </a:p>
              <a:p>
                <a:endParaRPr kumimoji="1" lang="en-US" altLang="zh-TW" dirty="0"/>
              </a:p>
              <a:p>
                <a:pPr lvl="1"/>
                <a:r>
                  <a:rPr lang="en-US" altLang="zh-TW" dirty="0"/>
                  <a:t>n : replica index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kumimoji="1" lang="en-US" altLang="zh-TW" dirty="0"/>
                  <a:t> : reverse temperature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TW" dirty="0"/>
                  <a:t> : A set of states of replica 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dirty="0"/>
                  <a:t> : Energy of replica n</a:t>
                </a:r>
              </a:p>
              <a:p>
                <a:pPr lvl="1"/>
                <a:endParaRPr kumimoji="1"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6987F089-00F7-8247-A47F-0BBF9A7E74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435280" cy="4530725"/>
              </a:xfrm>
              <a:blipFill>
                <a:blip r:embed="rId2"/>
                <a:stretch>
                  <a:fillRect l="-1355" t="-1397" r="-271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4267554-67DF-D24C-92D6-BBFDD9163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F59F2-AFC6-4CBC-9106-DE8E8FF73E8B}" type="datetime1">
              <a:rPr lang="zh-TW" altLang="en-US" smtClean="0"/>
              <a:t>2021/1/20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66C31D7-CC83-AD4E-8744-D0CAD9160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36CB1-5950-409A-BF4D-F587253C7E33}" type="slidenum">
              <a:rPr lang="zh-TW" altLang="en-US" smtClean="0"/>
              <a:t>13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EFC2E1D1-12F6-CC4A-B002-DF70177F6D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850" y="2996952"/>
            <a:ext cx="7480300" cy="66040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4"/>
          <a:srcRect l="55238" t="-16923"/>
          <a:stretch/>
        </p:blipFill>
        <p:spPr>
          <a:xfrm>
            <a:off x="5940152" y="1422191"/>
            <a:ext cx="2115676" cy="336969"/>
          </a:xfrm>
          <a:prstGeom prst="rect">
            <a:avLst/>
          </a:prstGeom>
        </p:spPr>
      </p:pic>
      <p:pic>
        <p:nvPicPr>
          <p:cNvPr id="8" name="圖片 7"/>
          <p:cNvPicPr/>
          <p:nvPr/>
        </p:nvPicPr>
        <p:blipFill rotWithShape="1">
          <a:blip r:embed="rId5"/>
          <a:srcRect b="15300"/>
          <a:stretch/>
        </p:blipFill>
        <p:spPr>
          <a:xfrm>
            <a:off x="4283968" y="5248625"/>
            <a:ext cx="3853407" cy="1584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606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 Operation </a:t>
            </a:r>
            <a:r>
              <a:rPr lang="en-US" altLang="zh-TW" dirty="0" smtClean="0"/>
              <a:t>Review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Given an problem:</a:t>
            </a:r>
            <a:r>
              <a:rPr lang="en-US" altLang="zh-TW" dirty="0"/>
              <a:t> </a:t>
            </a:r>
            <a:r>
              <a:rPr lang="en-US" altLang="zh-TW" dirty="0" smtClean="0"/>
              <a:t>4 city TSP</a:t>
            </a:r>
          </a:p>
          <a:p>
            <a:r>
              <a:rPr lang="en-US" altLang="zh-TW" dirty="0"/>
              <a:t>Convert to </a:t>
            </a:r>
            <a:r>
              <a:rPr lang="en-US" altLang="zh-TW" dirty="0" err="1"/>
              <a:t>ising</a:t>
            </a:r>
            <a:r>
              <a:rPr lang="en-US" altLang="zh-TW" dirty="0"/>
              <a:t> </a:t>
            </a:r>
            <a:r>
              <a:rPr lang="en-US" altLang="zh-TW" dirty="0" smtClean="0"/>
              <a:t>model</a:t>
            </a:r>
            <a:endParaRPr lang="en-US" altLang="zh-TW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F59F2-AFC6-4CBC-9106-DE8E8FF73E8B}" type="datetime1">
              <a:rPr lang="zh-TW" altLang="en-US" smtClean="0"/>
              <a:t>2021/1/20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36CB1-5950-409A-BF4D-F587253C7E33}" type="slidenum">
              <a:rPr lang="zh-TW" altLang="en-US" smtClean="0"/>
              <a:t>14</a:t>
            </a:fld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3203848" y="3212976"/>
                <a:ext cx="2520280" cy="181421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zh-TW" altLang="en-US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zh-TW" altLang="en-US" sz="3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TW" altLang="en-US" sz="320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TW" altLang="en-US" sz="32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TW" altLang="en-US" sz="32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TW" altLang="en-US" sz="32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zh-TW" altLang="en-US" sz="32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TW" altLang="en-US" sz="32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TW" altLang="en-US" sz="32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TW" altLang="en-US" sz="32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zh-TW" altLang="en-US" sz="32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TW" altLang="en-US" sz="32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TW" altLang="en-US" sz="32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3200" b="0" i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zh-TW" altLang="en-US" sz="32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TW" altLang="en-US" sz="32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TW" altLang="en-US" sz="32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TW" altLang="en-US" sz="32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3848" y="3212976"/>
                <a:ext cx="2520280" cy="181421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圓角矩形圖說文字 6"/>
          <p:cNvSpPr/>
          <p:nvPr/>
        </p:nvSpPr>
        <p:spPr>
          <a:xfrm>
            <a:off x="6300192" y="5301208"/>
            <a:ext cx="2088232" cy="720080"/>
          </a:xfrm>
          <a:prstGeom prst="wedgeRoundRectCallout">
            <a:avLst>
              <a:gd name="adj1" fmla="val -66185"/>
              <a:gd name="adj2" fmla="val -86296"/>
              <a:gd name="adj3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Assume this is initial state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1798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 Operation </a:t>
            </a:r>
            <a:r>
              <a:rPr lang="en-US" altLang="zh-TW" dirty="0" smtClean="0"/>
              <a:t>Review (cont.)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Trial phase (Parallel)</a:t>
            </a:r>
          </a:p>
          <a:p>
            <a:r>
              <a:rPr lang="en-US" altLang="zh-TW" dirty="0" smtClean="0"/>
              <a:t>16 spins need trial</a:t>
            </a:r>
          </a:p>
          <a:p>
            <a:endParaRPr lang="en-US" altLang="zh-TW" dirty="0" smtClean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F59F2-AFC6-4CBC-9106-DE8E8FF73E8B}" type="datetime1">
              <a:rPr lang="zh-TW" altLang="en-US" smtClean="0"/>
              <a:t>2021/1/20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6758880" y="6453188"/>
            <a:ext cx="2133600" cy="252412"/>
          </a:xfrm>
        </p:spPr>
        <p:txBody>
          <a:bodyPr/>
          <a:lstStyle/>
          <a:p>
            <a:fld id="{CE036CB1-5950-409A-BF4D-F587253C7E33}" type="slidenum">
              <a:rPr lang="zh-TW" altLang="en-US" smtClean="0"/>
              <a:t>15</a:t>
            </a:fld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106701" y="3397994"/>
                <a:ext cx="2520280" cy="181421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zh-TW" altLang="en-US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zh-TW" altLang="en-US" sz="3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TW" altLang="en-US" sz="320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TW" altLang="en-US" sz="32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TW" altLang="en-US" sz="32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TW" altLang="en-US" sz="32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zh-TW" altLang="en-US" sz="32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TW" altLang="en-US" sz="32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TW" altLang="en-US" sz="32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TW" altLang="en-US" sz="32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zh-TW" altLang="en-US" sz="32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TW" altLang="en-US" sz="32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TW" altLang="en-US" sz="32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3200" b="0" i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zh-TW" altLang="en-US" sz="32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TW" altLang="en-US" sz="32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TW" altLang="en-US" sz="32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TW" altLang="en-US" sz="32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701" y="3397994"/>
                <a:ext cx="2520280" cy="181421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2652641" y="2590927"/>
                <a:ext cx="2520280" cy="68037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zh-TW" alt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zh-TW" altLang="en-US" sz="1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TW" altLang="en-US" sz="12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TW" altLang="en-US" sz="12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TW" altLang="en-US" sz="12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zh-TW" altLang="en-US" sz="12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TW" altLang="en-US" sz="12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TW" altLang="en-US" sz="12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TW" altLang="en-US" sz="12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zh-TW" altLang="en-US" sz="12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TW" altLang="en-US" sz="12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TW" altLang="en-US" sz="12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1200" b="0" i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zh-TW" altLang="en-US" sz="12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TW" altLang="en-US" sz="12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TW" altLang="en-US" sz="12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TW" altLang="en-US" sz="12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900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2641" y="2590927"/>
                <a:ext cx="2520280" cy="68037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2669564" y="3404143"/>
                <a:ext cx="2520280" cy="68037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zh-TW" alt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zh-TW" altLang="en-US" sz="1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1200" b="0" i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TW" altLang="en-US" sz="12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TW" altLang="en-US" sz="12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zh-TW" altLang="en-US" sz="12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TW" altLang="en-US" sz="12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TW" altLang="en-US" sz="12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TW" altLang="en-US" sz="12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zh-TW" altLang="en-US" sz="12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TW" altLang="en-US" sz="12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TW" altLang="en-US" sz="12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1200" b="0" i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zh-TW" altLang="en-US" sz="12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TW" altLang="en-US" sz="12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TW" altLang="en-US" sz="12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TW" altLang="en-US" sz="12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900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9564" y="3404143"/>
                <a:ext cx="2520280" cy="68037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2669564" y="4260789"/>
                <a:ext cx="2520280" cy="68037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zh-TW" alt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zh-TW" altLang="en-US" sz="1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1200" b="0" i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1200" b="0" i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TW" altLang="en-US" sz="12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zh-TW" altLang="en-US" sz="12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TW" altLang="en-US" sz="12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TW" altLang="en-US" sz="12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TW" altLang="en-US" sz="12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zh-TW" altLang="en-US" sz="12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TW" altLang="en-US" sz="12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TW" altLang="en-US" sz="12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1200" b="0" i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zh-TW" altLang="en-US" sz="12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TW" altLang="en-US" sz="12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TW" altLang="en-US" sz="12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TW" altLang="en-US" sz="12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900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9564" y="4260789"/>
                <a:ext cx="2520280" cy="68037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2669564" y="5857154"/>
                <a:ext cx="2520280" cy="68037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zh-TW" alt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zh-TW" altLang="en-US" sz="1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1200" b="0" i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1200" b="0" i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TW" altLang="en-US" sz="12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zh-TW" altLang="en-US" sz="12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TW" altLang="en-US" sz="12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TW" altLang="en-US" sz="12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TW" altLang="en-US" sz="12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zh-TW" altLang="en-US" sz="12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TW" altLang="en-US" sz="12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TW" altLang="en-US" sz="12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1200" b="0" i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zh-TW" altLang="en-US" sz="12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TW" altLang="en-US" sz="12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TW" altLang="en-US" sz="12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1200" b="0" i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900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9564" y="5857154"/>
                <a:ext cx="2520280" cy="680379"/>
              </a:xfrm>
              <a:prstGeom prst="rect">
                <a:avLst/>
              </a:prstGeom>
              <a:blipFill>
                <a:blip r:embed="rId7"/>
                <a:stretch>
                  <a:fillRect b="-90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字方塊 10"/>
          <p:cNvSpPr txBox="1"/>
          <p:nvPr/>
        </p:nvSpPr>
        <p:spPr>
          <a:xfrm>
            <a:off x="3800539" y="4976426"/>
            <a:ext cx="461665" cy="168621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TW" dirty="0" smtClean="0"/>
              <a:t>………….</a:t>
            </a:r>
            <a:endParaRPr lang="zh-TW" altLang="en-US" dirty="0"/>
          </a:p>
        </p:txBody>
      </p:sp>
      <p:cxnSp>
        <p:nvCxnSpPr>
          <p:cNvPr id="15" name="直線單箭頭接點 14"/>
          <p:cNvCxnSpPr/>
          <p:nvPr/>
        </p:nvCxnSpPr>
        <p:spPr>
          <a:xfrm flipV="1">
            <a:off x="466741" y="2884733"/>
            <a:ext cx="2881123" cy="616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>
            <a:off x="1089387" y="3630600"/>
            <a:ext cx="2402493" cy="102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/>
          <p:nvPr/>
        </p:nvCxnSpPr>
        <p:spPr>
          <a:xfrm>
            <a:off x="1741566" y="3732784"/>
            <a:ext cx="1678306" cy="850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/>
          <p:nvPr/>
        </p:nvCxnSpPr>
        <p:spPr>
          <a:xfrm>
            <a:off x="2363258" y="5218018"/>
            <a:ext cx="984606" cy="803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21"/>
              <p:cNvSpPr txBox="1"/>
              <p:nvPr/>
            </p:nvSpPr>
            <p:spPr>
              <a:xfrm>
                <a:off x="4606636" y="2700067"/>
                <a:ext cx="9475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TW" altLang="en-US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zh-TW" altLang="en-US" i="1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2" name="文字方塊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6636" y="2700067"/>
                <a:ext cx="947578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直線單箭頭接點 22"/>
          <p:cNvCxnSpPr/>
          <p:nvPr/>
        </p:nvCxnSpPr>
        <p:spPr>
          <a:xfrm>
            <a:off x="4488845" y="2884733"/>
            <a:ext cx="360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/>
          <p:nvPr/>
        </p:nvCxnSpPr>
        <p:spPr>
          <a:xfrm>
            <a:off x="5364088" y="2884733"/>
            <a:ext cx="360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圓角矩形 26"/>
          <p:cNvSpPr/>
          <p:nvPr/>
        </p:nvSpPr>
        <p:spPr>
          <a:xfrm>
            <a:off x="5842246" y="2700067"/>
            <a:ext cx="720080" cy="440901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ADB</a:t>
            </a:r>
            <a:endParaRPr lang="zh-TW" altLang="en-US" dirty="0"/>
          </a:p>
        </p:txBody>
      </p:sp>
      <p:cxnSp>
        <p:nvCxnSpPr>
          <p:cNvPr id="28" name="直線單箭頭接點 27"/>
          <p:cNvCxnSpPr/>
          <p:nvPr/>
        </p:nvCxnSpPr>
        <p:spPr>
          <a:xfrm>
            <a:off x="6660232" y="2894636"/>
            <a:ext cx="360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字方塊 29"/>
              <p:cNvSpPr txBox="1"/>
              <p:nvPr/>
            </p:nvSpPr>
            <p:spPr>
              <a:xfrm>
                <a:off x="4606636" y="3589192"/>
                <a:ext cx="9475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TW" altLang="en-US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zh-TW" altLang="en-US" i="1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0" name="文字方塊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6636" y="3589192"/>
                <a:ext cx="947578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直線單箭頭接點 30"/>
          <p:cNvCxnSpPr/>
          <p:nvPr/>
        </p:nvCxnSpPr>
        <p:spPr>
          <a:xfrm>
            <a:off x="4488845" y="3773858"/>
            <a:ext cx="360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/>
          <p:nvPr/>
        </p:nvCxnSpPr>
        <p:spPr>
          <a:xfrm>
            <a:off x="5364088" y="3773858"/>
            <a:ext cx="360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3" name="圓角矩形 32"/>
          <p:cNvSpPr/>
          <p:nvPr/>
        </p:nvSpPr>
        <p:spPr>
          <a:xfrm>
            <a:off x="5842246" y="3589192"/>
            <a:ext cx="720080" cy="440901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ADB</a:t>
            </a:r>
            <a:endParaRPr lang="zh-TW" altLang="en-US" dirty="0"/>
          </a:p>
        </p:txBody>
      </p:sp>
      <p:cxnSp>
        <p:nvCxnSpPr>
          <p:cNvPr id="34" name="直線單箭頭接點 33"/>
          <p:cNvCxnSpPr/>
          <p:nvPr/>
        </p:nvCxnSpPr>
        <p:spPr>
          <a:xfrm>
            <a:off x="6660232" y="3783761"/>
            <a:ext cx="360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字方塊 39"/>
              <p:cNvSpPr txBox="1"/>
              <p:nvPr/>
            </p:nvSpPr>
            <p:spPr>
              <a:xfrm>
                <a:off x="4606636" y="4398228"/>
                <a:ext cx="9475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TW" altLang="en-US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zh-TW" altLang="en-US" i="1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0" name="文字方塊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6636" y="4398228"/>
                <a:ext cx="947578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直線單箭頭接點 40"/>
          <p:cNvCxnSpPr/>
          <p:nvPr/>
        </p:nvCxnSpPr>
        <p:spPr>
          <a:xfrm>
            <a:off x="4488845" y="4582894"/>
            <a:ext cx="360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/>
          <p:nvPr/>
        </p:nvCxnSpPr>
        <p:spPr>
          <a:xfrm>
            <a:off x="5364088" y="4582894"/>
            <a:ext cx="360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3" name="圓角矩形 42"/>
          <p:cNvSpPr/>
          <p:nvPr/>
        </p:nvSpPr>
        <p:spPr>
          <a:xfrm>
            <a:off x="5842246" y="4398228"/>
            <a:ext cx="720080" cy="440901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ADB</a:t>
            </a:r>
            <a:endParaRPr lang="zh-TW" altLang="en-US" dirty="0"/>
          </a:p>
        </p:txBody>
      </p:sp>
      <p:cxnSp>
        <p:nvCxnSpPr>
          <p:cNvPr id="44" name="直線單箭頭接點 43"/>
          <p:cNvCxnSpPr/>
          <p:nvPr/>
        </p:nvCxnSpPr>
        <p:spPr>
          <a:xfrm>
            <a:off x="6660232" y="4592797"/>
            <a:ext cx="360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字方塊 44"/>
              <p:cNvSpPr txBox="1"/>
              <p:nvPr/>
            </p:nvSpPr>
            <p:spPr>
              <a:xfrm>
                <a:off x="4632534" y="5985705"/>
                <a:ext cx="9475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TW" altLang="en-US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zh-TW" altLang="en-US" i="1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5" name="文字方塊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2534" y="5985705"/>
                <a:ext cx="947578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直線單箭頭接點 45"/>
          <p:cNvCxnSpPr/>
          <p:nvPr/>
        </p:nvCxnSpPr>
        <p:spPr>
          <a:xfrm>
            <a:off x="4514743" y="6170371"/>
            <a:ext cx="360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7" name="直線單箭頭接點 46"/>
          <p:cNvCxnSpPr/>
          <p:nvPr/>
        </p:nvCxnSpPr>
        <p:spPr>
          <a:xfrm>
            <a:off x="5389986" y="6170371"/>
            <a:ext cx="360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8" name="圓角矩形 47"/>
          <p:cNvSpPr/>
          <p:nvPr/>
        </p:nvSpPr>
        <p:spPr>
          <a:xfrm>
            <a:off x="5868144" y="5985705"/>
            <a:ext cx="720080" cy="440901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ADB</a:t>
            </a:r>
            <a:endParaRPr lang="zh-TW" altLang="en-US" dirty="0"/>
          </a:p>
        </p:txBody>
      </p:sp>
      <p:cxnSp>
        <p:nvCxnSpPr>
          <p:cNvPr id="49" name="直線單箭頭接點 48"/>
          <p:cNvCxnSpPr/>
          <p:nvPr/>
        </p:nvCxnSpPr>
        <p:spPr>
          <a:xfrm>
            <a:off x="6686130" y="6180274"/>
            <a:ext cx="360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1" name="文字方塊 50"/>
          <p:cNvSpPr txBox="1"/>
          <p:nvPr/>
        </p:nvSpPr>
        <p:spPr>
          <a:xfrm>
            <a:off x="7062663" y="2276872"/>
            <a:ext cx="461665" cy="424847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eaVert" wrap="square" rtlCol="0">
            <a:spAutoFit/>
          </a:bodyPr>
          <a:lstStyle/>
          <a:p>
            <a:pPr algn="ctr"/>
            <a:r>
              <a:rPr lang="en-US" altLang="zh-TW" dirty="0" smtClean="0"/>
              <a:t>Candidates</a:t>
            </a:r>
            <a:endParaRPr lang="zh-TW" altLang="en-US" dirty="0"/>
          </a:p>
        </p:txBody>
      </p:sp>
      <p:cxnSp>
        <p:nvCxnSpPr>
          <p:cNvPr id="57" name="直線單箭頭接點 56"/>
          <p:cNvCxnSpPr/>
          <p:nvPr/>
        </p:nvCxnSpPr>
        <p:spPr>
          <a:xfrm>
            <a:off x="7524328" y="4221088"/>
            <a:ext cx="2880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8" name="圓角矩形 57"/>
          <p:cNvSpPr/>
          <p:nvPr/>
        </p:nvSpPr>
        <p:spPr>
          <a:xfrm>
            <a:off x="7812360" y="2671922"/>
            <a:ext cx="1254305" cy="3266358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Random choose and update phase</a:t>
            </a:r>
          </a:p>
          <a:p>
            <a:pPr algn="ctr"/>
            <a:r>
              <a:rPr lang="en-US" altLang="zh-TW" sz="1400" dirty="0" smtClean="0"/>
              <a:t>(if at local minimum add </a:t>
            </a:r>
            <a:r>
              <a:rPr lang="en-US" altLang="zh-TW" sz="1400" dirty="0" err="1" smtClean="0"/>
              <a:t>Eoff</a:t>
            </a:r>
            <a:r>
              <a:rPr lang="en-US" altLang="zh-TW" sz="1400" dirty="0" smtClean="0"/>
              <a:t>)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5585646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 Operation </a:t>
            </a:r>
            <a:r>
              <a:rPr lang="en-US" altLang="zh-TW" dirty="0" smtClean="0"/>
              <a:t>Review</a:t>
            </a:r>
            <a:r>
              <a:rPr lang="en-US" altLang="zh-TW" dirty="0"/>
              <a:t> (cont.)</a:t>
            </a:r>
            <a:r>
              <a:rPr lang="en-US" altLang="zh-TW" dirty="0" smtClean="0"/>
              <a:t>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Replica exchange</a:t>
            </a:r>
          </a:p>
          <a:p>
            <a:pPr lvl="1"/>
            <a:r>
              <a:rPr lang="en-US" altLang="zh-TW" dirty="0" smtClean="0"/>
              <a:t>Above operations will parallel run with different temperature</a:t>
            </a:r>
          </a:p>
          <a:p>
            <a:pPr lvl="1"/>
            <a:r>
              <a:rPr lang="en-US" altLang="zh-TW" dirty="0" smtClean="0"/>
              <a:t>After one update, exchanging replica with probability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F59F2-AFC6-4CBC-9106-DE8E8FF73E8B}" type="datetime1">
              <a:rPr lang="zh-TW" altLang="en-US" smtClean="0"/>
              <a:t>2021/1/20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36CB1-5950-409A-BF4D-F587253C7E33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56952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>
            <a:extLst>
              <a:ext uri="{FF2B5EF4-FFF2-40B4-BE49-F238E27FC236}">
                <a16:creationId xmlns:a16="http://schemas.microsoft.com/office/drawing/2014/main" id="{5559942E-EB33-40B1-B8E0-E89945F7D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Application </a:t>
            </a:r>
            <a:r>
              <a:rPr lang="en-US" altLang="zh-TW" dirty="0" smtClean="0"/>
              <a:t>Example 1:</a:t>
            </a:r>
            <a:br>
              <a:rPr lang="en-US" altLang="zh-TW" dirty="0" smtClean="0"/>
            </a:br>
            <a:r>
              <a:rPr lang="en-US" altLang="zh-TW" dirty="0"/>
              <a:t>TSP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/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7" name="文字版面配置區 6">
            <a:extLst>
              <a:ext uri="{FF2B5EF4-FFF2-40B4-BE49-F238E27FC236}">
                <a16:creationId xmlns:a16="http://schemas.microsoft.com/office/drawing/2014/main" id="{FD0ADA01-7971-4D4F-A631-E1E316AD88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2DC1E22-6A6E-42F6-91A1-DC329201E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F59F2-AFC6-4CBC-9106-DE8E8FF73E8B}" type="datetime1">
              <a:rPr lang="zh-TW" altLang="en-US" smtClean="0"/>
              <a:t>2021/1/20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FF1AA05-01B1-45A6-B342-9C8F71D1D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36CB1-5950-409A-BF4D-F587253C7E33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21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TSP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n-cities are modeled by a lattice-like graph that uses n</a:t>
            </a:r>
            <a:r>
              <a:rPr lang="en-US" altLang="zh-TW" baseline="30000" dirty="0"/>
              <a:t>2</a:t>
            </a:r>
          </a:p>
          <a:p>
            <a:pPr lvl="1"/>
            <a:r>
              <a:rPr lang="en-US" altLang="zh-TW" dirty="0"/>
              <a:t>City number</a:t>
            </a:r>
          </a:p>
          <a:p>
            <a:pPr lvl="1"/>
            <a:r>
              <a:rPr lang="en-US" altLang="zh-TW" dirty="0"/>
              <a:t>Visit order</a:t>
            </a:r>
          </a:p>
          <a:p>
            <a:r>
              <a:rPr lang="en-US" altLang="zh-TW" dirty="0"/>
              <a:t>The objective function is formulated as the summation of the distances along the route and the number of constraint violations.</a:t>
            </a:r>
            <a:endParaRPr lang="en-US" altLang="zh-TW" baseline="30000" dirty="0"/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F59F2-AFC6-4CBC-9106-DE8E8FF73E8B}" type="datetime1">
              <a:rPr lang="zh-TW" altLang="en-US" smtClean="0"/>
              <a:t>2021/1/20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36CB1-5950-409A-BF4D-F587253C7E33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8442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TSP(cont.)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 n-vertices TSP is formulated as</a:t>
            </a:r>
            <a:r>
              <a:rPr lang="en-US" altLang="zh-TW" dirty="0" smtClean="0"/>
              <a:t>: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 smtClean="0"/>
          </a:p>
          <a:p>
            <a:pPr lvl="1"/>
            <a:endParaRPr lang="en-US" altLang="zh-TW" dirty="0"/>
          </a:p>
          <a:p>
            <a:pPr lvl="1"/>
            <a:r>
              <a:rPr lang="en-US" altLang="zh-TW" dirty="0" err="1"/>
              <a:t>a</a:t>
            </a:r>
            <a:r>
              <a:rPr lang="en-US" altLang="zh-TW" baseline="-25000" dirty="0" err="1"/>
              <a:t>ik</a:t>
            </a:r>
            <a:r>
              <a:rPr lang="en-US" altLang="zh-TW" dirty="0"/>
              <a:t> : vertex k is (is not) visited as the </a:t>
            </a:r>
            <a:r>
              <a:rPr lang="en-US" altLang="zh-TW" dirty="0" err="1"/>
              <a:t>i-th</a:t>
            </a:r>
            <a:r>
              <a:rPr lang="en-US" altLang="zh-TW" dirty="0"/>
              <a:t> city when </a:t>
            </a:r>
            <a:r>
              <a:rPr lang="en-US" altLang="zh-TW" dirty="0" err="1"/>
              <a:t>a</a:t>
            </a:r>
            <a:r>
              <a:rPr lang="en-US" altLang="zh-TW" baseline="-25000" dirty="0" err="1"/>
              <a:t>ik</a:t>
            </a:r>
            <a:r>
              <a:rPr lang="en-US" altLang="zh-TW" baseline="-25000" dirty="0"/>
              <a:t> </a:t>
            </a:r>
            <a:r>
              <a:rPr lang="en-US" altLang="zh-TW" dirty="0"/>
              <a:t>= 1(0)</a:t>
            </a:r>
          </a:p>
          <a:p>
            <a:pPr lvl="1"/>
            <a:r>
              <a:rPr lang="en-US" altLang="zh-TW" dirty="0" err="1"/>
              <a:t>W</a:t>
            </a:r>
            <a:r>
              <a:rPr lang="en-US" altLang="zh-TW" baseline="-25000" dirty="0" err="1"/>
              <a:t>kl</a:t>
            </a:r>
            <a:r>
              <a:rPr lang="en-US" altLang="zh-TW" dirty="0"/>
              <a:t> : the weight (or distance) between vertices k and l</a:t>
            </a:r>
          </a:p>
          <a:p>
            <a:pPr lvl="1"/>
            <a:r>
              <a:rPr lang="en-US" altLang="zh-TW" dirty="0"/>
              <a:t>Possible routes is (n - 1)! / 2</a:t>
            </a:r>
          </a:p>
          <a:p>
            <a:pPr lvl="2"/>
            <a:r>
              <a:rPr lang="en-US" altLang="zh-TW" dirty="0"/>
              <a:t>Difﬁcult to obtain its optimal solution by brute force methods as n becomes larger.</a:t>
            </a:r>
          </a:p>
          <a:p>
            <a:pPr lvl="1"/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F59F2-AFC6-4CBC-9106-DE8E8FF73E8B}" type="datetime1">
              <a:rPr lang="zh-TW" altLang="en-US" smtClean="0"/>
              <a:t>2021/1/20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36CB1-5950-409A-BF4D-F587253C7E33}" type="slidenum">
              <a:rPr lang="zh-TW" altLang="en-US" smtClean="0"/>
              <a:t>19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2"/>
          <a:srcRect t="1" b="12871"/>
          <a:stretch/>
        </p:blipFill>
        <p:spPr>
          <a:xfrm>
            <a:off x="925736" y="2355092"/>
            <a:ext cx="4305647" cy="929892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3"/>
          <a:srcRect r="8707" b="8892"/>
          <a:stretch/>
        </p:blipFill>
        <p:spPr>
          <a:xfrm>
            <a:off x="5141144" y="2669509"/>
            <a:ext cx="3319288" cy="399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765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39825"/>
          </a:xfrm>
        </p:spPr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Introduction</a:t>
            </a:r>
          </a:p>
          <a:p>
            <a:pPr lvl="1"/>
            <a:r>
              <a:rPr lang="en-US" altLang="zh-TW" dirty="0" err="1" smtClean="0"/>
              <a:t>Ising</a:t>
            </a:r>
            <a:r>
              <a:rPr lang="en-US" altLang="zh-TW" dirty="0" smtClean="0"/>
              <a:t> model</a:t>
            </a:r>
          </a:p>
          <a:p>
            <a:pPr lvl="1"/>
            <a:r>
              <a:rPr lang="en-US" altLang="zh-TW" dirty="0" smtClean="0"/>
              <a:t>DA Operating principle</a:t>
            </a:r>
          </a:p>
          <a:p>
            <a:r>
              <a:rPr lang="en-US" altLang="zh-TW" dirty="0" smtClean="0"/>
              <a:t>Application Example</a:t>
            </a:r>
          </a:p>
          <a:p>
            <a:pPr lvl="2"/>
            <a:r>
              <a:rPr lang="en-US" altLang="zh-TW" dirty="0" smtClean="0"/>
              <a:t>TSP</a:t>
            </a:r>
            <a:endParaRPr lang="en-US" altLang="zh-TW" dirty="0"/>
          </a:p>
          <a:p>
            <a:pPr lvl="2"/>
            <a:r>
              <a:rPr lang="en-US" altLang="zh-TW" dirty="0" smtClean="0"/>
              <a:t>Routing </a:t>
            </a:r>
            <a:r>
              <a:rPr lang="en-US" altLang="zh-TW" dirty="0"/>
              <a:t>with Cell </a:t>
            </a:r>
            <a:r>
              <a:rPr lang="en-US" altLang="zh-TW" dirty="0" smtClean="0"/>
              <a:t>Movement(Problem B, ICCAD 2020)</a:t>
            </a:r>
          </a:p>
          <a:p>
            <a:r>
              <a:rPr lang="en-US" altLang="zh-TW" dirty="0" smtClean="0"/>
              <a:t>Conclusion</a:t>
            </a:r>
          </a:p>
          <a:p>
            <a:r>
              <a:rPr lang="en-US" altLang="zh-TW" dirty="0" smtClean="0"/>
              <a:t>Q&amp;A</a:t>
            </a:r>
            <a:endParaRPr lang="en-US" altLang="zh-TW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422176" y="6453188"/>
            <a:ext cx="2133600" cy="252412"/>
          </a:xfrm>
        </p:spPr>
        <p:txBody>
          <a:bodyPr/>
          <a:lstStyle/>
          <a:p>
            <a:fld id="{4E5F59F2-AFC6-4CBC-9106-DE8E8FF73E8B}" type="datetime1">
              <a:rPr lang="zh-TW" altLang="en-US" smtClean="0"/>
              <a:t>2021/1/20</a:t>
            </a:fld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36CB1-5950-409A-BF4D-F587253C7E33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721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Step1:  Mapping 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203585" y="1595438"/>
                <a:ext cx="8730778" cy="4530725"/>
              </a:xfrm>
            </p:spPr>
            <p:txBody>
              <a:bodyPr/>
              <a:lstStyle/>
              <a:p>
                <a:r>
                  <a:rPr lang="en-US" altLang="zh-TW" sz="2000" dirty="0" smtClean="0"/>
                  <a:t>Consider the energy function of the quadratic, unconstrained binary optimization (QUBO) format [16], the TSP is expressed by:</a:t>
                </a:r>
              </a:p>
              <a:p>
                <a:endParaRPr lang="en-US" altLang="zh-TW" sz="2000" dirty="0"/>
              </a:p>
              <a:p>
                <a:endParaRPr lang="en-US" altLang="zh-TW" sz="2000" dirty="0" smtClean="0"/>
              </a:p>
              <a:p>
                <a:r>
                  <a:rPr lang="en-US" altLang="zh-TW" sz="2000" dirty="0" err="1" smtClean="0"/>
                  <a:t>a</a:t>
                </a:r>
                <a:r>
                  <a:rPr lang="en-US" altLang="zh-TW" sz="2000" baseline="-25000" dirty="0" err="1" smtClean="0"/>
                  <a:t>ik</a:t>
                </a:r>
                <a:r>
                  <a:rPr lang="en-US" altLang="zh-TW" sz="2000" baseline="-2500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TW" sz="2000" dirty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TW" sz="20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000" b="0" i="0" dirty="0" smtClean="0">
                        <a:latin typeface="Cambria Math" panose="02040503050406030204" pitchFamily="18" charset="0"/>
                      </a:rPr>
                      <m:t>{0, 1}</m:t>
                    </m:r>
                  </m:oMath>
                </a14:m>
                <a:r>
                  <a:rPr lang="en-US" altLang="zh-TW" sz="2000" dirty="0" smtClean="0"/>
                  <a:t> </a:t>
                </a:r>
                <a:r>
                  <a:rPr lang="en-US" altLang="zh-TW" sz="2000" dirty="0"/>
                  <a:t>is converted to </a:t>
                </a:r>
                <a:r>
                  <a:rPr lang="en-US" altLang="zh-TW" sz="2000" dirty="0" err="1"/>
                  <a:t>Ising</a:t>
                </a:r>
                <a:r>
                  <a:rPr lang="en-US" altLang="zh-TW" sz="2000" dirty="0"/>
                  <a:t> </a:t>
                </a:r>
                <a:r>
                  <a:rPr lang="en-US" altLang="zh-TW" sz="2000" dirty="0" smtClean="0"/>
                  <a:t>model spin </a:t>
                </a:r>
                <a:r>
                  <a:rPr lang="el-GR" altLang="zh-TW" sz="2000" dirty="0" smtClean="0"/>
                  <a:t>σ</a:t>
                </a:r>
                <a:r>
                  <a:rPr lang="en-US" altLang="zh-TW" sz="2000" baseline="-25000" dirty="0" err="1" smtClean="0"/>
                  <a:t>ik</a:t>
                </a:r>
                <a:r>
                  <a:rPr lang="en-US" altLang="zh-TW" sz="2000" dirty="0" smtClean="0"/>
                  <a:t>  </a:t>
                </a:r>
                <a:r>
                  <a:rPr lang="en-US" altLang="zh-TW" sz="2000" dirty="0"/>
                  <a:t>∈{-1,+1</a:t>
                </a:r>
                <a:r>
                  <a:rPr lang="en-US" altLang="zh-TW" sz="2000" dirty="0" smtClean="0"/>
                  <a:t>}</a:t>
                </a:r>
              </a:p>
              <a:p>
                <a:endParaRPr lang="en-US" altLang="zh-TW" sz="2000" dirty="0"/>
              </a:p>
              <a:p>
                <a:endParaRPr lang="en-US" altLang="zh-TW" sz="2000" dirty="0" smtClean="0"/>
              </a:p>
              <a:p>
                <a:r>
                  <a:rPr lang="en-US" altLang="zh-TW" sz="2000" dirty="0" smtClean="0"/>
                  <a:t>The </a:t>
                </a:r>
                <a:r>
                  <a:rPr lang="en-US" altLang="zh-TW" sz="2000" dirty="0"/>
                  <a:t>ﬁrst, second, and third terms of Eq. (5) are </a:t>
                </a:r>
                <a:r>
                  <a:rPr lang="en-US" altLang="zh-TW" sz="2000" dirty="0" smtClean="0"/>
                  <a:t>represented </a:t>
                </a:r>
                <a:r>
                  <a:rPr lang="en-US" altLang="zh-TW" sz="2000" dirty="0"/>
                  <a:t>as follows, respectively.</a:t>
                </a: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03585" y="1595438"/>
                <a:ext cx="8730778" cy="4530725"/>
              </a:xfrm>
              <a:blipFill>
                <a:blip r:embed="rId2"/>
                <a:stretch>
                  <a:fillRect l="-628" t="-808" r="-41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F59F2-AFC6-4CBC-9106-DE8E8FF73E8B}" type="datetime1">
              <a:rPr lang="zh-TW" altLang="en-US" smtClean="0"/>
              <a:t>2021/1/20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36CB1-5950-409A-BF4D-F587253C7E33}" type="slidenum">
              <a:rPr lang="zh-TW" altLang="en-US" smtClean="0"/>
              <a:t>20</a:t>
            </a:fld>
            <a:endParaRPr lang="zh-TW" altLang="en-US"/>
          </a:p>
        </p:txBody>
      </p:sp>
      <p:grpSp>
        <p:nvGrpSpPr>
          <p:cNvPr id="10" name="群組 9"/>
          <p:cNvGrpSpPr/>
          <p:nvPr/>
        </p:nvGrpSpPr>
        <p:grpSpPr>
          <a:xfrm>
            <a:off x="1173613" y="2377154"/>
            <a:ext cx="6926780" cy="648072"/>
            <a:chOff x="755576" y="3714378"/>
            <a:chExt cx="6926780" cy="648072"/>
          </a:xfrm>
        </p:grpSpPr>
        <p:pic>
          <p:nvPicPr>
            <p:cNvPr id="8" name="圖片 7"/>
            <p:cNvPicPr>
              <a:picLocks noChangeAspect="1"/>
            </p:cNvPicPr>
            <p:nvPr/>
          </p:nvPicPr>
          <p:blipFill rotWithShape="1">
            <a:blip r:embed="rId3"/>
            <a:srcRect b="46401"/>
            <a:stretch/>
          </p:blipFill>
          <p:spPr>
            <a:xfrm>
              <a:off x="755576" y="3714378"/>
              <a:ext cx="4862167" cy="648072"/>
            </a:xfrm>
            <a:prstGeom prst="rect">
              <a:avLst/>
            </a:prstGeom>
          </p:spPr>
        </p:pic>
        <p:pic>
          <p:nvPicPr>
            <p:cNvPr id="9" name="圖片 8"/>
            <p:cNvPicPr>
              <a:picLocks noChangeAspect="1"/>
            </p:cNvPicPr>
            <p:nvPr/>
          </p:nvPicPr>
          <p:blipFill rotWithShape="1">
            <a:blip r:embed="rId3"/>
            <a:srcRect l="9744" t="52355" r="8802" b="2339"/>
            <a:stretch/>
          </p:blipFill>
          <p:spPr>
            <a:xfrm>
              <a:off x="3721916" y="3786386"/>
              <a:ext cx="3960440" cy="547790"/>
            </a:xfrm>
            <a:prstGeom prst="rect">
              <a:avLst/>
            </a:prstGeom>
          </p:spPr>
        </p:pic>
      </p:grpSp>
      <p:sp>
        <p:nvSpPr>
          <p:cNvPr id="11" name="文字方塊 10"/>
          <p:cNvSpPr txBox="1"/>
          <p:nvPr/>
        </p:nvSpPr>
        <p:spPr>
          <a:xfrm>
            <a:off x="1835696" y="2998551"/>
            <a:ext cx="79928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/>
              <a:t>objective </a:t>
            </a:r>
            <a:r>
              <a:rPr lang="en-US" altLang="zh-TW" sz="1100" dirty="0" smtClean="0"/>
              <a:t>function     penalty(visit several at the same time)</a:t>
            </a:r>
            <a:endParaRPr lang="zh-TW" altLang="en-US" sz="1100" dirty="0"/>
          </a:p>
        </p:txBody>
      </p:sp>
      <p:sp>
        <p:nvSpPr>
          <p:cNvPr id="12" name="矩形 11"/>
          <p:cNvSpPr/>
          <p:nvPr/>
        </p:nvSpPr>
        <p:spPr>
          <a:xfrm>
            <a:off x="6362841" y="2992201"/>
            <a:ext cx="2680542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050" dirty="0"/>
              <a:t>penalty(visit vertex </a:t>
            </a:r>
            <a:r>
              <a:rPr lang="en-US" altLang="zh-TW" sz="1050" dirty="0" err="1"/>
              <a:t>i</a:t>
            </a:r>
            <a:r>
              <a:rPr lang="en-US" altLang="zh-TW" sz="1050" dirty="0"/>
              <a:t> twice or more )</a:t>
            </a:r>
            <a:endParaRPr lang="zh-TW" altLang="en-US" sz="1050" dirty="0"/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 rotWithShape="1">
          <a:blip r:embed="rId4"/>
          <a:srcRect t="-1" r="62109" b="-9542"/>
          <a:stretch/>
        </p:blipFill>
        <p:spPr>
          <a:xfrm>
            <a:off x="3419872" y="3850994"/>
            <a:ext cx="1440160" cy="586118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3648" y="5157192"/>
            <a:ext cx="3510067" cy="1239191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 rotWithShape="1">
          <a:blip r:embed="rId6"/>
          <a:srcRect r="12523" b="2052"/>
          <a:stretch/>
        </p:blipFill>
        <p:spPr>
          <a:xfrm>
            <a:off x="5024893" y="5517232"/>
            <a:ext cx="3435540" cy="360040"/>
          </a:xfrm>
          <a:prstGeom prst="rect">
            <a:avLst/>
          </a:prstGeom>
        </p:spPr>
      </p:pic>
      <p:pic>
        <p:nvPicPr>
          <p:cNvPr id="17" name="圖片 16"/>
          <p:cNvPicPr>
            <a:picLocks noChangeAspect="1"/>
          </p:cNvPicPr>
          <p:nvPr/>
        </p:nvPicPr>
        <p:blipFill rotWithShape="1">
          <a:blip r:embed="rId7"/>
          <a:srcRect t="1" b="12871"/>
          <a:stretch/>
        </p:blipFill>
        <p:spPr>
          <a:xfrm>
            <a:off x="4400376" y="283935"/>
            <a:ext cx="4305647" cy="929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131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Step1:  Mapping </a:t>
            </a:r>
            <a:r>
              <a:rPr lang="en-US" altLang="zh-TW" dirty="0" smtClean="0"/>
              <a:t>(cont.)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000" dirty="0"/>
              <a:t>Typically, for </a:t>
            </a:r>
            <a:r>
              <a:rPr lang="en-US" altLang="zh-TW" sz="2000" dirty="0" smtClean="0"/>
              <a:t>hardware-based </a:t>
            </a:r>
            <a:r>
              <a:rPr lang="en-US" altLang="zh-TW" sz="2000" dirty="0" err="1" smtClean="0"/>
              <a:t>Ising</a:t>
            </a:r>
            <a:r>
              <a:rPr lang="en-US" altLang="zh-TW" sz="2000" dirty="0" smtClean="0"/>
              <a:t> </a:t>
            </a:r>
            <a:r>
              <a:rPr lang="en-US" altLang="zh-TW" sz="2000" dirty="0"/>
              <a:t>model-based solvers, </a:t>
            </a:r>
            <a:r>
              <a:rPr lang="en-US" altLang="zh-TW" sz="2000" b="1" dirty="0"/>
              <a:t>the number of interactions </a:t>
            </a:r>
            <a:r>
              <a:rPr lang="en-US" altLang="zh-TW" sz="2000" dirty="0"/>
              <a:t>that </a:t>
            </a:r>
            <a:r>
              <a:rPr lang="en-US" altLang="zh-TW" sz="2000" dirty="0" smtClean="0"/>
              <a:t>can be </a:t>
            </a:r>
            <a:r>
              <a:rPr lang="en-US" altLang="zh-TW" sz="2000" dirty="0"/>
              <a:t>coupled to a spin is </a:t>
            </a:r>
            <a:r>
              <a:rPr lang="en-US" altLang="zh-TW" sz="2000" b="1" dirty="0"/>
              <a:t>limited</a:t>
            </a:r>
            <a:r>
              <a:rPr lang="en-US" altLang="zh-TW" sz="2000" dirty="0"/>
              <a:t> due to </a:t>
            </a:r>
            <a:r>
              <a:rPr lang="en-US" altLang="zh-TW" sz="2000" b="1" dirty="0"/>
              <a:t>routing </a:t>
            </a:r>
            <a:r>
              <a:rPr lang="en-US" altLang="zh-TW" sz="2000" b="1" dirty="0" smtClean="0"/>
              <a:t>congestion</a:t>
            </a:r>
            <a:r>
              <a:rPr lang="en-US" altLang="zh-TW" sz="2000" dirty="0"/>
              <a:t>.</a:t>
            </a:r>
            <a:endParaRPr lang="en-US" altLang="zh-TW" sz="2000" dirty="0" smtClean="0"/>
          </a:p>
          <a:p>
            <a:r>
              <a:rPr lang="en-US" altLang="zh-TW" sz="2000" dirty="0" smtClean="0"/>
              <a:t>As </a:t>
            </a:r>
            <a:r>
              <a:rPr lang="en-US" altLang="zh-TW" sz="2000" dirty="0"/>
              <a:t>shown in </a:t>
            </a:r>
            <a:r>
              <a:rPr lang="en-US" altLang="zh-TW" sz="2000" dirty="0" smtClean="0"/>
              <a:t>Fig.4, </a:t>
            </a:r>
            <a:r>
              <a:rPr lang="el-GR" altLang="zh-TW" sz="2000" dirty="0"/>
              <a:t>σ</a:t>
            </a:r>
            <a:r>
              <a:rPr lang="en-US" altLang="zh-TW" sz="2000" baseline="-25000" dirty="0" err="1"/>
              <a:t>ik</a:t>
            </a:r>
            <a:r>
              <a:rPr lang="en-US" altLang="zh-TW" sz="2000" dirty="0"/>
              <a:t> is fully connected </a:t>
            </a:r>
            <a:r>
              <a:rPr lang="en-US" altLang="zh-TW" sz="2000" dirty="0" smtClean="0"/>
              <a:t>by:</a:t>
            </a:r>
          </a:p>
          <a:p>
            <a:pPr lvl="1"/>
            <a:r>
              <a:rPr lang="el-GR" altLang="zh-TW" sz="1800" dirty="0" smtClean="0"/>
              <a:t>σ</a:t>
            </a:r>
            <a:r>
              <a:rPr lang="en-US" altLang="zh-TW" sz="1800" baseline="-25000" dirty="0" err="1" smtClean="0"/>
              <a:t>i</a:t>
            </a:r>
            <a:r>
              <a:rPr lang="en-US" altLang="zh-TW" sz="1800" baseline="-25000" dirty="0" smtClean="0"/>
              <a:t>*</a:t>
            </a:r>
          </a:p>
          <a:p>
            <a:pPr lvl="1"/>
            <a:r>
              <a:rPr lang="el-GR" altLang="zh-TW" sz="1800" dirty="0" smtClean="0"/>
              <a:t>σ</a:t>
            </a:r>
            <a:r>
              <a:rPr lang="en-US" altLang="zh-TW" sz="1800" baseline="-25000" dirty="0" smtClean="0"/>
              <a:t>*k</a:t>
            </a:r>
          </a:p>
          <a:p>
            <a:pPr lvl="1"/>
            <a:r>
              <a:rPr lang="el-GR" altLang="zh-TW" sz="1800" dirty="0" smtClean="0"/>
              <a:t>σ</a:t>
            </a:r>
            <a:r>
              <a:rPr lang="en-US" altLang="zh-TW" sz="1800" baseline="-25000" dirty="0" smtClean="0"/>
              <a:t>i-1,*,</a:t>
            </a:r>
            <a:r>
              <a:rPr lang="en-US" altLang="zh-TW" sz="1800" dirty="0" smtClean="0"/>
              <a:t> </a:t>
            </a:r>
            <a:r>
              <a:rPr lang="el-GR" altLang="zh-TW" sz="1800" dirty="0" smtClean="0"/>
              <a:t>σ</a:t>
            </a:r>
            <a:r>
              <a:rPr lang="en-US" altLang="zh-TW" sz="1800" baseline="-25000" dirty="0" smtClean="0"/>
              <a:t>i+1,* </a:t>
            </a:r>
            <a:r>
              <a:rPr lang="en-US" altLang="zh-TW" sz="1200" dirty="0" smtClean="0"/>
              <a:t>(the row numbers are wrapped around for the circuit to close)</a:t>
            </a:r>
            <a:endParaRPr lang="en-US" altLang="zh-TW" sz="1200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F59F2-AFC6-4CBC-9106-DE8E8FF73E8B}" type="datetime1">
              <a:rPr lang="zh-TW" altLang="en-US" smtClean="0"/>
              <a:t>2021/1/20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36CB1-5950-409A-BF4D-F587253C7E33}" type="slidenum">
              <a:rPr lang="zh-TW" altLang="en-US" smtClean="0"/>
              <a:t>21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2"/>
          <a:srcRect b="9434"/>
          <a:stretch/>
        </p:blipFill>
        <p:spPr>
          <a:xfrm>
            <a:off x="1522090" y="4031629"/>
            <a:ext cx="4056112" cy="2421707"/>
          </a:xfrm>
          <a:prstGeom prst="rect">
            <a:avLst/>
          </a:prstGeom>
        </p:spPr>
      </p:pic>
      <p:sp>
        <p:nvSpPr>
          <p:cNvPr id="7" name="圓角矩形圖說文字 6"/>
          <p:cNvSpPr/>
          <p:nvPr/>
        </p:nvSpPr>
        <p:spPr>
          <a:xfrm>
            <a:off x="6156176" y="4221088"/>
            <a:ext cx="2458616" cy="1692424"/>
          </a:xfrm>
          <a:prstGeom prst="wedgeRoundRectCallout">
            <a:avLst>
              <a:gd name="adj1" fmla="val -70703"/>
              <a:gd name="adj2" fmla="val -1485"/>
              <a:gd name="adj3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6382544" y="4581632"/>
            <a:ext cx="230425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dirty="0" smtClean="0"/>
              <a:t>M</a:t>
            </a:r>
            <a:r>
              <a:rPr lang="zh-TW" altLang="en-US" sz="1400" dirty="0" smtClean="0"/>
              <a:t>apping using </a:t>
            </a:r>
            <a:r>
              <a:rPr lang="zh-TW" altLang="en-US" sz="1400" dirty="0"/>
              <a:t>hardware becomes very difﬁcult as </a:t>
            </a:r>
            <a:r>
              <a:rPr lang="zh-TW" altLang="en-US" sz="1400" b="1" dirty="0"/>
              <a:t>n</a:t>
            </a:r>
            <a:r>
              <a:rPr lang="zh-TW" altLang="en-US" sz="1400" dirty="0"/>
              <a:t> becomes larger</a:t>
            </a:r>
          </a:p>
        </p:txBody>
      </p:sp>
    </p:spTree>
    <p:extLst>
      <p:ext uri="{BB962C8B-B14F-4D97-AF65-F5344CB8AC3E}">
        <p14:creationId xmlns:p14="http://schemas.microsoft.com/office/powerpoint/2010/main" val="80835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Step2</a:t>
            </a:r>
            <a:r>
              <a:rPr lang="en-US" altLang="zh-TW" dirty="0"/>
              <a:t>: Random ﬂip for TSP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During </a:t>
            </a:r>
            <a:r>
              <a:rPr lang="en-US" altLang="zh-TW" dirty="0" smtClean="0"/>
              <a:t>the </a:t>
            </a:r>
            <a:r>
              <a:rPr lang="en-US" altLang="zh-TW" dirty="0"/>
              <a:t>procedures, random ﬂips bring the spins to </a:t>
            </a:r>
            <a:r>
              <a:rPr lang="en-US" altLang="zh-TW" dirty="0" smtClean="0"/>
              <a:t>a state </a:t>
            </a:r>
            <a:r>
              <a:rPr lang="en-US" altLang="zh-TW" dirty="0"/>
              <a:t>that does not satisfy the constraints in </a:t>
            </a:r>
            <a:r>
              <a:rPr lang="en-US" altLang="zh-TW" dirty="0" err="1"/>
              <a:t>Eqs</a:t>
            </a:r>
            <a:r>
              <a:rPr lang="en-US" altLang="zh-TW" dirty="0"/>
              <a:t>. (8) and (9</a:t>
            </a:r>
            <a:r>
              <a:rPr lang="en-US" altLang="zh-TW" dirty="0" smtClean="0"/>
              <a:t>)</a:t>
            </a:r>
          </a:p>
          <a:p>
            <a:r>
              <a:rPr lang="en-US" altLang="zh-TW" dirty="0"/>
              <a:t>In order to cause the spins to satisfy the constraints, we </a:t>
            </a:r>
            <a:r>
              <a:rPr lang="en-US" altLang="zh-TW" dirty="0" smtClean="0"/>
              <a:t>assign heavier </a:t>
            </a:r>
            <a:r>
              <a:rPr lang="en-US" altLang="zh-TW" dirty="0"/>
              <a:t>weights for </a:t>
            </a:r>
            <a:r>
              <a:rPr lang="en-US" altLang="zh-TW" dirty="0" smtClean="0"/>
              <a:t>H</a:t>
            </a:r>
            <a:r>
              <a:rPr lang="en-US" altLang="zh-TW" baseline="-25000" dirty="0" smtClean="0"/>
              <a:t>B</a:t>
            </a:r>
            <a:r>
              <a:rPr lang="en-US" altLang="zh-TW" dirty="0" smtClean="0"/>
              <a:t> and H</a:t>
            </a:r>
            <a:r>
              <a:rPr lang="en-US" altLang="zh-TW" baseline="-25000" dirty="0" smtClean="0"/>
              <a:t>C</a:t>
            </a:r>
            <a:r>
              <a:rPr lang="en-US" altLang="zh-TW" dirty="0" smtClean="0"/>
              <a:t> . </a:t>
            </a:r>
          </a:p>
          <a:p>
            <a:pPr lvl="1"/>
            <a:r>
              <a:rPr lang="en-US" altLang="zh-TW" dirty="0" smtClean="0"/>
              <a:t>The constraints may </a:t>
            </a:r>
            <a:r>
              <a:rPr lang="en-US" altLang="zh-TW" dirty="0"/>
              <a:t>be satisﬁed but the solution obtained </a:t>
            </a:r>
            <a:r>
              <a:rPr lang="en-US" altLang="zh-TW" dirty="0" smtClean="0"/>
              <a:t>deteriorates.</a:t>
            </a:r>
          </a:p>
          <a:p>
            <a:pPr lvl="1"/>
            <a:r>
              <a:rPr lang="en-US" altLang="zh-TW" dirty="0" smtClean="0"/>
              <a:t>If the </a:t>
            </a:r>
            <a:r>
              <a:rPr lang="en-US" altLang="zh-TW" dirty="0" err="1" smtClean="0"/>
              <a:t>hyperparameters</a:t>
            </a:r>
            <a:r>
              <a:rPr lang="en-US" altLang="zh-TW" dirty="0" smtClean="0"/>
              <a:t> for the constraints are weakened, we may end up with no solution that satisﬁes the constraints.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F59F2-AFC6-4CBC-9106-DE8E8FF73E8B}" type="datetime1">
              <a:rPr lang="zh-TW" altLang="en-US" smtClean="0"/>
              <a:t>2021/1/20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36CB1-5950-409A-BF4D-F587253C7E33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8865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Step3: Interpretation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After repeating annealing with </a:t>
            </a:r>
            <a:r>
              <a:rPr lang="en-US" altLang="zh-TW" dirty="0" smtClean="0"/>
              <a:t>random ﬂips</a:t>
            </a:r>
            <a:r>
              <a:rPr lang="en-US" altLang="zh-TW" dirty="0"/>
              <a:t>, the spin states will be interpreted as the solution for </a:t>
            </a:r>
            <a:r>
              <a:rPr lang="en-US" altLang="zh-TW" dirty="0" smtClean="0"/>
              <a:t>the TSP.</a:t>
            </a:r>
          </a:p>
          <a:p>
            <a:r>
              <a:rPr lang="en-US" altLang="zh-TW" dirty="0" smtClean="0"/>
              <a:t>Legal solution: </a:t>
            </a:r>
          </a:p>
          <a:p>
            <a:pPr lvl="1"/>
            <a:r>
              <a:rPr lang="en-US" altLang="zh-TW" dirty="0"/>
              <a:t>All rows and all columns, there is only one spin that is valued at 1, and those of other spins are all -1.</a:t>
            </a:r>
          </a:p>
          <a:p>
            <a:pPr lvl="1"/>
            <a:r>
              <a:rPr lang="en-US" altLang="zh-TW" dirty="0"/>
              <a:t>Illegal solutions are practically useless</a:t>
            </a:r>
            <a:r>
              <a:rPr lang="en-US" altLang="zh-TW" dirty="0" smtClean="0"/>
              <a:t>.</a:t>
            </a:r>
          </a:p>
          <a:p>
            <a:r>
              <a:rPr lang="en-US" altLang="zh-TW" dirty="0"/>
              <a:t>G</a:t>
            </a:r>
            <a:r>
              <a:rPr lang="en-US" altLang="zh-TW" dirty="0" smtClean="0"/>
              <a:t>ood </a:t>
            </a:r>
            <a:r>
              <a:rPr lang="en-US" altLang="zh-TW" dirty="0" err="1"/>
              <a:t>hyperparameter</a:t>
            </a:r>
            <a:r>
              <a:rPr lang="en-US" altLang="zh-TW" dirty="0"/>
              <a:t> </a:t>
            </a:r>
            <a:r>
              <a:rPr lang="en-US" altLang="zh-TW" dirty="0" smtClean="0"/>
              <a:t>set</a:t>
            </a:r>
            <a:r>
              <a:rPr lang="zh-TW" altLang="en-US" dirty="0" smtClean="0"/>
              <a:t> </a:t>
            </a:r>
            <a:r>
              <a:rPr lang="en-US" altLang="zh-TW" dirty="0" smtClean="0"/>
              <a:t>is difﬁcult</a:t>
            </a:r>
          </a:p>
          <a:p>
            <a:pPr lvl="1"/>
            <a:r>
              <a:rPr lang="en-US" altLang="zh-TW" dirty="0" smtClean="0"/>
              <a:t>Satisfy vs Quality 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F59F2-AFC6-4CBC-9106-DE8E8FF73E8B}" type="datetime1">
              <a:rPr lang="zh-TW" altLang="en-US" smtClean="0"/>
              <a:t>2021/1/20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36CB1-5950-409A-BF4D-F587253C7E33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095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Issues discussion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/>
              <a:t>The graph becomes </a:t>
            </a:r>
            <a:r>
              <a:rPr lang="en-US" altLang="zh-TW" sz="2400" dirty="0" err="1"/>
              <a:t>quadratically</a:t>
            </a:r>
            <a:r>
              <a:rPr lang="en-US" altLang="zh-TW" sz="2400" dirty="0"/>
              <a:t> large</a:t>
            </a:r>
          </a:p>
          <a:p>
            <a:r>
              <a:rPr lang="en-US" altLang="zh-TW" sz="2400" dirty="0"/>
              <a:t>Solutions fail to satisfy the constraints with quality</a:t>
            </a:r>
          </a:p>
          <a:p>
            <a:r>
              <a:rPr lang="en-US" altLang="zh-TW" sz="2400" dirty="0"/>
              <a:t>If the constraint term is emphasized, the solution quality will signiﬁcantly deteriorate</a:t>
            </a:r>
          </a:p>
          <a:p>
            <a:r>
              <a:rPr lang="en-US" altLang="zh-TW" sz="2400" dirty="0" smtClean="0"/>
              <a:t>Naïve </a:t>
            </a:r>
            <a:r>
              <a:rPr lang="en-US" altLang="zh-TW" sz="2400" dirty="0" err="1"/>
              <a:t>Ising</a:t>
            </a:r>
            <a:r>
              <a:rPr lang="en-US" altLang="zh-TW" sz="2400" dirty="0"/>
              <a:t> model solvers are used, the probability of obtaining an optimal solution is very low for TSPs of any useful size.</a:t>
            </a:r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F59F2-AFC6-4CBC-9106-DE8E8FF73E8B}" type="datetime1">
              <a:rPr lang="zh-TW" altLang="en-US" smtClean="0"/>
              <a:t>2021/1/20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36CB1-5950-409A-BF4D-F587253C7E33}" type="slidenum">
              <a:rPr lang="zh-TW" altLang="en-US" smtClean="0"/>
              <a:t>24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2"/>
          <a:srcRect b="13549"/>
          <a:stretch/>
        </p:blipFill>
        <p:spPr>
          <a:xfrm>
            <a:off x="2843808" y="4864996"/>
            <a:ext cx="3897561" cy="1840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3818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altLang="zh-TW" dirty="0"/>
              <a:t>Evaluation </a:t>
            </a:r>
            <a:r>
              <a:rPr lang="en-US" altLang="zh-TW" dirty="0" smtClean="0"/>
              <a:t>Results (TSP</a:t>
            </a:r>
            <a:r>
              <a:rPr lang="zh-TW" altLang="en-US" dirty="0" smtClean="0"/>
              <a:t> </a:t>
            </a:r>
            <a:r>
              <a:rPr lang="en-US" altLang="zh-TW" dirty="0" smtClean="0"/>
              <a:t>LIB)</a:t>
            </a:r>
            <a:endParaRPr lang="en-US" alt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30725"/>
          </a:xfrm>
        </p:spPr>
        <p:txBody>
          <a:bodyPr/>
          <a:lstStyle/>
          <a:p>
            <a:r>
              <a:rPr lang="en-US" altLang="zh-TW" sz="2400" dirty="0" smtClean="0"/>
              <a:t>Serial(cooling rate = 0.99, B=C = W</a:t>
            </a:r>
            <a:r>
              <a:rPr lang="en-US" altLang="zh-TW" sz="2400" baseline="-25000" dirty="0" smtClean="0"/>
              <a:t>max</a:t>
            </a:r>
            <a:r>
              <a:rPr lang="en-US" altLang="zh-TW" sz="2400" dirty="0"/>
              <a:t>+1)</a:t>
            </a:r>
            <a:endParaRPr lang="en-US" altLang="zh-TW" sz="2400" dirty="0" smtClean="0"/>
          </a:p>
          <a:p>
            <a:pPr lvl="1"/>
            <a:r>
              <a:rPr lang="en-US" altLang="zh-TW" dirty="0"/>
              <a:t>E</a:t>
            </a:r>
            <a:r>
              <a:rPr lang="en-US" altLang="zh-TW" dirty="0" smtClean="0"/>
              <a:t>ach temperature has k-iteration, records </a:t>
            </a:r>
            <a:r>
              <a:rPr lang="en-US" altLang="zh-TW" dirty="0" err="1" smtClean="0"/>
              <a:t>E</a:t>
            </a:r>
            <a:r>
              <a:rPr lang="en-US" altLang="zh-TW" baseline="-25000" dirty="0" err="1" smtClean="0"/>
              <a:t>best</a:t>
            </a:r>
            <a:r>
              <a:rPr lang="en-US" altLang="zh-TW" dirty="0" smtClean="0"/>
              <a:t> and solves by next temperature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r>
              <a:rPr lang="en-US" altLang="zh-TW" sz="2400" dirty="0" smtClean="0"/>
              <a:t>Replica </a:t>
            </a:r>
            <a:r>
              <a:rPr lang="en-US" altLang="zh-TW" sz="2400" dirty="0"/>
              <a:t>scheme(cooling rate = </a:t>
            </a:r>
            <a:r>
              <a:rPr lang="en-US" altLang="zh-TW" sz="2400" dirty="0" smtClean="0"/>
              <a:t>0.9</a:t>
            </a:r>
            <a:r>
              <a:rPr lang="en-US" altLang="zh-TW" sz="2400" dirty="0"/>
              <a:t> </a:t>
            </a:r>
            <a:r>
              <a:rPr lang="en-US" altLang="zh-TW" sz="2400" dirty="0" smtClean="0"/>
              <a:t>,B =C </a:t>
            </a:r>
            <a:r>
              <a:rPr lang="en-US" altLang="zh-TW" sz="2400" dirty="0"/>
              <a:t>= </a:t>
            </a:r>
            <a:r>
              <a:rPr lang="en-US" altLang="zh-TW" sz="2400" dirty="0" smtClean="0"/>
              <a:t>W</a:t>
            </a:r>
            <a:r>
              <a:rPr lang="en-US" altLang="zh-TW" sz="2400" baseline="-25000" dirty="0" smtClean="0"/>
              <a:t>max</a:t>
            </a:r>
            <a:r>
              <a:rPr lang="en-US" altLang="zh-TW" sz="2400" dirty="0"/>
              <a:t>+1</a:t>
            </a:r>
            <a:r>
              <a:rPr lang="en-US" altLang="zh-TW" sz="2400" dirty="0" smtClean="0"/>
              <a:t>)</a:t>
            </a:r>
            <a:endParaRPr lang="zh-TW" altLang="en-US" sz="2400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F59F2-AFC6-4CBC-9106-DE8E8FF73E8B}" type="datetime1">
              <a:rPr lang="zh-TW" altLang="en-US" smtClean="0"/>
              <a:t>2021/1/20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36CB1-5950-409A-BF4D-F587253C7E33}" type="slidenum">
              <a:rPr lang="zh-TW" altLang="en-US" smtClean="0"/>
              <a:t>25</a:t>
            </a:fld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2996952"/>
            <a:ext cx="7916838" cy="1146043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790" y="4994591"/>
            <a:ext cx="8808393" cy="1090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9258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>
            <a:extLst>
              <a:ext uri="{FF2B5EF4-FFF2-40B4-BE49-F238E27FC236}">
                <a16:creationId xmlns:a16="http://schemas.microsoft.com/office/drawing/2014/main" id="{5559942E-EB33-40B1-B8E0-E89945F7D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312" y="4406900"/>
            <a:ext cx="8026151" cy="1362075"/>
          </a:xfrm>
        </p:spPr>
        <p:txBody>
          <a:bodyPr/>
          <a:lstStyle/>
          <a:p>
            <a:r>
              <a:rPr lang="en-US" altLang="zh-TW" dirty="0"/>
              <a:t>Application </a:t>
            </a:r>
            <a:r>
              <a:rPr lang="en-US" altLang="zh-TW" dirty="0" smtClean="0"/>
              <a:t>Example 2:</a:t>
            </a:r>
            <a:br>
              <a:rPr lang="en-US" altLang="zh-TW" dirty="0" smtClean="0"/>
            </a:br>
            <a:r>
              <a:rPr lang="en-US" altLang="zh-TW" sz="2400" dirty="0"/>
              <a:t>Routing with </a:t>
            </a:r>
            <a:r>
              <a:rPr lang="en-US" altLang="zh-TW" sz="2400" dirty="0" smtClean="0"/>
              <a:t>Cell Movement</a:t>
            </a:r>
            <a:br>
              <a:rPr lang="en-US" altLang="zh-TW" sz="2400" dirty="0" smtClean="0"/>
            </a:br>
            <a:r>
              <a:rPr lang="en-US" altLang="zh-TW" sz="2400" dirty="0" smtClean="0"/>
              <a:t>(Problem </a:t>
            </a:r>
            <a:r>
              <a:rPr lang="en-US" altLang="zh-TW" sz="2400" dirty="0"/>
              <a:t>B, ICCAD 2020)</a:t>
            </a:r>
            <a:r>
              <a:rPr lang="en-US" altLang="zh-TW" sz="3200" dirty="0"/>
              <a:t/>
            </a:r>
            <a:br>
              <a:rPr lang="en-US" altLang="zh-TW" sz="3200" dirty="0"/>
            </a:br>
            <a:r>
              <a:rPr lang="en-US" altLang="zh-TW" sz="3200" dirty="0" smtClean="0"/>
              <a:t/>
            </a:r>
            <a:br>
              <a:rPr lang="en-US" altLang="zh-TW" sz="3200" dirty="0" smtClean="0"/>
            </a:b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/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7" name="文字版面配置區 6">
            <a:extLst>
              <a:ext uri="{FF2B5EF4-FFF2-40B4-BE49-F238E27FC236}">
                <a16:creationId xmlns:a16="http://schemas.microsoft.com/office/drawing/2014/main" id="{FD0ADA01-7971-4D4F-A631-E1E316AD88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2DC1E22-6A6E-42F6-91A1-DC329201E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F59F2-AFC6-4CBC-9106-DE8E8FF73E8B}" type="datetime1">
              <a:rPr lang="zh-TW" altLang="en-US" smtClean="0"/>
              <a:t>2021/1/20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FF1AA05-01B1-45A6-B342-9C8F71D1D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36CB1-5950-409A-BF4D-F587253C7E33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4410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altLang="zh-TW" dirty="0"/>
              <a:t>Problem Statement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/>
              <a:t>Given a design whose placement and routing on a chip is decided, the objective is to improve the current routing result by moving limited number of cells. The design implementation must be done on a given chip</a:t>
            </a:r>
            <a:r>
              <a:rPr lang="en-US" altLang="zh-TW" sz="2400" dirty="0" smtClean="0"/>
              <a:t>.</a:t>
            </a:r>
          </a:p>
          <a:p>
            <a:r>
              <a:rPr lang="en-US" altLang="zh-TW" sz="2400" dirty="0"/>
              <a:t>A chip consists of multiple layers with alternating routing direction on adjacent layers. A layer is formed by rows and columns of </a:t>
            </a:r>
            <a:r>
              <a:rPr lang="en-US" altLang="zh-TW" sz="2400" dirty="0" err="1"/>
              <a:t>gGrids</a:t>
            </a:r>
            <a:r>
              <a:rPr lang="en-US" altLang="zh-TW" sz="2400" dirty="0"/>
              <a:t>. A </a:t>
            </a:r>
            <a:r>
              <a:rPr lang="en-US" altLang="zh-TW" sz="2400" dirty="0" err="1"/>
              <a:t>gGrid</a:t>
            </a:r>
            <a:r>
              <a:rPr lang="en-US" altLang="zh-TW" sz="2400" dirty="0"/>
              <a:t> provides resources, namely supply, for cell placement and net routing. Supply of </a:t>
            </a:r>
            <a:r>
              <a:rPr lang="en-US" altLang="zh-TW" sz="2400" dirty="0" err="1"/>
              <a:t>gGrids</a:t>
            </a:r>
            <a:r>
              <a:rPr lang="en-US" altLang="zh-TW" sz="2400" dirty="0"/>
              <a:t> on each layer are specified.</a:t>
            </a:r>
            <a:endParaRPr lang="zh-TW" altLang="zh-TW" sz="2400" dirty="0"/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F59F2-AFC6-4CBC-9106-DE8E8FF73E8B}" type="datetime1">
              <a:rPr lang="zh-TW" altLang="en-US" smtClean="0"/>
              <a:t>2021/1/20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36CB1-5950-409A-BF4D-F587253C7E33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22496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altLang="zh-TW" dirty="0"/>
              <a:t>Problem </a:t>
            </a:r>
            <a:r>
              <a:rPr lang="en-US" altLang="zh-TW" dirty="0" smtClean="0"/>
              <a:t>Statement(cont.)</a:t>
            </a:r>
            <a:endParaRPr lang="en-US" alt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 smtClean="0"/>
              <a:t>Reduce </a:t>
            </a:r>
            <a:r>
              <a:rPr lang="en-US" altLang="zh-TW" sz="2400" dirty="0"/>
              <a:t>the total wire length under the following constraints:</a:t>
            </a:r>
          </a:p>
          <a:p>
            <a:pPr lvl="1"/>
            <a:r>
              <a:rPr lang="en-US" altLang="zh-TW" sz="2000" dirty="0" smtClean="0"/>
              <a:t>The </a:t>
            </a:r>
            <a:r>
              <a:rPr lang="en-US" altLang="zh-TW" sz="2000" dirty="0"/>
              <a:t>maximum number of cells to move is limited.</a:t>
            </a:r>
          </a:p>
          <a:p>
            <a:pPr lvl="1"/>
            <a:r>
              <a:rPr lang="en-US" altLang="zh-TW" sz="2000" dirty="0" smtClean="0"/>
              <a:t>For </a:t>
            </a:r>
            <a:r>
              <a:rPr lang="en-US" altLang="zh-TW" sz="2000" dirty="0"/>
              <a:t>any </a:t>
            </a:r>
            <a:r>
              <a:rPr lang="en-US" altLang="zh-TW" sz="2000" dirty="0" err="1"/>
              <a:t>gGrid</a:t>
            </a:r>
            <a:r>
              <a:rPr lang="en-US" altLang="zh-TW" sz="2000" dirty="0"/>
              <a:t>, demand is no larger than supply.</a:t>
            </a:r>
          </a:p>
          <a:p>
            <a:pPr lvl="1"/>
            <a:r>
              <a:rPr lang="en-US" altLang="zh-TW" sz="2000" dirty="0" smtClean="0"/>
              <a:t>All </a:t>
            </a:r>
            <a:r>
              <a:rPr lang="en-US" altLang="zh-TW" sz="2000" dirty="0"/>
              <a:t>cells are placed on the chip.</a:t>
            </a:r>
          </a:p>
          <a:p>
            <a:pPr lvl="1"/>
            <a:r>
              <a:rPr lang="en-US" altLang="zh-TW" sz="2000" dirty="0" smtClean="0"/>
              <a:t>For </a:t>
            </a:r>
            <a:r>
              <a:rPr lang="en-US" altLang="zh-TW" sz="2000" dirty="0"/>
              <a:t>each net, no pin is left open.</a:t>
            </a:r>
          </a:p>
          <a:p>
            <a:pPr lvl="1"/>
            <a:r>
              <a:rPr lang="en-US" altLang="zh-TW" sz="2000" dirty="0" smtClean="0"/>
              <a:t>For </a:t>
            </a:r>
            <a:r>
              <a:rPr lang="en-US" altLang="zh-TW" sz="2000" dirty="0"/>
              <a:t>each net, the route must obey the routing directions on each layer.</a:t>
            </a:r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F59F2-AFC6-4CBC-9106-DE8E8FF73E8B}" type="datetime1">
              <a:rPr lang="zh-TW" altLang="en-US" smtClean="0"/>
              <a:t>2021/1/20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36CB1-5950-409A-BF4D-F587253C7E33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24226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Overall Algorithm Flow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F59F2-AFC6-4CBC-9106-DE8E8FF73E8B}" type="datetime1">
              <a:rPr lang="zh-TW" altLang="en-US" smtClean="0"/>
              <a:t>2021/1/20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36CB1-5950-409A-BF4D-F587253C7E33}" type="slidenum">
              <a:rPr lang="zh-TW" altLang="en-US" smtClean="0"/>
              <a:t>29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720" y="1871623"/>
            <a:ext cx="4878759" cy="4420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436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>
            <a:extLst>
              <a:ext uri="{FF2B5EF4-FFF2-40B4-BE49-F238E27FC236}">
                <a16:creationId xmlns:a16="http://schemas.microsoft.com/office/drawing/2014/main" id="{5559942E-EB33-40B1-B8E0-E89945F7D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Introduction</a:t>
            </a:r>
            <a:br>
              <a:rPr lang="en-US" altLang="zh-TW" dirty="0"/>
            </a:b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/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7" name="文字版面配置區 6">
            <a:extLst>
              <a:ext uri="{FF2B5EF4-FFF2-40B4-BE49-F238E27FC236}">
                <a16:creationId xmlns:a16="http://schemas.microsoft.com/office/drawing/2014/main" id="{FD0ADA01-7971-4D4F-A631-E1E316AD88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2DC1E22-6A6E-42F6-91A1-DC329201E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F59F2-AFC6-4CBC-9106-DE8E8FF73E8B}" type="datetime1">
              <a:rPr lang="zh-TW" altLang="en-US" smtClean="0"/>
              <a:t>2021/1/20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FF1AA05-01B1-45A6-B342-9C8F71D1D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36CB1-5950-409A-BF4D-F587253C7E33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9105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Global Route: Steiner tree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4B73C-E0F4-4B28-9006-FE7E8035F9F9}" type="datetime1">
              <a:rPr lang="zh-TW" altLang="en-US" smtClean="0"/>
              <a:t>2021/1/20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6300192" y="6425902"/>
            <a:ext cx="2133600" cy="252412"/>
          </a:xfrm>
        </p:spPr>
        <p:txBody>
          <a:bodyPr/>
          <a:lstStyle/>
          <a:p>
            <a:fld id="{CE036CB1-5950-409A-BF4D-F587253C7E33}" type="slidenum">
              <a:rPr lang="zh-TW" altLang="en-US" smtClean="0"/>
              <a:pPr/>
              <a:t>30</a:t>
            </a:fld>
            <a:endParaRPr lang="zh-TW" altLang="en-US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latin typeface="Verdana" panose="020B0604030504040204" pitchFamily="34" charset="0"/>
                <a:ea typeface="Verdana" panose="020B0604030504040204" pitchFamily="34" charset="0"/>
              </a:rPr>
              <a:t>Net-Ordering</a:t>
            </a:r>
          </a:p>
          <a:p>
            <a:r>
              <a:rPr lang="en-US" altLang="zh-TW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steiner</a:t>
            </a:r>
            <a:r>
              <a:rPr lang="en-US" altLang="zh-TW" dirty="0" smtClean="0">
                <a:latin typeface="Verdana" panose="020B0604030504040204" pitchFamily="34" charset="0"/>
                <a:ea typeface="Verdana" panose="020B0604030504040204" pitchFamily="34" charset="0"/>
              </a:rPr>
              <a:t> point</a:t>
            </a:r>
          </a:p>
          <a:p>
            <a:r>
              <a:rPr lang="en-US" altLang="zh-TW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Hanan’s</a:t>
            </a:r>
            <a:r>
              <a:rPr lang="en-US" altLang="zh-TW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Thm</a:t>
            </a:r>
            <a:endParaRPr lang="en-US" altLang="zh-TW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altLang="zh-TW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2753493"/>
            <a:ext cx="3672409" cy="3672409"/>
          </a:xfrm>
          <a:prstGeom prst="rect">
            <a:avLst/>
          </a:prstGeom>
        </p:spPr>
      </p:pic>
      <p:sp>
        <p:nvSpPr>
          <p:cNvPr id="37" name="橢圓 36"/>
          <p:cNvSpPr/>
          <p:nvPr/>
        </p:nvSpPr>
        <p:spPr>
          <a:xfrm>
            <a:off x="4210980" y="2537469"/>
            <a:ext cx="432048" cy="43204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橢圓 24"/>
          <p:cNvSpPr/>
          <p:nvPr/>
        </p:nvSpPr>
        <p:spPr>
          <a:xfrm>
            <a:off x="3203848" y="3847120"/>
            <a:ext cx="432048" cy="43204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5435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2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Global Route: Steiner </a:t>
            </a:r>
            <a:r>
              <a:rPr lang="en-US" altLang="zh-TW" dirty="0" smtClean="0"/>
              <a:t>tree (cont.)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Keep or drop?</a:t>
            </a:r>
          </a:p>
          <a:p>
            <a:r>
              <a:rPr lang="en-US" altLang="zh-TW" dirty="0" smtClean="0"/>
              <a:t>Iterated 1-Steiner Heuristic</a:t>
            </a:r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F59F2-AFC6-4CBC-9106-DE8E8FF73E8B}" type="datetime1">
              <a:rPr lang="zh-TW" altLang="en-US" smtClean="0"/>
              <a:t>2021/1/20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36CB1-5950-409A-BF4D-F587253C7E33}" type="slidenum">
              <a:rPr lang="zh-TW" altLang="en-US" smtClean="0"/>
              <a:t>31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059" y="2924944"/>
            <a:ext cx="8492049" cy="23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426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Global Route: DA for Steiner tree 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 smtClean="0"/>
                  <a:t>Minimum Steiner tree</a:t>
                </a:r>
                <a:r>
                  <a:rPr lang="en-US" altLang="zh-TW" dirty="0"/>
                  <a:t> </a:t>
                </a:r>
                <a:endParaRPr lang="en-US" altLang="zh-TW" dirty="0" smtClean="0"/>
              </a:p>
              <a:p>
                <a:pPr lvl="1"/>
                <a:r>
                  <a:rPr lang="en-US" altLang="zh-TW" dirty="0" smtClean="0"/>
                  <a:t>NP-complete</a:t>
                </a:r>
              </a:p>
              <a:p>
                <a:r>
                  <a:rPr lang="en-US" altLang="zh-TW" dirty="0" smtClean="0"/>
                  <a:t>By </a:t>
                </a:r>
                <a:r>
                  <a:rPr lang="en-US" altLang="zh-TW" dirty="0" err="1" smtClean="0"/>
                  <a:t>Hanan's</a:t>
                </a:r>
                <a:r>
                  <a:rPr lang="en-US" altLang="zh-TW" dirty="0" smtClean="0"/>
                  <a:t> Theorem, we have candidate </a:t>
                </a:r>
                <a:r>
                  <a:rPr lang="en-US" altLang="zh-TW" dirty="0" err="1" smtClean="0"/>
                  <a:t>steiner</a:t>
                </a:r>
                <a:r>
                  <a:rPr lang="en-US" altLang="zh-TW" dirty="0" smtClean="0"/>
                  <a:t> points</a:t>
                </a:r>
              </a:p>
              <a:p>
                <a:r>
                  <a:rPr lang="en-US" altLang="zh-TW" dirty="0" smtClean="0"/>
                  <a:t>We </a:t>
                </a:r>
                <a:r>
                  <a:rPr lang="en-US" altLang="zh-TW" dirty="0"/>
                  <a:t>can map this </a:t>
                </a:r>
                <a:r>
                  <a:rPr lang="en-US" altLang="zh-TW" dirty="0" smtClean="0"/>
                  <a:t>problem to 1D-ising model and solving by DA</a:t>
                </a:r>
              </a:p>
              <a:p>
                <a:endParaRPr lang="en-US" altLang="zh-TW" dirty="0" smtClean="0"/>
              </a:p>
              <a:p>
                <a:pPr marL="457200" lvl="1" indent="0">
                  <a:buNone/>
                </a:pPr>
                <a:r>
                  <a:rPr lang="en-US" altLang="zh-TW" dirty="0"/>
                  <a:t>	</a:t>
                </a:r>
                <a:r>
                  <a:rPr lang="en-US" altLang="zh-TW" dirty="0" smtClean="0"/>
                  <a:t>	   [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3"/>
                              <m:mcJc m:val="center"/>
                            </m:mcPr>
                          </m:mc>
                        </m:mcs>
                        <m:ctrlPr>
                          <a:rPr lang="en-US" altLang="zh-TW" sz="160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nor/>
                            </m:rPr>
                            <a:rPr lang="zh-TW" altLang="en-US" sz="1600"/>
                            <m:t>↑↓ </m:t>
                          </m:r>
                        </m:e>
                        <m:e>
                          <m:r>
                            <m:rPr>
                              <m:nor/>
                            </m:rPr>
                            <a:rPr lang="zh-TW" altLang="en-US" sz="1600"/>
                            <m:t>↑↓</m:t>
                          </m:r>
                        </m:e>
                        <m:e>
                          <m:r>
                            <m:rPr>
                              <m:nor/>
                            </m:rPr>
                            <a:rPr lang="zh-TW" altLang="en-US" sz="1600"/>
                            <m:t>↑↓</m:t>
                          </m:r>
                        </m:e>
                      </m:mr>
                    </m:m>
                    <m:r>
                      <a:rPr lang="en-US" altLang="zh-TW" sz="1600" b="0" i="1" smtClean="0">
                        <a:latin typeface="Cambria Math" panose="02040503050406030204" pitchFamily="18" charset="0"/>
                      </a:rPr>
                      <m:t>….</m:t>
                    </m:r>
                    <m:m>
                      <m:mPr>
                        <m:mcs>
                          <m:mc>
                            <m:mcPr>
                              <m:count m:val="3"/>
                              <m:mcJc m:val="center"/>
                            </m:mcPr>
                          </m:mc>
                        </m:mcs>
                        <m:ctrlPr>
                          <a:rPr lang="en-US" altLang="zh-TW" sz="1600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nor/>
                            </m:rPr>
                            <a:rPr lang="zh-TW" altLang="en-US" sz="1600"/>
                            <m:t>↑↓</m:t>
                          </m:r>
                        </m:e>
                        <m:e>
                          <m:r>
                            <m:rPr>
                              <m:nor/>
                            </m:rPr>
                            <a:rPr lang="zh-TW" altLang="en-US" sz="1600"/>
                            <m:t>↑↓</m:t>
                          </m:r>
                        </m:e>
                        <m:e>
                          <m:r>
                            <m:rPr>
                              <m:nor/>
                            </m:rPr>
                            <a:rPr lang="zh-TW" altLang="en-US" sz="1600"/>
                            <m:t>↑↓</m:t>
                          </m:r>
                        </m:e>
                      </m:mr>
                    </m:m>
                    <m:r>
                      <a:rPr lang="en-US" altLang="zh-TW" sz="16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zh-TW" dirty="0" smtClean="0"/>
              </a:p>
              <a:p>
                <a:pPr marL="457200" lvl="1" indent="0">
                  <a:buNone/>
                </a:pPr>
                <a:endParaRPr lang="en-US" altLang="zh-TW" dirty="0"/>
              </a:p>
              <a:p>
                <a:pPr marL="457200" lvl="1" indent="0">
                  <a:buNone/>
                </a:pPr>
                <a:endParaRPr lang="en-US" altLang="zh-TW" dirty="0" smtClean="0"/>
              </a:p>
              <a:p>
                <a:pPr marL="457200" lvl="1" indent="0">
                  <a:buNone/>
                </a:pPr>
                <a:endParaRPr lang="en-US" altLang="zh-TW" dirty="0" smtClean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59" t="-148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F59F2-AFC6-4CBC-9106-DE8E8FF73E8B}" type="datetime1">
              <a:rPr lang="zh-TW" altLang="en-US" smtClean="0"/>
              <a:t>2021/1/20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36CB1-5950-409A-BF4D-F587253C7E33}" type="slidenum">
              <a:rPr lang="zh-TW" altLang="en-US" smtClean="0"/>
              <a:t>32</a:t>
            </a:fld>
            <a:endParaRPr lang="zh-TW" altLang="en-US"/>
          </a:p>
        </p:txBody>
      </p:sp>
      <p:grpSp>
        <p:nvGrpSpPr>
          <p:cNvPr id="11" name="群組 10"/>
          <p:cNvGrpSpPr/>
          <p:nvPr/>
        </p:nvGrpSpPr>
        <p:grpSpPr>
          <a:xfrm>
            <a:off x="2728911" y="4715852"/>
            <a:ext cx="3787305" cy="369332"/>
            <a:chOff x="2699792" y="4149080"/>
            <a:chExt cx="3787305" cy="369332"/>
          </a:xfrm>
        </p:grpSpPr>
        <p:sp>
          <p:nvSpPr>
            <p:cNvPr id="7" name="文字方塊 6"/>
            <p:cNvSpPr txBox="1"/>
            <p:nvPr/>
          </p:nvSpPr>
          <p:spPr>
            <a:xfrm>
              <a:off x="2699792" y="4149080"/>
              <a:ext cx="25202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s</a:t>
              </a:r>
              <a:r>
                <a:rPr lang="en-US" altLang="zh-TW" dirty="0" smtClean="0"/>
                <a:t>p</a:t>
              </a:r>
              <a:r>
                <a:rPr lang="en-US" altLang="zh-TW" baseline="-25000" dirty="0" smtClean="0"/>
                <a:t>1</a:t>
              </a:r>
              <a:r>
                <a:rPr lang="en-US" altLang="zh-TW" dirty="0" smtClean="0"/>
                <a:t> </a:t>
              </a:r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矩形 7"/>
                <p:cNvSpPr/>
                <p:nvPr/>
              </p:nvSpPr>
              <p:spPr>
                <a:xfrm>
                  <a:off x="3420844" y="4155428"/>
                  <a:ext cx="601447" cy="36298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altLang="zh-TW" dirty="0"/>
                          <m:t>sp</m:t>
                        </m:r>
                        <m:r>
                          <m:rPr>
                            <m:nor/>
                          </m:rPr>
                          <a:rPr lang="en-US" altLang="zh-TW" baseline="-25000" dirty="0"/>
                          <m:t>2</m:t>
                        </m:r>
                      </m:oMath>
                    </m:oMathPara>
                  </a14:m>
                  <a:endParaRPr lang="zh-TW" altLang="en-US" baseline="-25000" dirty="0"/>
                </a:p>
              </p:txBody>
            </p:sp>
          </mc:Choice>
          <mc:Fallback xmlns="">
            <p:sp>
              <p:nvSpPr>
                <p:cNvPr id="8" name="矩形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0844" y="4155428"/>
                  <a:ext cx="601447" cy="362984"/>
                </a:xfrm>
                <a:prstGeom prst="rect">
                  <a:avLst/>
                </a:prstGeom>
                <a:blipFill>
                  <a:blip r:embed="rId4"/>
                  <a:stretch>
                    <a:fillRect b="-13559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矩形 8"/>
            <p:cNvSpPr/>
            <p:nvPr/>
          </p:nvSpPr>
          <p:spPr>
            <a:xfrm>
              <a:off x="4098263" y="4149080"/>
              <a:ext cx="54694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/>
                <a:t>sp</a:t>
              </a:r>
              <a:r>
                <a:rPr lang="en-US" altLang="zh-TW" baseline="-25000" dirty="0"/>
                <a:t>3</a:t>
              </a:r>
              <a:endParaRPr lang="zh-TW" altLang="en-US" baseline="-25000" dirty="0"/>
            </a:p>
          </p:txBody>
        </p:sp>
        <p:sp>
          <p:nvSpPr>
            <p:cNvPr id="10" name="矩形 9"/>
            <p:cNvSpPr/>
            <p:nvPr/>
          </p:nvSpPr>
          <p:spPr>
            <a:xfrm>
              <a:off x="5940152" y="4149080"/>
              <a:ext cx="54694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 err="1" smtClean="0"/>
                <a:t>sp</a:t>
              </a:r>
              <a:r>
                <a:rPr lang="en-US" altLang="zh-TW" baseline="-25000" dirty="0" err="1" smtClean="0"/>
                <a:t>n</a:t>
              </a:r>
              <a:endParaRPr lang="zh-TW" altLang="en-US" baseline="-25000" dirty="0"/>
            </a:p>
          </p:txBody>
        </p:sp>
      </p:grpSp>
      <p:pic>
        <p:nvPicPr>
          <p:cNvPr id="6146" name="Picture 2" descr="File:Steiner Minimum Tree (med).png - Wikimedia Common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4219932"/>
            <a:ext cx="2595754" cy="1730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字方塊 5"/>
          <p:cNvSpPr txBox="1"/>
          <p:nvPr/>
        </p:nvSpPr>
        <p:spPr>
          <a:xfrm>
            <a:off x="7311051" y="4653136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sp</a:t>
            </a:r>
            <a:r>
              <a:rPr lang="en-US" altLang="zh-TW" baseline="-25000" dirty="0" smtClean="0"/>
              <a:t>1</a:t>
            </a:r>
            <a:endParaRPr lang="zh-TW" altLang="en-US" baseline="-250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7164288" y="5229200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sp</a:t>
            </a:r>
            <a:r>
              <a:rPr lang="en-US" altLang="zh-TW" baseline="-25000" dirty="0"/>
              <a:t>2</a:t>
            </a:r>
            <a:endParaRPr lang="zh-TW" altLang="en-US" baseline="-250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7905259" y="5319445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sp</a:t>
            </a:r>
            <a:r>
              <a:rPr lang="en-US" altLang="zh-TW" baseline="-25000" dirty="0" smtClean="0"/>
              <a:t>3</a:t>
            </a:r>
            <a:endParaRPr lang="zh-TW" alt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2960056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Detail route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 smtClean="0"/>
                  <a:t>A* search</a:t>
                </a:r>
              </a:p>
              <a:p>
                <a:r>
                  <a:rPr lang="en-US" altLang="zh-TW" dirty="0" smtClean="0"/>
                  <a:t>Prioritize by min cost</a:t>
                </a:r>
              </a:p>
              <a:p>
                <a:r>
                  <a:rPr lang="en-US" altLang="zh-TW" dirty="0" smtClean="0"/>
                  <a:t>Cost f(x) = g(x) + h(x)</a:t>
                </a:r>
              </a:p>
              <a:p>
                <a:r>
                  <a:rPr lang="en-US" altLang="zh-TW" dirty="0" smtClean="0"/>
                  <a:t>g(x) is </a:t>
                </a:r>
                <a:r>
                  <a:rPr lang="en-US" altLang="zh-TW" dirty="0"/>
                  <a:t>the cost from the source </a:t>
                </a:r>
                <a:r>
                  <a:rPr lang="en-US" altLang="zh-TW" dirty="0" smtClean="0"/>
                  <a:t>node</a:t>
                </a:r>
              </a:p>
              <a:p>
                <a:r>
                  <a:rPr lang="en-US" altLang="zh-TW" dirty="0" smtClean="0"/>
                  <a:t>h(x) = |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zh-TW" dirty="0" smtClean="0"/>
                  <a:t>| + |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altLang="zh-TW" dirty="0" smtClean="0"/>
                  <a:t>| + |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altLang="zh-TW" dirty="0"/>
                  <a:t>|</a:t>
                </a:r>
                <a:endParaRPr lang="en-US" altLang="zh-TW" dirty="0" smtClean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59" t="-148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F59F2-AFC6-4CBC-9106-DE8E8FF73E8B}" type="datetime1">
              <a:rPr lang="zh-TW" altLang="en-US" smtClean="0"/>
              <a:t>2021/1/20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36CB1-5950-409A-BF4D-F587253C7E33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2149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Set HPWL </a:t>
            </a:r>
            <a:r>
              <a:rPr lang="en-US" altLang="zh-TW" dirty="0"/>
              <a:t>for </a:t>
            </a:r>
            <a:r>
              <a:rPr lang="en-US" altLang="zh-TW" dirty="0" smtClean="0"/>
              <a:t>Nets and Cells 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4B73C-E0F4-4B28-9006-FE7E8035F9F9}" type="datetime1">
              <a:rPr lang="zh-TW" altLang="en-US" smtClean="0"/>
              <a:t>2021/1/20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6300192" y="6425902"/>
            <a:ext cx="2133600" cy="252412"/>
          </a:xfrm>
        </p:spPr>
        <p:txBody>
          <a:bodyPr/>
          <a:lstStyle/>
          <a:p>
            <a:fld id="{CE036CB1-5950-409A-BF4D-F587253C7E33}" type="slidenum">
              <a:rPr lang="zh-TW" altLang="en-US" smtClean="0"/>
              <a:pPr/>
              <a:t>34</a:t>
            </a:fld>
            <a:endParaRPr lang="zh-TW" altLang="en-US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530725"/>
          </a:xfrm>
        </p:spPr>
        <p:txBody>
          <a:bodyPr/>
          <a:lstStyle/>
          <a:p>
            <a:r>
              <a:rPr lang="en-US" altLang="zh-TW" sz="2400" dirty="0" smtClean="0">
                <a:latin typeface="Verdana" panose="020B0604030504040204" pitchFamily="34" charset="0"/>
                <a:ea typeface="Verdana" panose="020B0604030504040204" pitchFamily="34" charset="0"/>
              </a:rPr>
              <a:t>Nets</a:t>
            </a:r>
            <a:endParaRPr lang="en-US" altLang="zh-TW" sz="2000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1"/>
            <a:r>
              <a:rPr lang="en-US" altLang="zh-TW" dirty="0">
                <a:latin typeface="Verdana" panose="020B0604030504040204" pitchFamily="34" charset="0"/>
                <a:ea typeface="Verdana" panose="020B0604030504040204" pitchFamily="34" charset="0"/>
              </a:rPr>
              <a:t>Grid position(layer, row, column)</a:t>
            </a:r>
          </a:p>
          <a:p>
            <a:pPr lvl="1"/>
            <a:r>
              <a:rPr lang="en-US" altLang="zh-TW" dirty="0" err="1">
                <a:latin typeface="Verdana" panose="020B0604030504040204" pitchFamily="34" charset="0"/>
                <a:ea typeface="Verdana" panose="020B0604030504040204" pitchFamily="34" charset="0"/>
              </a:rPr>
              <a:t>HPWL</a:t>
            </a:r>
            <a:r>
              <a:rPr lang="en-US" altLang="zh-TW" baseline="-25000" dirty="0" err="1">
                <a:latin typeface="Verdana" panose="020B0604030504040204" pitchFamily="34" charset="0"/>
                <a:ea typeface="Verdana" panose="020B0604030504040204" pitchFamily="34" charset="0"/>
              </a:rPr>
              <a:t>net</a:t>
            </a:r>
            <a:r>
              <a:rPr lang="en-US" altLang="zh-TW" dirty="0">
                <a:latin typeface="Verdana" panose="020B0604030504040204" pitchFamily="34" charset="0"/>
                <a:ea typeface="Verdana" panose="020B0604030504040204" pitchFamily="34" charset="0"/>
              </a:rPr>
              <a:t> = </a:t>
            </a:r>
            <a:r>
              <a:rPr lang="en-US" altLang="zh-TW" sz="1400" dirty="0">
                <a:latin typeface="Verdana" panose="020B0604030504040204" pitchFamily="34" charset="0"/>
                <a:ea typeface="Verdana" panose="020B0604030504040204" pitchFamily="34" charset="0"/>
              </a:rPr>
              <a:t>(</a:t>
            </a:r>
            <a:r>
              <a:rPr lang="en-US" altLang="zh-TW" sz="1400" dirty="0" err="1">
                <a:latin typeface="Verdana" panose="020B0604030504040204" pitchFamily="34" charset="0"/>
                <a:ea typeface="Verdana" panose="020B0604030504040204" pitchFamily="34" charset="0"/>
              </a:rPr>
              <a:t>layer</a:t>
            </a:r>
            <a:r>
              <a:rPr lang="en-US" altLang="zh-TW" sz="1400" baseline="-25000" dirty="0" err="1">
                <a:latin typeface="Verdana" panose="020B0604030504040204" pitchFamily="34" charset="0"/>
                <a:ea typeface="Verdana" panose="020B0604030504040204" pitchFamily="34" charset="0"/>
              </a:rPr>
              <a:t>max</a:t>
            </a:r>
            <a:r>
              <a:rPr lang="en-US" altLang="zh-TW" sz="1400" dirty="0">
                <a:latin typeface="Verdana" panose="020B0604030504040204" pitchFamily="34" charset="0"/>
                <a:ea typeface="Verdana" panose="020B0604030504040204" pitchFamily="34" charset="0"/>
              </a:rPr>
              <a:t> - </a:t>
            </a:r>
            <a:r>
              <a:rPr lang="en-US" altLang="zh-TW" sz="1400" dirty="0" err="1">
                <a:latin typeface="Verdana" panose="020B0604030504040204" pitchFamily="34" charset="0"/>
                <a:ea typeface="Verdana" panose="020B0604030504040204" pitchFamily="34" charset="0"/>
              </a:rPr>
              <a:t>layer</a:t>
            </a:r>
            <a:r>
              <a:rPr lang="en-US" altLang="zh-TW" sz="1400" baseline="-25000" dirty="0" err="1">
                <a:latin typeface="Verdana" panose="020B0604030504040204" pitchFamily="34" charset="0"/>
                <a:ea typeface="Verdana" panose="020B0604030504040204" pitchFamily="34" charset="0"/>
              </a:rPr>
              <a:t>min</a:t>
            </a:r>
            <a:r>
              <a:rPr lang="en-US" altLang="zh-TW" sz="1400" dirty="0">
                <a:latin typeface="Verdana" panose="020B0604030504040204" pitchFamily="34" charset="0"/>
                <a:ea typeface="Verdana" panose="020B0604030504040204" pitchFamily="34" charset="0"/>
              </a:rPr>
              <a:t>) +(</a:t>
            </a:r>
            <a:r>
              <a:rPr lang="en-US" altLang="zh-TW" sz="1400" dirty="0" err="1">
                <a:latin typeface="Verdana" panose="020B0604030504040204" pitchFamily="34" charset="0"/>
                <a:ea typeface="Verdana" panose="020B0604030504040204" pitchFamily="34" charset="0"/>
              </a:rPr>
              <a:t>row</a:t>
            </a:r>
            <a:r>
              <a:rPr lang="en-US" altLang="zh-TW" sz="1400" baseline="-25000" dirty="0" err="1">
                <a:latin typeface="Verdana" panose="020B0604030504040204" pitchFamily="34" charset="0"/>
                <a:ea typeface="Verdana" panose="020B0604030504040204" pitchFamily="34" charset="0"/>
              </a:rPr>
              <a:t>max</a:t>
            </a:r>
            <a:r>
              <a:rPr lang="en-US" altLang="zh-TW" sz="1400" dirty="0">
                <a:latin typeface="Verdana" panose="020B0604030504040204" pitchFamily="34" charset="0"/>
                <a:ea typeface="Verdana" panose="020B0604030504040204" pitchFamily="34" charset="0"/>
              </a:rPr>
              <a:t> - </a:t>
            </a:r>
            <a:r>
              <a:rPr lang="en-US" altLang="zh-TW" sz="1400" dirty="0" err="1">
                <a:latin typeface="Verdana" panose="020B0604030504040204" pitchFamily="34" charset="0"/>
                <a:ea typeface="Verdana" panose="020B0604030504040204" pitchFamily="34" charset="0"/>
              </a:rPr>
              <a:t>row</a:t>
            </a:r>
            <a:r>
              <a:rPr lang="en-US" altLang="zh-TW" sz="1400" baseline="-25000" dirty="0" err="1">
                <a:latin typeface="Verdana" panose="020B0604030504040204" pitchFamily="34" charset="0"/>
                <a:ea typeface="Verdana" panose="020B0604030504040204" pitchFamily="34" charset="0"/>
              </a:rPr>
              <a:t>min</a:t>
            </a:r>
            <a:r>
              <a:rPr lang="en-US" altLang="zh-TW" sz="1400" dirty="0">
                <a:latin typeface="Verdana" panose="020B0604030504040204" pitchFamily="34" charset="0"/>
                <a:ea typeface="Verdana" panose="020B0604030504040204" pitchFamily="34" charset="0"/>
              </a:rPr>
              <a:t>) + (</a:t>
            </a:r>
            <a:r>
              <a:rPr lang="en-US" altLang="zh-TW" sz="1400" dirty="0" err="1">
                <a:latin typeface="Verdana" panose="020B0604030504040204" pitchFamily="34" charset="0"/>
                <a:ea typeface="Verdana" panose="020B0604030504040204" pitchFamily="34" charset="0"/>
              </a:rPr>
              <a:t>col</a:t>
            </a:r>
            <a:r>
              <a:rPr lang="en-US" altLang="zh-TW" sz="1400" baseline="-25000" dirty="0" err="1">
                <a:latin typeface="Verdana" panose="020B0604030504040204" pitchFamily="34" charset="0"/>
                <a:ea typeface="Verdana" panose="020B0604030504040204" pitchFamily="34" charset="0"/>
              </a:rPr>
              <a:t>max</a:t>
            </a:r>
            <a:r>
              <a:rPr lang="en-US" altLang="zh-TW" sz="1400" dirty="0">
                <a:latin typeface="Verdana" panose="020B0604030504040204" pitchFamily="34" charset="0"/>
                <a:ea typeface="Verdana" panose="020B0604030504040204" pitchFamily="34" charset="0"/>
              </a:rPr>
              <a:t> - </a:t>
            </a:r>
            <a:r>
              <a:rPr lang="en-US" altLang="zh-TW" sz="1400" dirty="0" err="1">
                <a:latin typeface="Verdana" panose="020B0604030504040204" pitchFamily="34" charset="0"/>
                <a:ea typeface="Verdana" panose="020B0604030504040204" pitchFamily="34" charset="0"/>
              </a:rPr>
              <a:t>col</a:t>
            </a:r>
            <a:r>
              <a:rPr lang="en-US" altLang="zh-TW" sz="1400" baseline="-25000" dirty="0" err="1">
                <a:latin typeface="Verdana" panose="020B0604030504040204" pitchFamily="34" charset="0"/>
                <a:ea typeface="Verdana" panose="020B0604030504040204" pitchFamily="34" charset="0"/>
              </a:rPr>
              <a:t>min</a:t>
            </a:r>
            <a:r>
              <a:rPr lang="en-US" altLang="zh-TW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)</a:t>
            </a:r>
            <a:endParaRPr lang="en-US" altLang="zh-TW" sz="1800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altLang="zh-TW" sz="2400" dirty="0" smtClean="0">
                <a:latin typeface="Verdana" panose="020B0604030504040204" pitchFamily="34" charset="0"/>
                <a:ea typeface="Verdana" panose="020B0604030504040204" pitchFamily="34" charset="0"/>
              </a:rPr>
              <a:t>Cells</a:t>
            </a:r>
            <a:endParaRPr lang="en-US" altLang="zh-TW" sz="2000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1"/>
            <a:r>
              <a:rPr lang="en-US" altLang="zh-TW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HPWL</a:t>
            </a:r>
            <a:r>
              <a:rPr lang="en-US" altLang="zh-TW" baseline="-25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cell</a:t>
            </a:r>
            <a:r>
              <a:rPr lang="zh-TW" altLang="en-US" baseline="-250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latin typeface="Verdana" panose="020B0604030504040204" pitchFamily="34" charset="0"/>
                <a:ea typeface="Verdana" panose="020B0604030504040204" pitchFamily="34" charset="0"/>
              </a:rPr>
              <a:t>=</a:t>
            </a:r>
          </a:p>
          <a:p>
            <a:pPr lvl="1"/>
            <a:r>
              <a:rPr lang="en-US" altLang="zh-TW" dirty="0">
                <a:latin typeface="Verdana" panose="020B0604030504040204" pitchFamily="34" charset="0"/>
                <a:ea typeface="Verdana" panose="020B0604030504040204" pitchFamily="34" charset="0"/>
              </a:rPr>
              <a:t>Ex: HPWL</a:t>
            </a:r>
            <a:r>
              <a:rPr lang="en-US" altLang="zh-TW" baseline="-25000" dirty="0">
                <a:latin typeface="Verdana" panose="020B0604030504040204" pitchFamily="34" charset="0"/>
                <a:ea typeface="Verdana" panose="020B0604030504040204" pitchFamily="34" charset="0"/>
              </a:rPr>
              <a:t>cell1</a:t>
            </a:r>
            <a:r>
              <a:rPr lang="zh-TW" alt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latin typeface="Verdana" panose="020B0604030504040204" pitchFamily="34" charset="0"/>
                <a:ea typeface="Verdana" panose="020B0604030504040204" pitchFamily="34" charset="0"/>
              </a:rPr>
              <a:t>= HPWL</a:t>
            </a:r>
            <a:r>
              <a:rPr lang="en-US" altLang="zh-TW" baseline="-25000" dirty="0">
                <a:latin typeface="Verdana" panose="020B0604030504040204" pitchFamily="34" charset="0"/>
                <a:ea typeface="Verdana" panose="020B0604030504040204" pitchFamily="34" charset="0"/>
              </a:rPr>
              <a:t>N1</a:t>
            </a:r>
            <a:r>
              <a:rPr lang="en-US" altLang="zh-TW" dirty="0">
                <a:latin typeface="Verdana" panose="020B0604030504040204" pitchFamily="34" charset="0"/>
                <a:ea typeface="Verdana" panose="020B0604030504040204" pitchFamily="34" charset="0"/>
              </a:rPr>
              <a:t> +HPWL</a:t>
            </a:r>
            <a:r>
              <a:rPr lang="en-US" altLang="zh-TW" baseline="-25000" dirty="0">
                <a:latin typeface="Verdana" panose="020B0604030504040204" pitchFamily="34" charset="0"/>
                <a:ea typeface="Verdana" panose="020B0604030504040204" pitchFamily="34" charset="0"/>
              </a:rPr>
              <a:t>N2 </a:t>
            </a:r>
            <a:r>
              <a:rPr lang="en-US" altLang="zh-TW" dirty="0">
                <a:latin typeface="Verdana" panose="020B0604030504040204" pitchFamily="34" charset="0"/>
                <a:ea typeface="Verdana" panose="020B0604030504040204" pitchFamily="34" charset="0"/>
              </a:rPr>
              <a:t>+ HPWL</a:t>
            </a:r>
            <a:r>
              <a:rPr lang="en-US" altLang="zh-TW" baseline="-25000" dirty="0">
                <a:latin typeface="Verdana" panose="020B0604030504040204" pitchFamily="34" charset="0"/>
                <a:ea typeface="Verdana" panose="020B0604030504040204" pitchFamily="34" charset="0"/>
              </a:rPr>
              <a:t>N3</a:t>
            </a:r>
          </a:p>
          <a:p>
            <a:endParaRPr lang="en-US" altLang="zh-TW" sz="2000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pSp>
        <p:nvGrpSpPr>
          <p:cNvPr id="32" name="群組 31"/>
          <p:cNvGrpSpPr/>
          <p:nvPr/>
        </p:nvGrpSpPr>
        <p:grpSpPr>
          <a:xfrm>
            <a:off x="683567" y="4365104"/>
            <a:ext cx="3872759" cy="2157295"/>
            <a:chOff x="481208" y="4365104"/>
            <a:chExt cx="3909792" cy="2155974"/>
          </a:xfrm>
        </p:grpSpPr>
        <p:grpSp>
          <p:nvGrpSpPr>
            <p:cNvPr id="28" name="群組 27"/>
            <p:cNvGrpSpPr/>
            <p:nvPr/>
          </p:nvGrpSpPr>
          <p:grpSpPr>
            <a:xfrm>
              <a:off x="971600" y="4365104"/>
              <a:ext cx="2528293" cy="2155974"/>
              <a:chOff x="5428083" y="2636912"/>
              <a:chExt cx="2888333" cy="3091457"/>
            </a:xfrm>
          </p:grpSpPr>
          <p:sp>
            <p:nvSpPr>
              <p:cNvPr id="7" name="矩形 6"/>
              <p:cNvSpPr/>
              <p:nvPr/>
            </p:nvSpPr>
            <p:spPr>
              <a:xfrm>
                <a:off x="5428083" y="3424113"/>
                <a:ext cx="936104" cy="936104"/>
              </a:xfrm>
              <a:prstGeom prst="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smtClean="0"/>
                  <a:t>Cell1</a:t>
                </a:r>
                <a:endParaRPr lang="zh-TW" altLang="en-US" dirty="0"/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6898697" y="4792265"/>
                <a:ext cx="936104" cy="936104"/>
              </a:xfrm>
              <a:prstGeom prst="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smtClean="0"/>
                  <a:t>Cell3</a:t>
                </a:r>
                <a:endParaRPr lang="zh-TW" altLang="en-US" dirty="0"/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7380312" y="2636912"/>
                <a:ext cx="936104" cy="936104"/>
              </a:xfrm>
              <a:prstGeom prst="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smtClean="0"/>
                  <a:t>Cell2</a:t>
                </a:r>
                <a:endParaRPr lang="zh-TW" altLang="en-US" dirty="0"/>
              </a:p>
            </p:txBody>
          </p:sp>
          <p:cxnSp>
            <p:nvCxnSpPr>
              <p:cNvPr id="14" name="直線單箭頭接點 13"/>
              <p:cNvCxnSpPr>
                <a:stCxn id="7" idx="3"/>
              </p:cNvCxnSpPr>
              <p:nvPr/>
            </p:nvCxnSpPr>
            <p:spPr>
              <a:xfrm>
                <a:off x="6364187" y="3892165"/>
                <a:ext cx="930275" cy="0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直線單箭頭接點 14"/>
              <p:cNvCxnSpPr/>
              <p:nvPr/>
            </p:nvCxnSpPr>
            <p:spPr>
              <a:xfrm>
                <a:off x="7294462" y="3280097"/>
                <a:ext cx="5829" cy="1520750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直線單箭頭接點 23"/>
              <p:cNvCxnSpPr/>
              <p:nvPr/>
            </p:nvCxnSpPr>
            <p:spPr>
              <a:xfrm flipV="1">
                <a:off x="7294462" y="3280097"/>
                <a:ext cx="85850" cy="1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9" name="文字方塊 28"/>
            <p:cNvSpPr txBox="1"/>
            <p:nvPr/>
          </p:nvSpPr>
          <p:spPr>
            <a:xfrm>
              <a:off x="481208" y="5558762"/>
              <a:ext cx="180020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50" dirty="0" smtClean="0"/>
                <a:t>P</a:t>
              </a:r>
              <a:r>
                <a:rPr lang="en-US" altLang="zh-TW" sz="1050" baseline="-25000" dirty="0" smtClean="0"/>
                <a:t>1</a:t>
              </a:r>
              <a:r>
                <a:rPr lang="en-US" altLang="zh-TW" sz="1050" dirty="0" smtClean="0"/>
                <a:t>(layer</a:t>
              </a:r>
              <a:r>
                <a:rPr lang="en-US" altLang="zh-TW" sz="1050" baseline="-25000" dirty="0" smtClean="0"/>
                <a:t>1</a:t>
              </a:r>
              <a:r>
                <a:rPr lang="en-US" altLang="zh-TW" sz="1050" dirty="0" smtClean="0"/>
                <a:t>,row</a:t>
              </a:r>
              <a:r>
                <a:rPr lang="en-US" altLang="zh-TW" sz="1050" baseline="-25000" dirty="0" smtClean="0"/>
                <a:t>1</a:t>
              </a:r>
              <a:r>
                <a:rPr lang="en-US" altLang="zh-TW" sz="1050" dirty="0" smtClean="0"/>
                <a:t>,column</a:t>
              </a:r>
              <a:r>
                <a:rPr lang="en-US" altLang="zh-TW" sz="1050" baseline="-25000" dirty="0" smtClean="0"/>
                <a:t>1</a:t>
              </a:r>
              <a:r>
                <a:rPr lang="en-US" altLang="zh-TW" sz="1050" dirty="0" smtClean="0"/>
                <a:t>)</a:t>
              </a:r>
              <a:endParaRPr lang="zh-TW" altLang="en-US" sz="1050" dirty="0"/>
            </a:p>
          </p:txBody>
        </p:sp>
        <p:sp>
          <p:nvSpPr>
            <p:cNvPr id="30" name="文字方塊 29"/>
            <p:cNvSpPr txBox="1"/>
            <p:nvPr/>
          </p:nvSpPr>
          <p:spPr>
            <a:xfrm>
              <a:off x="2590800" y="5017576"/>
              <a:ext cx="180020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50" dirty="0" smtClean="0"/>
                <a:t>P</a:t>
              </a:r>
              <a:r>
                <a:rPr lang="en-US" altLang="zh-TW" sz="1050" baseline="-25000" dirty="0" smtClean="0"/>
                <a:t>2</a:t>
              </a:r>
              <a:r>
                <a:rPr lang="en-US" altLang="zh-TW" sz="1050" dirty="0" smtClean="0"/>
                <a:t>(layer</a:t>
              </a:r>
              <a:r>
                <a:rPr lang="en-US" altLang="zh-TW" sz="1050" baseline="-25000" dirty="0" smtClean="0"/>
                <a:t>2</a:t>
              </a:r>
              <a:r>
                <a:rPr lang="en-US" altLang="zh-TW" sz="1050" dirty="0" smtClean="0"/>
                <a:t>,row</a:t>
              </a:r>
              <a:r>
                <a:rPr lang="en-US" altLang="zh-TW" sz="1050" baseline="-25000" dirty="0" smtClean="0"/>
                <a:t>2</a:t>
              </a:r>
              <a:r>
                <a:rPr lang="en-US" altLang="zh-TW" sz="1050" dirty="0" smtClean="0"/>
                <a:t>,column</a:t>
              </a:r>
              <a:r>
                <a:rPr lang="en-US" altLang="zh-TW" sz="1050" baseline="-25000" dirty="0"/>
                <a:t>2</a:t>
              </a:r>
              <a:r>
                <a:rPr lang="en-US" altLang="zh-TW" sz="1050" dirty="0" smtClean="0"/>
                <a:t>)</a:t>
              </a:r>
              <a:endParaRPr lang="zh-TW" altLang="en-US" sz="1050" dirty="0"/>
            </a:p>
          </p:txBody>
        </p:sp>
        <p:sp>
          <p:nvSpPr>
            <p:cNvPr id="31" name="文字方塊 30"/>
            <p:cNvSpPr txBox="1"/>
            <p:nvPr/>
          </p:nvSpPr>
          <p:spPr>
            <a:xfrm>
              <a:off x="2561481" y="5595311"/>
              <a:ext cx="180020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50" dirty="0" smtClean="0"/>
                <a:t>P</a:t>
              </a:r>
              <a:r>
                <a:rPr lang="en-US" altLang="zh-TW" sz="1050" baseline="-25000" dirty="0" smtClean="0"/>
                <a:t>3</a:t>
              </a:r>
              <a:r>
                <a:rPr lang="en-US" altLang="zh-TW" sz="1050" dirty="0" smtClean="0"/>
                <a:t>(layer</a:t>
              </a:r>
              <a:r>
                <a:rPr lang="en-US" altLang="zh-TW" sz="1050" baseline="-25000" dirty="0" smtClean="0"/>
                <a:t>3</a:t>
              </a:r>
              <a:r>
                <a:rPr lang="en-US" altLang="zh-TW" sz="1050" dirty="0" smtClean="0"/>
                <a:t>,row</a:t>
              </a:r>
              <a:r>
                <a:rPr lang="en-US" altLang="zh-TW" sz="1050" baseline="-25000" dirty="0" smtClean="0"/>
                <a:t>3</a:t>
              </a:r>
              <a:r>
                <a:rPr lang="en-US" altLang="zh-TW" sz="1050" dirty="0" smtClean="0"/>
                <a:t>,column</a:t>
              </a:r>
              <a:r>
                <a:rPr lang="en-US" altLang="zh-TW" sz="1050" baseline="-25000" dirty="0"/>
                <a:t>3</a:t>
              </a:r>
              <a:r>
                <a:rPr lang="en-US" altLang="zh-TW" sz="1050" dirty="0" smtClean="0"/>
                <a:t>)</a:t>
              </a:r>
              <a:endParaRPr lang="zh-TW" altLang="en-US" sz="1050" dirty="0"/>
            </a:p>
          </p:txBody>
        </p:sp>
      </p:grpSp>
      <p:grpSp>
        <p:nvGrpSpPr>
          <p:cNvPr id="17" name="群組 16"/>
          <p:cNvGrpSpPr/>
          <p:nvPr/>
        </p:nvGrpSpPr>
        <p:grpSpPr>
          <a:xfrm>
            <a:off x="4701367" y="4239865"/>
            <a:ext cx="3646632" cy="2314897"/>
            <a:chOff x="2666429" y="3452230"/>
            <a:chExt cx="3631075" cy="2348768"/>
          </a:xfrm>
        </p:grpSpPr>
        <p:grpSp>
          <p:nvGrpSpPr>
            <p:cNvPr id="18" name="群組 17"/>
            <p:cNvGrpSpPr/>
            <p:nvPr/>
          </p:nvGrpSpPr>
          <p:grpSpPr>
            <a:xfrm>
              <a:off x="3769212" y="3645024"/>
              <a:ext cx="2528292" cy="2155974"/>
              <a:chOff x="5428083" y="2636912"/>
              <a:chExt cx="2888332" cy="3091457"/>
            </a:xfrm>
          </p:grpSpPr>
          <p:sp>
            <p:nvSpPr>
              <p:cNvPr id="34" name="矩形 33"/>
              <p:cNvSpPr/>
              <p:nvPr/>
            </p:nvSpPr>
            <p:spPr>
              <a:xfrm>
                <a:off x="5428083" y="3424113"/>
                <a:ext cx="936104" cy="936104"/>
              </a:xfrm>
              <a:prstGeom prst="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smtClean="0"/>
                  <a:t>Cell1</a:t>
                </a:r>
                <a:endParaRPr lang="zh-TW" altLang="en-US" dirty="0"/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6898697" y="4792265"/>
                <a:ext cx="936104" cy="936104"/>
              </a:xfrm>
              <a:prstGeom prst="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smtClean="0"/>
                  <a:t>Cell3</a:t>
                </a:r>
                <a:endParaRPr lang="zh-TW" altLang="en-US" dirty="0"/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7380311" y="2636912"/>
                <a:ext cx="936104" cy="936103"/>
              </a:xfrm>
              <a:prstGeom prst="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smtClean="0"/>
                  <a:t>Cell2</a:t>
                </a:r>
                <a:endParaRPr lang="zh-TW" altLang="en-US" dirty="0"/>
              </a:p>
            </p:txBody>
          </p:sp>
          <p:cxnSp>
            <p:nvCxnSpPr>
              <p:cNvPr id="37" name="直線單箭頭接點 36"/>
              <p:cNvCxnSpPr>
                <a:stCxn id="34" idx="3"/>
              </p:cNvCxnSpPr>
              <p:nvPr/>
            </p:nvCxnSpPr>
            <p:spPr>
              <a:xfrm>
                <a:off x="6364187" y="3892165"/>
                <a:ext cx="930275" cy="0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直線單箭頭接點 37"/>
              <p:cNvCxnSpPr/>
              <p:nvPr/>
            </p:nvCxnSpPr>
            <p:spPr>
              <a:xfrm>
                <a:off x="7294462" y="3280097"/>
                <a:ext cx="5829" cy="1520750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直線單箭頭接點 38"/>
              <p:cNvCxnSpPr/>
              <p:nvPr/>
            </p:nvCxnSpPr>
            <p:spPr>
              <a:xfrm flipV="1">
                <a:off x="7294462" y="3280097"/>
                <a:ext cx="85850" cy="1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9" name="矩形 18"/>
            <p:cNvSpPr/>
            <p:nvPr/>
          </p:nvSpPr>
          <p:spPr>
            <a:xfrm>
              <a:off x="2895409" y="5148162"/>
              <a:ext cx="819416" cy="652836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Cell4</a:t>
              </a:r>
              <a:endParaRPr lang="zh-TW" altLang="en-US" dirty="0"/>
            </a:p>
          </p:txBody>
        </p:sp>
        <p:sp>
          <p:nvSpPr>
            <p:cNvPr id="20" name="矩形 19"/>
            <p:cNvSpPr/>
            <p:nvPr/>
          </p:nvSpPr>
          <p:spPr>
            <a:xfrm>
              <a:off x="2666429" y="3541180"/>
              <a:ext cx="819416" cy="652836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Cell5</a:t>
              </a:r>
              <a:endParaRPr lang="zh-TW" altLang="en-US" dirty="0"/>
            </a:p>
          </p:txBody>
        </p:sp>
        <p:cxnSp>
          <p:nvCxnSpPr>
            <p:cNvPr id="21" name="直線單箭頭接點 20"/>
            <p:cNvCxnSpPr/>
            <p:nvPr/>
          </p:nvCxnSpPr>
          <p:spPr>
            <a:xfrm>
              <a:off x="3487338" y="3821563"/>
              <a:ext cx="814313" cy="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線單箭頭接點 21"/>
            <p:cNvCxnSpPr/>
            <p:nvPr/>
          </p:nvCxnSpPr>
          <p:spPr>
            <a:xfrm>
              <a:off x="3076137" y="4520434"/>
              <a:ext cx="693076" cy="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線單箭頭接點 22"/>
            <p:cNvCxnSpPr/>
            <p:nvPr/>
          </p:nvCxnSpPr>
          <p:spPr>
            <a:xfrm>
              <a:off x="3071035" y="4511695"/>
              <a:ext cx="5102" cy="636467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線單箭頭接點 24"/>
            <p:cNvCxnSpPr/>
            <p:nvPr/>
          </p:nvCxnSpPr>
          <p:spPr>
            <a:xfrm>
              <a:off x="4298320" y="3821563"/>
              <a:ext cx="781" cy="372453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文字方塊 25"/>
            <p:cNvSpPr txBox="1"/>
            <p:nvPr/>
          </p:nvSpPr>
          <p:spPr>
            <a:xfrm>
              <a:off x="4786047" y="4141240"/>
              <a:ext cx="6480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N</a:t>
              </a:r>
              <a:r>
                <a:rPr lang="en-US" altLang="zh-TW" baseline="-25000" dirty="0" smtClean="0"/>
                <a:t>1</a:t>
              </a:r>
              <a:endParaRPr lang="zh-TW" altLang="en-US" baseline="-25000" dirty="0"/>
            </a:p>
          </p:txBody>
        </p:sp>
        <p:sp>
          <p:nvSpPr>
            <p:cNvPr id="27" name="文字方塊 26"/>
            <p:cNvSpPr txBox="1"/>
            <p:nvPr/>
          </p:nvSpPr>
          <p:spPr>
            <a:xfrm>
              <a:off x="3856285" y="3452230"/>
              <a:ext cx="6480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N</a:t>
              </a:r>
              <a:r>
                <a:rPr lang="en-US" altLang="zh-TW" baseline="-25000" dirty="0"/>
                <a:t>2</a:t>
              </a:r>
              <a:endParaRPr lang="zh-TW" altLang="en-US" baseline="-25000" dirty="0"/>
            </a:p>
          </p:txBody>
        </p:sp>
        <p:sp>
          <p:nvSpPr>
            <p:cNvPr id="33" name="文字方塊 32"/>
            <p:cNvSpPr txBox="1"/>
            <p:nvPr/>
          </p:nvSpPr>
          <p:spPr>
            <a:xfrm>
              <a:off x="3038020" y="4568094"/>
              <a:ext cx="6480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N</a:t>
              </a:r>
              <a:r>
                <a:rPr lang="en-US" altLang="zh-TW" baseline="-25000" dirty="0"/>
                <a:t>3</a:t>
              </a:r>
              <a:endParaRPr lang="zh-TW" altLang="en-US" baseline="-25000" dirty="0"/>
            </a:p>
          </p:txBody>
        </p:sp>
      </p:grpSp>
      <p:graphicFrame>
        <p:nvGraphicFramePr>
          <p:cNvPr id="40" name="物件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7443848"/>
              </p:ext>
            </p:extLst>
          </p:nvPr>
        </p:nvGraphicFramePr>
        <p:xfrm>
          <a:off x="2843808" y="3028527"/>
          <a:ext cx="1744704" cy="760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7" name="Equation" r:id="rId4" imgW="990360" imgH="431640" progId="Equation.DSMT4">
                  <p:embed/>
                </p:oleObj>
              </mc:Choice>
              <mc:Fallback>
                <p:oleObj name="Equation" r:id="rId4" imgW="990360" imgH="431640" progId="Equation.DSMT4">
                  <p:embed/>
                  <p:pic>
                    <p:nvPicPr>
                      <p:cNvPr id="42" name="物件 4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843808" y="3028527"/>
                        <a:ext cx="1744704" cy="7605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56877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Placement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Algorithm Flow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F59F2-AFC6-4CBC-9106-DE8E8FF73E8B}" type="datetime1">
              <a:rPr lang="zh-TW" altLang="en-US" smtClean="0"/>
              <a:t>2021/1/20</a:t>
            </a:fld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36CB1-5950-409A-BF4D-F587253C7E33}" type="slidenum">
              <a:rPr lang="zh-TW" altLang="en-US" smtClean="0"/>
              <a:t>35</a:t>
            </a:fld>
            <a:endParaRPr lang="zh-TW" altLang="en-US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3728" y="2204864"/>
            <a:ext cx="4676834" cy="403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760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Zero forced-directed Method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23528" y="1547401"/>
            <a:ext cx="8548621" cy="4530725"/>
          </a:xfrm>
        </p:spPr>
        <p:txBody>
          <a:bodyPr/>
          <a:lstStyle/>
          <a:p>
            <a:r>
              <a:rPr lang="en-US" altLang="zh-TW" dirty="0" smtClean="0">
                <a:latin typeface="Verdana" panose="020B0604030504040204" pitchFamily="34" charset="0"/>
                <a:ea typeface="Verdana" panose="020B0604030504040204" pitchFamily="34" charset="0"/>
              </a:rPr>
              <a:t>Take Cell from cell list with </a:t>
            </a:r>
            <a:r>
              <a:rPr lang="en-US" altLang="zh-TW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Max</a:t>
            </a:r>
            <a:r>
              <a:rPr lang="en-US" altLang="zh-TW" dirty="0" smtClean="0">
                <a:latin typeface="Verdana" panose="020B0604030504040204" pitchFamily="34" charset="0"/>
                <a:ea typeface="Verdana" panose="020B0604030504040204" pitchFamily="34" charset="0"/>
              </a:rPr>
              <a:t> cost</a:t>
            </a:r>
          </a:p>
          <a:p>
            <a:r>
              <a:rPr lang="en-US" altLang="zh-TW" dirty="0" smtClean="0">
                <a:latin typeface="Verdana" panose="020B0604030504040204" pitchFamily="34" charset="0"/>
                <a:ea typeface="Verdana" panose="020B0604030504040204" pitchFamily="34" charset="0"/>
              </a:rPr>
              <a:t>New position:</a:t>
            </a:r>
          </a:p>
          <a:p>
            <a:pPr marL="457200" lvl="1" indent="0">
              <a:buNone/>
            </a:pPr>
            <a:endParaRPr lang="en-US" altLang="zh-TW" dirty="0" smtClean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F59F2-AFC6-4CBC-9106-DE8E8FF73E8B}" type="datetime1">
              <a:rPr lang="zh-TW" altLang="en-US" smtClean="0"/>
              <a:t>2021/1/20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36CB1-5950-409A-BF4D-F587253C7E33}" type="slidenum">
              <a:rPr lang="zh-TW" altLang="en-US" smtClean="0"/>
              <a:t>36</a:t>
            </a:fld>
            <a:endParaRPr lang="zh-TW" altLang="en-US" dirty="0"/>
          </a:p>
        </p:txBody>
      </p:sp>
      <p:graphicFrame>
        <p:nvGraphicFramePr>
          <p:cNvPr id="23" name="物件 22"/>
          <p:cNvGraphicFramePr>
            <a:graphicFrameLocks noChangeAspect="1"/>
          </p:cNvGraphicFramePr>
          <p:nvPr>
            <p:extLst/>
          </p:nvPr>
        </p:nvGraphicFramePr>
        <p:xfrm>
          <a:off x="3755914" y="4483253"/>
          <a:ext cx="5257195" cy="4980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6" name="Equation" r:id="rId4" imgW="4686120" imgH="444240" progId="Equation.DSMT4">
                  <p:embed/>
                </p:oleObj>
              </mc:Choice>
              <mc:Fallback>
                <p:oleObj name="Equation" r:id="rId4" imgW="4686120" imgH="444240" progId="Equation.DSMT4">
                  <p:embed/>
                  <p:pic>
                    <p:nvPicPr>
                      <p:cNvPr id="23" name="物件 22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755914" y="4483253"/>
                        <a:ext cx="5257195" cy="4980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物件 23"/>
          <p:cNvGraphicFramePr>
            <a:graphicFrameLocks noChangeAspect="1"/>
          </p:cNvGraphicFramePr>
          <p:nvPr>
            <p:extLst/>
          </p:nvPr>
        </p:nvGraphicFramePr>
        <p:xfrm>
          <a:off x="3049617" y="2172817"/>
          <a:ext cx="5071327" cy="14113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7" name="Equation" r:id="rId6" imgW="3149280" imgH="876240" progId="Equation.DSMT4">
                  <p:embed/>
                </p:oleObj>
              </mc:Choice>
              <mc:Fallback>
                <p:oleObj name="Equation" r:id="rId6" imgW="3149280" imgH="876240" progId="Equation.DSMT4">
                  <p:embed/>
                  <p:pic>
                    <p:nvPicPr>
                      <p:cNvPr id="24" name="物件 23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049617" y="2172817"/>
                        <a:ext cx="5071327" cy="14113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3" name="群組 32"/>
          <p:cNvGrpSpPr/>
          <p:nvPr/>
        </p:nvGrpSpPr>
        <p:grpSpPr>
          <a:xfrm>
            <a:off x="585786" y="3546283"/>
            <a:ext cx="3631075" cy="2378192"/>
            <a:chOff x="611560" y="3679509"/>
            <a:chExt cx="3631075" cy="2378192"/>
          </a:xfrm>
        </p:grpSpPr>
        <p:grpSp>
          <p:nvGrpSpPr>
            <p:cNvPr id="28" name="群組 27"/>
            <p:cNvGrpSpPr/>
            <p:nvPr/>
          </p:nvGrpSpPr>
          <p:grpSpPr>
            <a:xfrm>
              <a:off x="611560" y="3679509"/>
              <a:ext cx="3631075" cy="2378192"/>
              <a:chOff x="899592" y="3393326"/>
              <a:chExt cx="3631075" cy="2378192"/>
            </a:xfrm>
          </p:grpSpPr>
          <p:grpSp>
            <p:nvGrpSpPr>
              <p:cNvPr id="6" name="群組 5"/>
              <p:cNvGrpSpPr/>
              <p:nvPr/>
            </p:nvGrpSpPr>
            <p:grpSpPr>
              <a:xfrm>
                <a:off x="899592" y="3452177"/>
                <a:ext cx="3631075" cy="2319341"/>
                <a:chOff x="2666429" y="3481657"/>
                <a:chExt cx="3631075" cy="2319341"/>
              </a:xfrm>
            </p:grpSpPr>
            <p:grpSp>
              <p:nvGrpSpPr>
                <p:cNvPr id="7" name="群組 6"/>
                <p:cNvGrpSpPr/>
                <p:nvPr/>
              </p:nvGrpSpPr>
              <p:grpSpPr>
                <a:xfrm>
                  <a:off x="3769213" y="3645024"/>
                  <a:ext cx="2528291" cy="2155974"/>
                  <a:chOff x="5428084" y="2636912"/>
                  <a:chExt cx="2888331" cy="3091457"/>
                </a:xfrm>
              </p:grpSpPr>
              <p:sp>
                <p:nvSpPr>
                  <p:cNvPr id="17" name="矩形 16"/>
                  <p:cNvSpPr/>
                  <p:nvPr/>
                </p:nvSpPr>
                <p:spPr>
                  <a:xfrm>
                    <a:off x="5428084" y="3424113"/>
                    <a:ext cx="936105" cy="936103"/>
                  </a:xfrm>
                  <a:prstGeom prst="rect">
                    <a:avLst/>
                  </a:prstGeom>
                </p:spPr>
                <p:style>
                  <a:lnRef idx="2">
                    <a:schemeClr val="accent4"/>
                  </a:lnRef>
                  <a:fillRef idx="1">
                    <a:schemeClr val="lt1"/>
                  </a:fillRef>
                  <a:effectRef idx="0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dirty="0" smtClean="0"/>
                      <a:t>Cell1</a:t>
                    </a:r>
                    <a:endParaRPr lang="zh-TW" altLang="en-US" dirty="0"/>
                  </a:p>
                </p:txBody>
              </p:sp>
              <p:sp>
                <p:nvSpPr>
                  <p:cNvPr id="18" name="矩形 17"/>
                  <p:cNvSpPr/>
                  <p:nvPr/>
                </p:nvSpPr>
                <p:spPr>
                  <a:xfrm>
                    <a:off x="6898697" y="4792265"/>
                    <a:ext cx="936104" cy="936104"/>
                  </a:xfrm>
                  <a:prstGeom prst="rect">
                    <a:avLst/>
                  </a:prstGeom>
                </p:spPr>
                <p:style>
                  <a:lnRef idx="2">
                    <a:schemeClr val="accent4"/>
                  </a:lnRef>
                  <a:fillRef idx="1">
                    <a:schemeClr val="lt1"/>
                  </a:fillRef>
                  <a:effectRef idx="0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dirty="0" smtClean="0"/>
                      <a:t>Cell3</a:t>
                    </a:r>
                    <a:endParaRPr lang="zh-TW" altLang="en-US" dirty="0"/>
                  </a:p>
                </p:txBody>
              </p:sp>
              <p:sp>
                <p:nvSpPr>
                  <p:cNvPr id="19" name="矩形 18"/>
                  <p:cNvSpPr/>
                  <p:nvPr/>
                </p:nvSpPr>
                <p:spPr>
                  <a:xfrm>
                    <a:off x="7380311" y="2636912"/>
                    <a:ext cx="936104" cy="936103"/>
                  </a:xfrm>
                  <a:prstGeom prst="rect">
                    <a:avLst/>
                  </a:prstGeom>
                </p:spPr>
                <p:style>
                  <a:lnRef idx="2">
                    <a:schemeClr val="accent4"/>
                  </a:lnRef>
                  <a:fillRef idx="1">
                    <a:schemeClr val="lt1"/>
                  </a:fillRef>
                  <a:effectRef idx="0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dirty="0" smtClean="0"/>
                      <a:t>Cell2</a:t>
                    </a:r>
                    <a:endParaRPr lang="zh-TW" altLang="en-US" dirty="0"/>
                  </a:p>
                </p:txBody>
              </p:sp>
              <p:cxnSp>
                <p:nvCxnSpPr>
                  <p:cNvPr id="20" name="直線單箭頭接點 19"/>
                  <p:cNvCxnSpPr>
                    <a:stCxn id="17" idx="3"/>
                  </p:cNvCxnSpPr>
                  <p:nvPr/>
                </p:nvCxnSpPr>
                <p:spPr>
                  <a:xfrm>
                    <a:off x="6364187" y="3892165"/>
                    <a:ext cx="930275" cy="0"/>
                  </a:xfrm>
                  <a:prstGeom prst="straightConnector1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直線單箭頭接點 20"/>
                  <p:cNvCxnSpPr/>
                  <p:nvPr/>
                </p:nvCxnSpPr>
                <p:spPr>
                  <a:xfrm>
                    <a:off x="7294462" y="3280097"/>
                    <a:ext cx="5829" cy="1520750"/>
                  </a:xfrm>
                  <a:prstGeom prst="straightConnector1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直線單箭頭接點 21"/>
                  <p:cNvCxnSpPr/>
                  <p:nvPr/>
                </p:nvCxnSpPr>
                <p:spPr>
                  <a:xfrm flipV="1">
                    <a:off x="7294462" y="3280097"/>
                    <a:ext cx="85850" cy="1"/>
                  </a:xfrm>
                  <a:prstGeom prst="straightConnector1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8" name="矩形 7"/>
                <p:cNvSpPr/>
                <p:nvPr/>
              </p:nvSpPr>
              <p:spPr>
                <a:xfrm>
                  <a:off x="2895409" y="5148162"/>
                  <a:ext cx="819416" cy="652836"/>
                </a:xfrm>
                <a:prstGeom prst="rect">
                  <a:avLst/>
                </a:prstGeom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 smtClean="0"/>
                    <a:t>Cell4</a:t>
                  </a:r>
                  <a:endParaRPr lang="zh-TW" altLang="en-US" dirty="0"/>
                </a:p>
              </p:txBody>
            </p:sp>
            <p:sp>
              <p:nvSpPr>
                <p:cNvPr id="9" name="矩形 8"/>
                <p:cNvSpPr/>
                <p:nvPr/>
              </p:nvSpPr>
              <p:spPr>
                <a:xfrm>
                  <a:off x="2666429" y="3541180"/>
                  <a:ext cx="819416" cy="652836"/>
                </a:xfrm>
                <a:prstGeom prst="rect">
                  <a:avLst/>
                </a:prstGeom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 smtClean="0"/>
                    <a:t>Cell5</a:t>
                  </a:r>
                  <a:endParaRPr lang="zh-TW" altLang="en-US" dirty="0"/>
                </a:p>
              </p:txBody>
            </p:sp>
            <p:cxnSp>
              <p:nvCxnSpPr>
                <p:cNvPr id="10" name="直線單箭頭接點 9"/>
                <p:cNvCxnSpPr/>
                <p:nvPr/>
              </p:nvCxnSpPr>
              <p:spPr>
                <a:xfrm>
                  <a:off x="3487338" y="3821563"/>
                  <a:ext cx="814313" cy="0"/>
                </a:xfrm>
                <a:prstGeom prst="straightConnector1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直線單箭頭接點 10"/>
                <p:cNvCxnSpPr/>
                <p:nvPr/>
              </p:nvCxnSpPr>
              <p:spPr>
                <a:xfrm>
                  <a:off x="3076137" y="4520434"/>
                  <a:ext cx="693076" cy="0"/>
                </a:xfrm>
                <a:prstGeom prst="straightConnector1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直線單箭頭接點 11"/>
                <p:cNvCxnSpPr/>
                <p:nvPr/>
              </p:nvCxnSpPr>
              <p:spPr>
                <a:xfrm>
                  <a:off x="3071035" y="4511695"/>
                  <a:ext cx="5102" cy="636467"/>
                </a:xfrm>
                <a:prstGeom prst="straightConnector1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直線單箭頭接點 12"/>
                <p:cNvCxnSpPr/>
                <p:nvPr/>
              </p:nvCxnSpPr>
              <p:spPr>
                <a:xfrm>
                  <a:off x="4298320" y="3821563"/>
                  <a:ext cx="781" cy="372453"/>
                </a:xfrm>
                <a:prstGeom prst="straightConnector1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4" name="文字方塊 13"/>
                <p:cNvSpPr txBox="1"/>
                <p:nvPr/>
              </p:nvSpPr>
              <p:spPr>
                <a:xfrm>
                  <a:off x="4786047" y="4141240"/>
                  <a:ext cx="64807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dirty="0" smtClean="0"/>
                    <a:t>N</a:t>
                  </a:r>
                  <a:r>
                    <a:rPr lang="en-US" altLang="zh-TW" baseline="-25000" dirty="0" smtClean="0"/>
                    <a:t>1</a:t>
                  </a:r>
                  <a:endParaRPr lang="zh-TW" altLang="en-US" baseline="-25000" dirty="0"/>
                </a:p>
              </p:txBody>
            </p:sp>
            <p:sp>
              <p:nvSpPr>
                <p:cNvPr id="15" name="文字方塊 14"/>
                <p:cNvSpPr txBox="1"/>
                <p:nvPr/>
              </p:nvSpPr>
              <p:spPr>
                <a:xfrm>
                  <a:off x="3071034" y="4564890"/>
                  <a:ext cx="64807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dirty="0" smtClean="0"/>
                    <a:t>N</a:t>
                  </a:r>
                  <a:r>
                    <a:rPr lang="en-US" altLang="zh-TW" baseline="-25000" dirty="0"/>
                    <a:t>2</a:t>
                  </a:r>
                  <a:endParaRPr lang="zh-TW" altLang="en-US" baseline="-25000" dirty="0"/>
                </a:p>
              </p:txBody>
            </p:sp>
            <p:sp>
              <p:nvSpPr>
                <p:cNvPr id="16" name="文字方塊 15"/>
                <p:cNvSpPr txBox="1"/>
                <p:nvPr/>
              </p:nvSpPr>
              <p:spPr>
                <a:xfrm>
                  <a:off x="3687014" y="3481657"/>
                  <a:ext cx="64807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dirty="0" smtClean="0"/>
                    <a:t>N</a:t>
                  </a:r>
                  <a:r>
                    <a:rPr lang="en-US" altLang="zh-TW" baseline="-25000" dirty="0"/>
                    <a:t>3</a:t>
                  </a:r>
                  <a:endParaRPr lang="zh-TW" altLang="en-US" baseline="-25000" dirty="0"/>
                </a:p>
              </p:txBody>
            </p:sp>
          </p:grpSp>
          <p:sp>
            <p:nvSpPr>
              <p:cNvPr id="25" name="文字方塊 24"/>
              <p:cNvSpPr txBox="1"/>
              <p:nvPr/>
            </p:nvSpPr>
            <p:spPr>
              <a:xfrm>
                <a:off x="3255408" y="4535410"/>
                <a:ext cx="2880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>
                    <a:solidFill>
                      <a:srgbClr val="FF0000"/>
                    </a:solidFill>
                  </a:rPr>
                  <a:t>2</a:t>
                </a:r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6" name="文字方塊 25"/>
              <p:cNvSpPr txBox="1"/>
              <p:nvPr/>
            </p:nvSpPr>
            <p:spPr>
              <a:xfrm>
                <a:off x="948476" y="4481092"/>
                <a:ext cx="2880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>
                    <a:solidFill>
                      <a:srgbClr val="FF0000"/>
                    </a:solidFill>
                  </a:rPr>
                  <a:t>1</a:t>
                </a:r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7" name="文字方塊 26"/>
              <p:cNvSpPr txBox="1"/>
              <p:nvPr/>
            </p:nvSpPr>
            <p:spPr>
              <a:xfrm>
                <a:off x="2324186" y="3393326"/>
                <a:ext cx="2880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>
                    <a:solidFill>
                      <a:srgbClr val="FF0000"/>
                    </a:solidFill>
                  </a:rPr>
                  <a:t>1</a:t>
                </a:r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29" name="文字方塊 28"/>
            <p:cNvSpPr txBox="1"/>
            <p:nvPr/>
          </p:nvSpPr>
          <p:spPr>
            <a:xfrm>
              <a:off x="2590800" y="4027111"/>
              <a:ext cx="83342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00" dirty="0" smtClean="0"/>
                <a:t>(row</a:t>
              </a:r>
              <a:r>
                <a:rPr lang="en-US" altLang="zh-TW" sz="1000" baseline="-25000" dirty="0" smtClean="0"/>
                <a:t>2</a:t>
              </a:r>
              <a:r>
                <a:rPr lang="en-US" altLang="zh-TW" sz="1000" dirty="0" smtClean="0"/>
                <a:t>,col</a:t>
              </a:r>
              <a:r>
                <a:rPr lang="en-US" altLang="zh-TW" sz="1000" baseline="-25000" dirty="0" smtClean="0"/>
                <a:t>2</a:t>
              </a:r>
              <a:r>
                <a:rPr lang="en-US" altLang="zh-TW" sz="1000" dirty="0" smtClean="0"/>
                <a:t>)</a:t>
              </a:r>
              <a:endParaRPr lang="zh-TW" altLang="en-US" sz="1000" dirty="0"/>
            </a:p>
          </p:txBody>
        </p:sp>
        <p:sp>
          <p:nvSpPr>
            <p:cNvPr id="30" name="文字方塊 29"/>
            <p:cNvSpPr txBox="1"/>
            <p:nvPr/>
          </p:nvSpPr>
          <p:spPr>
            <a:xfrm>
              <a:off x="3280230" y="5136607"/>
              <a:ext cx="83342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00" dirty="0" smtClean="0"/>
                <a:t>(row</a:t>
              </a:r>
              <a:r>
                <a:rPr lang="en-US" altLang="zh-TW" sz="1000" baseline="-25000" dirty="0" smtClean="0"/>
                <a:t>3</a:t>
              </a:r>
              <a:r>
                <a:rPr lang="en-US" altLang="zh-TW" sz="1000" dirty="0" smtClean="0"/>
                <a:t>,col</a:t>
              </a:r>
              <a:r>
                <a:rPr lang="en-US" altLang="zh-TW" sz="1000" baseline="-25000" dirty="0"/>
                <a:t>3</a:t>
              </a:r>
              <a:r>
                <a:rPr lang="en-US" altLang="zh-TW" sz="1000" dirty="0" smtClean="0"/>
                <a:t>)</a:t>
              </a:r>
              <a:endParaRPr lang="zh-TW" altLang="en-US" sz="1000" dirty="0"/>
            </a:p>
          </p:txBody>
        </p:sp>
        <p:sp>
          <p:nvSpPr>
            <p:cNvPr id="31" name="文字方塊 30"/>
            <p:cNvSpPr txBox="1"/>
            <p:nvPr/>
          </p:nvSpPr>
          <p:spPr>
            <a:xfrm>
              <a:off x="1004474" y="5148011"/>
              <a:ext cx="83342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00" dirty="0" smtClean="0"/>
                <a:t>(row</a:t>
              </a:r>
              <a:r>
                <a:rPr lang="en-US" altLang="zh-TW" sz="1000" baseline="-25000" dirty="0" smtClean="0"/>
                <a:t>4</a:t>
              </a:r>
              <a:r>
                <a:rPr lang="en-US" altLang="zh-TW" sz="1000" dirty="0" smtClean="0"/>
                <a:t>,col</a:t>
              </a:r>
              <a:r>
                <a:rPr lang="en-US" altLang="zh-TW" sz="1000" baseline="-25000" dirty="0"/>
                <a:t>4</a:t>
              </a:r>
              <a:r>
                <a:rPr lang="en-US" altLang="zh-TW" sz="1000" dirty="0" smtClean="0"/>
                <a:t>)</a:t>
              </a:r>
              <a:endParaRPr lang="zh-TW" altLang="en-US" sz="1000" dirty="0"/>
            </a:p>
          </p:txBody>
        </p:sp>
        <p:sp>
          <p:nvSpPr>
            <p:cNvPr id="32" name="文字方塊 31"/>
            <p:cNvSpPr txBox="1"/>
            <p:nvPr/>
          </p:nvSpPr>
          <p:spPr>
            <a:xfrm>
              <a:off x="1364256" y="4062827"/>
              <a:ext cx="83342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00" dirty="0" smtClean="0"/>
                <a:t>(row</a:t>
              </a:r>
              <a:r>
                <a:rPr lang="en-US" altLang="zh-TW" sz="1000" baseline="-25000" dirty="0" smtClean="0"/>
                <a:t>5</a:t>
              </a:r>
              <a:r>
                <a:rPr lang="en-US" altLang="zh-TW" sz="1000" dirty="0" smtClean="0"/>
                <a:t>,col</a:t>
              </a:r>
              <a:r>
                <a:rPr lang="en-US" altLang="zh-TW" sz="1000" baseline="-25000" dirty="0"/>
                <a:t>5</a:t>
              </a:r>
              <a:r>
                <a:rPr lang="en-US" altLang="zh-TW" sz="1000" dirty="0" smtClean="0"/>
                <a:t>)</a:t>
              </a:r>
              <a:endParaRPr lang="zh-TW" altLang="en-US" sz="1000" dirty="0"/>
            </a:p>
          </p:txBody>
        </p:sp>
      </p:grpSp>
      <p:sp>
        <p:nvSpPr>
          <p:cNvPr id="34" name="圓角矩形圖說文字 33"/>
          <p:cNvSpPr/>
          <p:nvPr/>
        </p:nvSpPr>
        <p:spPr>
          <a:xfrm>
            <a:off x="4405088" y="5524819"/>
            <a:ext cx="3888432" cy="928369"/>
          </a:xfrm>
          <a:prstGeom prst="wedgeRoundRectCallout">
            <a:avLst>
              <a:gd name="adj1" fmla="val -35708"/>
              <a:gd name="adj2" fmla="val -92097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This </a:t>
            </a:r>
            <a:r>
              <a:rPr lang="en-US" altLang="zh-TW" dirty="0" err="1" smtClean="0">
                <a:solidFill>
                  <a:schemeClr val="tx1"/>
                </a:solidFill>
              </a:rPr>
              <a:t>Ggrid</a:t>
            </a:r>
            <a:r>
              <a:rPr lang="en-US" altLang="zh-TW" dirty="0" smtClean="0">
                <a:solidFill>
                  <a:schemeClr val="tx1"/>
                </a:solidFill>
              </a:rPr>
              <a:t> is valid?</a:t>
            </a:r>
          </a:p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Yes: Moving this cell</a:t>
            </a:r>
          </a:p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No: Another Grid Moving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6627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Another </a:t>
            </a:r>
            <a:r>
              <a:rPr lang="en-US" altLang="zh-TW" dirty="0" smtClean="0"/>
              <a:t>Grid Moving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19352" y="1484784"/>
            <a:ext cx="8645136" cy="4530725"/>
          </a:xfrm>
        </p:spPr>
        <p:txBody>
          <a:bodyPr/>
          <a:lstStyle/>
          <a:p>
            <a:r>
              <a:rPr lang="en-US" altLang="zh-TW" dirty="0" smtClean="0"/>
              <a:t>If the position is invalid, we consider the </a:t>
            </a:r>
            <a:r>
              <a:rPr lang="en-US" altLang="zh-TW" b="1" dirty="0"/>
              <a:t>adjacent</a:t>
            </a:r>
            <a:r>
              <a:rPr lang="en-US" altLang="zh-TW" dirty="0"/>
              <a:t> </a:t>
            </a:r>
            <a:r>
              <a:rPr lang="en-US" altLang="zh-TW" dirty="0" smtClean="0"/>
              <a:t>grid (</a:t>
            </a:r>
            <a:r>
              <a:rPr lang="en-US" altLang="zh-TW" dirty="0" err="1"/>
              <a:t>Jiugongge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After moving, choose grid with remain </a:t>
            </a:r>
            <a:r>
              <a:rPr lang="en-US" altLang="zh-TW" b="1" dirty="0" smtClean="0"/>
              <a:t>max</a:t>
            </a:r>
            <a:r>
              <a:rPr lang="en-US" altLang="zh-TW" dirty="0" smtClean="0"/>
              <a:t> supply</a:t>
            </a:r>
          </a:p>
          <a:p>
            <a:r>
              <a:rPr lang="en-US" altLang="zh-TW" dirty="0" smtClean="0"/>
              <a:t>If these 8 grids are invalid</a:t>
            </a:r>
          </a:p>
          <a:p>
            <a:pPr lvl="1"/>
            <a:r>
              <a:rPr lang="en-US" altLang="zh-TW" dirty="0" smtClean="0"/>
              <a:t>Give up moving this cell</a:t>
            </a:r>
          </a:p>
          <a:p>
            <a:pPr lvl="1"/>
            <a:r>
              <a:rPr lang="en-US" altLang="zh-TW" dirty="0" smtClean="0"/>
              <a:t>Choose the 2</a:t>
            </a:r>
            <a:r>
              <a:rPr lang="en-US" altLang="zh-TW" baseline="30000" dirty="0" smtClean="0"/>
              <a:t>nd</a:t>
            </a:r>
            <a:r>
              <a:rPr lang="en-US" altLang="zh-TW" dirty="0" smtClean="0"/>
              <a:t> cell in the cell list and recalculate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F59F2-AFC6-4CBC-9106-DE8E8FF73E8B}" type="datetime1">
              <a:rPr lang="zh-TW" altLang="en-US" smtClean="0"/>
              <a:t>2021/1/20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36CB1-5950-409A-BF4D-F587253C7E33}" type="slidenum">
              <a:rPr lang="zh-TW" altLang="en-US" smtClean="0"/>
              <a:t>37</a:t>
            </a:fld>
            <a:endParaRPr lang="zh-TW" altLang="en-US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/>
          </p:nvPr>
        </p:nvGraphicFramePr>
        <p:xfrm>
          <a:off x="1691680" y="5013029"/>
          <a:ext cx="1440159" cy="14401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53">
                  <a:extLst>
                    <a:ext uri="{9D8B030D-6E8A-4147-A177-3AD203B41FA5}">
                      <a16:colId xmlns:a16="http://schemas.microsoft.com/office/drawing/2014/main" val="1267355641"/>
                    </a:ext>
                  </a:extLst>
                </a:gridCol>
                <a:gridCol w="480053">
                  <a:extLst>
                    <a:ext uri="{9D8B030D-6E8A-4147-A177-3AD203B41FA5}">
                      <a16:colId xmlns:a16="http://schemas.microsoft.com/office/drawing/2014/main" val="1239830600"/>
                    </a:ext>
                  </a:extLst>
                </a:gridCol>
                <a:gridCol w="480053">
                  <a:extLst>
                    <a:ext uri="{9D8B030D-6E8A-4147-A177-3AD203B41FA5}">
                      <a16:colId xmlns:a16="http://schemas.microsoft.com/office/drawing/2014/main" val="4096973858"/>
                    </a:ext>
                  </a:extLst>
                </a:gridCol>
              </a:tblGrid>
              <a:tr h="480053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8122053"/>
                  </a:ext>
                </a:extLst>
              </a:tr>
              <a:tr h="480053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zh-TW" sz="700" dirty="0" smtClean="0"/>
                    </a:p>
                    <a:p>
                      <a:r>
                        <a:rPr lang="en-US" altLang="zh-TW" sz="700" dirty="0" smtClean="0"/>
                        <a:t>Zero</a:t>
                      </a:r>
                      <a:r>
                        <a:rPr lang="en-US" altLang="zh-TW" sz="700" baseline="0" dirty="0" smtClean="0"/>
                        <a:t> forced</a:t>
                      </a:r>
                      <a:endParaRPr lang="zh-TW" altLang="en-US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9166699"/>
                  </a:ext>
                </a:extLst>
              </a:tr>
              <a:tr h="480053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0183558"/>
                  </a:ext>
                </a:extLst>
              </a:tr>
            </a:tbl>
          </a:graphicData>
        </a:graphic>
      </p:graphicFrame>
      <p:cxnSp>
        <p:nvCxnSpPr>
          <p:cNvPr id="8" name="直線單箭頭接點 7"/>
          <p:cNvCxnSpPr/>
          <p:nvPr/>
        </p:nvCxnSpPr>
        <p:spPr>
          <a:xfrm>
            <a:off x="2915816" y="5157192"/>
            <a:ext cx="1224136" cy="276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" name="直線單箭頭接點 8"/>
          <p:cNvCxnSpPr/>
          <p:nvPr/>
        </p:nvCxnSpPr>
        <p:spPr>
          <a:xfrm>
            <a:off x="2303748" y="5229200"/>
            <a:ext cx="1836204" cy="335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>
            <a:off x="1763688" y="5409228"/>
            <a:ext cx="2304256" cy="228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>
            <a:off x="1870720" y="5723088"/>
            <a:ext cx="2197224" cy="22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 flipV="1">
            <a:off x="2830488" y="5802254"/>
            <a:ext cx="1368152" cy="114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 flipV="1">
            <a:off x="1934420" y="5874262"/>
            <a:ext cx="2133524" cy="321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/>
          <p:nvPr/>
        </p:nvCxnSpPr>
        <p:spPr>
          <a:xfrm flipV="1">
            <a:off x="2307817" y="5937570"/>
            <a:ext cx="1832135" cy="367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/>
          <p:nvPr/>
        </p:nvCxnSpPr>
        <p:spPr>
          <a:xfrm flipV="1">
            <a:off x="2807804" y="5984603"/>
            <a:ext cx="1404156" cy="370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/>
          <p:nvPr/>
        </p:nvCxnSpPr>
        <p:spPr>
          <a:xfrm flipV="1">
            <a:off x="2762832" y="5988381"/>
            <a:ext cx="1404156" cy="370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1" name="圓角矩形圖說文字 30"/>
          <p:cNvSpPr/>
          <p:nvPr/>
        </p:nvSpPr>
        <p:spPr>
          <a:xfrm>
            <a:off x="4860032" y="5104322"/>
            <a:ext cx="3888432" cy="1053976"/>
          </a:xfrm>
          <a:prstGeom prst="wedgeRoundRectCallout">
            <a:avLst>
              <a:gd name="adj1" fmla="val -66718"/>
              <a:gd name="adj2" fmla="val -324"/>
              <a:gd name="adj3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One of the grids valid?</a:t>
            </a:r>
          </a:p>
          <a:p>
            <a:pPr algn="ctr"/>
            <a:r>
              <a:rPr lang="en-US" altLang="zh-TW" sz="1200" dirty="0">
                <a:solidFill>
                  <a:schemeClr val="tx1"/>
                </a:solidFill>
              </a:rPr>
              <a:t>Yes: Moving the cell with max remain </a:t>
            </a:r>
            <a:r>
              <a:rPr lang="en-US" altLang="zh-TW" sz="1200" dirty="0" smtClean="0">
                <a:solidFill>
                  <a:schemeClr val="tx1"/>
                </a:solidFill>
              </a:rPr>
              <a:t>supply</a:t>
            </a:r>
          </a:p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No: Choose another cell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1062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altLang="zh-TW" dirty="0"/>
              <a:t>Evaluation Results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F59F2-AFC6-4CBC-9106-DE8E8FF73E8B}" type="datetime1">
              <a:rPr lang="zh-TW" altLang="en-US" smtClean="0"/>
              <a:t>2021/1/20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36CB1-5950-409A-BF4D-F587253C7E33}" type="slidenum">
              <a:rPr lang="zh-TW" altLang="en-US" smtClean="0"/>
              <a:t>38</a:t>
            </a:fld>
            <a:endParaRPr lang="zh-TW" altLang="en-US"/>
          </a:p>
        </p:txBody>
      </p:sp>
      <p:graphicFrame>
        <p:nvGraphicFramePr>
          <p:cNvPr id="6" name="物件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1891836"/>
              </p:ext>
            </p:extLst>
          </p:nvPr>
        </p:nvGraphicFramePr>
        <p:xfrm>
          <a:off x="1403350" y="2278063"/>
          <a:ext cx="6286500" cy="334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2" name="文件" r:id="rId3" imgW="5274753" imgH="2813141" progId="Word.Document.12">
                  <p:embed/>
                </p:oleObj>
              </mc:Choice>
              <mc:Fallback>
                <p:oleObj name="文件" r:id="rId3" imgW="5274753" imgH="281314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03350" y="2278063"/>
                        <a:ext cx="6286500" cy="3349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025730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>
            <a:extLst>
              <a:ext uri="{FF2B5EF4-FFF2-40B4-BE49-F238E27FC236}">
                <a16:creationId xmlns:a16="http://schemas.microsoft.com/office/drawing/2014/main" id="{5559942E-EB33-40B1-B8E0-E89945F7D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312" y="4406900"/>
            <a:ext cx="8170167" cy="1362075"/>
          </a:xfrm>
        </p:spPr>
        <p:txBody>
          <a:bodyPr/>
          <a:lstStyle/>
          <a:p>
            <a:r>
              <a:rPr lang="en-US" altLang="zh-TW" dirty="0" smtClean="0"/>
              <a:t>Conclusion</a:t>
            </a:r>
            <a:endParaRPr lang="zh-TW" altLang="en-US" dirty="0"/>
          </a:p>
        </p:txBody>
      </p:sp>
      <p:sp>
        <p:nvSpPr>
          <p:cNvPr id="7" name="文字版面配置區 6">
            <a:extLst>
              <a:ext uri="{FF2B5EF4-FFF2-40B4-BE49-F238E27FC236}">
                <a16:creationId xmlns:a16="http://schemas.microsoft.com/office/drawing/2014/main" id="{FD0ADA01-7971-4D4F-A631-E1E316AD88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2DC1E22-6A6E-42F6-91A1-DC329201E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F59F2-AFC6-4CBC-9106-DE8E8FF73E8B}" type="datetime1">
              <a:rPr lang="zh-TW" altLang="en-US" smtClean="0"/>
              <a:t>2021/1/20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FF1AA05-01B1-45A6-B342-9C8F71D1D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36CB1-5950-409A-BF4D-F587253C7E33}" type="slidenum">
              <a:rPr lang="zh-TW" altLang="en-US" smtClean="0"/>
              <a:t>39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663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Introduction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000" dirty="0"/>
              <a:t>A </a:t>
            </a:r>
            <a:r>
              <a:rPr lang="en-US" altLang="zh-TW" sz="2000" b="1" dirty="0"/>
              <a:t>Digital </a:t>
            </a:r>
            <a:r>
              <a:rPr lang="en-US" altLang="zh-TW" sz="2000" b="1" dirty="0" err="1"/>
              <a:t>Annealer</a:t>
            </a:r>
            <a:r>
              <a:rPr lang="en-US" altLang="zh-TW" sz="2000" b="1" dirty="0"/>
              <a:t> </a:t>
            </a:r>
            <a:r>
              <a:rPr lang="en-US" altLang="zh-TW" sz="2000" dirty="0"/>
              <a:t>(DA) is a dedicated architecture for </a:t>
            </a:r>
            <a:r>
              <a:rPr lang="en-US" altLang="zh-TW" sz="2000" b="1" dirty="0"/>
              <a:t>high-speed</a:t>
            </a:r>
            <a:r>
              <a:rPr lang="en-US" altLang="zh-TW" sz="2000" dirty="0"/>
              <a:t> solving of combinatorial optimization problems mapped to an </a:t>
            </a:r>
            <a:r>
              <a:rPr lang="en-US" altLang="zh-TW" sz="2000" b="1" dirty="0" err="1"/>
              <a:t>Ising</a:t>
            </a:r>
            <a:r>
              <a:rPr lang="en-US" altLang="zh-TW" sz="2000" b="1" dirty="0"/>
              <a:t> model</a:t>
            </a:r>
            <a:r>
              <a:rPr lang="en-US" altLang="zh-TW" sz="2000" dirty="0" smtClean="0"/>
              <a:t>.</a:t>
            </a:r>
            <a:endParaRPr lang="en-US" altLang="zh-TW" sz="2000" dirty="0"/>
          </a:p>
          <a:p>
            <a:pPr lvl="1"/>
            <a:r>
              <a:rPr lang="en-US" altLang="zh-TW" sz="1800" dirty="0" smtClean="0"/>
              <a:t>Fully </a:t>
            </a:r>
            <a:r>
              <a:rPr lang="en-US" altLang="zh-TW" sz="1800" dirty="0"/>
              <a:t>coupled bit </a:t>
            </a:r>
            <a:r>
              <a:rPr lang="en-US" altLang="zh-TW" sz="1800" dirty="0" smtClean="0"/>
              <a:t>connectivity</a:t>
            </a:r>
          </a:p>
          <a:p>
            <a:pPr lvl="1"/>
            <a:r>
              <a:rPr lang="en-US" altLang="zh-TW" sz="1800" dirty="0"/>
              <a:t>H</a:t>
            </a:r>
            <a:r>
              <a:rPr lang="en-US" altLang="zh-TW" sz="1800" dirty="0" smtClean="0"/>
              <a:t>igh </a:t>
            </a:r>
            <a:r>
              <a:rPr lang="en-US" altLang="zh-TW" sz="1800" dirty="0"/>
              <a:t>coupling resolution</a:t>
            </a:r>
          </a:p>
          <a:p>
            <a:r>
              <a:rPr lang="en-US" altLang="zh-TW" sz="2000" dirty="0" smtClean="0"/>
              <a:t>Uses </a:t>
            </a:r>
            <a:r>
              <a:rPr lang="en-US" altLang="zh-TW" sz="2000" dirty="0"/>
              <a:t>Markov Chain Monte Carlo as a basic search </a:t>
            </a:r>
            <a:r>
              <a:rPr lang="en-US" altLang="zh-TW" sz="2000" dirty="0" smtClean="0"/>
              <a:t>mechanism</a:t>
            </a:r>
          </a:p>
          <a:p>
            <a:r>
              <a:rPr lang="en-US" altLang="zh-TW" sz="2000" dirty="0" smtClean="0"/>
              <a:t>Accelerated </a:t>
            </a:r>
            <a:r>
              <a:rPr lang="en-US" altLang="zh-TW" sz="2000" dirty="0"/>
              <a:t>by the hardware implementation of multiple speed-enhancement techniques </a:t>
            </a:r>
            <a:endParaRPr lang="en-US" altLang="zh-TW" sz="2000" dirty="0" smtClean="0"/>
          </a:p>
          <a:p>
            <a:pPr lvl="1"/>
            <a:r>
              <a:rPr lang="en-US" altLang="zh-TW" sz="1800" dirty="0"/>
              <a:t>P</a:t>
            </a:r>
            <a:r>
              <a:rPr lang="en-US" altLang="zh-TW" sz="1800" dirty="0" smtClean="0"/>
              <a:t>arallel search</a:t>
            </a:r>
          </a:p>
          <a:p>
            <a:pPr lvl="1"/>
            <a:r>
              <a:rPr lang="en-US" altLang="zh-TW" sz="1800" dirty="0"/>
              <a:t>E</a:t>
            </a:r>
            <a:r>
              <a:rPr lang="en-US" altLang="zh-TW" sz="1800" dirty="0" smtClean="0"/>
              <a:t>scape </a:t>
            </a:r>
            <a:r>
              <a:rPr lang="en-US" altLang="zh-TW" sz="1800" dirty="0"/>
              <a:t>from a local </a:t>
            </a:r>
            <a:r>
              <a:rPr lang="en-US" altLang="zh-TW" sz="1800" dirty="0" smtClean="0"/>
              <a:t>solution</a:t>
            </a:r>
          </a:p>
          <a:p>
            <a:pPr lvl="1"/>
            <a:r>
              <a:rPr lang="en-US" altLang="zh-TW" sz="1800" dirty="0" smtClean="0"/>
              <a:t>Replica exchange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F59F2-AFC6-4CBC-9106-DE8E8FF73E8B}" type="datetime1">
              <a:rPr lang="zh-TW" altLang="en-US" smtClean="0"/>
              <a:t>2021/1/20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36CB1-5950-409A-BF4D-F587253C7E33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5308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Conclusion and Future Work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520" y="1595438"/>
            <a:ext cx="8568952" cy="4530725"/>
          </a:xfrm>
        </p:spPr>
        <p:txBody>
          <a:bodyPr/>
          <a:lstStyle/>
          <a:p>
            <a:r>
              <a:rPr lang="en-US" altLang="zh-TW" dirty="0" smtClean="0"/>
              <a:t>This project implements “Digital </a:t>
            </a:r>
            <a:r>
              <a:rPr lang="en-US" altLang="zh-TW" dirty="0" err="1" smtClean="0"/>
              <a:t>Annealer</a:t>
            </a:r>
            <a:r>
              <a:rPr lang="en-US" altLang="zh-TW" dirty="0" smtClean="0"/>
              <a:t>” for two applications</a:t>
            </a:r>
          </a:p>
          <a:p>
            <a:pPr lvl="1"/>
            <a:r>
              <a:rPr lang="en-US" altLang="zh-TW" dirty="0"/>
              <a:t>1) TSP</a:t>
            </a:r>
          </a:p>
          <a:p>
            <a:pPr lvl="1"/>
            <a:r>
              <a:rPr lang="en-US" altLang="zh-TW" dirty="0"/>
              <a:t>2) Routing with Cell </a:t>
            </a:r>
            <a:r>
              <a:rPr lang="en-US" altLang="zh-TW" dirty="0" smtClean="0"/>
              <a:t>Movement</a:t>
            </a:r>
            <a:r>
              <a:rPr lang="zh-TW" altLang="en-US" dirty="0" smtClean="0"/>
              <a:t> </a:t>
            </a:r>
            <a:r>
              <a:rPr lang="en-US" altLang="zh-TW" dirty="0" smtClean="0"/>
              <a:t>(</a:t>
            </a:r>
            <a:r>
              <a:rPr lang="en-US" altLang="zh-TW" dirty="0"/>
              <a:t>Steiner tree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According to evaluation results, this digital </a:t>
            </a:r>
            <a:r>
              <a:rPr lang="en-US" altLang="zh-TW" dirty="0" err="1" smtClean="0"/>
              <a:t>annealer</a:t>
            </a:r>
            <a:r>
              <a:rPr lang="zh-TW" altLang="en-US" dirty="0" smtClean="0"/>
              <a:t> </a:t>
            </a:r>
            <a:r>
              <a:rPr lang="en-US" altLang="zh-TW" dirty="0" smtClean="0"/>
              <a:t>has poor performance in TSP</a:t>
            </a:r>
          </a:p>
          <a:p>
            <a:pPr lvl="1"/>
            <a:r>
              <a:rPr lang="en-US" altLang="zh-TW" dirty="0" smtClean="0"/>
              <a:t>Issue Discussion:</a:t>
            </a:r>
          </a:p>
          <a:p>
            <a:pPr lvl="2"/>
            <a:r>
              <a:rPr lang="en-US" altLang="zh-TW" dirty="0" smtClean="0"/>
              <a:t>Temperate interval and cooling rate setting</a:t>
            </a:r>
          </a:p>
          <a:p>
            <a:pPr lvl="2"/>
            <a:r>
              <a:rPr lang="en-US" altLang="zh-TW" dirty="0" smtClean="0"/>
              <a:t>ADB adjust</a:t>
            </a:r>
          </a:p>
          <a:p>
            <a:pPr lvl="1"/>
            <a:endParaRPr lang="en-US" altLang="zh-TW" dirty="0" smtClean="0"/>
          </a:p>
          <a:p>
            <a:pPr lvl="2"/>
            <a:endParaRPr lang="en-US" altLang="zh-TW" dirty="0" smtClean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F59F2-AFC6-4CBC-9106-DE8E8FF73E8B}" type="datetime1">
              <a:rPr lang="zh-TW" altLang="en-US" smtClean="0"/>
              <a:t>2021/1/20</a:t>
            </a:fld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36CB1-5950-409A-BF4D-F587253C7E33}" type="slidenum">
              <a:rPr lang="zh-TW" altLang="en-US" smtClean="0"/>
              <a:t>40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731002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>
            <a:extLst>
              <a:ext uri="{FF2B5EF4-FFF2-40B4-BE49-F238E27FC236}">
                <a16:creationId xmlns:a16="http://schemas.microsoft.com/office/drawing/2014/main" id="{5559942E-EB33-40B1-B8E0-E89945F7D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THE</a:t>
            </a:r>
            <a:r>
              <a:rPr lang="zh-TW" altLang="en-US" dirty="0" smtClean="0"/>
              <a:t> </a:t>
            </a:r>
            <a:r>
              <a:rPr lang="en-US" altLang="zh-TW" dirty="0" smtClean="0"/>
              <a:t>END</a:t>
            </a:r>
            <a:r>
              <a:rPr lang="zh-TW" altLang="en-US" dirty="0" smtClean="0"/>
              <a:t> </a:t>
            </a:r>
            <a:r>
              <a:rPr lang="en-US" altLang="zh-TW" dirty="0" smtClean="0"/>
              <a:t>AND</a:t>
            </a:r>
            <a:r>
              <a:rPr lang="zh-TW" altLang="en-US" dirty="0" smtClean="0"/>
              <a:t> </a:t>
            </a:r>
            <a:r>
              <a:rPr lang="en-US" altLang="zh-TW" dirty="0" smtClean="0"/>
              <a:t>Q&amp;A</a:t>
            </a:r>
            <a:endParaRPr lang="en-US" altLang="zh-TW" dirty="0"/>
          </a:p>
        </p:txBody>
      </p:sp>
      <p:sp>
        <p:nvSpPr>
          <p:cNvPr id="7" name="文字版面配置區 6">
            <a:extLst>
              <a:ext uri="{FF2B5EF4-FFF2-40B4-BE49-F238E27FC236}">
                <a16:creationId xmlns:a16="http://schemas.microsoft.com/office/drawing/2014/main" id="{FD0ADA01-7971-4D4F-A631-E1E316AD88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FF1AA05-01B1-45A6-B342-9C8F71D1D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36CB1-5950-409A-BF4D-F587253C7E33}" type="slidenum">
              <a:rPr lang="zh-TW" altLang="en-US" smtClean="0"/>
              <a:t>41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654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Introduction (cond.)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/>
              <a:t>As Moore's </a:t>
            </a:r>
            <a:r>
              <a:rPr lang="en-US" altLang="zh-TW" sz="2400" dirty="0" smtClean="0"/>
              <a:t>Law, </a:t>
            </a:r>
            <a:r>
              <a:rPr lang="en-US" altLang="zh-TW" sz="2400" dirty="0"/>
              <a:t>the performance improvement of general- purpose processors is slowing </a:t>
            </a:r>
            <a:r>
              <a:rPr lang="en-US" altLang="zh-TW" sz="2400" dirty="0" smtClean="0"/>
              <a:t>down</a:t>
            </a:r>
          </a:p>
          <a:p>
            <a:pPr lvl="1"/>
            <a:r>
              <a:rPr lang="en-US" altLang="zh-TW" sz="1800" dirty="0" smtClean="0"/>
              <a:t>Specific </a:t>
            </a:r>
            <a:r>
              <a:rPr lang="en-US" altLang="zh-TW" sz="1800" dirty="0"/>
              <a:t>computing that improves the performance by applying dedicated hardware and algorithms to specific application domains is gaining attention</a:t>
            </a:r>
            <a:r>
              <a:rPr lang="en-US" altLang="zh-TW" sz="1800" dirty="0" smtClean="0"/>
              <a:t>.</a:t>
            </a:r>
          </a:p>
          <a:p>
            <a:pPr lvl="1"/>
            <a:r>
              <a:rPr lang="en-US" altLang="zh-TW" sz="1800" dirty="0" smtClean="0"/>
              <a:t>However</a:t>
            </a:r>
            <a:r>
              <a:rPr lang="en-US" altLang="zh-TW" sz="1800" dirty="0"/>
              <a:t>, even the slightest change in the application could lead to a system needing to be redesigned.</a:t>
            </a:r>
          </a:p>
          <a:p>
            <a:r>
              <a:rPr lang="en-US" altLang="zh-TW" sz="2400" dirty="0" smtClean="0"/>
              <a:t>Having </a:t>
            </a:r>
            <a:r>
              <a:rPr lang="en-US" altLang="zh-TW" sz="2400" dirty="0"/>
              <a:t>a compelling range of </a:t>
            </a:r>
            <a:r>
              <a:rPr lang="en-US" altLang="zh-TW" sz="2400" dirty="0" smtClean="0"/>
              <a:t>applications</a:t>
            </a:r>
          </a:p>
          <a:p>
            <a:r>
              <a:rPr lang="en-US" altLang="zh-TW" sz="2400" dirty="0" smtClean="0"/>
              <a:t>Allowing </a:t>
            </a:r>
            <a:r>
              <a:rPr lang="en-US" altLang="zh-TW" sz="2400" dirty="0"/>
              <a:t>specialization to achieve significant performance </a:t>
            </a:r>
            <a:r>
              <a:rPr lang="en-US" altLang="zh-TW" sz="2400" dirty="0" smtClean="0"/>
              <a:t>gain</a:t>
            </a:r>
          </a:p>
          <a:p>
            <a:r>
              <a:rPr lang="en-US" altLang="zh-TW" sz="2400" dirty="0" smtClean="0"/>
              <a:t>Combinatorial </a:t>
            </a:r>
            <a:r>
              <a:rPr lang="en-US" altLang="zh-TW" sz="2400" dirty="0"/>
              <a:t>optimization </a:t>
            </a:r>
            <a:r>
              <a:rPr lang="en-US" altLang="zh-TW" sz="2400" dirty="0" smtClean="0"/>
              <a:t>problem</a:t>
            </a:r>
          </a:p>
          <a:p>
            <a:pPr lvl="1"/>
            <a:r>
              <a:rPr lang="en-US" altLang="zh-TW" sz="2000" dirty="0" err="1" smtClean="0"/>
              <a:t>Ising</a:t>
            </a:r>
            <a:r>
              <a:rPr lang="en-US" altLang="zh-TW" sz="2000" dirty="0" smtClean="0"/>
              <a:t> model</a:t>
            </a:r>
          </a:p>
          <a:p>
            <a:pPr lvl="2"/>
            <a:r>
              <a:rPr lang="en-US" altLang="zh-TW" sz="1600" dirty="0" smtClean="0"/>
              <a:t>The Energy Function equal to the QUBO form of problem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F59F2-AFC6-4CBC-9106-DE8E8FF73E8B}" type="datetime1">
              <a:rPr lang="zh-TW" altLang="en-US" smtClean="0"/>
              <a:t>2021/1/20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36CB1-5950-409A-BF4D-F587253C7E33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6728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id="{9B913991-F42A-9A44-9EC4-2CE44D364A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6096" y="2852936"/>
            <a:ext cx="1868676" cy="1333515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17FCDEB1-FCAA-0540-95F0-4A5659538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Ising</a:t>
            </a:r>
            <a:r>
              <a:rPr lang="zh-TW" altLang="en-US" dirty="0"/>
              <a:t> </a:t>
            </a:r>
            <a:r>
              <a:rPr lang="en-US" altLang="zh-TW" dirty="0"/>
              <a:t>model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383B199-C15D-274C-B5D4-0ED1206700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556792"/>
            <a:ext cx="8229600" cy="4530725"/>
          </a:xfrm>
        </p:spPr>
        <p:txBody>
          <a:bodyPr/>
          <a:lstStyle/>
          <a:p>
            <a:r>
              <a:rPr lang="en-US" altLang="zh-TW" dirty="0"/>
              <a:t>Statistical model representing the spin</a:t>
            </a:r>
          </a:p>
          <a:p>
            <a:r>
              <a:rPr lang="en-US" altLang="zh-TW" dirty="0"/>
              <a:t>Atomic spins in two states(</a:t>
            </a:r>
            <a:r>
              <a:rPr lang="en-US" altLang="zh-TW" dirty="0">
                <a:solidFill>
                  <a:srgbClr val="FF0000"/>
                </a:solidFill>
              </a:rPr>
              <a:t>+1 </a:t>
            </a:r>
            <a:r>
              <a:rPr lang="en-US" altLang="zh-TW" dirty="0"/>
              <a:t>or </a:t>
            </a:r>
            <a:r>
              <a:rPr lang="en-US" altLang="zh-TW" dirty="0">
                <a:solidFill>
                  <a:srgbClr val="0050F4"/>
                </a:solidFill>
              </a:rPr>
              <a:t>-1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+1 </a:t>
            </a:r>
            <a:r>
              <a:rPr lang="en-US" altLang="zh-TW" dirty="0"/>
              <a:t>: up</a:t>
            </a:r>
          </a:p>
          <a:p>
            <a:pPr lvl="1"/>
            <a:r>
              <a:rPr lang="en-US" altLang="zh-TW" dirty="0"/>
              <a:t> </a:t>
            </a:r>
            <a:r>
              <a:rPr lang="en-US" altLang="zh-TW" dirty="0">
                <a:solidFill>
                  <a:srgbClr val="0050F4"/>
                </a:solidFill>
              </a:rPr>
              <a:t>-1</a:t>
            </a:r>
            <a:r>
              <a:rPr lang="en-US" altLang="zh-TW" dirty="0"/>
              <a:t> : </a:t>
            </a:r>
            <a:r>
              <a:rPr lang="en-US" altLang="zh-TW" dirty="0" smtClean="0"/>
              <a:t>down</a:t>
            </a:r>
          </a:p>
          <a:p>
            <a:r>
              <a:rPr lang="en-US" altLang="zh-TW" dirty="0" smtClean="0"/>
              <a:t>Two procedures:</a:t>
            </a:r>
          </a:p>
          <a:p>
            <a:pPr lvl="1"/>
            <a:r>
              <a:rPr lang="en-US" altLang="zh-TW" dirty="0" err="1"/>
              <a:t>Anneling</a:t>
            </a:r>
            <a:r>
              <a:rPr lang="en-US" altLang="zh-TW" dirty="0" smtClean="0"/>
              <a:t>: </a:t>
            </a:r>
          </a:p>
          <a:p>
            <a:pPr lvl="2"/>
            <a:r>
              <a:rPr lang="en-US" altLang="zh-TW" dirty="0" smtClean="0"/>
              <a:t>State transition </a:t>
            </a:r>
            <a:r>
              <a:rPr lang="en-US" altLang="zh-TW" dirty="0"/>
              <a:t>that lowers the local energy by the interaction with adjacent spins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Random flip:</a:t>
            </a:r>
          </a:p>
          <a:p>
            <a:pPr lvl="2"/>
            <a:r>
              <a:rPr lang="en-US" altLang="zh-TW" dirty="0"/>
              <a:t> A</a:t>
            </a:r>
            <a:r>
              <a:rPr lang="en-US" altLang="zh-TW" dirty="0" smtClean="0"/>
              <a:t> </a:t>
            </a:r>
            <a:r>
              <a:rPr lang="en-US" altLang="zh-TW" dirty="0"/>
              <a:t>stochastic state transition to help </a:t>
            </a:r>
            <a:r>
              <a:rPr lang="en-US" altLang="zh-TW" dirty="0" smtClean="0"/>
              <a:t>escape from </a:t>
            </a:r>
            <a:r>
              <a:rPr lang="en-US" altLang="zh-TW" dirty="0"/>
              <a:t>local minima</a:t>
            </a:r>
            <a:endParaRPr lang="en-US" altLang="zh-TW" dirty="0" smtClean="0"/>
          </a:p>
          <a:p>
            <a:pPr lvl="2"/>
            <a:endParaRPr lang="en-US" altLang="zh-TW" dirty="0" smtClean="0"/>
          </a:p>
          <a:p>
            <a:endParaRPr lang="en-US" altLang="zh-TW" dirty="0"/>
          </a:p>
          <a:p>
            <a:pPr lvl="1"/>
            <a:endParaRPr lang="en" altLang="zh-TW" dirty="0"/>
          </a:p>
          <a:p>
            <a:pPr lvl="1"/>
            <a:endParaRPr lang="zh-TW" altLang="en-US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endParaRPr lang="en-US" altLang="zh-TW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F6FEDCB-96F4-FD47-B8F9-785B1CE4B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F59F2-AFC6-4CBC-9106-DE8E8FF73E8B}" type="datetime1">
              <a:rPr lang="zh-TW" altLang="en-US" smtClean="0"/>
              <a:t>2021/1/20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4ACE8F7-6993-8043-ACD7-66F26A046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36CB1-5950-409A-BF4D-F587253C7E33}" type="slidenum">
              <a:rPr lang="zh-TW" altLang="en-US" smtClean="0"/>
              <a:t>6</a:t>
            </a:fld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59345160-AC2A-6E4F-9ECB-36B4207A3DDB}"/>
              </a:ext>
            </a:extLst>
          </p:cNvPr>
          <p:cNvSpPr txBox="1"/>
          <p:nvPr/>
        </p:nvSpPr>
        <p:spPr>
          <a:xfrm>
            <a:off x="-4814371" y="-70508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1596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DA Operating steps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530725"/>
          </a:xfrm>
        </p:spPr>
        <p:txBody>
          <a:bodyPr/>
          <a:lstStyle/>
          <a:p>
            <a:r>
              <a:rPr lang="en-US" altLang="zh-TW" dirty="0" smtClean="0"/>
              <a:t>Two phases</a:t>
            </a:r>
          </a:p>
          <a:p>
            <a:pPr lvl="1"/>
            <a:r>
              <a:rPr lang="en-US" altLang="zh-TW" dirty="0" smtClean="0"/>
              <a:t>Trial phase</a:t>
            </a:r>
          </a:p>
          <a:p>
            <a:pPr lvl="2"/>
            <a:r>
              <a:rPr lang="en-US" altLang="zh-TW" dirty="0" smtClean="0"/>
              <a:t>state-variable </a:t>
            </a:r>
            <a:r>
              <a:rPr lang="en-US" altLang="zh-TW" dirty="0"/>
              <a:t>change that meets an acceptance criterion is </a:t>
            </a:r>
            <a:r>
              <a:rPr lang="en-US" altLang="zh-TW" dirty="0" smtClean="0"/>
              <a:t>selected</a:t>
            </a:r>
          </a:p>
          <a:p>
            <a:pPr lvl="1"/>
            <a:r>
              <a:rPr lang="en-US" altLang="zh-TW" dirty="0" smtClean="0"/>
              <a:t>Update phase</a:t>
            </a:r>
          </a:p>
          <a:p>
            <a:pPr lvl="2"/>
            <a:r>
              <a:rPr lang="en-US" altLang="zh-TW" dirty="0" smtClean="0"/>
              <a:t>selected variable </a:t>
            </a:r>
            <a:r>
              <a:rPr lang="en-US" altLang="zh-TW" dirty="0"/>
              <a:t>is </a:t>
            </a:r>
            <a:r>
              <a:rPr lang="en-US" altLang="zh-TW" dirty="0" smtClean="0"/>
              <a:t>flipped </a:t>
            </a:r>
            <a:r>
              <a:rPr lang="en-US" altLang="zh-TW" dirty="0"/>
              <a:t>and relevant signals that depend on </a:t>
            </a:r>
            <a:r>
              <a:rPr lang="en-US" altLang="zh-TW" dirty="0" smtClean="0"/>
              <a:t>the </a:t>
            </a:r>
            <a:r>
              <a:rPr lang="en-US" altLang="zh-TW" dirty="0"/>
              <a:t>variable are updated accordingly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F59F2-AFC6-4CBC-9106-DE8E8FF73E8B}" type="datetime1">
              <a:rPr lang="zh-TW" altLang="en-US" smtClean="0"/>
              <a:t>2021/1/20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36CB1-5950-409A-BF4D-F587253C7E33}" type="slidenum">
              <a:rPr lang="zh-TW" altLang="en-US" smtClean="0"/>
              <a:t>7</a:t>
            </a:fld>
            <a:endParaRPr lang="zh-TW" altLang="en-US"/>
          </a:p>
        </p:txBody>
      </p:sp>
      <p:grpSp>
        <p:nvGrpSpPr>
          <p:cNvPr id="6" name="群組 5"/>
          <p:cNvGrpSpPr/>
          <p:nvPr/>
        </p:nvGrpSpPr>
        <p:grpSpPr>
          <a:xfrm>
            <a:off x="2699792" y="4140696"/>
            <a:ext cx="4102049" cy="2564904"/>
            <a:chOff x="1524000" y="2780928"/>
            <a:chExt cx="4067025" cy="2920010"/>
          </a:xfrm>
        </p:grpSpPr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24000" y="3068960"/>
              <a:ext cx="4067025" cy="2631978"/>
            </a:xfrm>
            <a:prstGeom prst="rect">
              <a:avLst/>
            </a:prstGeom>
          </p:spPr>
        </p:pic>
        <p:sp>
          <p:nvSpPr>
            <p:cNvPr id="8" name="矩形 7"/>
            <p:cNvSpPr/>
            <p:nvPr/>
          </p:nvSpPr>
          <p:spPr>
            <a:xfrm>
              <a:off x="3635896" y="2780928"/>
              <a:ext cx="1872208" cy="122413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58992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Trial phase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 criterion used in the trial phase is selectable </a:t>
            </a:r>
            <a:r>
              <a:rPr lang="en-US" altLang="zh-TW" dirty="0" smtClean="0"/>
              <a:t>from </a:t>
            </a:r>
            <a:r>
              <a:rPr lang="en-US" altLang="zh-TW" dirty="0"/>
              <a:t>either Metropolis-Hastings or Gibbs ones: 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F59F2-AFC6-4CBC-9106-DE8E8FF73E8B}" type="datetime1">
              <a:rPr lang="zh-TW" altLang="en-US" smtClean="0"/>
              <a:t>2021/1/20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36CB1-5950-409A-BF4D-F587253C7E33}" type="slidenum">
              <a:rPr lang="zh-TW" altLang="en-US" smtClean="0"/>
              <a:t>8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2852936"/>
            <a:ext cx="5488694" cy="103769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476" y="3890631"/>
            <a:ext cx="901048" cy="569083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1835696" y="3990506"/>
            <a:ext cx="66967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 is  the  acceptance  probability  of  </a:t>
            </a:r>
            <a:r>
              <a:rPr lang="en-US" altLang="zh-TW" dirty="0" smtClean="0"/>
              <a:t>x</a:t>
            </a:r>
            <a:r>
              <a:rPr lang="en-US" altLang="zh-TW" baseline="-25000" dirty="0" smtClean="0"/>
              <a:t>i</a:t>
            </a:r>
            <a:r>
              <a:rPr lang="en-US" altLang="zh-TW" dirty="0"/>
              <a:t>  </a:t>
            </a:r>
            <a:r>
              <a:rPr lang="en-US" altLang="zh-TW" dirty="0" smtClean="0"/>
              <a:t>flipping </a:t>
            </a:r>
            <a:r>
              <a:rPr lang="en-US" altLang="zh-TW" dirty="0"/>
              <a:t>to 1−</a:t>
            </a:r>
            <a:r>
              <a:rPr lang="en-US" altLang="zh-TW" dirty="0" smtClean="0"/>
              <a:t>x</a:t>
            </a:r>
            <a:r>
              <a:rPr lang="en-US" altLang="zh-TW" baseline="-25000" dirty="0"/>
              <a:t>i</a:t>
            </a:r>
            <a:endParaRPr lang="zh-TW" altLang="en-US" dirty="0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3476" y="4560315"/>
            <a:ext cx="4326318" cy="321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0631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Acceptance Decision Block(ADB)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30725"/>
          </a:xfrm>
        </p:spPr>
        <p:txBody>
          <a:bodyPr/>
          <a:lstStyle/>
          <a:p>
            <a:r>
              <a:rPr lang="en-US" altLang="zh-TW" sz="2400" dirty="0" smtClean="0"/>
              <a:t>Each </a:t>
            </a:r>
            <a:r>
              <a:rPr lang="en-US" altLang="zh-TW" sz="2400" dirty="0"/>
              <a:t>neuron compares the value of </a:t>
            </a:r>
            <a:r>
              <a:rPr lang="en-US" altLang="zh-TW" sz="2400" dirty="0" err="1" smtClean="0"/>
              <a:t>ΔE</a:t>
            </a:r>
            <a:r>
              <a:rPr lang="en-US" altLang="zh-TW" sz="2400" baseline="-25000" dirty="0" err="1" smtClean="0"/>
              <a:t>i</a:t>
            </a:r>
            <a:r>
              <a:rPr lang="en-US" altLang="zh-TW" sz="2400" dirty="0" smtClean="0"/>
              <a:t>  </a:t>
            </a:r>
            <a:r>
              <a:rPr lang="en-US" altLang="zh-TW" sz="2400" dirty="0"/>
              <a:t>with </a:t>
            </a:r>
            <a:r>
              <a:rPr lang="en-US" altLang="zh-TW" sz="2400" dirty="0" smtClean="0"/>
              <a:t>a </a:t>
            </a:r>
            <a:r>
              <a:rPr lang="en-US" altLang="zh-TW" sz="2400" dirty="0"/>
              <a:t>numerical noise value to produce a binary flag that </a:t>
            </a:r>
            <a:r>
              <a:rPr lang="en-US" altLang="zh-TW" sz="2400" dirty="0" smtClean="0"/>
              <a:t>becomes </a:t>
            </a:r>
            <a:r>
              <a:rPr lang="en-US" altLang="zh-TW" sz="2400" dirty="0"/>
              <a:t>“1” with the probability given by </a:t>
            </a:r>
            <a:endParaRPr lang="en-US" altLang="zh-TW" sz="2400" dirty="0" smtClean="0"/>
          </a:p>
          <a:p>
            <a:r>
              <a:rPr lang="en-US" altLang="zh-TW" sz="2400" dirty="0" smtClean="0"/>
              <a:t>The numerical </a:t>
            </a:r>
            <a:r>
              <a:rPr lang="en-US" altLang="zh-TW" sz="2400" dirty="0"/>
              <a:t>noise is generated by a table lookup from a </a:t>
            </a:r>
            <a:r>
              <a:rPr lang="en-US" altLang="zh-TW" sz="2400" dirty="0" smtClean="0"/>
              <a:t>random </a:t>
            </a:r>
            <a:r>
              <a:rPr lang="en-US" altLang="zh-TW" sz="2400" dirty="0"/>
              <a:t>number </a:t>
            </a:r>
            <a:r>
              <a:rPr lang="en-US" altLang="zh-TW" sz="2400" dirty="0" err="1" smtClean="0"/>
              <a:t>r</a:t>
            </a:r>
            <a:r>
              <a:rPr lang="en-US" altLang="zh-TW" sz="2400" baseline="-25000" dirty="0" err="1" smtClean="0"/>
              <a:t>i</a:t>
            </a:r>
            <a:r>
              <a:rPr lang="en-US" altLang="zh-TW" sz="2400" dirty="0" smtClean="0"/>
              <a:t>  </a:t>
            </a:r>
            <a:r>
              <a:rPr lang="en-US" altLang="zh-TW" sz="2400" dirty="0"/>
              <a:t>uniformly distributed between 0 and </a:t>
            </a:r>
            <a:r>
              <a:rPr lang="en-US" altLang="zh-TW" sz="2400" dirty="0" smtClean="0"/>
              <a:t>1 </a:t>
            </a:r>
            <a:r>
              <a:rPr lang="en-US" altLang="zh-TW" sz="2400" dirty="0"/>
              <a:t>so that the table outcome is </a:t>
            </a:r>
            <a:r>
              <a:rPr lang="en-US" altLang="zh-TW" sz="2400" dirty="0" smtClean="0"/>
              <a:t>A</a:t>
            </a:r>
            <a:r>
              <a:rPr lang="en-US" altLang="zh-TW" sz="2400" baseline="30000" dirty="0" smtClean="0"/>
              <a:t>−</a:t>
            </a:r>
            <a:r>
              <a:rPr lang="en-US" altLang="zh-TW" sz="2400" baseline="30000" dirty="0"/>
              <a:t>1 </a:t>
            </a:r>
            <a:r>
              <a:rPr lang="en-US" altLang="zh-TW" sz="2400" dirty="0" smtClean="0"/>
              <a:t>(</a:t>
            </a:r>
            <a:r>
              <a:rPr lang="en-US" altLang="zh-TW" sz="2400" dirty="0" err="1"/>
              <a:t>r</a:t>
            </a:r>
            <a:r>
              <a:rPr lang="en-US" altLang="zh-TW" sz="2400" baseline="-25000" dirty="0" err="1"/>
              <a:t>i</a:t>
            </a:r>
            <a:r>
              <a:rPr lang="en-US" altLang="zh-TW" sz="2400" dirty="0" smtClean="0"/>
              <a:t>) </a:t>
            </a:r>
          </a:p>
          <a:p>
            <a:r>
              <a:rPr lang="en-US" altLang="zh-TW" sz="2400" dirty="0" smtClean="0"/>
              <a:t>The resulting </a:t>
            </a:r>
            <a:r>
              <a:rPr lang="en-US" altLang="zh-TW" sz="2400" dirty="0"/>
              <a:t>flag bit indicates whether the corresponding </a:t>
            </a:r>
            <a:r>
              <a:rPr lang="en-US" altLang="zh-TW" sz="2400" dirty="0" smtClean="0"/>
              <a:t>state  </a:t>
            </a:r>
            <a:r>
              <a:rPr lang="en-US" altLang="zh-TW" sz="2400" dirty="0"/>
              <a:t>variable  is  a  </a:t>
            </a:r>
            <a:r>
              <a:rPr lang="en-US" altLang="zh-TW" sz="2400" dirty="0" smtClean="0"/>
              <a:t>candidate.</a:t>
            </a:r>
            <a:endParaRPr lang="zh-TW" altLang="en-US" sz="2400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F59F2-AFC6-4CBC-9106-DE8E8FF73E8B}" type="datetime1">
              <a:rPr lang="zh-TW" altLang="en-US" smtClean="0"/>
              <a:t>2021/1/20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36CB1-5950-409A-BF4D-F587253C7E33}" type="slidenum">
              <a:rPr lang="zh-TW" altLang="en-US" smtClean="0"/>
              <a:t>9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2"/>
          <a:srcRect l="1960" r="-1"/>
          <a:stretch/>
        </p:blipFill>
        <p:spPr>
          <a:xfrm>
            <a:off x="1621677" y="5157190"/>
            <a:ext cx="1938245" cy="1621805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 rotWithShape="1">
          <a:blip r:embed="rId3"/>
          <a:srcRect t="25307" b="11426"/>
          <a:stretch/>
        </p:blipFill>
        <p:spPr>
          <a:xfrm>
            <a:off x="7452320" y="2420888"/>
            <a:ext cx="901048" cy="36004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7984" y="5364544"/>
            <a:ext cx="3845034" cy="726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762346"/>
      </p:ext>
    </p:extLst>
  </p:cSld>
  <p:clrMapOvr>
    <a:masterClrMapping/>
  </p:clrMapOvr>
</p:sld>
</file>

<file path=ppt/theme/theme1.xml><?xml version="1.0" encoding="utf-8"?>
<a:theme xmlns:a="http://schemas.openxmlformats.org/drawingml/2006/main" name="ALCOM">
  <a:themeElements>
    <a:clrScheme name="Level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Level">
      <a:majorFont>
        <a:latin typeface="Garamond"/>
        <a:ea typeface="新細明體"/>
        <a:cs typeface=""/>
      </a:majorFont>
      <a:minorFont>
        <a:latin typeface="Verdana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Level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ALCOM</Template>
  <TotalTime>19952</TotalTime>
  <Words>2344</Words>
  <Application>Microsoft Office PowerPoint</Application>
  <PresentationFormat>如螢幕大小 (4:3)</PresentationFormat>
  <Paragraphs>385</Paragraphs>
  <Slides>41</Slides>
  <Notes>13</Notes>
  <HiddenSlides>0</HiddenSlides>
  <MMClips>0</MMClips>
  <ScaleCrop>false</ScaleCrop>
  <HeadingPairs>
    <vt:vector size="8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2</vt:i4>
      </vt:variant>
      <vt:variant>
        <vt:lpstr>投影片標題</vt:lpstr>
      </vt:variant>
      <vt:variant>
        <vt:i4>41</vt:i4>
      </vt:variant>
    </vt:vector>
  </HeadingPairs>
  <TitlesOfParts>
    <vt:vector size="50" baseType="lpstr">
      <vt:lpstr>新細明體</vt:lpstr>
      <vt:lpstr>Calibri</vt:lpstr>
      <vt:lpstr>Cambria Math</vt:lpstr>
      <vt:lpstr>Garamond</vt:lpstr>
      <vt:lpstr>Verdana</vt:lpstr>
      <vt:lpstr>Wingdings</vt:lpstr>
      <vt:lpstr>ALCOM</vt:lpstr>
      <vt:lpstr>Equation</vt:lpstr>
      <vt:lpstr>文件</vt:lpstr>
      <vt:lpstr>Digital Annealer  and Its Applications </vt:lpstr>
      <vt:lpstr>Outline</vt:lpstr>
      <vt:lpstr>Introduction   </vt:lpstr>
      <vt:lpstr>Introduction</vt:lpstr>
      <vt:lpstr>Introduction (cond.)</vt:lpstr>
      <vt:lpstr>Ising model</vt:lpstr>
      <vt:lpstr>DA Operating steps</vt:lpstr>
      <vt:lpstr>Trial phase</vt:lpstr>
      <vt:lpstr>Acceptance Decision Block(ADB)</vt:lpstr>
      <vt:lpstr>Update phase</vt:lpstr>
      <vt:lpstr>Escape from a local solution</vt:lpstr>
      <vt:lpstr>Replica exchange</vt:lpstr>
      <vt:lpstr>Replica exchange (cont.)</vt:lpstr>
      <vt:lpstr>DA Operation Review </vt:lpstr>
      <vt:lpstr>DA Operation Review (cont.) </vt:lpstr>
      <vt:lpstr>DA Operation Review (cont.) </vt:lpstr>
      <vt:lpstr>Application Example 1: TSP    </vt:lpstr>
      <vt:lpstr>TSP</vt:lpstr>
      <vt:lpstr>TSP(cont.)</vt:lpstr>
      <vt:lpstr>Step1:  Mapping </vt:lpstr>
      <vt:lpstr>Step1:  Mapping (cont.)</vt:lpstr>
      <vt:lpstr>Step2: Random ﬂip for TSP</vt:lpstr>
      <vt:lpstr>Step3: Interpretation </vt:lpstr>
      <vt:lpstr>Issues discussion</vt:lpstr>
      <vt:lpstr>Evaluation Results (TSP LIB)</vt:lpstr>
      <vt:lpstr>Application Example 2: Routing with Cell Movement (Problem B, ICCAD 2020)     </vt:lpstr>
      <vt:lpstr>Problem Statement</vt:lpstr>
      <vt:lpstr>Problem Statement(cont.)</vt:lpstr>
      <vt:lpstr>Overall Algorithm Flow</vt:lpstr>
      <vt:lpstr>Global Route: Steiner tree</vt:lpstr>
      <vt:lpstr>Global Route: Steiner tree (cont.)</vt:lpstr>
      <vt:lpstr>Global Route: DA for Steiner tree </vt:lpstr>
      <vt:lpstr>Detail route</vt:lpstr>
      <vt:lpstr>Set HPWL for Nets and Cells </vt:lpstr>
      <vt:lpstr>Placement</vt:lpstr>
      <vt:lpstr>Zero forced-directed Method</vt:lpstr>
      <vt:lpstr>Another Grid Moving</vt:lpstr>
      <vt:lpstr>Evaluation Results</vt:lpstr>
      <vt:lpstr>Conclusion</vt:lpstr>
      <vt:lpstr>Conclusion and Future Work</vt:lpstr>
      <vt:lpstr>THE END AND 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Extracting Automata from Recurrent Neural Networks Using Queries and Counterexamples</dc:title>
  <dc:creator>綦家志</dc:creator>
  <cp:lastModifiedBy>TING YI WU</cp:lastModifiedBy>
  <cp:revision>291</cp:revision>
  <dcterms:created xsi:type="dcterms:W3CDTF">2015-10-09T07:47:48Z</dcterms:created>
  <dcterms:modified xsi:type="dcterms:W3CDTF">2021-01-21T07:46:48Z</dcterms:modified>
</cp:coreProperties>
</file>