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BE57-6D78-4A43-901A-92EE935C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4EEE-71F3-4402-A974-8D1D0AB95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5562E-DD75-4998-8169-49BCC505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D1BD-1284-4935-B30A-79DA5E5C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B5B1-EC12-4621-BE44-ED28577D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4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47FD9-4C5B-408C-A353-6C7C2102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47F1F-7663-409A-8BD0-59D60FC5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846AD-FBD0-40A3-B1BA-D0016D3C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5696-0907-410D-AE33-E55E3D92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5966E-852D-45A2-9580-1759D4DD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6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3766F3-0B9E-4110-BF0F-F7C017750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93156-50D8-4548-8FD4-174EAE8E8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113A4-6FD7-425F-BA45-BB938CCD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12239-73E7-47E1-9272-E739EDC2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7D717-855F-4FE1-ADC5-A385C288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6C8F-776F-4EAD-96CC-4B1AB4EA3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EBDE-8D73-44E2-8B9C-F62B654EB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0D6E0-CFEA-4AC8-90F9-51CF2857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F689-B2A7-4F02-B6DC-08EFEBDAD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9EAC0-5EA5-4848-A2DC-8D77C98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70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49CD-AB8C-4692-933C-769CD880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1E51D-16F0-4DFE-B820-3084DFD5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98705-3EF3-40F7-B683-5E2A6EE1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0A91-3DE1-4813-B76F-159AA8EE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28FF-835D-454E-B828-7DE5C96F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6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D669-3D61-484B-A5FF-FF21FD2D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FEAA-DFAE-42D5-B305-587174D18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4AA34-1AE1-457D-81F3-903461B95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F796F-6152-4038-B31A-1F537CB3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DFCB0-FADE-404C-BC0A-D6957D9C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E02B-7F16-43D4-B5B7-C2F3AAF6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6059-4D85-4783-9F0F-6473E482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D535-8004-41A1-AEB4-F6DB0FA0F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B385B-A94F-40F7-AF27-DEF21C02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314CEE-43BB-4B25-8E5E-CDD757FD0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79DD8-36F7-403E-9A72-3E675D2467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7F755-E5DB-4359-800F-BD6D1E25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7D375-183F-407A-8372-C654EA5D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05CCD-F635-489F-A25E-7A6A96C4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1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2BD4-4B6D-4B7A-8FE6-DE14F168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5CA67-B46D-4EC2-8A7A-8411D92D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888FF-7A89-4BD4-B12A-7C6612E8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08832-043C-4EAE-A087-16E18F64F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93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CA85-5DBE-438C-9FFF-2CC1154B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B7C59-849A-4350-BC4C-77220C43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577D6-71E6-45B4-9238-543579AC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6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B86D-EC84-4A20-87AB-617742DD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839D-413B-4178-BB06-1B7CFFA84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266EA-5CF8-478C-80A9-5A8997FEA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AE68-32CF-4630-97FF-6C7CF8B73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00104-CC5E-4ABB-9678-68F6CF34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5A282-F2AB-4549-AACD-E41193CC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3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9F89-15B0-4C42-A2F8-D53D449A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98CCA-F3FB-457D-9907-13F14E7DE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F589E-4687-4191-9D3A-731578163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52F81-E3F9-4F43-BC61-EE47949E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E2A66-192E-4668-8AE6-76A5CDFF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B3DCB-7FEB-4F60-A5E5-EA4444B5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33EF80-148F-4797-AC66-B3B5F488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75DD6-2FF7-42CB-B43E-3B176160A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E1247-52B2-4914-A785-D4A2C12AD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FDBA1-B4B0-4DC0-B67D-387B54BB0920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23488-A488-42AC-8631-8936B9E7A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FF124-3889-4EF7-B0AA-7CF41B8B5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6C97-EDA0-4EEF-BEE8-CD69AA5C2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6053-729D-497F-BCE2-8F795A852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ru-RU" sz="4400" dirty="0"/>
              <a:t>Тестирование модуля агрегации, сверки и </a:t>
            </a:r>
            <a:r>
              <a:rPr lang="ru-RU" sz="4400" dirty="0" err="1"/>
              <a:t>фискализации</a:t>
            </a:r>
            <a:r>
              <a:rPr lang="ru-RU" sz="4400" dirty="0"/>
              <a:t> платежей </a:t>
            </a:r>
            <a:r>
              <a:rPr lang="en-US" sz="4400" dirty="0"/>
              <a:t>IT-</a:t>
            </a:r>
            <a:r>
              <a:rPr lang="ru-RU" sz="4400" dirty="0"/>
              <a:t>платформы зарядки </a:t>
            </a:r>
            <a:r>
              <a:rPr lang="ru-RU" sz="4400" dirty="0" err="1"/>
              <a:t>электротранпорта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A4195-86FE-4AA4-B56C-FF595153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Студент гр. ИВТ-465 </a:t>
            </a:r>
            <a:r>
              <a:rPr lang="ru-RU" dirty="0" err="1"/>
              <a:t>Линцов</a:t>
            </a:r>
            <a:r>
              <a:rPr lang="ru-RU" dirty="0"/>
              <a:t> 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57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F93E-9625-415C-8708-21D19ECF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Интеграционное тестирование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2B8C9-68B2-4C7E-864A-0CB778307C5F}"/>
              </a:ext>
            </a:extLst>
          </p:cNvPr>
          <p:cNvSpPr txBox="1"/>
          <p:nvPr/>
        </p:nvSpPr>
        <p:spPr>
          <a:xfrm>
            <a:off x="838200" y="1825625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Проверка взаимодействия разрабатываемого модуля с другими компонентами IT-платформы зарядки электротранспорта, такими как системы управления зарядными станциями, платежными шлюзами и внешними сервисами. Это важно для обеспечения корректного взаимодействия между компонентами и предотвращения возможных ошибок при интеграции.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3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165DD-B74E-4CEB-B405-A2530796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тестов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1B026-1D2B-4B85-A35F-33912772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Все тесты должны быть автоматизированы, так как ручное взаимодействие с модулем не предполагается. Виды тестирования:</a:t>
            </a:r>
          </a:p>
          <a:p>
            <a:r>
              <a:rPr lang="ru-RU" dirty="0"/>
              <a:t>Функциональные юнит-тесты</a:t>
            </a:r>
          </a:p>
          <a:p>
            <a:r>
              <a:rPr lang="ru-RU" dirty="0"/>
              <a:t>Интеграционное тестирование</a:t>
            </a:r>
          </a:p>
          <a:p>
            <a:r>
              <a:rPr lang="ru-RU" dirty="0"/>
              <a:t>Тестирование стабильности системы</a:t>
            </a:r>
          </a:p>
          <a:p>
            <a:r>
              <a:rPr lang="ru-RU" dirty="0"/>
              <a:t>Тестирование безопасности системы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1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959D-913B-4955-9CC5-FF359394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разделен на следующие части: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9BBB-E29F-4702-A11E-D6A3B3C9F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Функция получения входных данных о промежуточной оплате</a:t>
            </a:r>
          </a:p>
          <a:p>
            <a:r>
              <a:rPr lang="ru-RU" dirty="0"/>
              <a:t>Репозиторий хранения информации о текущих незавершенных сессиях</a:t>
            </a:r>
          </a:p>
          <a:p>
            <a:r>
              <a:rPr lang="ru-RU" dirty="0"/>
              <a:t>Сервис отправки данных о промежуточной оплате в банк</a:t>
            </a:r>
          </a:p>
          <a:p>
            <a:r>
              <a:rPr lang="ru-RU" dirty="0"/>
              <a:t>Функция формирования электронной подписи</a:t>
            </a:r>
          </a:p>
          <a:p>
            <a:r>
              <a:rPr lang="ru-RU" dirty="0"/>
              <a:t>Функция формирования ответа о результате промежуточной оплаты</a:t>
            </a:r>
          </a:p>
          <a:p>
            <a:r>
              <a:rPr lang="ru-RU" dirty="0"/>
              <a:t>Функция сверки платежа</a:t>
            </a:r>
          </a:p>
          <a:p>
            <a:r>
              <a:rPr lang="ru-RU" dirty="0"/>
              <a:t>Функция формирования ответа о результате сессии</a:t>
            </a:r>
          </a:p>
          <a:p>
            <a:r>
              <a:rPr lang="ru-RU" dirty="0"/>
              <a:t>Функция </a:t>
            </a:r>
            <a:r>
              <a:rPr lang="ru-RU" dirty="0" err="1"/>
              <a:t>фискализации</a:t>
            </a:r>
            <a:r>
              <a:rPr lang="ru-RU" dirty="0"/>
              <a:t> платежа</a:t>
            </a:r>
          </a:p>
          <a:p>
            <a:r>
              <a:rPr lang="ru-RU" dirty="0"/>
              <a:t>Функция формирования ответа о результате </a:t>
            </a:r>
            <a:r>
              <a:rPr lang="ru-RU" dirty="0" err="1"/>
              <a:t>фискализации</a:t>
            </a:r>
            <a:r>
              <a:rPr lang="ru-RU" dirty="0"/>
              <a:t> чека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9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BA6-AC3F-4192-8881-93B3E6F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Функция получения входных данных о промежуточной оплате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D9F875-5EFF-466F-BA99-75A775396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80444"/>
              </p:ext>
            </p:extLst>
          </p:nvPr>
        </p:nvGraphicFramePr>
        <p:xfrm>
          <a:off x="519418" y="1892737"/>
          <a:ext cx="105155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64924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613745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7603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4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Нормальная работа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Корректные входные данные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Результат банковской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валидные данные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Неполный формат входных данных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Сообщение о некорректных входных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20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95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0BA6-AC3F-4192-8881-93B3E6FD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хранения информации о текущих незавершенных сессиях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D9F875-5EFF-466F-BA99-75A775396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18560"/>
              </p:ext>
            </p:extLst>
          </p:nvPr>
        </p:nvGraphicFramePr>
        <p:xfrm>
          <a:off x="519418" y="1892737"/>
          <a:ext cx="10515597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64924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613745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760393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14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Инициализация новой зарядной сессии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промежуточной операции новой сессии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Создание нового сервиса, обрабатывающего все промежуточные операции сессии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15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Проведение промежуточной операции существующей сессии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промежуточной операции существующей сессии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Отправка данных существующему сервису для обработки новой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20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Завершение сессии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промежуточной операции с суммой, меньшей чем сумма промежуточной сессии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Удаление из памяти модуля сервиса, обрабатывающего текущую сессию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8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383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F93E-9625-415C-8708-21D19ECF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Сервис отправки данных о промежуточной оплате в банк</a:t>
            </a:r>
            <a:br>
              <a:rPr lang="ru-RU" dirty="0"/>
            </a:b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2B1F3-E90B-410E-B675-4F77A2173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621452"/>
              </p:ext>
            </p:extLst>
          </p:nvPr>
        </p:nvGraphicFramePr>
        <p:xfrm>
          <a:off x="838200" y="1825625"/>
          <a:ext cx="10515597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188471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183633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432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3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Достаточное количество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Платежные сведения о клиенте, обладающим достаточным количеством денежных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Результат успешной банковской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4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Недостаточное количество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Платежные сведения о клиенте, не обладающим достаточным количеством денежных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Завершение сессии, результат неуспешной банковской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1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522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F93E-9625-415C-8708-21D19ECF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Функция формирования электронной подписи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2B1F3-E90B-410E-B675-4F77A2173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38383"/>
              </p:ext>
            </p:extLst>
          </p:nvPr>
        </p:nvGraphicFramePr>
        <p:xfrm>
          <a:off x="838200" y="1825625"/>
          <a:ext cx="10515597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188471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183633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432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3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Сравнение формируемой подписи с заведомо верной подписью для промежуточной операции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промежуточной платежной операции, корректная подпись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Сообщение об успешной проверке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4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Сравнение формируемой подписи с заведомо ложной подписью для промежуточной операции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Данные о промежуточной платежной операции, некорректная подпись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Сообщение об неуспешной проверке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1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8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F93E-9625-415C-8708-21D19ECF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Функция формирования ответа о результате промежуточной оплаты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2B1F3-E90B-410E-B675-4F77A2173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23565"/>
              </p:ext>
            </p:extLst>
          </p:nvPr>
        </p:nvGraphicFramePr>
        <p:xfrm>
          <a:off x="838200" y="1825625"/>
          <a:ext cx="1051559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188471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1836331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01432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Название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Ввод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Вывод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735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Успешное списание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Входные данные банка об успешной операции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Сообщение об успешной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4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Ошибка списания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Входные данные банка об отказе в списании средств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Сообщение об неуспешной операции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41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99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BFBB5-20BF-4A32-94FB-3EAC878C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безопасности системы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4E62-D762-4FE9-8C2A-25420AB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Анализ уязвимостей: Проведение анализа потенциальных уязвимостей модуля, идентификация возможных точек входа для атак, проверьте наличие защитных механизмов.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Тестирование на инъекции: Проверка того, как модуль обрабатывает внешние данные, такие как входные данные от пользователей, идентифицируйте возможность инъекций SQL, кода, команд или других видов атак на обработку данных.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Тестирование на переполнение буфера: Проверка того, как модуль обрабатывает данные, которые могут вызвать переполнение буфера, 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идентифицикация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 возможных уязвимостей и атаки на данную обработку.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Тестирование на безопасность сети: Проверка того, как модуль обрабатывает взаимодействие с внешними системами и сетями, идентифицируйте возможные уязвимости в передаче данных, аутентификации и защите от атак на сетевом уровне.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Тестирование на защиту от отказа в обслуживании (</a:t>
            </a:r>
            <a:r>
              <a:rPr lang="ru-RU" dirty="0" err="1">
                <a:latin typeface="+mj-lt"/>
                <a:cs typeface="Times New Roman" panose="02020603050405020304" pitchFamily="18" charset="0"/>
              </a:rPr>
              <a:t>DoS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): Проверка защиты модуля от атак, направленных на создание отказов в обслуживании, таких как атаки на доступность, перегрузки ресурсов или блокирование сервисов.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latin typeface="+mj-lt"/>
                <a:cs typeface="Times New Roman" panose="02020603050405020304" pitchFamily="18" charset="0"/>
              </a:rPr>
              <a:t>Тестирование на соответствие стандартам и регуляторным требованиям </a:t>
            </a:r>
            <a:r>
              <a:rPr lang="en-US" dirty="0">
                <a:latin typeface="+mj-lt"/>
                <a:cs typeface="Times New Roman" panose="02020603050405020304" pitchFamily="18" charset="0"/>
              </a:rPr>
              <a:t>OWASP (Open Web Application Security Project), PCI DSS (Payment Card Industry Data Security Standard), GDPR (General Data Protection Regulation) </a:t>
            </a:r>
            <a:r>
              <a:rPr lang="ru-RU" dirty="0">
                <a:latin typeface="+mj-lt"/>
                <a:cs typeface="Times New Roman" panose="02020603050405020304" pitchFamily="18" charset="0"/>
              </a:rPr>
              <a:t>и другим требованиям регуляторов, относящимся к обработке платежных данных.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9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588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Тестирование модуля агрегации, сверки и фискализации платежей IT-платформы зарядки электротранпорта</vt:lpstr>
      <vt:lpstr>Описание тестов</vt:lpstr>
      <vt:lpstr>Модуль разделен на следующие части:</vt:lpstr>
      <vt:lpstr>Функция получения входных данных о промежуточной оплате</vt:lpstr>
      <vt:lpstr>Репозиторий хранения информации о текущих незавершенных сессиях</vt:lpstr>
      <vt:lpstr>Сервис отправки данных о промежуточной оплате в банк </vt:lpstr>
      <vt:lpstr>Функция формирования электронной подписи</vt:lpstr>
      <vt:lpstr>Функция формирования ответа о результате промежуточной оплаты</vt:lpstr>
      <vt:lpstr>Тестирование безопасности системы</vt:lpstr>
      <vt:lpstr>Интеграционное тестирование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модуля агрегации, сверки и фискализации платежей IT-платформы зарядки электротранпорта</dc:title>
  <dc:creator>user</dc:creator>
  <cp:lastModifiedBy>user</cp:lastModifiedBy>
  <cp:revision>1</cp:revision>
  <dcterms:created xsi:type="dcterms:W3CDTF">2023-04-18T20:27:16Z</dcterms:created>
  <dcterms:modified xsi:type="dcterms:W3CDTF">2023-04-18T22:44:51Z</dcterms:modified>
</cp:coreProperties>
</file>