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C20D89-4503-474B-9D0B-804263A4C774}">
  <a:tblStyle styleId="{B6C20D89-4503-474B-9D0B-804263A4C7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83430079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83430079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834300792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834300792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85b65a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85b65a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83430079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83430079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83430079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83430079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83430079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83430079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85b65a6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85b65a6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83430079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83430079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83430079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83430079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85b65a6d1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85b65a6d1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8343007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8343007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83430079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83430079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83430079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83430079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85b65a6d1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85b65a6d1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85b65a6d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85b65a6d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83430079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83430079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85b65a6d1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85b65a6d1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85b65a6d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85b65a6d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83430079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83430079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83430079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83430079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8343007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8343007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83430079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83430079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3430079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3430079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85b65a6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85b65a6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834300792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83430079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8343007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8343007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4659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37574" y="4029912"/>
            <a:ext cx="7886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12238" y="1268928"/>
            <a:ext cx="7886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28650" y="1831952"/>
            <a:ext cx="7886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43433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2789802" y="4767263"/>
            <a:ext cx="34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28649" y="1276560"/>
            <a:ext cx="7886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28650" y="1831952"/>
            <a:ext cx="78867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434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506627" y="3089189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2789802" y="4767263"/>
            <a:ext cx="34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>
  <p:cSld name="Abschnittsüberschrif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28649" y="1276560"/>
            <a:ext cx="78867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8650" y="1831952"/>
            <a:ext cx="78867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B8B2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EB8B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2789802" y="4767263"/>
            <a:ext cx="34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8649" y="1271605"/>
            <a:ext cx="7886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8650" y="1831952"/>
            <a:ext cx="38862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43433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29150" y="1831952"/>
            <a:ext cx="3886200" cy="252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43433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89802" y="4767263"/>
            <a:ext cx="34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628649" y="1276560"/>
            <a:ext cx="7886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de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Mastertitelformat bearbeiten</a:t>
            </a:r>
            <a:endParaRPr sz="1100"/>
          </a:p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2789802" y="4767263"/>
            <a:ext cx="34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24"/>
            <a:ext cx="9144000" cy="51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2789802" y="4767263"/>
            <a:ext cx="34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er">
  <p:cSld name="1_Le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Seite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11" y="3052"/>
            <a:ext cx="9157088" cy="515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05" y="0"/>
            <a:ext cx="9138589" cy="51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 </a:t>
            </a: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789802" y="4767263"/>
            <a:ext cx="34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10.png"/><Relationship Id="rId5" Type="http://schemas.openxmlformats.org/officeDocument/2006/relationships/image" Target="../media/image4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jpg"/><Relationship Id="rId4" Type="http://schemas.openxmlformats.org/officeDocument/2006/relationships/image" Target="../media/image31.jpg"/><Relationship Id="rId5" Type="http://schemas.openxmlformats.org/officeDocument/2006/relationships/image" Target="../media/image38.png"/><Relationship Id="rId6" Type="http://schemas.openxmlformats.org/officeDocument/2006/relationships/image" Target="../media/image44.png"/><Relationship Id="rId7" Type="http://schemas.openxmlformats.org/officeDocument/2006/relationships/image" Target="../media/image43.png"/><Relationship Id="rId8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47.png"/><Relationship Id="rId5" Type="http://schemas.openxmlformats.org/officeDocument/2006/relationships/image" Target="../media/image26.png"/><Relationship Id="rId6" Type="http://schemas.openxmlformats.org/officeDocument/2006/relationships/image" Target="../media/image42.png"/><Relationship Id="rId7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Relationship Id="rId4" Type="http://schemas.openxmlformats.org/officeDocument/2006/relationships/image" Target="../media/image53.png"/><Relationship Id="rId5" Type="http://schemas.openxmlformats.org/officeDocument/2006/relationships/image" Target="../media/image51.png"/><Relationship Id="rId6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Relationship Id="rId4" Type="http://schemas.openxmlformats.org/officeDocument/2006/relationships/image" Target="../media/image38.png"/><Relationship Id="rId5" Type="http://schemas.openxmlformats.org/officeDocument/2006/relationships/image" Target="../media/image43.png"/><Relationship Id="rId6" Type="http://schemas.openxmlformats.org/officeDocument/2006/relationships/image" Target="../media/image40.png"/><Relationship Id="rId7" Type="http://schemas.openxmlformats.org/officeDocument/2006/relationships/image" Target="../media/image5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47.png"/><Relationship Id="rId5" Type="http://schemas.openxmlformats.org/officeDocument/2006/relationships/image" Target="../media/image26.png"/><Relationship Id="rId6" Type="http://schemas.openxmlformats.org/officeDocument/2006/relationships/image" Target="../media/image42.png"/><Relationship Id="rId7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.wikipedia.org/wiki/Schiefe_Ebene#/media/Datei:Schiefe_ebene_4.p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628649" y="1276560"/>
            <a:ext cx="7886700" cy="363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Experiment 9 - </a:t>
            </a:r>
            <a:r>
              <a:rPr lang="de"/>
              <a:t>Air cushion rail</a:t>
            </a:r>
            <a:endParaRPr/>
          </a:p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628650" y="1831952"/>
            <a:ext cx="7886700" cy="252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/>
              <a:t>by Robin Hoffmann and Arik Bürkle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Mean velocity</a:t>
            </a:r>
            <a:endParaRPr b="1" sz="2000"/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fenced open=\&quot;&amp;lt;\&quot; close=\&quot;&amp;gt;\&quot;&gt;&lt;mi&gt;v&lt;/mi&gt;&lt;/mfenced&gt;&lt;mo&gt;=&lt;/mo&gt;&lt;msub&gt;&lt;mi&gt;v&lt;/mi&gt;&lt;mn&gt;1&lt;/mn&gt;&lt;/msub&gt;&lt;mo&gt;&amp;#xB7;&lt;/mo&gt;&lt;mfrac&gt;&lt;mn&gt;1&lt;/mn&gt;&lt;mn&gt;2&lt;/mn&gt;&lt;/mfrac&gt;&lt;mfenced&gt;&lt;mrow&gt;&lt;msqrt&gt;&lt;mn&gt;1&lt;/mn&gt;&lt;mo&gt;+&lt;/mo&gt;&lt;mfrac&gt;&lt;mi&gt;D&lt;/mi&gt;&lt;mrow&gt;&lt;mn&gt;2&lt;/mn&gt;&lt;mi&gt;S&lt;/mi&gt;&lt;/mrow&gt;&lt;/mfrac&gt;&lt;/msqrt&gt;&lt;mo&gt;+&lt;/mo&gt;&lt;msqrt&gt;&lt;mn&gt;1&lt;/mn&gt;&lt;mo&gt;-&lt;/mo&gt;&lt;mfrac&gt;&lt;mi&gt;D&lt;/mi&gt;&lt;mrow&gt;&lt;mn&gt;2&lt;/mn&gt;&lt;mi&gt;S&lt;/mi&gt;&lt;/mrow&gt;&lt;/mfrac&gt;&lt;/msqrt&gt;&lt;/mrow&gt;&lt;/mfenced&gt;&lt;/mstyle&gt;&lt;/math&gt;&quot;,&quot;truncated&quot;:false}" id="119" name="Google Shape;119;p21" title="spitze Klammern öffnen v spitze Klammern schließen gleich v unterer Index 1 mal 1 halber Bruch Klammer öffnen Quadratwurzel aus 1 plus Zähler D geteilt durch Nenner 2 S Bruchergebnis Wurzelende plus Quadratwurzel aus 1 minus Zähler D geteilt durch Nenner 2 S Bruchergebnis Wurzelende Klammer schließe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1" y="1856215"/>
            <a:ext cx="3200248" cy="60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62250" y="1017725"/>
            <a:ext cx="79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The mean velocity is connected to the current velocity with this Equation: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11700" y="2571750"/>
            <a:ext cx="79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Taylor expansion gives a quadratic </a:t>
            </a:r>
            <a:r>
              <a:rPr lang="de" sz="1800">
                <a:solidFill>
                  <a:schemeClr val="dk1"/>
                </a:solidFill>
              </a:rPr>
              <a:t>equation</a:t>
            </a:r>
            <a:r>
              <a:rPr lang="de" sz="1800">
                <a:solidFill>
                  <a:schemeClr val="dk1"/>
                </a:solidFill>
              </a:rPr>
              <a:t> for the mean velocity: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fenced open=\&quot;&amp;lt;\&quot; close=\&quot;&amp;gt;\&quot;&gt;&lt;mi&gt;v&lt;/mi&gt;&lt;/mfenced&gt;&lt;mo&gt;=&lt;/mo&gt;&lt;mo&gt;&amp;#xA0;&lt;/mo&gt;&lt;mi&gt;v&lt;/mi&gt;&lt;mo&gt;&amp;#xB7;&lt;/mo&gt;&lt;mfenced&gt;&lt;mrow&gt;&lt;mn&gt;1&lt;/mn&gt;&lt;mo&gt;-&lt;/mo&gt;&lt;mfrac&gt;&lt;mn&gt;1&lt;/mn&gt;&lt;mn&gt;8&lt;/mn&gt;&lt;/mfrac&gt;&lt;mo&gt;&amp;#xB7;&lt;/mo&gt;&lt;msup&gt;&lt;mfenced&gt;&lt;mfrac&gt;&lt;mi&gt;D&lt;/mi&gt;&lt;mrow&gt;&lt;mn&gt;2&lt;/mn&gt;&lt;mi&gt;S&lt;/mi&gt;&lt;/mrow&gt;&lt;/mfrac&gt;&lt;/mfenced&gt;&lt;mn&gt;2&lt;/mn&gt;&lt;/msup&gt;&lt;/mrow&gt;&lt;/mfenced&gt;&lt;mo&gt;&amp;#xA0;&lt;/mo&gt;&lt;mo&gt;&amp;#x21D2;&lt;/mo&gt;&lt;mi&gt;a&lt;/mi&gt;&lt;mo&gt;=&lt;/mo&gt;&lt;mfrac&gt;&lt;msup&gt;&lt;mi&gt;v&lt;/mi&gt;&lt;mn&gt;2&lt;/mn&gt;&lt;/msup&gt;&lt;mrow&gt;&lt;mn&gt;2&lt;/mn&gt;&lt;mi&gt;S&lt;/mi&gt;&lt;/mrow&gt;&lt;/mfrac&gt;&lt;mo&gt;&amp;#xA0;&lt;/mo&gt;&lt;/mstyle&gt;&lt;/math&gt;&quot;,&quot;truncated&quot;:false}" id="122" name="Google Shape;122;p21" title="spitze Klammern öffnen v spitze Klammern schließen gleich Leerzeichen v mal Klammer öffnen 1 minus 1 geteilt durch 8 mal Klammer öffnen Zähler D geteilt durch Nenner 2 S Bruchergebnis Klammer schließen im Quadrat Klammer schließen Leerzeichen dicker rechtspfeil a gleich Zähler v im Quadrat geteilt durch Nenner 2 S Bruchergebnis Leerzeiche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42" y="3342095"/>
            <a:ext cx="3179198" cy="56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Data fits</a:t>
            </a:r>
            <a:endParaRPr b="1" sz="2000"/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3788475"/>
            <a:ext cx="465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→ y-axis: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→ acceleration:</a:t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275" y="969725"/>
            <a:ext cx="4093026" cy="2772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739275" y="3788475"/>
            <a:ext cx="465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→ slope:</a:t>
            </a:r>
            <a:endParaRPr sz="1600"/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&gt;v&lt;/mi&gt;&lt;mo&gt;=&lt;/mo&gt;&lt;mn&gt;46&lt;/mn&gt;&lt;mfenced&gt;&lt;mn&gt;12&lt;/mn&gt;&lt;/mfenced&gt;&lt;mfrac&gt;&lt;mrow&gt;&lt;mi&gt;c&lt;/mi&gt;&lt;mi&gt;m&lt;/mi&gt;&lt;/mrow&gt;&lt;mi&gt;s&lt;/mi&gt;&lt;/mfrac&gt;&lt;/mstyle&gt;&lt;/math&gt;&quot;,&quot;truncated&quot;:false}" id="131" name="Google Shape;131;p22" title="v gleich 46 Klammer öffnen 12 Klammer schließen Zähler c m geteilt durch Nenner s Bruchergebni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952" y="3857276"/>
            <a:ext cx="1101099" cy="3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25" y="1064125"/>
            <a:ext cx="4152317" cy="2677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v&lt;/mi&gt;&lt;mo&gt;=&lt;/mo&gt;&lt;mn&gt;53&lt;/mn&gt;&lt;mo&gt;,&lt;/mo&gt;&lt;mn&gt;32&lt;/mn&gt;&lt;mfenced&gt;&lt;mn&gt;2&lt;/mn&gt;&lt;/mfenced&gt;&lt;mfrac&gt;&lt;mrow&gt;&lt;mi&gt;c&lt;/mi&gt;&lt;mi&gt;m&lt;/mi&gt;&lt;/mrow&gt;&lt;mi&gt;s&lt;/mi&gt;&lt;/mfrac&gt;&lt;/mstyle&gt;&lt;/math&gt;&quot;,&quot;truncated&quot;:false}" id="133" name="Google Shape;133;p22" title="v gleich 53 Komma 32 Klammer öffnen 2 Klammer schließen Zähler c m geteilt durch Nenner s Bruchergebni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2425" y="3848165"/>
            <a:ext cx="1220275" cy="311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a&lt;/mi&gt;&lt;mo&gt;=&lt;/mo&gt;&lt;mn&gt;13&lt;/mn&gt;&lt;mo&gt;,&lt;/mo&gt;&lt;mn&gt;742&lt;/mn&gt;&lt;mfenced&gt;&lt;mn&gt;2&lt;/mn&gt;&lt;/mfenced&gt;&lt;mfrac&gt;&lt;mrow&gt;&lt;mi&gt;c&lt;/mi&gt;&lt;mi&gt;m&lt;/mi&gt;&lt;/mrow&gt;&lt;msup&gt;&lt;mi&gt;s&lt;/mi&gt;&lt;mn&gt;2&lt;/mn&gt;&lt;/msup&gt;&lt;/mfrac&gt;&lt;/mstyle&gt;&lt;/math&gt;&quot;,&quot;truncated&quot;:false}" id="134" name="Google Shape;134;p22" title="a gleich 13 Komma 742 Klammer öffnen 2 Klammer schließen Zähler c m geteilt durch Nenner s im Quadrat Bruchergebni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5690" y="4143148"/>
            <a:ext cx="1220234" cy="3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Measuring the current velocity</a:t>
            </a:r>
            <a:endParaRPr b="1" sz="2000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The light gates can also measure the current velocity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we can use this to verify our measure speed with the One-Gate-Method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From this we get a velocity of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This results in an acceleration of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&gt;v&lt;/mi&gt;&lt;mo&gt;=&lt;/mo&gt;&lt;mn&gt;56&lt;/mn&gt;&lt;mo&gt;,&lt;/mo&gt;&lt;mn&gt;2&lt;/mn&gt;&lt;mfenced&gt;&lt;mn&gt;3&lt;/mn&gt;&lt;/mfenced&gt;&lt;mfrac&gt;&lt;mrow&gt;&lt;mi&gt;c&lt;/mi&gt;&lt;mi&gt;m&lt;/mi&gt;&lt;/mrow&gt;&lt;mi&gt;s&lt;/mi&gt;&lt;/mfrac&gt;&lt;/mstyle&gt;&lt;/math&gt;&quot;,&quot;truncated&quot;:false}" id="141" name="Google Shape;141;p23" title="v gleich 56 Komma 2 Klammer öffnen 3 Klammer schließen Zähler c m geteilt durch Nenner s Bruchergebni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534" y="2323567"/>
            <a:ext cx="1393952" cy="382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a&lt;/mi&gt;&lt;mo&gt;=&lt;/mo&gt;&lt;mn&gt;15&lt;/mn&gt;&lt;mo&gt;,&lt;/mo&gt;&lt;mn&gt;42&lt;/mn&gt;&lt;mfenced&gt;&lt;mn&gt;14&lt;/mn&gt;&lt;/mfenced&gt;&lt;mfrac&gt;&lt;mrow&gt;&lt;mi&gt;c&lt;/mi&gt;&lt;mi&gt;m&lt;/mi&gt;&lt;/mrow&gt;&lt;msup&gt;&lt;mi&gt;s&lt;/mi&gt;&lt;mn&gt;2&lt;/mn&gt;&lt;/msup&gt;&lt;/mfrac&gt;&lt;/mstyle&gt;&lt;/math&gt;&quot;,&quot;truncated&quot;:false}" id="142" name="Google Shape;142;p23" title="a gleich 15 Komma 42 Klammer öffnen 14 Klammer schließen Zähler c m geteilt durch Nenner s im Quadrat Bruchergebni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346" y="2867804"/>
            <a:ext cx="1607312" cy="42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Two velocitys</a:t>
            </a:r>
            <a:endParaRPr b="1" sz="2000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Measuring the current </a:t>
            </a:r>
            <a:r>
              <a:rPr lang="de" sz="1800"/>
              <a:t>velocities</a:t>
            </a:r>
            <a:r>
              <a:rPr lang="de" sz="1800"/>
              <a:t> at two </a:t>
            </a:r>
            <a:r>
              <a:rPr lang="de" sz="1800"/>
              <a:t>different</a:t>
            </a:r>
            <a:r>
              <a:rPr lang="de" sz="1800"/>
              <a:t> points on the rail can also be </a:t>
            </a:r>
            <a:r>
              <a:rPr lang="de" sz="1800"/>
              <a:t>used</a:t>
            </a:r>
            <a:r>
              <a:rPr lang="de" sz="1800"/>
              <a:t> to calculated the </a:t>
            </a:r>
            <a:r>
              <a:rPr lang="de" sz="1800"/>
              <a:t>acceleration.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84375"/>
            <a:ext cx="55911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a&lt;/mi&gt;&lt;mo&gt;=&lt;/mo&gt;&lt;mfrac&gt;&lt;mrow&gt;&lt;msup&gt;&lt;msub&gt;&lt;mi&gt;v&lt;/mi&gt;&lt;mn&gt;1&lt;/mn&gt;&lt;/msub&gt;&lt;mn&gt;2&lt;/mn&gt;&lt;/msup&gt;&lt;mo&gt;-&lt;/mo&gt;&lt;msup&gt;&lt;msub&gt;&lt;mi&gt;v&lt;/mi&gt;&lt;mn&gt;2&lt;/mn&gt;&lt;/msub&gt;&lt;mn&gt;2&lt;/mn&gt;&lt;/msup&gt;&lt;/mrow&gt;&lt;mrow&gt;&lt;mn&gt;2&lt;/mn&gt;&lt;mo&gt;&amp;#xB7;&lt;/mo&gt;&lt;mfenced&gt;&lt;mrow&gt;&lt;msub&gt;&lt;mi&gt;x&lt;/mi&gt;&lt;mn&gt;1&lt;/mn&gt;&lt;/msub&gt;&lt;mo&gt;-&lt;/mo&gt;&lt;msub&gt;&lt;mi&gt;x&lt;/mi&gt;&lt;mn&gt;2&lt;/mn&gt;&lt;/msub&gt;&lt;/mrow&gt;&lt;/mfenced&gt;&lt;/mrow&gt;&lt;/mfrac&gt;&lt;/mstyle&gt;&lt;/math&gt;&quot;,&quot;truncated&quot;:false}" id="150" name="Google Shape;150;p24" title="a gleich Zähler v unterer Index 1 im Quadrat minus v unterer Index 2 im Quadrat geteilt durch Nenner 2 mal Klammer öffnen x unterer Index 1 minus x unterer Index 2 Klammer schließen Bruchergebni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059" y="2520317"/>
            <a:ext cx="1485392" cy="68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Result data for direct velocity with One-Gate-Methode</a:t>
            </a:r>
            <a:endParaRPr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{B6C20D89-4503-474B-9D0B-804263A4C774}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80,0(5)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39,0(3)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63,2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80,0(5)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39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,0(3)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62,8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80,0(5)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38,7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62,8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80,0(5)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39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,0(3)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62,8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80,0(5)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38,9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62,8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80,0(5)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38,9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62,8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(3)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5"/>
          <p:cNvSpPr txBox="1"/>
          <p:nvPr/>
        </p:nvSpPr>
        <p:spPr>
          <a:xfrm>
            <a:off x="311700" y="3922075"/>
            <a:ext cx="615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→ Mean acceleration:					with </a:t>
            </a:r>
            <a:r>
              <a:rPr lang="de" sz="1600"/>
              <a:t>friction</a:t>
            </a:r>
            <a:endParaRPr sz="1600"/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&gt;d&lt;/mi&gt;&lt;mo&gt;&amp;#xA0;&lt;/mo&gt;&lt;mi&gt;i&lt;/mi&gt;&lt;mi&gt;n&lt;/mi&gt;&lt;mo&gt;&amp;#xA0;&lt;/mo&gt;&lt;mi&gt;c&lt;/mi&gt;&lt;mi&gt;m&lt;/mi&gt;&lt;/mstyle&gt;&lt;/math&gt;&quot;,&quot;truncated&quot;:false}" id="158" name="Google Shape;158;p25" title="d Leerzeichen i n Leerzeichen c 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175" y="1186666"/>
            <a:ext cx="638048" cy="142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&gt;&lt;mi&gt;v&lt;/mi&gt;&lt;mn&gt;1&lt;/mn&gt;&lt;/msub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159" name="Google Shape;159;p25" title="v unterer Index 1 Leerzeichen i n Leerzeichen Zähler c m geteilt durch Nenner s Bruchergebni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225" y="1066773"/>
            <a:ext cx="827024" cy="382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&gt;&lt;mi&gt;v&lt;/mi&gt;&lt;mn&gt;2&lt;/mn&gt;&lt;/msub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160" name="Google Shape;160;p25" title="v unterer Index 2 Leerzeichen i n Leerzeichen Zähler c m geteilt durch Nenner s Bruchergebni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0225" y="1066777"/>
            <a:ext cx="827024" cy="382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a&lt;/mi&gt;&lt;mo&gt;=&lt;/mo&gt;&lt;mn&gt;15&lt;/mn&gt;&lt;mo&gt;,&lt;/mo&gt;&lt;mn&gt;24&lt;/mn&gt;&lt;mfenced&gt;&lt;mn&gt;12&lt;/mn&gt;&lt;/mfenced&gt;&lt;mo&gt;&amp;#xA0;&lt;/mo&gt;&lt;mfrac&gt;&lt;mrow&gt;&lt;mi&gt;c&lt;/mi&gt;&lt;mi&gt;m&lt;/mi&gt;&lt;/mrow&gt;&lt;msup&gt;&lt;mi&gt;s&lt;/mi&gt;&lt;mn&gt;2&lt;/mn&gt;&lt;/msup&gt;&lt;/mfrac&gt;&lt;/mstyle&gt;&lt;/math&gt;&quot;,&quot;truncated&quot;:false}" id="161" name="Google Shape;161;p25" title="a gleich 15 Komma 24 Klammer öffnen 12 Klammer schließen Leerzeichen Zähler c m geteilt durch Nenner s im Quadrat Bruchergebni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6400" y="3946611"/>
            <a:ext cx="1658112" cy="424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a&lt;/mi&gt;&lt;mo&gt;=&lt;/mo&gt;&lt;mn&gt;15&lt;/mn&gt;&lt;mo&gt;,&lt;/mo&gt;&lt;mn&gt;72&lt;/mn&gt;&lt;mfenced&gt;&lt;mn&gt;12&lt;/mn&gt;&lt;/mfenced&gt;&lt;mo&gt;&amp;#xA0;&lt;/mo&gt;&lt;mfrac&gt;&lt;mrow&gt;&lt;mi&gt;c&lt;/mi&gt;&lt;mi&gt;m&lt;/mi&gt;&lt;/mrow&gt;&lt;msup&gt;&lt;mi&gt;s&lt;/mi&gt;&lt;mn&gt;2&lt;/mn&gt;&lt;/msup&gt;&lt;/mfrac&gt;&lt;/mstyle&gt;&lt;/math&gt;&quot;,&quot;truncated&quot;:false}" id="162" name="Google Shape;162;p25" title="a gleich 15 Komma 72 Klammer öffnen 12 Klammer schließen Leerzeichen Zähler c m geteilt durch Nenner s im Quadrat Bruchergebni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0975" y="3946611"/>
            <a:ext cx="1658112" cy="42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A</a:t>
            </a:r>
            <a:r>
              <a:rPr b="1" lang="de" sz="2000"/>
              <a:t>cceleration</a:t>
            </a:r>
            <a:r>
              <a:rPr b="1" lang="de" sz="2000"/>
              <a:t> to </a:t>
            </a:r>
            <a:r>
              <a:rPr b="1" lang="de" sz="2000"/>
              <a:t>gravity</a:t>
            </a:r>
            <a:r>
              <a:rPr b="1" lang="de" sz="2000"/>
              <a:t> </a:t>
            </a:r>
            <a:endParaRPr b="1" sz="200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372" y="1822847"/>
            <a:ext cx="3003075" cy="24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a&lt;/mi&gt;&lt;mo&gt;=&lt;/mo&gt;&lt;mo&gt;&amp;#xA0;&lt;/mo&gt;&lt;mfrac&gt;&lt;mi&gt;h&lt;/mi&gt;&lt;mi&gt;b&lt;/mi&gt;&lt;/mfrac&gt;&lt;mo&gt;&amp;#xB7;&lt;/mo&gt;&lt;mi&gt;g&lt;/mi&gt;&lt;/mstyle&gt;&lt;/math&gt;&quot;,&quot;truncated&quot;:false}" id="169" name="Google Shape;169;p26" title="a gleich Leerzeichen h geteilt durch b mal 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09" y="2138942"/>
            <a:ext cx="816864" cy="4328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311700" y="1078550"/>
            <a:ext cx="8581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In this experiment there is an inclined path on which gravity acts. The acceleration is the parallel component from the gravity tied to the angel of the the path.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From the triangle congruence we get: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1"/>
                </a:solidFill>
              </a:rPr>
              <a:t>h: height of the cube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1"/>
                </a:solidFill>
              </a:rPr>
              <a:t>b: length between the mounts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1"/>
                </a:solidFill>
              </a:rPr>
              <a:t>g: gravitational acceleration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1205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Calculating the gravity acceleration </a:t>
            </a:r>
            <a:endParaRPr b="1" sz="2000"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69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Gravitational acceleration</a:t>
            </a:r>
            <a:r>
              <a:rPr lang="de" sz="1800"/>
              <a:t> from mean velocity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G</a:t>
            </a:r>
            <a:r>
              <a:rPr lang="de" sz="1800"/>
              <a:t>ravitational acceleration</a:t>
            </a:r>
            <a:r>
              <a:rPr lang="de" sz="1800"/>
              <a:t> from </a:t>
            </a:r>
            <a:r>
              <a:rPr lang="de" sz="1800"/>
              <a:t>direct</a:t>
            </a:r>
            <a:r>
              <a:rPr lang="de" sz="1800"/>
              <a:t> velocity	with One-Gate-Methode: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Gr</a:t>
            </a:r>
            <a:r>
              <a:rPr lang="de" sz="1800"/>
              <a:t>avitational acceleration</a:t>
            </a:r>
            <a:r>
              <a:rPr lang="de" sz="1800"/>
              <a:t> from Two-Gate-Methode: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Correction</a:t>
            </a:r>
            <a:r>
              <a:rPr b="1" lang="de" sz="1800"/>
              <a:t> do to </a:t>
            </a:r>
            <a:r>
              <a:rPr b="1" lang="de" sz="1800">
                <a:solidFill>
                  <a:schemeClr val="dk1"/>
                </a:solidFill>
              </a:rPr>
              <a:t>Stokes friction: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Gravitational acceleration from mean velocity: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Gravitational acceleration from direct velocity	with One-Gate-Methode: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Gravitational acceleration from Two-Gate-Methode: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&gt;g&lt;/mi&gt;&lt;mo&gt;=&lt;/mo&gt;&lt;mn&gt;9&lt;/mn&gt;&lt;mo&gt;,&lt;/mo&gt;&lt;mn&gt;8&lt;/mn&gt;&lt;mfenced&gt;&lt;mn&gt;2&lt;/mn&gt;&lt;/mfenced&gt;&lt;mfrac&gt;&lt;mi&gt;m&lt;/mi&gt;&lt;msup&gt;&lt;mi&gt;s&lt;/mi&gt;&lt;mn&gt;2&lt;/mn&gt;&lt;/msup&gt;&lt;/mfrac&gt;&lt;/mstyle&gt;&lt;/math&gt;&quot;,&quot;truncated&quot;:false}" id="177" name="Google Shape;177;p27" title="g gleich 9 Komma 8 Klammer öffnen 2 Klammer schließen m geteilt durch s im Quadra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609" y="1278742"/>
            <a:ext cx="1241552" cy="424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g&lt;/mi&gt;&lt;mo&gt;=&lt;/mo&gt;&lt;mn&gt;9&lt;/mn&gt;&lt;mo&gt;,&lt;/mo&gt;&lt;mn&gt;7&lt;/mn&gt;&lt;mfenced&gt;&lt;mn&gt;2&lt;/mn&gt;&lt;/mfenced&gt;&lt;mfrac&gt;&lt;mi&gt;m&lt;/mi&gt;&lt;msup&gt;&lt;mi&gt;s&lt;/mi&gt;&lt;mn&gt;2&lt;/mn&gt;&lt;/msup&gt;&lt;/mfrac&gt;&lt;/mstyle&gt;&lt;/math&gt;&quot;,&quot;truncated&quot;:false}" id="178" name="Google Shape;178;p27" title="g gleich 9 Komma 7 Klammer öffnen 2 Klammer schließen m geteilt durch s im Quadra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484" y="1844104"/>
            <a:ext cx="1241552" cy="424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g&lt;/mi&gt;&lt;mo&gt;=&lt;/mo&gt;&lt;mn&gt;10&lt;/mn&gt;&lt;mo&gt;,&lt;/mo&gt;&lt;mn&gt;0&lt;/mn&gt;&lt;mfenced&gt;&lt;mn&gt;2&lt;/mn&gt;&lt;/mfenced&gt;&lt;mfrac&gt;&lt;mi&gt;m&lt;/mi&gt;&lt;msup&gt;&lt;mi&gt;s&lt;/mi&gt;&lt;mn&gt;2&lt;/mn&gt;&lt;/msup&gt;&lt;/mfrac&gt;&lt;/mstyle&gt;&lt;/math&gt;&quot;,&quot;truncated&quot;:false}" id="179" name="Google Shape;179;p27" title="g gleich 10 Komma 0 Klammer öffnen 2 Klammer schließen m geteilt durch s im Quadra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2484" y="4029642"/>
            <a:ext cx="1343152" cy="424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g&lt;/mi&gt;&lt;mo&gt;=&lt;/mo&gt;&lt;mn&gt;9&lt;/mn&gt;&lt;mo&gt;,&lt;/mo&gt;&lt;mn&gt;8&lt;/mn&gt;&lt;mfenced&gt;&lt;mn&gt;2&lt;/mn&gt;&lt;/mfenced&gt;&lt;mfrac&gt;&lt;mi&gt;m&lt;/mi&gt;&lt;msup&gt;&lt;mi&gt;s&lt;/mi&gt;&lt;mn&gt;2&lt;/mn&gt;&lt;/msup&gt;&lt;/mfrac&gt;&lt;/mstyle&gt;&lt;/math&gt;&quot;,&quot;truncated&quot;:false}" id="180" name="Google Shape;180;p27" title="g gleich 9 Komma 8 Klammer öffnen 2 Klammer schließen m geteilt durch s im Quadra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609" y="3533417"/>
            <a:ext cx="1241552" cy="424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g&lt;/mi&gt;&lt;mo&gt;=&lt;/mo&gt;&lt;mn&gt;8&lt;/mn&gt;&lt;mo&gt;,&lt;/mo&gt;&lt;mn&gt;7&lt;/mn&gt;&lt;mfenced&gt;&lt;mn&gt;2&lt;/mn&gt;&lt;/mfenced&gt;&lt;mfrac&gt;&lt;mi&gt;m&lt;/mi&gt;&lt;msup&gt;&lt;mi&gt;s&lt;/mi&gt;&lt;mn&gt;2&lt;/mn&gt;&lt;/msup&gt;&lt;/mfrac&gt;&lt;/mstyle&gt;&lt;/math&gt;&quot;,&quot;truncated&quot;:false}" id="181" name="Google Shape;181;p27" title="g gleich 8 Komma 7 Klammer öffnen 2 Klammer schließen m geteilt durch s im Quadra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7584" y="2977754"/>
            <a:ext cx="1241552" cy="424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g&lt;/mi&gt;&lt;mo&gt;=&lt;/mo&gt;&lt;mn&gt;8&lt;/mn&gt;&lt;mo&gt;,&lt;/mo&gt;&lt;mn&gt;7&lt;/mn&gt;&lt;mfenced&gt;&lt;mn&gt;2&lt;/mn&gt;&lt;/mfenced&gt;&lt;mfrac&gt;&lt;mi&gt;m&lt;/mi&gt;&lt;msup&gt;&lt;mi&gt;s&lt;/mi&gt;&lt;mn&gt;2&lt;/mn&gt;&lt;/msup&gt;&lt;/mfrac&gt;&lt;/mstyle&gt;&lt;/math&gt;&quot;,&quot;truncated&quot;:false}" id="182" name="Google Shape;182;p27" title="g gleich 8 Komma 7 Klammer öffnen 2 Klammer schließen m geteilt durch s im Quadra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5584" y="764129"/>
            <a:ext cx="1241552" cy="42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Momentum and </a:t>
            </a:r>
            <a:r>
              <a:rPr b="1" lang="de" sz="2000"/>
              <a:t>collisions</a:t>
            </a:r>
            <a:r>
              <a:rPr lang="de"/>
              <a:t> 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311700" y="1085925"/>
            <a:ext cx="714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There are two different types of collisions: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Elastic: The two objects bounce of each other and are not deformed. Afterwards the two objects travel separated from each other.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Inelastic: The two objects deform in a way that connects them. Afterwards the two objects travel together as one.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Center of gravity system</a:t>
            </a:r>
            <a:endParaRPr b="1" sz="2000"/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sub&gt;&lt;mi&gt;v&lt;/mi&gt;&lt;mrow&gt;&lt;mi&gt;c&lt;/mi&gt;&lt;mi&gt;g&lt;/mi&gt;&lt;/mrow&gt;&lt;/msub&gt;&lt;mo&gt;=&lt;/mo&gt;&lt;mfrac&gt;&lt;mn&gt;1&lt;/mn&gt;&lt;mi&gt;M&lt;/mi&gt;&lt;/mfrac&gt;&lt;mfenced&gt;&lt;mrow&gt;&lt;msub&gt;&lt;mi&gt;m&lt;/mi&gt;&lt;mn&gt;1&lt;/mn&gt;&lt;/msub&gt;&lt;msub&gt;&lt;mi&gt;v&lt;/mi&gt;&lt;mn&gt;1&lt;/mn&gt;&lt;/msub&gt;&lt;mo&gt;+&lt;/mo&gt;&lt;msub&gt;&lt;mi&gt;m&lt;/mi&gt;&lt;mn&gt;2&lt;/mn&gt;&lt;/msub&gt;&lt;msub&gt;&lt;mi&gt;v&lt;/mi&gt;&lt;mn&gt;2&lt;/mn&gt;&lt;/msub&gt;&lt;/mrow&gt;&lt;/mfenced&gt;&lt;/mstyle&gt;&lt;/math&gt;&quot;,&quot;truncated&quot;:false}" id="194" name="Google Shape;194;p29" title="v unterer Index c g Ende unterer Index gleich 1 geteilt durch M Klammer öffnen m unterer Index 1 v unterer Index 1 plus m unterer Index 2 v unterer Index 2 Klammer schließe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634" y="1907467"/>
            <a:ext cx="2097024" cy="432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&gt;&lt;msubsup&gt;&lt;mi&gt;v&lt;/mi&gt;&lt;mi&gt;i&lt;/mi&gt;&lt;mrow&gt;&lt;mi&gt;c&lt;/mi&gt;&lt;mi&gt;g&lt;/mi&gt;&lt;/mrow&gt;&lt;/msubsup&gt;&lt;mo&gt;&amp;#xA0;&lt;/mo&gt;&lt;/msub&gt;&lt;mo&gt;=&lt;/mo&gt;&lt;msub&gt;&lt;mi&gt;v&lt;/mi&gt;&lt;mi&gt;i&lt;/mi&gt;&lt;/msub&gt;&lt;mo&gt;-&lt;/mo&gt;&lt;msub&gt;&lt;mi&gt;v&lt;/mi&gt;&lt;mrow&gt;&lt;mi&gt;c&lt;/mi&gt;&lt;mi&gt;g&lt;/mi&gt;&lt;/mrow&gt;&lt;/msub&gt;&lt;/mstyle&gt;&lt;/math&gt;&quot;,&quot;truncated&quot;:false}" id="195" name="Google Shape;195;p29" title="v unterer Index i oberer Index c g Ende oberer Index unterer Index Leerzeichen gleich v unterer Index i minus v unterer Index c g Ende unterer Index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784" y="2856129"/>
            <a:ext cx="1160272" cy="2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311700" y="1061875"/>
            <a:ext cx="739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The basis of a collisions is the theory of center of gravity systemes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It describes an inertia system tied to the center of gravity of our mass configuration.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The velocity of the center of gravity is given by: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Using Gaus-transformations we move the velocities into the center of gravity system: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Elastic collision</a:t>
            </a:r>
            <a:endParaRPr b="1" sz="2000"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38921" l="0" r="0" t="30775"/>
          <a:stretch/>
        </p:blipFill>
        <p:spPr>
          <a:xfrm>
            <a:off x="1072113" y="2293598"/>
            <a:ext cx="6999777" cy="147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48387" t="0"/>
          <a:stretch/>
        </p:blipFill>
        <p:spPr>
          <a:xfrm>
            <a:off x="166400" y="2766925"/>
            <a:ext cx="1302300" cy="8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57336" r="0" t="0"/>
          <a:stretch/>
        </p:blipFill>
        <p:spPr>
          <a:xfrm>
            <a:off x="7646588" y="2659925"/>
            <a:ext cx="1362075" cy="102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0"/>
          <p:cNvCxnSpPr/>
          <p:nvPr/>
        </p:nvCxnSpPr>
        <p:spPr>
          <a:xfrm rot="10800000">
            <a:off x="3330400" y="1688950"/>
            <a:ext cx="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0"/>
          <p:cNvSpPr txBox="1"/>
          <p:nvPr/>
        </p:nvSpPr>
        <p:spPr>
          <a:xfrm>
            <a:off x="2567050" y="1335975"/>
            <a:ext cx="15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Light gate 1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5582250" y="1335975"/>
            <a:ext cx="15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Light gate 2</a:t>
            </a:r>
            <a:endParaRPr/>
          </a:p>
        </p:txBody>
      </p:sp>
      <p:cxnSp>
        <p:nvCxnSpPr>
          <p:cNvPr id="208" name="Google Shape;208;p30"/>
          <p:cNvCxnSpPr/>
          <p:nvPr/>
        </p:nvCxnSpPr>
        <p:spPr>
          <a:xfrm>
            <a:off x="3330400" y="2010075"/>
            <a:ext cx="668100" cy="9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0"/>
          <p:cNvCxnSpPr/>
          <p:nvPr/>
        </p:nvCxnSpPr>
        <p:spPr>
          <a:xfrm rot="10800000">
            <a:off x="2662300" y="2010075"/>
            <a:ext cx="668100" cy="3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0"/>
          <p:cNvCxnSpPr/>
          <p:nvPr/>
        </p:nvCxnSpPr>
        <p:spPr>
          <a:xfrm rot="10800000">
            <a:off x="6345600" y="1677513"/>
            <a:ext cx="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0"/>
          <p:cNvCxnSpPr/>
          <p:nvPr/>
        </p:nvCxnSpPr>
        <p:spPr>
          <a:xfrm>
            <a:off x="6345600" y="2010075"/>
            <a:ext cx="668100" cy="9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0"/>
          <p:cNvCxnSpPr/>
          <p:nvPr/>
        </p:nvCxnSpPr>
        <p:spPr>
          <a:xfrm rot="10800000">
            <a:off x="5677500" y="2010063"/>
            <a:ext cx="668100" cy="3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1&lt;/mn&gt;&lt;mo&gt;'&lt;/mo&gt;&lt;/msubsup&gt;&lt;/mstyle&gt;&lt;/math&gt;&quot;,&quot;truncated&quot;:false}" id="213" name="Google Shape;213;p30" title="v unterer Index 1 oberer Index apostroph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7238" y="1879751"/>
            <a:ext cx="195072" cy="270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2&lt;/mn&gt;&lt;mo&gt;'&lt;/mo&gt;&lt;/msubsup&gt;&lt;/mstyle&gt;&lt;/math&gt;&quot;,&quot;truncated&quot;:false}" id="214" name="Google Shape;214;p30" title="v unterer Index 2 oberer Index apostroph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3700" y="1879763"/>
            <a:ext cx="195072" cy="270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2&lt;/mn&gt;&lt;mrow/&gt;&lt;/msubsup&gt;&lt;/mstyle&gt;&lt;/math&gt;&quot;,&quot;truncated&quot;:false}" id="215" name="Google Shape;215;p30" title="v unterer Index 2 oberer Index leer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6100" y="1959013"/>
            <a:ext cx="195072" cy="191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1&lt;/mn&gt;&lt;mrow/&gt;&lt;/msubsup&gt;&lt;/mstyle&gt;&lt;/math&gt;&quot;,&quot;truncated&quot;:false}" id="216" name="Google Shape;216;p30" title="v unterer Index 1 oberer Index leer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6663" y="1959013"/>
            <a:ext cx="195072" cy="19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Table of content</a:t>
            </a:r>
            <a:endParaRPr b="1" sz="2000"/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Uncertainties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Stokes Frictions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Uniformly accelerated movement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Mean velocity Two-Gates-Method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Current velocity One-Gate-Method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Current velocity Two-Gates-Method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Gravity acceleration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Collisions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Elastic collisions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Inelastic collisions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82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Result data for elastic collision</a:t>
            </a:r>
            <a:endParaRPr/>
          </a:p>
        </p:txBody>
      </p:sp>
      <p:graphicFrame>
        <p:nvGraphicFramePr>
          <p:cNvPr id="222" name="Google Shape;222;p31"/>
          <p:cNvGraphicFramePr/>
          <p:nvPr/>
        </p:nvGraphicFramePr>
        <p:xfrm>
          <a:off x="1086113" y="57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{B6C20D89-4503-474B-9D0B-804263A4C774}</a:tableStyleId>
              </a:tblPr>
              <a:tblGrid>
                <a:gridCol w="1394350"/>
                <a:gridCol w="1394350"/>
                <a:gridCol w="1394350"/>
                <a:gridCol w="1394350"/>
                <a:gridCol w="1394350"/>
              </a:tblGrid>
              <a:tr h="5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29,4(3)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25,9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27,4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27,3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29,9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31,4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33,2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27,6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21,5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23,9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24,3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19,0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25,8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29,1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30,1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23,2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34,4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28,9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30,3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31,9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25,3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9,5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27,2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40,0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200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18,2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10,8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24,7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29,8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200(1)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15,8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20,7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39,2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30,6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200(1)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11,8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14,2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26,5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21,6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200(1)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17,8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21,8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42,0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34,1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200(1)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{&quot;mathml&quot;:&quot;&lt;math style=\&quot;font-family:stix;font-size:16px;\&quot; xmlns=\&quot;http://www.w3.org/1998/Math/MathML\&quot;&gt;&lt;mstyle mathsize=\&quot;16px\&quot;&gt;&lt;msub&gt;&lt;mi&gt;v&lt;/mi&gt;&lt;mn&gt;1&lt;/mn&gt;&lt;/msub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223" name="Google Shape;223;p31" title="v unterer Index 1 Leerzeichen i n Leerzeichen Zähler c m geteilt durch Nenner s Bruchergebni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875" y="715148"/>
            <a:ext cx="616375" cy="28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1&lt;/mn&gt;&lt;mo&gt;'&lt;/mo&gt;&lt;/msubsup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224" name="Google Shape;224;p31" title="v unterer Index 1 oberer Index apostroph Leerzeichen i n Leerzeichen Zähler c m geteilt durch Nenner s Bruchergebni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875" y="715154"/>
            <a:ext cx="616375" cy="2847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&gt;&lt;mi&gt;v&lt;/mi&gt;&lt;mn&gt;2&lt;/mn&gt;&lt;/msub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225" name="Google Shape;225;p31" title="v unterer Index 2 Leerzeichen i n Leerzeichen Zähler c m geteilt durch Nenner s Bruchergebni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8875" y="715152"/>
            <a:ext cx="616375" cy="28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2&lt;/mn&gt;&lt;mo&gt;'&lt;/mo&gt;&lt;/msubsup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226" name="Google Shape;226;p31" title="v unterer Index 2 oberer Index apostroph Leerzeichen i n Leerzeichen Zähler c m geteilt durch Nenner s Bruchergebni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5875" y="715153"/>
            <a:ext cx="616375" cy="28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A&lt;/mi&gt;&lt;mi&gt;d&lt;/mi&gt;&lt;mi&gt;d&lt;/mi&gt;&lt;mi&gt;i&lt;/mi&gt;&lt;mi&gt;t&lt;/mi&gt;&lt;mi&gt;i&lt;/mi&gt;&lt;mi&gt;o&lt;/mi&gt;&lt;mi&gt;n&lt;/mi&gt;&lt;mi&gt;a&lt;/mi&gt;&lt;mi&gt;l&lt;/mi&gt;&lt;mo&gt;&amp;#xA0;&lt;/mo&gt;&lt;mi&gt;w&lt;/mi&gt;&lt;mi&gt;e&lt;/mi&gt;&lt;mi&gt;i&lt;/mi&gt;&lt;mi&gt;g&lt;/mi&gt;&lt;mi&gt;h&lt;/mi&gt;&lt;mi&gt;t&lt;/mi&gt;&lt;mo&gt;&amp;#xA0;&lt;/mo&gt;&lt;mi&gt;i&lt;/mi&gt;&lt;mi&gt;n&lt;/mi&gt;&lt;mo&gt;&amp;#xA0;&lt;/mo&gt;&lt;mi&gt;g&lt;/mi&gt;&lt;/mstyle&gt;&lt;/math&gt;&quot;,&quot;truncated&quot;:false}" id="227" name="Google Shape;227;p31" title="A d d i t i o n a l Leerzeichen w e i g h t Leerzeichen i n Leerzeichen 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2855" y="798535"/>
            <a:ext cx="1231171" cy="1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Elastic collisions </a:t>
            </a:r>
            <a:endParaRPr b="1" sz="2000"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In an </a:t>
            </a:r>
            <a:r>
              <a:rPr lang="de" sz="1800">
                <a:solidFill>
                  <a:schemeClr val="dk1"/>
                </a:solidFill>
              </a:rPr>
              <a:t>elastic</a:t>
            </a:r>
            <a:r>
              <a:rPr lang="de" sz="1800">
                <a:solidFill>
                  <a:schemeClr val="dk1"/>
                </a:solidFill>
              </a:rPr>
              <a:t> collision the momentum should preserved this means that: ✅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Energie is also preserved, the kinetic energy should be the same before and after the collision: ✅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style displaystyle=\&quot;false\&quot;&gt;&lt;munderover&gt;&lt;mo&gt;&amp;#x2211;&lt;/mo&gt;&lt;mrow&gt;&lt;mi&gt;i&lt;/mi&gt;&lt;mo&gt;=&lt;/mo&gt;&lt;mn&gt;1&lt;/mn&gt;&lt;/mrow&gt;&lt;mi&gt;n&lt;/mi&gt;&lt;/munderover&gt;&lt;mo&gt;&amp;#xA0;&lt;/mo&gt;&lt;/mstyle&gt;&lt;mstyle displaystyle=\&quot;false\&quot;&gt;&lt;mfrac&gt;&lt;mn&gt;1&lt;/mn&gt;&lt;mn&gt;2&lt;/mn&gt;&lt;/mfrac&gt;&lt;/mstyle&gt;&lt;msub&gt;&lt;mi&gt;m&lt;/mi&gt;&lt;mi&gt;i&lt;/mi&gt;&lt;/msub&gt;&lt;msup&gt;&lt;msubsup&gt;&lt;mi&gt;v&lt;/mi&gt;&lt;mi&gt;i&lt;/mi&gt;&lt;mo&gt;'&lt;/mo&gt;&lt;/msubsup&gt;&lt;mn&gt;2&lt;/mn&gt;&lt;/msup&gt;&lt;mo&gt;=&lt;/mo&gt;&lt;mstyle displaystyle=\&quot;false\&quot;&gt;&lt;munderover&gt;&lt;mo&gt;&amp;#x2211;&lt;/mo&gt;&lt;mrow&gt;&lt;mi&gt;i&lt;/mi&gt;&lt;mo&gt;=&lt;/mo&gt;&lt;mn&gt;1&lt;/mn&gt;&lt;/mrow&gt;&lt;mi&gt;n&lt;/mi&gt;&lt;/munderover&gt;&lt;mo&gt;&amp;#xA0;&lt;/mo&gt;&lt;mfrac&gt;&lt;mn&gt;1&lt;/mn&gt;&lt;mn&gt;2&lt;/mn&gt;&lt;/mfrac&gt;&lt;/mstyle&gt;&lt;msub&gt;&lt;mi&gt;m&lt;/mi&gt;&lt;mi&gt;i&lt;/mi&gt;&lt;/msub&gt;&lt;msup&gt;&lt;msub&gt;&lt;mi&gt;v&lt;/mi&gt;&lt;mi&gt;i&lt;/mi&gt;&lt;/msub&gt;&lt;mn&gt;2&lt;/mn&gt;&lt;/msup&gt;&lt;/mstyle&gt;&lt;/math&gt;&quot;,&quot;truncated&quot;:false}" id="234" name="Google Shape;234;p32" title="Summe von i gleich 1 bis n von Leerzeichen 1 halber Bruch m unterer Index i v unterer Index i oberer Index apostroph im Quadrat gleich Summe von i gleich 1 bis n von Leerzeichen 1 halber Bruch m unterer Index i v unterer Index i im Quadra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34" y="3219179"/>
            <a:ext cx="2814320" cy="363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row&gt;&lt;mo&gt;&amp;#x21D2;&lt;/mo&gt;&lt;mo&gt;&amp;#xA0;&lt;/mo&gt;&lt;/mrow&gt;&lt;mi&gt;&amp;#x3B7;&lt;/mi&gt;&lt;mo&gt;=&lt;/mo&gt;&lt;mfrac&gt;&lt;msubsup&gt;&lt;mi&gt;E&lt;/mi&gt;&lt;mrow&gt;&lt;mi&gt;k&lt;/mi&gt;&lt;mi&gt;i&lt;/mi&gt;&lt;mi&gt;n&lt;/mi&gt;&lt;/mrow&gt;&lt;mo&gt;'&lt;/mo&gt;&lt;/msubsup&gt;&lt;msub&gt;&lt;mi&gt;E&lt;/mi&gt;&lt;mrow&gt;&lt;mi&gt;k&lt;/mi&gt;&lt;mi&gt;i&lt;/mi&gt;&lt;mi&gt;n&lt;/mi&gt;&lt;/mrow&gt;&lt;/msub&gt;&lt;/mfrac&gt;&lt;mo&gt;=&lt;/mo&gt;&lt;mn&gt;0&lt;/mn&gt;&lt;mo&gt;,&lt;/mo&gt;&lt;mn&gt;882&lt;/mn&gt;&lt;mfenced&gt;&lt;mn&gt;7&lt;/mn&gt;&lt;/mfenced&gt;&lt;mo&gt;&amp;#x2248;&lt;/mo&gt;&lt;mo&gt;&amp;#x2248;&lt;/mo&gt;&lt;mn&gt;1&lt;/mn&gt;&lt;/mstyle&gt;&lt;/math&gt;&quot;,&quot;truncated&quot;:false}" id="235" name="Google Shape;235;p32" title="dicker rechtspfeil Leerzeichen eta gleich Zähler E unterer Index k i n Ende unterer Index oberer Index apostroph geteilt durch Nenner E unterer Index k i n Ende unterer Index Bruchergebnis gleich 0 Komma 882 Klammer öffnen 7 Klammer schließen fast gleich fast gleich 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709" y="3093192"/>
            <a:ext cx="2615184" cy="615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o&gt;&amp;#x2206;&lt;/mo&gt;&lt;msub&gt;&lt;mi&gt;v&lt;/mi&gt;&lt;mrow&gt;&lt;mi&gt;c&lt;/mi&gt;&lt;mi&gt;g&lt;/mi&gt;&lt;/mrow&gt;&lt;/msub&gt;&lt;mo&gt;=&lt;/mo&gt;&lt;msubsup&gt;&lt;mi&gt;v&lt;/mi&gt;&lt;mrow&gt;&lt;mi&gt;c&lt;/mi&gt;&lt;mi&gt;g&lt;/mi&gt;&lt;/mrow&gt;&lt;mrow/&gt;&lt;/msubsup&gt;&lt;mo&gt;-&lt;/mo&gt;&lt;msubsup&gt;&lt;mi&gt;v&lt;/mi&gt;&lt;mrow&gt;&lt;mi&gt;c&lt;/mi&gt;&lt;mi&gt;g&lt;/mi&gt;&lt;/mrow&gt;&lt;mo&gt;'&lt;/mo&gt;&lt;/msubsup&gt;&lt;mo&gt;=&lt;/mo&gt;&lt;mn&gt;0&lt;/mn&gt;&lt;mo&gt;,&lt;/mo&gt;&lt;mn&gt;6&lt;/mn&gt;&lt;mfenced&gt;&lt;mn&gt;2&lt;/mn&gt;&lt;/mfenced&gt;&lt;mfrac&gt;&lt;mrow&gt;&lt;mi&gt;c&lt;/mi&gt;&lt;mi&gt;m&lt;/mi&gt;&lt;/mrow&gt;&lt;mi&gt;s&lt;/mi&gt;&lt;/mfrac&gt;&lt;mo&gt;&amp;#x2248;&lt;/mo&gt;&lt;mn&gt;0&lt;/mn&gt;&lt;mfrac&gt;&lt;mrow&gt;&lt;mi&gt;c&lt;/mi&gt;&lt;mi&gt;m&lt;/mi&gt;&lt;/mrow&gt;&lt;mi&gt;s&lt;/mi&gt;&lt;/mfrac&gt;&lt;/mstyle&gt;&lt;/math&gt;&quot;,&quot;truncated&quot;:false}" id="236" name="Google Shape;236;p32" title="inkrement v unterer Index c g Ende unterer Index gleich v unterer Index c g Ende unterer Index oberer Index leer minus v unterer Index c g Ende unterer Index oberer Index apostroph gleich 0 Komma 6 Klammer öffnen 2 Klammer schließen Zähler c m geteilt durch Nenner s Bruchergebnis fast gleich 0 Zähler c m geteilt durch Nenner s Bruchergebni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34" y="1684217"/>
            <a:ext cx="3268251" cy="382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i&gt;i&lt;/mi&gt;&lt;mrow&gt;&lt;mi&gt;c&lt;/mi&gt;&lt;mi&gt;g&lt;/mi&gt;&lt;mo&gt;'&lt;/mo&gt;&lt;/mrow&gt;&lt;/msubsup&gt;&lt;mo&gt;=&lt;/mo&gt;&lt;mo&gt;-&lt;/mo&gt;&lt;msubsup&gt;&lt;mi&gt;v&lt;/mi&gt;&lt;mi&gt;i&lt;/mi&gt;&lt;mrow&gt;&lt;mi&gt;c&lt;/mi&gt;&lt;mi&gt;g&lt;/mi&gt;&lt;/mrow&gt;&lt;/msubsup&gt;&lt;/mstyle&gt;&lt;/math&gt;&quot;,&quot;truncated&quot;:false}" id="237" name="Google Shape;237;p32" title="v unterer Index i oberer Index c g apostroph Ende oberer Index gleich minus v unterer Index i oberer Index c g Ende oberer Index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7759" y="2653617"/>
            <a:ext cx="987552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Ine</a:t>
            </a:r>
            <a:r>
              <a:rPr b="1" lang="de" sz="2000"/>
              <a:t>lastic collision</a:t>
            </a:r>
            <a:endParaRPr b="1" sz="2000"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38921" l="0" r="0" t="30775"/>
          <a:stretch/>
        </p:blipFill>
        <p:spPr>
          <a:xfrm>
            <a:off x="1072113" y="2293598"/>
            <a:ext cx="6999777" cy="1473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3"/>
          <p:cNvCxnSpPr/>
          <p:nvPr/>
        </p:nvCxnSpPr>
        <p:spPr>
          <a:xfrm rot="10800000">
            <a:off x="3330400" y="1688950"/>
            <a:ext cx="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3"/>
          <p:cNvSpPr txBox="1"/>
          <p:nvPr/>
        </p:nvSpPr>
        <p:spPr>
          <a:xfrm>
            <a:off x="2567050" y="1335975"/>
            <a:ext cx="15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Light gate 1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5582250" y="1335975"/>
            <a:ext cx="15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Light gate 2</a:t>
            </a:r>
            <a:endParaRPr/>
          </a:p>
        </p:txBody>
      </p:sp>
      <p:cxnSp>
        <p:nvCxnSpPr>
          <p:cNvPr id="247" name="Google Shape;247;p33"/>
          <p:cNvCxnSpPr/>
          <p:nvPr/>
        </p:nvCxnSpPr>
        <p:spPr>
          <a:xfrm>
            <a:off x="3330400" y="2010075"/>
            <a:ext cx="668100" cy="9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3"/>
          <p:cNvCxnSpPr/>
          <p:nvPr/>
        </p:nvCxnSpPr>
        <p:spPr>
          <a:xfrm rot="10800000">
            <a:off x="2662300" y="2010075"/>
            <a:ext cx="668100" cy="3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3"/>
          <p:cNvCxnSpPr/>
          <p:nvPr/>
        </p:nvCxnSpPr>
        <p:spPr>
          <a:xfrm rot="10800000">
            <a:off x="6345600" y="1677513"/>
            <a:ext cx="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3"/>
          <p:cNvCxnSpPr/>
          <p:nvPr/>
        </p:nvCxnSpPr>
        <p:spPr>
          <a:xfrm rot="10800000">
            <a:off x="5677500" y="2010063"/>
            <a:ext cx="668100" cy="3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1&lt;/mn&gt;&lt;mo&gt;'&lt;/mo&gt;&lt;/msubsup&gt;&lt;/mstyle&gt;&lt;/math&gt;&quot;,&quot;truncated&quot;:false}" id="251" name="Google Shape;251;p33" title="v unterer Index 1 oberer Index apostroph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238" y="1879751"/>
            <a:ext cx="195072" cy="270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2&lt;/mn&gt;&lt;mrow/&gt;&lt;/msubsup&gt;&lt;/mstyle&gt;&lt;/math&gt;&quot;,&quot;truncated&quot;:false}" id="252" name="Google Shape;252;p33" title="v unterer Index 2 oberer Index lee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100" y="1959013"/>
            <a:ext cx="195072" cy="191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1&lt;/mn&gt;&lt;mrow/&gt;&lt;/msubsup&gt;&lt;/mstyle&gt;&lt;/math&gt;&quot;,&quot;truncated&quot;:false}" id="253" name="Google Shape;253;p33" title="v unterer Index 1 oberer Index le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6663" y="1959013"/>
            <a:ext cx="195072" cy="19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7">
            <a:alphaModFix/>
          </a:blip>
          <a:srcRect b="0" l="54810" r="0" t="0"/>
          <a:stretch/>
        </p:blipFill>
        <p:spPr>
          <a:xfrm>
            <a:off x="7758200" y="2743450"/>
            <a:ext cx="825925" cy="10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7">
            <a:alphaModFix/>
          </a:blip>
          <a:srcRect b="0" l="0" r="43592" t="0"/>
          <a:stretch/>
        </p:blipFill>
        <p:spPr>
          <a:xfrm>
            <a:off x="371779" y="2518525"/>
            <a:ext cx="1031000" cy="1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311700" y="82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chemeClr val="dk1"/>
                </a:solidFill>
              </a:rPr>
              <a:t>Result data for inelastic collision</a:t>
            </a:r>
            <a:endParaRPr/>
          </a:p>
        </p:txBody>
      </p:sp>
      <p:graphicFrame>
        <p:nvGraphicFramePr>
          <p:cNvPr id="261" name="Google Shape;261;p34"/>
          <p:cNvGraphicFramePr/>
          <p:nvPr/>
        </p:nvGraphicFramePr>
        <p:xfrm>
          <a:off x="1110063" y="58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{B6C20D89-4503-474B-9D0B-804263A4C774}</a:tableStyleId>
              </a:tblPr>
              <a:tblGrid>
                <a:gridCol w="1384775"/>
                <a:gridCol w="1384775"/>
                <a:gridCol w="1384775"/>
                <a:gridCol w="1384775"/>
                <a:gridCol w="1384775"/>
              </a:tblGrid>
              <a:tr h="5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52,9(3)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6,8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66,6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32,5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11,4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59,1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15,3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16,1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50,2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13,6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18,4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53,4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19,7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12,8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46,2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34,0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21,9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53,7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200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31,5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23,3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54,6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200(1)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35,9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13,6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40,0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200(1)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36,9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12,7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31,1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200(1)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33,2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16,1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42,3</a:t>
                      </a:r>
                      <a:r>
                        <a:rPr lang="de" sz="1000">
                          <a:solidFill>
                            <a:schemeClr val="dk1"/>
                          </a:solidFill>
                        </a:rPr>
                        <a:t>(3)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dk1"/>
                          </a:solidFill>
                        </a:rPr>
                        <a:t>200(1)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{&quot;mathml&quot;:&quot;&lt;math style=\&quot;font-family:stix;font-size:16px;\&quot; xmlns=\&quot;http://www.w3.org/1998/Math/MathML\&quot;&gt;&lt;mstyle mathsize=\&quot;16px\&quot;&gt;&lt;msub&gt;&lt;mi&gt;v&lt;/mi&gt;&lt;mn&gt;1&lt;/mn&gt;&lt;/msub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262" name="Google Shape;262;p34" title="v unterer Index 1 Leerzeichen i n Leerzeichen Zähler c m geteilt durch Nenner s Bruchergebni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875" y="715148"/>
            <a:ext cx="616375" cy="284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1&lt;/mn&gt;&lt;mo&gt;'&lt;/mo&gt;&lt;/msubsup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263" name="Google Shape;263;p34" title="v unterer Index 1 oberer Index apostroph Leerzeichen i n Leerzeichen Zähler c m geteilt durch Nenner s Bruchergebni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875" y="715154"/>
            <a:ext cx="616375" cy="2847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&gt;&lt;mi&gt;v&lt;/mi&gt;&lt;mn&gt;2&lt;/mn&gt;&lt;/msub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264" name="Google Shape;264;p34" title="v unterer Index 2 Leerzeichen i n Leerzeichen Zähler c m geteilt durch Nenner s Bruchergebni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8875" y="715152"/>
            <a:ext cx="616375" cy="28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ubsup&gt;&lt;mi&gt;v&lt;/mi&gt;&lt;mn&gt;2&lt;/mn&gt;&lt;mo&gt;'&lt;/mo&gt;&lt;/msubsup&gt;&lt;mo&gt;&amp;#xA0;&lt;/mo&gt;&lt;mi&gt;i&lt;/mi&gt;&lt;mi&gt;n&lt;/mi&gt;&lt;mo&gt;&amp;#xA0;&lt;/mo&gt;&lt;mfrac&gt;&lt;mrow&gt;&lt;mi&gt;c&lt;/mi&gt;&lt;mi&gt;m&lt;/mi&gt;&lt;/mrow&gt;&lt;mi&gt;s&lt;/mi&gt;&lt;/mfrac&gt;&lt;/mstyle&gt;&lt;/math&gt;&quot;,&quot;truncated&quot;:false}" id="265" name="Google Shape;265;p34" title="v unterer Index 2 oberer Index apostroph Leerzeichen i n Leerzeichen Zähler c m geteilt durch Nenner s Bruchergebni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5875" y="715153"/>
            <a:ext cx="616375" cy="28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A&lt;/mi&gt;&lt;mi&gt;d&lt;/mi&gt;&lt;mi&gt;d&lt;/mi&gt;&lt;mi&gt;i&lt;/mi&gt;&lt;mi&gt;t&lt;/mi&gt;&lt;mi&gt;i&lt;/mi&gt;&lt;mi&gt;o&lt;/mi&gt;&lt;mi&gt;n&lt;/mi&gt;&lt;mi&gt;a&lt;/mi&gt;&lt;mi&gt;l&lt;/mi&gt;&lt;mo&gt;&amp;#xA0;&lt;/mo&gt;&lt;mi&gt;w&lt;/mi&gt;&lt;mi&gt;e&lt;/mi&gt;&lt;mi&gt;i&lt;/mi&gt;&lt;mi&gt;g&lt;/mi&gt;&lt;mi&gt;h&lt;/mi&gt;&lt;mi&gt;t&lt;/mi&gt;&lt;mo&gt;&amp;#xA0;&lt;/mo&gt;&lt;mi&gt;i&lt;/mi&gt;&lt;mi&gt;n&lt;/mi&gt;&lt;mo&gt;&amp;#xA0;&lt;/mo&gt;&lt;mi&gt;g&lt;/mi&gt;&lt;/mstyle&gt;&lt;/math&gt;&quot;,&quot;truncated&quot;:false}" id="266" name="Google Shape;266;p34" title="A d d i t i o n a l Leerzeichen w e i g h t Leerzeichen i n Leerzeichen 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2855" y="798535"/>
            <a:ext cx="1231171" cy="1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Inelastic c</a:t>
            </a:r>
            <a:r>
              <a:rPr b="1" lang="de" sz="2000"/>
              <a:t>ollisions</a:t>
            </a:r>
            <a:r>
              <a:rPr b="1" lang="de" sz="2000"/>
              <a:t> </a:t>
            </a:r>
            <a:endParaRPr b="1" sz="2000"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In an inelastic collision the momentum should still be preserved:</a:t>
            </a:r>
            <a:r>
              <a:rPr lang="de" sz="1800">
                <a:solidFill>
                  <a:schemeClr val="dk1"/>
                </a:solidFill>
              </a:rPr>
              <a:t> ✅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                        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The kinetic energy is not preserved because parts of the cart are deforming:  ❌</a:t>
            </a:r>
            <a:endParaRPr sz="1800"/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style displaystyle=\&quot;false\&quot;&gt;&lt;munderover&gt;&lt;mo&gt;&amp;#x2211;&lt;/mo&gt;&lt;mrow&gt;&lt;mi&gt;i&lt;/mi&gt;&lt;mo&gt;=&lt;/mo&gt;&lt;mn&gt;1&lt;/mn&gt;&lt;/mrow&gt;&lt;mi&gt;n&lt;/mi&gt;&lt;/munderover&gt;&lt;mo&gt;&amp;#xA0;&lt;/mo&gt;&lt;/mstyle&gt;&lt;mstyle displaystyle=\&quot;false\&quot;&gt;&lt;mfrac&gt;&lt;mn&gt;1&lt;/mn&gt;&lt;mn&gt;2&lt;/mn&gt;&lt;/mfrac&gt;&lt;/mstyle&gt;&lt;msub&gt;&lt;mi&gt;m&lt;/mi&gt;&lt;mi&gt;i&lt;/mi&gt;&lt;/msub&gt;&lt;msup&gt;&lt;msubsup&gt;&lt;mi&gt;v&lt;/mi&gt;&lt;mi&gt;i&lt;/mi&gt;&lt;mo&gt;'&lt;/mo&gt;&lt;/msubsup&gt;&lt;mn&gt;2&lt;/mn&gt;&lt;/msup&gt;&lt;mo&gt;=&lt;/mo&gt;&lt;mstyle displaystyle=\&quot;false\&quot;&gt;&lt;munderover&gt;&lt;mo&gt;&amp;#x2211;&lt;/mo&gt;&lt;mrow&gt;&lt;mi&gt;i&lt;/mi&gt;&lt;mo&gt;=&lt;/mo&gt;&lt;mn&gt;1&lt;/mn&gt;&lt;/mrow&gt;&lt;mi&gt;n&lt;/mi&gt;&lt;/munderover&gt;&lt;mo&gt;&amp;#xA0;&lt;/mo&gt;&lt;mfrac&gt;&lt;mn&gt;1&lt;/mn&gt;&lt;mn&gt;2&lt;/mn&gt;&lt;/mfrac&gt;&lt;/mstyle&gt;&lt;msub&gt;&lt;mi&gt;m&lt;/mi&gt;&lt;mi&gt;i&lt;/mi&gt;&lt;/msub&gt;&lt;msup&gt;&lt;msub&gt;&lt;mi&gt;v&lt;/mi&gt;&lt;mi&gt;i&lt;/mi&gt;&lt;/msub&gt;&lt;mn&gt;2&lt;/mn&gt;&lt;/msup&gt;&lt;/mstyle&gt;&lt;/math&gt;&quot;,&quot;truncated&quot;:false}" id="273" name="Google Shape;273;p35" title="Summe von i gleich 1 bis n von Leerzeichen 1 halber Bruch m unterer Index i v unterer Index i oberer Index apostroph im Quadrat gleich Summe von i gleich 1 bis n von Leerzeichen 1 halber Bruch m unterer Index i v unterer Index i im Quadra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34" y="2804804"/>
            <a:ext cx="2814320" cy="363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row&gt;&lt;mo&gt;&amp;#x21D2;&lt;/mo&gt;&lt;mo&gt;&amp;#xA0;&lt;/mo&gt;&lt;/mrow&gt;&lt;mi&gt;&amp;#x3B7;&lt;/mi&gt;&lt;mo&gt;=&lt;/mo&gt;&lt;mfrac&gt;&lt;msubsup&gt;&lt;mi&gt;E&lt;/mi&gt;&lt;mrow&gt;&lt;mi&gt;k&lt;/mi&gt;&lt;mi&gt;i&lt;/mi&gt;&lt;mi&gt;n&lt;/mi&gt;&lt;/mrow&gt;&lt;mo&gt;'&lt;/mo&gt;&lt;/msubsup&gt;&lt;msub&gt;&lt;mi&gt;E&lt;/mi&gt;&lt;mrow&gt;&lt;mi&gt;k&lt;/mi&gt;&lt;mi&gt;i&lt;/mi&gt;&lt;mi&gt;n&lt;/mi&gt;&lt;/mrow&gt;&lt;/msub&gt;&lt;/mfrac&gt;&lt;mo&gt;=&lt;/mo&gt;&lt;mn&gt;0&lt;/mn&gt;&lt;mo&gt;,&lt;/mo&gt;&lt;mn&gt;149&lt;/mn&gt;&lt;mfenced&gt;&lt;mn&gt;2&lt;/mn&gt;&lt;/mfenced&gt;&lt;mo&gt;&amp;#x2260;&lt;/mo&gt;&lt;mn&gt;1&lt;/mn&gt;&lt;/mstyle&gt;&lt;/math&gt;&quot;,&quot;truncated&quot;:false}" id="274" name="Google Shape;274;p35" title="dicker rechtspfeil Leerzeichen eta gleich Zähler E unterer Index k i n Ende unterer Index oberer Index apostroph geteilt durch Nenner E unterer Index k i n Ende unterer Index Bruchergebnis gleich 0 Komma 149 Klammer öffnen 2 Klammer schließen nicht gleich 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734" y="2678829"/>
            <a:ext cx="2391664" cy="615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o&gt;&amp;#x2206;&lt;/mo&gt;&lt;msub&gt;&lt;mi&gt;v&lt;/mi&gt;&lt;mrow&gt;&lt;mi&gt;c&lt;/mi&gt;&lt;mi&gt;g&lt;/mi&gt;&lt;/mrow&gt;&lt;/msub&gt;&lt;mo&gt;=&lt;/mo&gt;&lt;msubsup&gt;&lt;mi&gt;v&lt;/mi&gt;&lt;mrow&gt;&lt;mi&gt;c&lt;/mi&gt;&lt;mi&gt;g&lt;/mi&gt;&lt;/mrow&gt;&lt;mrow/&gt;&lt;/msubsup&gt;&lt;mo&gt;-&lt;/mo&gt;&lt;msubsup&gt;&lt;mi&gt;v&lt;/mi&gt;&lt;mrow&gt;&lt;mi&gt;c&lt;/mi&gt;&lt;mi&gt;g&lt;/mi&gt;&lt;/mrow&gt;&lt;mo&gt;'&lt;/mo&gt;&lt;/msubsup&gt;&lt;mo&gt;=&lt;/mo&gt;&lt;mn&gt;0&lt;/mn&gt;&lt;mo&gt;,&lt;/mo&gt;&lt;mn&gt;8&lt;/mn&gt;&lt;mfenced&gt;&lt;mn&gt;2&lt;/mn&gt;&lt;/mfenced&gt;&lt;mfrac&gt;&lt;mrow&gt;&lt;mi&gt;c&lt;/mi&gt;&lt;mi&gt;m&lt;/mi&gt;&lt;/mrow&gt;&lt;mi&gt;s&lt;/mi&gt;&lt;/mfrac&gt;&lt;mo&gt;&amp;#x2248;&lt;/mo&gt;&lt;mn&gt;0&lt;/mn&gt;&lt;mfrac&gt;&lt;mrow&gt;&lt;mi&gt;c&lt;/mi&gt;&lt;mi&gt;m&lt;/mi&gt;&lt;/mrow&gt;&lt;mi&gt;s&lt;/mi&gt;&lt;/mfrac&gt;&lt;/mstyle&gt;&lt;/math&gt;&quot;,&quot;truncated&quot;:false}" id="275" name="Google Shape;275;p35" title="inkrement v unterer Index c g Ende unterer Index gleich v unterer Index c g Ende unterer Index oberer Index leer minus v unterer Index c g Ende unterer Index oberer Index apostroph gleich 0 Komma 8 Klammer öffnen 2 Klammer schließen Zähler c m geteilt durch Nenner s Bruchergebnis fast gleich 0 Zähler c m geteilt durch Nenner s Bruchergebni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84" y="1741167"/>
            <a:ext cx="3268251" cy="38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Any Questions?</a:t>
            </a:r>
            <a:endParaRPr b="1" sz="2000"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Sources</a:t>
            </a:r>
            <a:endParaRPr b="1" sz="2000"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chemeClr val="hlink"/>
                </a:solidFill>
                <a:hlinkClick r:id="rId3"/>
              </a:rPr>
              <a:t>https://de.wikipedia.org/wiki/Schiefe_Ebene#/media/Datei:Schiefe_ebene_4.png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chemeClr val="hlink"/>
                </a:solidFill>
              </a:rPr>
              <a:t>https://lms.uibk.ac.at/auth/Document/1301386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Extras </a:t>
            </a:r>
            <a:endParaRPr b="1" sz="2000"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37" y="1017725"/>
            <a:ext cx="510532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Introduction</a:t>
            </a:r>
            <a:endParaRPr b="1" sz="20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What is the </a:t>
            </a:r>
            <a:r>
              <a:rPr lang="de" sz="1800">
                <a:solidFill>
                  <a:schemeClr val="dk1"/>
                </a:solidFill>
              </a:rPr>
              <a:t>experiment?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Why do we do it?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What conclusions do we get from the the </a:t>
            </a:r>
            <a:r>
              <a:rPr lang="de" sz="1800">
                <a:solidFill>
                  <a:schemeClr val="dk1"/>
                </a:solidFill>
              </a:rPr>
              <a:t>experiment?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Theory of uncertainties</a:t>
            </a:r>
            <a:endParaRPr b="1" sz="20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Every observable has a corresponding error. Those errors propagate through out all calculations.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For this experiment the errors are calculated with the Gaus-Error-Propagation via a Python-</a:t>
            </a:r>
            <a:r>
              <a:rPr lang="de" sz="1800"/>
              <a:t>script</a:t>
            </a:r>
            <a:r>
              <a:rPr lang="de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Linear fits also have a </a:t>
            </a:r>
            <a:r>
              <a:rPr lang="de" sz="1800"/>
              <a:t>corresponding</a:t>
            </a:r>
            <a:r>
              <a:rPr lang="de" sz="1800"/>
              <a:t> error which is </a:t>
            </a:r>
            <a:r>
              <a:rPr lang="de" sz="1800"/>
              <a:t>connected</a:t>
            </a:r>
            <a:r>
              <a:rPr lang="de" sz="1800"/>
              <a:t> to how good the points fit on the graph.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Stokes friction</a:t>
            </a:r>
            <a:endParaRPr b="1" sz="20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I</a:t>
            </a:r>
            <a:r>
              <a:rPr lang="de" sz="1800"/>
              <a:t>s a force acting on any moving object </a:t>
            </a:r>
            <a:r>
              <a:rPr lang="de" sz="1800"/>
              <a:t>opposite</a:t>
            </a:r>
            <a:r>
              <a:rPr lang="de" sz="1800"/>
              <a:t> to the </a:t>
            </a:r>
            <a:r>
              <a:rPr lang="de" sz="1800"/>
              <a:t>direction</a:t>
            </a:r>
            <a:r>
              <a:rPr lang="de" sz="1800"/>
              <a:t> it is moving: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This can be </a:t>
            </a:r>
            <a:r>
              <a:rPr lang="de" sz="1800"/>
              <a:t>expressed</a:t>
            </a:r>
            <a:r>
              <a:rPr lang="de" sz="1800"/>
              <a:t> as an d</a:t>
            </a:r>
            <a:r>
              <a:rPr lang="de" sz="1800"/>
              <a:t>ifferential</a:t>
            </a:r>
            <a:r>
              <a:rPr lang="de" sz="1800"/>
              <a:t> funktion: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We can rewrite to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This means that there is a change of the v</a:t>
            </a:r>
            <a:r>
              <a:rPr lang="de" sz="1800"/>
              <a:t>elocities</a:t>
            </a:r>
            <a:r>
              <a:rPr lang="de" sz="1800"/>
              <a:t> do to friction, which depends proportional to the distance </a:t>
            </a:r>
            <a:r>
              <a:rPr lang="de" sz="1800"/>
              <a:t>traveled</a:t>
            </a:r>
            <a:r>
              <a:rPr lang="de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This has to be u</a:t>
            </a:r>
            <a:r>
              <a:rPr lang="de" sz="1800"/>
              <a:t>sed</a:t>
            </a:r>
            <a:r>
              <a:rPr lang="de" sz="1800"/>
              <a:t> as a </a:t>
            </a:r>
            <a:r>
              <a:rPr lang="de" sz="1800"/>
              <a:t>correction</a:t>
            </a:r>
            <a:r>
              <a:rPr lang="de" sz="1800"/>
              <a:t> for the calculated </a:t>
            </a:r>
            <a:r>
              <a:rPr lang="de" sz="1800"/>
              <a:t>velocities and the acceleration that depends on it. </a:t>
            </a:r>
            <a:endParaRPr sz="1800"/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sub&gt;&lt;mi&gt;F&lt;/mi&gt;&lt;mi&gt;R&lt;/mi&gt;&lt;/msub&gt;&lt;mo&gt;=&lt;/mo&gt;&lt;mo&gt;-&lt;/mo&gt;&lt;mi&gt;&amp;#x3B2;&lt;/mi&gt;&lt;mi&gt;v&lt;/mi&gt;&lt;/mstyle&gt;&lt;/math&gt;&quot;,&quot;truncated&quot;:false}" id="80" name="Google Shape;80;p16" title="F unterer Index R gleich minus beta v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09" y="1318954"/>
            <a:ext cx="857504" cy="221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frac&gt;&lt;mrow&gt;&lt;mi&gt;d&lt;/mi&gt;&lt;mi&gt;v&lt;/mi&gt;&lt;/mrow&gt;&lt;mrow&gt;&lt;mi&gt;d&lt;/mi&gt;&lt;mi&gt;t&lt;/mi&gt;&lt;/mrow&gt;&lt;/mfrac&gt;&lt;mo&gt;=&lt;/mo&gt;&lt;mfrac&gt;&lt;msub&gt;&lt;mi&gt;F&lt;/mi&gt;&lt;mi&gt;R&lt;/mi&gt;&lt;/msub&gt;&lt;mi&gt;m&lt;/mi&gt;&lt;/mfrac&gt;&lt;mo&gt;=&lt;/mo&gt;&lt;mo&gt;-&lt;/mo&gt;&lt;mfrac&gt;&lt;mi&gt;&amp;#x3B2;&lt;/mi&gt;&lt;mi&gt;m&lt;/mi&gt;&lt;/mfrac&gt;&lt;mo&gt;&amp;#xB7;&lt;/mo&gt;&lt;mi&gt;v&lt;/mi&gt;&lt;/mstyle&gt;&lt;/math&gt;&quot;,&quot;truncated&quot;:false}" id="81" name="Google Shape;81;p16" title="Zähler d v geteilt durch Nenner d t Bruchergebnis gleich F unterer Index R geteilt durch m gleich minus beta geteilt durch m mal v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517" y="1760636"/>
            <a:ext cx="1313085" cy="368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o&gt;&amp;#x2206;&lt;/mo&gt;&lt;mi&gt;v&lt;/mi&gt;&lt;mo&gt;=&lt;/mo&gt;&lt;mo&gt;-&lt;/mo&gt;&lt;mfrac&gt;&lt;mi&gt;&amp;#x3B2;&lt;/mi&gt;&lt;mi&gt;m&lt;/mi&gt;&lt;/mfrac&gt;&lt;mo&gt;&amp;#x2206;&lt;/mo&gt;&lt;mi&gt;x&lt;/mi&gt;&lt;/mstyle&gt;&lt;/math&gt;&quot;,&quot;truncated&quot;:false}" id="82" name="Google Shape;82;p16" title="inkrement v gleich minus beta geteilt durch m inkrement x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192" y="3167249"/>
            <a:ext cx="1119783" cy="368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frac&gt;&lt;mrow&gt;&lt;mi&gt;d&lt;/mi&gt;&lt;mi&gt;v&lt;/mi&gt;&lt;/mrow&gt;&lt;mrow&gt;&lt;mi&gt;d&lt;/mi&gt;&lt;mi&gt;x&lt;/mi&gt;&lt;/mrow&gt;&lt;/mfrac&gt;&lt;mo&gt;=&lt;/mo&gt;&lt;mo&gt;-&lt;/mo&gt;&lt;mfrac&gt;&lt;mi&gt;&amp;#x3B2;&lt;/mi&gt;&lt;mi&gt;m&lt;/mi&gt;&lt;/mfrac&gt;&lt;/mstyle&gt;&lt;/math&gt;&quot;,&quot;truncated&quot;:false}" id="83" name="Google Shape;83;p16" title="Zähler d v geteilt durch Nenner d x Bruchergebnis gleich minus beta geteilt durch 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8598" y="2342302"/>
            <a:ext cx="722949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Uniformly</a:t>
            </a:r>
            <a:r>
              <a:rPr b="1" lang="de" sz="2000"/>
              <a:t> a</a:t>
            </a:r>
            <a:r>
              <a:rPr b="1" lang="de" sz="2000"/>
              <a:t>ccelerated movement</a:t>
            </a:r>
            <a:r>
              <a:rPr b="1" lang="de" sz="2000"/>
              <a:t> </a:t>
            </a:r>
            <a:endParaRPr b="1" sz="2000"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1073475"/>
            <a:ext cx="80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What is uniformly </a:t>
            </a:r>
            <a:r>
              <a:rPr lang="de" sz="1800">
                <a:solidFill>
                  <a:schemeClr val="dk1"/>
                </a:solidFill>
              </a:rPr>
              <a:t>accelerated</a:t>
            </a:r>
            <a:r>
              <a:rPr lang="de" sz="1800">
                <a:solidFill>
                  <a:schemeClr val="dk1"/>
                </a:solidFill>
              </a:rPr>
              <a:t> </a:t>
            </a:r>
            <a:r>
              <a:rPr lang="de" sz="1800">
                <a:solidFill>
                  <a:schemeClr val="dk1"/>
                </a:solidFill>
              </a:rPr>
              <a:t>movement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&gt;x&lt;/mi&gt;&lt;mfenced&gt;&lt;mi&gt;t&lt;/mi&gt;&lt;/mfenced&gt;&lt;mo&gt;=&lt;/mo&gt;&lt;mfrac&gt;&lt;mn&gt;1&lt;/mn&gt;&lt;mn&gt;2&lt;/mn&gt;&lt;/mfrac&gt;&lt;mi&gt;a&lt;/mi&gt;&lt;msup&gt;&lt;mi&gt;t&lt;/mi&gt;&lt;mn&gt;2&lt;/mn&gt;&lt;/msup&gt;&lt;mo&gt;+&lt;/mo&gt;&lt;msub&gt;&lt;mi&gt;v&lt;/mi&gt;&lt;mn&gt;0&lt;/mn&gt;&lt;/msub&gt;&lt;mi&gt;t&lt;/mi&gt;&lt;mo&gt;+&lt;/mo&gt;&lt;msub&gt;&lt;mi&gt;x&lt;/mi&gt;&lt;mn&gt;0&lt;/mn&gt;&lt;/msub&gt;&lt;mspace linebreak=\&quot;newline\&quot;/&gt;&lt;/mstyle&gt;&lt;/math&gt;&quot;,&quot;truncated&quot;:false}" id="90" name="Google Shape;90;p17" title="x Klammer öffnen t Klammer schließen gleich 1 halber Bruch a t im Quadrat plus v unterer Index 0 t plus x unterer Index 0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73" y="1611377"/>
            <a:ext cx="1975104" cy="46329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11700" y="2200900"/>
            <a:ext cx="7915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With two </a:t>
            </a:r>
            <a:r>
              <a:rPr lang="de" sz="1800">
                <a:solidFill>
                  <a:schemeClr val="dk1"/>
                </a:solidFill>
              </a:rPr>
              <a:t>different</a:t>
            </a:r>
            <a:r>
              <a:rPr lang="de" sz="1800">
                <a:solidFill>
                  <a:schemeClr val="dk1"/>
                </a:solidFill>
              </a:rPr>
              <a:t> ways to calculate the acceleration: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1. By </a:t>
            </a:r>
            <a:r>
              <a:rPr lang="de" sz="1800">
                <a:solidFill>
                  <a:schemeClr val="dk1"/>
                </a:solidFill>
              </a:rPr>
              <a:t>measuring</a:t>
            </a:r>
            <a:r>
              <a:rPr lang="de" sz="1800">
                <a:solidFill>
                  <a:schemeClr val="dk1"/>
                </a:solidFill>
              </a:rPr>
              <a:t> the mean </a:t>
            </a:r>
            <a:r>
              <a:rPr lang="de" sz="1800">
                <a:solidFill>
                  <a:schemeClr val="dk1"/>
                </a:solidFill>
              </a:rPr>
              <a:t>velocity</a:t>
            </a:r>
            <a:r>
              <a:rPr lang="de" sz="1800">
                <a:solidFill>
                  <a:schemeClr val="dk1"/>
                </a:solidFill>
              </a:rPr>
              <a:t> over a </a:t>
            </a:r>
            <a:r>
              <a:rPr lang="de" sz="1800">
                <a:solidFill>
                  <a:schemeClr val="dk1"/>
                </a:solidFill>
              </a:rPr>
              <a:t>given</a:t>
            </a:r>
            <a:r>
              <a:rPr lang="de" sz="1800">
                <a:solidFill>
                  <a:schemeClr val="dk1"/>
                </a:solidFill>
              </a:rPr>
              <a:t> d</a:t>
            </a:r>
            <a:r>
              <a:rPr lang="de" sz="1800">
                <a:solidFill>
                  <a:schemeClr val="dk1"/>
                </a:solidFill>
              </a:rPr>
              <a:t>istance</a:t>
            </a:r>
            <a:r>
              <a:rPr lang="de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2. By </a:t>
            </a:r>
            <a:r>
              <a:rPr lang="de" sz="1800">
                <a:solidFill>
                  <a:schemeClr val="dk1"/>
                </a:solidFill>
              </a:rPr>
              <a:t>measuring</a:t>
            </a:r>
            <a:r>
              <a:rPr lang="de" sz="1800">
                <a:solidFill>
                  <a:schemeClr val="dk1"/>
                </a:solidFill>
              </a:rPr>
              <a:t> the speed at two </a:t>
            </a:r>
            <a:r>
              <a:rPr lang="de" sz="1800">
                <a:solidFill>
                  <a:schemeClr val="dk1"/>
                </a:solidFill>
              </a:rPr>
              <a:t>different</a:t>
            </a:r>
            <a:r>
              <a:rPr lang="de" sz="1800">
                <a:solidFill>
                  <a:schemeClr val="dk1"/>
                </a:solidFill>
              </a:rPr>
              <a:t>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00" y="445025"/>
            <a:ext cx="5283599" cy="39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Mean Velocity</a:t>
            </a:r>
            <a:endParaRPr b="1" sz="20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To calculate the mean velocity we placed to light </a:t>
            </a:r>
            <a:r>
              <a:rPr lang="de" sz="1800"/>
              <a:t>gates</a:t>
            </a:r>
            <a:r>
              <a:rPr lang="de" sz="1800"/>
              <a:t> at a </a:t>
            </a:r>
            <a:r>
              <a:rPr lang="de" sz="1800"/>
              <a:t>distance</a:t>
            </a:r>
            <a:r>
              <a:rPr lang="de" sz="1800"/>
              <a:t> D/2 from x and measure the time it takes the cart to travel the distance 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The distance D is then </a:t>
            </a:r>
            <a:r>
              <a:rPr lang="de" sz="1800"/>
              <a:t>shortened</a:t>
            </a:r>
            <a:r>
              <a:rPr lang="de" sz="1800"/>
              <a:t> by 20cm and we redo the </a:t>
            </a:r>
            <a:r>
              <a:rPr lang="de" sz="1800"/>
              <a:t>measuring</a:t>
            </a:r>
            <a:r>
              <a:rPr lang="de" sz="1800"/>
              <a:t>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438" y="2261538"/>
            <a:ext cx="61626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Result data for mean velocity with Two-Gate-Methode</a:t>
            </a:r>
            <a:endParaRPr b="1" sz="2000"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1739338" y="9415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{B6C20D89-4503-474B-9D0B-804263A4C774}</a:tableStyleId>
              </a:tblPr>
              <a:tblGrid>
                <a:gridCol w="1382975"/>
                <a:gridCol w="4282325"/>
              </a:tblGrid>
              <a:tr h="63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140,0(5)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49,88</a:t>
                      </a:r>
                      <a:r>
                        <a:rPr lang="de"/>
                        <a:t>(8</a:t>
                      </a:r>
                      <a:r>
                        <a:rPr lang="de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120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,0(5)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51,17(10)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100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,0(5)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52,01(12)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80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,0(5)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52,6(2)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60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,0(5)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53,0(2)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40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,0(5)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52,9(3)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,0(5)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52,2(6)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{&quot;mathml&quot;:&quot;&lt;math style=\&quot;font-family:stix;font-size:16px;\&quot; xmlns=\&quot;http://www.w3.org/1998/Math/MathML\&quot;&gt;&lt;mstyle mathsize=\&quot;16px\&quot;&gt;&lt;mi&gt;D&lt;/mi&gt;&lt;mo&gt;&amp;#xA0;&lt;/mo&gt;&lt;mi&gt;i&lt;/mi&gt;&lt;mi&gt;n&lt;/mi&gt;&lt;mo&gt;&amp;#xA0;&lt;/mo&gt;&lt;mi&gt;c&lt;/mi&gt;&lt;mi&gt;m&lt;/mi&gt;&lt;/mstyle&gt;&lt;/math&gt;&quot;,&quot;truncated&quot;:false}" id="112" name="Google Shape;112;p20" title="D Leerzeichen i n Leerzeichen c 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25" y="1185473"/>
            <a:ext cx="682752" cy="134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fenced open=\&quot;&amp;lt;\&quot; close=\&quot;&amp;gt;\&quot;&gt;&lt;mi&gt;v&lt;/mi&gt;&lt;/mfenced&gt;&lt;mo&gt;&amp;#xA0;&lt;/mo&gt;&lt;mi&gt;i&lt;/mi&gt;&lt;mi&gt;n&lt;/mi&gt;&lt;mo&gt;&amp;#xA0;&lt;/mo&gt;&lt;mfrac&gt;&lt;mrow&gt;&lt;mi&gt;c&lt;/mi&gt;&lt;mi&gt;m&lt;/mi&gt;&lt;/mrow&gt;&lt;mi&gt;s&lt;/mi&gt;&lt;/mfrac&gt;&lt;mo&gt;&amp;#xA0;&lt;/mo&gt;&lt;mi&gt;f&lt;/mi&gt;&lt;mi&gt;o&lt;/mi&gt;&lt;mi&gt;r&lt;/mi&gt;&lt;mo&gt;&amp;#xA0;&lt;/mo&gt;&lt;mn&gt;5&lt;/mn&gt;&lt;mo&gt;&amp;#xA0;&lt;/mo&gt;&lt;mi&gt;e&lt;/mi&gt;&lt;mi&gt;x&lt;/mi&gt;&lt;mi&gt;e&lt;/mi&gt;&lt;mi&gt;c&lt;/mi&gt;&lt;mi&gt;u&lt;/mi&gt;&lt;mi&gt;t&lt;/mi&gt;&lt;mi&gt;i&lt;/mi&gt;&lt;mi&gt;o&lt;/mi&gt;&lt;mi&gt;n&lt;/mi&gt;&lt;mi&gt;s&lt;/mi&gt;&lt;/mstyle&gt;&lt;/math&gt;&quot;,&quot;truncated&quot;:false}" id="113" name="Google Shape;113;p20" title="spitze Klammern öffnen v spitze Klammern schließen Leerzeichen i n Leerzeichen Zähler c m geteilt durch Nenner s Bruchergebnis Leerzeichen f o r Leerzeichen 5 Leerzeichen e x e c u t i o n 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750" y="1061510"/>
            <a:ext cx="2444496" cy="382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